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handoutMasterIdLst>
    <p:handoutMasterId r:id="rId4"/>
  </p:handoutMasterIdLst>
  <p:sldIdLst>
    <p:sldId id="1002" r:id="rId5"/>
    <p:sldId id="936" r:id="rId6"/>
    <p:sldId id="1026" r:id="rId7"/>
    <p:sldId id="1028" r:id="rId8"/>
    <p:sldId id="1032" r:id="rId9"/>
    <p:sldId id="1031" r:id="rId10"/>
    <p:sldId id="1033" r:id="rId11"/>
    <p:sldId id="737" r:id="rId12"/>
    <p:sldId id="1042" r:id="rId13"/>
    <p:sldId id="1037" r:id="rId14"/>
    <p:sldId id="1039" r:id="rId15"/>
    <p:sldId id="1041" r:id="rId16"/>
    <p:sldId id="1038" r:id="rId17"/>
    <p:sldId id="1044" r:id="rId18"/>
    <p:sldId id="1043" r:id="rId19"/>
    <p:sldId id="1046" r:id="rId20"/>
    <p:sldId id="1051" r:id="rId21"/>
    <p:sldId id="1050" r:id="rId22"/>
    <p:sldId id="1052" r:id="rId23"/>
    <p:sldId id="1047" r:id="rId24"/>
    <p:sldId id="1057" r:id="rId25"/>
    <p:sldId id="1053" r:id="rId26"/>
    <p:sldId id="1055" r:id="rId27"/>
    <p:sldId id="1056" r:id="rId28"/>
    <p:sldId id="1060" r:id="rId29"/>
    <p:sldId id="1058" r:id="rId30"/>
    <p:sldId id="1059" r:id="rId31"/>
    <p:sldId id="1061" r:id="rId32"/>
    <p:sldId id="1007" r:id="rId33"/>
    <p:sldId id="1020" r:id="rId34"/>
    <p:sldId id="991" r:id="rId35"/>
    <p:sldId id="953" r:id="rId36"/>
    <p:sldId id="1062" r:id="rId37"/>
    <p:sldId id="1070" r:id="rId38"/>
    <p:sldId id="1095" r:id="rId39"/>
  </p:sldIdLst>
  <p:sldSz cx="12196445" cy="6858000"/>
  <p:notesSz cx="6858000" cy="9144000"/>
  <p:custDataLst>
    <p:tags r:id="rId4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5" autoAdjust="0"/>
    <p:restoredTop sz="98428" autoAdjust="0"/>
  </p:normalViewPr>
  <p:slideViewPr>
    <p:cSldViewPr snapToObjects="1">
      <p:cViewPr varScale="1">
        <p:scale>
          <a:sx n="110" d="100"/>
          <a:sy n="110" d="100"/>
        </p:scale>
        <p:origin x="558" y="96"/>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tags" Target="tags/tag63.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一线城市</c:v>
                </c:pt>
              </c:strCache>
            </c:strRef>
          </c:tx>
          <c:spPr>
            <a:solidFill>
              <a:schemeClr val="tx1"/>
            </a:solidFill>
          </c:spPr>
          <c:invertIfNegative val="0"/>
          <c:dLbls>
            <c:dLbl>
              <c:idx val="0"/>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showLeaderLines val="0"/>
            <c:extLst/>
          </c:dLbls>
          <c:cat>
            <c:strRef>
              <c:f>Sheet1!$A$2:$A$4</c:f>
              <c:strCache>
                <c:ptCount val="3"/>
                <c:pt idx="0">
                  <c:v>便携系列</c:v>
                </c:pt>
                <c:pt idx="1">
                  <c:v>专用系列</c:v>
                </c:pt>
                <c:pt idx="2">
                  <c:v>车载系列</c:v>
                </c:pt>
              </c:strCache>
            </c:strRef>
          </c:cat>
          <c:val>
            <c:numRef>
              <c:f>Sheet1!$B$2:$B$4</c:f>
              <c:numCache>
                <c:formatCode>0.00%</c:formatCode>
                <c:ptCount val="3"/>
                <c:pt idx="0">
                  <c:v>0.369</c:v>
                </c:pt>
                <c:pt idx="1">
                  <c:v>0.207</c:v>
                </c:pt>
                <c:pt idx="2">
                  <c:v>0.424</c:v>
                </c:pt>
              </c:numCache>
            </c:numRef>
          </c:val>
        </c:ser>
        <c:ser>
          <c:idx val="1"/>
          <c:order val="1"/>
          <c:tx>
            <c:strRef>
              <c:f>Sheet1!$C$1</c:f>
              <c:strCache>
                <c:ptCount val="1"/>
                <c:pt idx="0">
                  <c:v>二线城市</c:v>
                </c:pt>
              </c:strCache>
            </c:strRef>
          </c:tx>
          <c:spPr>
            <a:solidFill>
              <a:schemeClr val="bg1"/>
            </a:solidFill>
          </c:spPr>
          <c:invertIfNegative val="0"/>
          <c:dLbls>
            <c:dLbl>
              <c:idx val="0"/>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showLeaderLines val="0"/>
            <c:extLst/>
          </c:dLbls>
          <c:cat>
            <c:strRef>
              <c:f>Sheet1!$A$2:$A$4</c:f>
              <c:strCache>
                <c:ptCount val="3"/>
                <c:pt idx="0">
                  <c:v>便携系列</c:v>
                </c:pt>
                <c:pt idx="1">
                  <c:v>专用系列</c:v>
                </c:pt>
                <c:pt idx="2">
                  <c:v>车载系列</c:v>
                </c:pt>
              </c:strCache>
            </c:strRef>
          </c:cat>
          <c:val>
            <c:numRef>
              <c:f>Sheet1!$C$2:$C$4</c:f>
              <c:numCache>
                <c:formatCode>0.00%</c:formatCode>
                <c:ptCount val="3"/>
                <c:pt idx="0">
                  <c:v>0.417</c:v>
                </c:pt>
                <c:pt idx="1">
                  <c:v>0.179</c:v>
                </c:pt>
                <c:pt idx="2">
                  <c:v>0.404</c:v>
                </c:pt>
              </c:numCache>
            </c:numRef>
          </c:val>
        </c:ser>
        <c:ser>
          <c:idx val="2"/>
          <c:order val="2"/>
          <c:tx>
            <c:strRef>
              <c:f>Sheet1!$D$1</c:f>
              <c:strCache>
                <c:ptCount val="1"/>
                <c:pt idx="0">
                  <c:v>三四线城市</c:v>
                </c:pt>
              </c:strCache>
            </c:strRef>
          </c:tx>
          <c:spPr>
            <a:solidFill>
              <a:schemeClr val="bg2"/>
            </a:solidFill>
          </c:spPr>
          <c:invertIfNegative val="0"/>
          <c:dLbls>
            <c:dLbl>
              <c:idx val="0"/>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dLblPos val="outEnd"/>
            <c:showLegendKey val="0"/>
            <c:showVal val="1"/>
            <c:showCatName val="0"/>
            <c:showSerName val="0"/>
            <c:showPercent val="0"/>
            <c:showBubbleSize val="0"/>
            <c:showLeaderLines val="0"/>
            <c:extLst/>
          </c:dLbls>
          <c:cat>
            <c:strRef>
              <c:f>Sheet1!$A$2:$A$4</c:f>
              <c:strCache>
                <c:ptCount val="3"/>
                <c:pt idx="0">
                  <c:v>便携系列</c:v>
                </c:pt>
                <c:pt idx="1">
                  <c:v>专用系列</c:v>
                </c:pt>
                <c:pt idx="2">
                  <c:v>车载系列</c:v>
                </c:pt>
              </c:strCache>
            </c:strRef>
          </c:cat>
          <c:val>
            <c:numRef>
              <c:f>Sheet1!$D$2:$D$4</c:f>
              <c:numCache>
                <c:formatCode>0.00%</c:formatCode>
                <c:ptCount val="3"/>
                <c:pt idx="0">
                  <c:v>0.352</c:v>
                </c:pt>
                <c:pt idx="1">
                  <c:v>0.115</c:v>
                </c:pt>
                <c:pt idx="2">
                  <c:v>0.533</c:v>
                </c:pt>
              </c:numCache>
            </c:numRef>
          </c:val>
        </c:ser>
        <c:dLbls>
          <c:showLegendKey val="0"/>
          <c:showVal val="0"/>
          <c:showCatName val="0"/>
          <c:showSerName val="0"/>
          <c:showPercent val="0"/>
          <c:showBubbleSize val="0"/>
          <c:showLeaderLines val="0"/>
        </c:dLbls>
        <c:gapWidth val="92"/>
        <c:overlap val="-7"/>
        <c:axId val="221193728"/>
        <c:axId val="221195264"/>
      </c:barChart>
      <c:catAx>
        <c:axId val="221193728"/>
        <c:scaling>
          <c:orientation/>
        </c:scaling>
        <c:delete val="0"/>
        <c:axPos val="b"/>
        <c:numFmt formatCode="General" sourceLinked="0"/>
        <c:majorTickMark val="out"/>
        <c:minorTickMark val="none"/>
        <c:txPr>
          <a:bodyPr rot="-60000000" spcFirstLastPara="0" vertOverflow="ellipsis" vert="horz" wrap="square"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crossAx val="221195264"/>
        <c:crosses val="autoZero"/>
        <c:auto val="0"/>
        <c:lblAlgn val="ctr"/>
        <c:lblOffset/>
        <c:noMultiLvlLbl val="0"/>
      </c:catAx>
      <c:valAx>
        <c:axId val="221195264"/>
        <c:scaling>
          <c:orientation/>
        </c:scaling>
        <c:delete val="0"/>
        <c:axPos val="l"/>
        <c:majorGridlines/>
        <c:numFmt formatCode="0.00%" sourceLinked="1"/>
        <c:majorTickMark val="out"/>
        <c:minorTickMark val="none"/>
        <c:txPr>
          <a:bodyPr rot="-60000000" spcFirstLastPara="0" vertOverflow="ellipsis" vert="horz" wrap="square" anchor="ctr" anchorCtr="1"/>
          <a:p>
            <a:pPr>
              <a:defRPr lang="zh-CN" sz="1600" b="0" i="0" u="none" strike="noStrike" kern="1200" baseline="0" smtId="4294967295">
                <a:solidFill>
                  <a:schemeClr val="tx1"/>
                </a:solidFill>
                <a:latin typeface="+mn-lt"/>
                <a:ea typeface="+mn-ea"/>
                <a:cs typeface="+mn-cs"/>
              </a:defRPr>
            </a:pPr>
            <a:endParaRPr lang="zh-CN" sz="1600" b="0" i="0" u="none" strike="noStrike" kern="1200" baseline="0" smtId="4294967295">
              <a:solidFill>
                <a:schemeClr val="tx1"/>
              </a:solidFill>
              <a:latin typeface="+mn-lt"/>
              <a:ea typeface="+mn-ea"/>
              <a:cs typeface="+mn-cs"/>
            </a:endParaRPr>
          </a:p>
        </c:txPr>
        <c:crossAx val="221193728"/>
        <c:crosses val="autoZero"/>
        <c:crossBetween val="between"/>
      </c:valAx>
    </c:plotArea>
    <c:legend>
      <c:legendPos/>
      <c:overlay val="0"/>
      <c:txPr>
        <a:bodyPr rot="0" spcFirstLastPara="0" vertOverflow="ellipsis" vert="horz" wrap="square" anchor="ctr" anchorCtr="1"/>
        <a:p>
          <a:pPr>
            <a:defRPr lang="zh-CN" sz="1800" b="0" i="0" u="none" strike="noStrike" kern="1200" baseline="0" smtId="4294967295">
              <a:solidFill>
                <a:schemeClr val="tx1"/>
              </a:solidFill>
              <a:latin typeface="+mn-lt"/>
              <a:ea typeface="+mn-ea"/>
              <a:cs typeface="+mn-cs"/>
            </a:defRPr>
          </a:pPr>
          <a:endParaRPr lang="zh-CN" sz="1800" b="0" i="0" u="none" strike="noStrike" kern="1200" baseline="0" smtId="4294967295">
            <a:solidFill>
              <a:schemeClr val="tx1"/>
            </a:solidFill>
            <a:latin typeface="+mn-lt"/>
            <a:ea typeface="+mn-ea"/>
            <a:cs typeface="+mn-cs"/>
          </a:endParaRPr>
        </a:p>
      </c:txPr>
    </c:legend>
    <c:plotVisOnly val="1"/>
    <c:dispBlanksAs val="gap"/>
    <c:showDLblsOverMax val="0"/>
  </c:chart>
  <c:txPr>
    <a:bodyPr/>
    <a:p>
      <a:pPr>
        <a:defRPr lang="zh-CN" sz="1800" smtId="4294967295"/>
      </a:pPr>
      <a:endParaRPr lang="zh-CN" sz="1800" smtId="4294967295"/>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10" Type="http://schemas.openxmlformats.org/officeDocument/2006/relationships/image" Target="../media/image11.png" /><Relationship Id="rId11" Type="http://schemas.openxmlformats.org/officeDocument/2006/relationships/image" Target="../media/image12.png" /><Relationship Id="rId12" Type="http://schemas.openxmlformats.org/officeDocument/2006/relationships/image" Target="../media/image13.png" /><Relationship Id="rId13" Type="http://schemas.openxmlformats.org/officeDocument/2006/relationships/image" Target="../media/image14.png" /><Relationship Id="rId14" Type="http://schemas.openxmlformats.org/officeDocument/2006/relationships/slideMaster" Target="../slideMasters/slideMaster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openxmlformats.org/officeDocument/2006/relationships/image" Target="../media/image8.png" /><Relationship Id="rId8" Type="http://schemas.openxmlformats.org/officeDocument/2006/relationships/image" Target="../media/image9.png" /><Relationship Id="rId9" Type="http://schemas.openxmlformats.org/officeDocument/2006/relationships/image" Target="../media/image10.png"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spTree>
      <p:nvGrpSpPr>
        <p:cNvPr id="1" name=""/>
        <p:cNvGrpSpPr/>
        <p:nvPr/>
      </p:nvGrpSpPr>
      <p:grpSpPr>
        <a:xfrm>
          <a:off x="0" y="0"/>
          <a:ext cx="0" cy="0"/>
        </a:xfrm>
      </p:grpSpPr>
      <p:pic>
        <p:nvPicPr>
          <p:cNvPr id="4" name="Picture 2" descr="PPECLOGO-eff-0-1"/>
          <p:cNvPicPr>
            <a:picLocks noChangeAspect="1" noChangeArrowheads="1"/>
          </p:cNvPicPr>
          <p:nvPr userDrawn="1"/>
        </p:nvPicPr>
        <p:blipFill>
          <a:blip r:embed="rId1"/>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2"/>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3"/>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4"/>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5"/>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6"/>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7"/>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8"/>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9"/>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0"/>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0"/>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1"/>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2"/>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3"/>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2"/>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2"/>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矩形 3"/>
          <p:cNvSpPr/>
          <p:nvPr userDrawn="1"/>
        </p:nvSpPr>
        <p:spPr bwMode="auto">
          <a:xfrm>
            <a:off x="0" y="6713984"/>
            <a:ext cx="12196763" cy="1440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userDrawn="1"/>
        </p:nvSpPr>
        <p:spPr bwMode="auto">
          <a:xfrm>
            <a:off x="11704372" y="6507125"/>
            <a:ext cx="376914" cy="29707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userDrawn="1"/>
        </p:nvSpPr>
        <p:spPr>
          <a:xfrm>
            <a:off x="11668508" y="6496425"/>
            <a:ext cx="448642" cy="307777"/>
          </a:xfrm>
          <a:prstGeom prst="rect">
            <a:avLst/>
          </a:prstGeom>
          <a:noFill/>
        </p:spPr>
        <p:txBody>
          <a:bodyPr wrap="square" rtlCol="0">
            <a:spAutoFit/>
          </a:bodyPr>
          <a:lstStyle/>
          <a:p>
            <a:pPr algn="ctr"/>
            <a:fld id="{B879B013-EF15-44F9-9A4C-93BE492C244C}" type="slidenum">
              <a:rPr lang="zh-CN" altLang="en-US" sz="1400" smtClean="0">
                <a:solidFill>
                  <a:schemeClr val="accent2"/>
                </a:solidFill>
                <a:latin typeface="+mn-ea"/>
                <a:ea typeface="+mn-ea"/>
              </a:rPr>
              <a:t/>
            </a:fld>
            <a:endParaRPr lang="zh-CN" altLang="en-US" sz="1800">
              <a:solidFill>
                <a:schemeClr val="accent2"/>
              </a:solidFill>
              <a:latin typeface="+mn-ea"/>
              <a:ea typeface="+mn-ea"/>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5.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lum/>
          </a:blip>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media" Target="../media/media1.mp3" /><Relationship Id="rId11"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png" /><Relationship Id="rId6" Type="http://schemas.openxmlformats.org/officeDocument/2006/relationships/image" Target="../media/image19.png" /><Relationship Id="rId7" Type="http://schemas.openxmlformats.org/officeDocument/2006/relationships/image" Target="../media/image20.png" /><Relationship Id="rId8" Type="http://schemas.openxmlformats.org/officeDocument/2006/relationships/image" Target="../media/image21.png" /><Relationship Id="rId9" Type="http://schemas.openxmlformats.org/officeDocument/2006/relationships/image" Target="../media/image2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31.jpeg" /><Relationship Id="rId4" Type="http://schemas.openxmlformats.org/officeDocument/2006/relationships/image" Target="../media/image32.jpeg" /><Relationship Id="rId5" Type="http://schemas.openxmlformats.org/officeDocument/2006/relationships/image" Target="../media/image33.jpeg" /><Relationship Id="rId6" Type="http://schemas.openxmlformats.org/officeDocument/2006/relationships/tags" Target="../tags/tag6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3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3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2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36.jpeg" /><Relationship Id="rId4" Type="http://schemas.openxmlformats.org/officeDocument/2006/relationships/tags" Target="../tags/tag6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3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2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2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chart" Target="../charts/char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2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2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png" /><Relationship Id="rId6" Type="http://schemas.openxmlformats.org/officeDocument/2006/relationships/image" Target="../media/image19.png" /><Relationship Id="rId7" Type="http://schemas.openxmlformats.org/officeDocument/2006/relationships/image" Target="../media/image20.png" /><Relationship Id="rId8" Type="http://schemas.openxmlformats.org/officeDocument/2006/relationships/image" Target="../media/image21.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3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25.png" /><Relationship Id="rId4" Type="http://schemas.openxmlformats.org/officeDocument/2006/relationships/image" Target="../media/image2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2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2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AutoShape 62"/>
          <p:cNvSpPr>
            <a:spLocks noChangeAspect="1" noChangeArrowheads="1" noTextEdit="1"/>
          </p:cNvSpPr>
          <p:nvPr/>
        </p:nvSpPr>
        <p:spPr bwMode="auto">
          <a:xfrm>
            <a:off x="238126" y="194469"/>
            <a:ext cx="11641137"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64"/>
          <p:cNvSpPr/>
          <p:nvPr/>
        </p:nvSpPr>
        <p:spPr bwMode="auto">
          <a:xfrm>
            <a:off x="212381" y="4149080"/>
            <a:ext cx="11772000" cy="2552700"/>
          </a:xfrm>
          <a:custGeom>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3"/>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30" name="Freeform 65"/>
          <p:cNvSpPr/>
          <p:nvPr/>
        </p:nvSpPr>
        <p:spPr bwMode="auto">
          <a:xfrm>
            <a:off x="212381" y="202407"/>
            <a:ext cx="11772000" cy="3816350"/>
          </a:xfrm>
          <a:custGeom>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4"/>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32" name="矩形 31"/>
          <p:cNvSpPr/>
          <p:nvPr/>
        </p:nvSpPr>
        <p:spPr bwMode="auto">
          <a:xfrm>
            <a:off x="212381" y="4036177"/>
            <a:ext cx="11772000"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Freeform 19"/>
          <p:cNvSpPr>
            <a:spLocks noEditPoints="1"/>
          </p:cNvSpPr>
          <p:nvPr/>
        </p:nvSpPr>
        <p:spPr bwMode="auto">
          <a:xfrm>
            <a:off x="432827" y="459255"/>
            <a:ext cx="1634440" cy="687157"/>
          </a:xfrm>
          <a:custGeom>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 name="Rectangle 3"/>
          <p:cNvSpPr txBox="1">
            <a:spLocks noChangeArrowheads="1"/>
          </p:cNvSpPr>
          <p:nvPr/>
        </p:nvSpPr>
        <p:spPr bwMode="auto">
          <a:xfrm>
            <a:off x="625773" y="4725144"/>
            <a:ext cx="1094521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b="1">
                <a:solidFill>
                  <a:schemeClr val="tx1"/>
                </a:solidFill>
                <a:latin typeface="+mj-ea"/>
              </a:rPr>
              <a:t>某某品管圈</a:t>
            </a:r>
            <a:r>
              <a:rPr lang="en-US" altLang="zh-CN" sz="6000" b="1">
                <a:solidFill>
                  <a:schemeClr val="tx1"/>
                </a:solidFill>
                <a:latin typeface="+mj-ea"/>
              </a:rPr>
              <a:t>(QCC)</a:t>
            </a:r>
            <a:r>
              <a:rPr lang="zh-CN" altLang="en-US" sz="6000" b="1">
                <a:solidFill>
                  <a:schemeClr val="tx1"/>
                </a:solidFill>
                <a:latin typeface="+mj-ea"/>
              </a:rPr>
              <a:t>活动成果报告</a:t>
            </a:r>
            <a:endParaRPr lang="zh-CN" altLang="en-US" sz="6000" b="1">
              <a:solidFill>
                <a:schemeClr val="tx1"/>
              </a:solidFill>
              <a:latin typeface="+mj-ea"/>
            </a:endParaRPr>
          </a:p>
        </p:txBody>
      </p:sp>
      <p:sp>
        <p:nvSpPr>
          <p:cNvPr id="33" name="矩形 32"/>
          <p:cNvSpPr/>
          <p:nvPr/>
        </p:nvSpPr>
        <p:spPr>
          <a:xfrm>
            <a:off x="1369112" y="4314125"/>
            <a:ext cx="9623147" cy="400110"/>
          </a:xfrm>
          <a:prstGeom prst="rect">
            <a:avLst/>
          </a:prstGeom>
        </p:spPr>
        <p:txBody>
          <a:bodyPr wrap="none">
            <a:spAutoFit/>
          </a:bodyPr>
          <a:lstStyle/>
          <a:p>
            <a:pPr algn="ctr"/>
            <a:r>
              <a:rPr lang="zh-CN" altLang="en-US" sz="2000">
                <a:solidFill>
                  <a:schemeClr val="accent1"/>
                </a:solidFill>
                <a:latin typeface="+mj-ea"/>
                <a:ea typeface="+mj-ea"/>
              </a:rPr>
              <a:t>本模板寓意明确，唯美简约，适合医疗品管圈、医院、其他医疗健康主题相关的</a:t>
            </a:r>
            <a:r>
              <a:rPr lang="en-US" altLang="zh-CN" sz="2000">
                <a:solidFill>
                  <a:schemeClr val="accent1"/>
                </a:solidFill>
                <a:latin typeface="+mj-ea"/>
                <a:ea typeface="+mj-ea"/>
              </a:rPr>
              <a:t>PPT</a:t>
            </a:r>
            <a:endParaRPr lang="zh-CN" altLang="en-US" sz="2000">
              <a:solidFill>
                <a:schemeClr val="accent1"/>
              </a:solidFill>
              <a:latin typeface="+mj-ea"/>
              <a:ea typeface="+mj-ea"/>
            </a:endParaRPr>
          </a:p>
        </p:txBody>
      </p:sp>
      <p:sp>
        <p:nvSpPr>
          <p:cNvPr id="38" name="Freeform 10"/>
          <p:cNvSpPr>
            <a:spLocks noChangeAspect="1" noEditPoints="1"/>
          </p:cNvSpPr>
          <p:nvPr/>
        </p:nvSpPr>
        <p:spPr bwMode="auto">
          <a:xfrm>
            <a:off x="5793080" y="6150944"/>
            <a:ext cx="372836" cy="374400"/>
          </a:xfrm>
          <a:custGeom>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9" name="Rectangle 4"/>
          <p:cNvSpPr txBox="1">
            <a:spLocks noChangeArrowheads="1"/>
          </p:cNvSpPr>
          <p:nvPr/>
        </p:nvSpPr>
        <p:spPr bwMode="auto">
          <a:xfrm>
            <a:off x="6180668" y="6167094"/>
            <a:ext cx="434119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18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XXXX</a:t>
            </a:r>
            <a:endParaRPr lang="zh-CN"/>
          </a:p>
        </p:txBody>
      </p:sp>
      <p:sp>
        <p:nvSpPr>
          <p:cNvPr id="40" name="Freeform 9"/>
          <p:cNvSpPr>
            <a:spLocks noEditPoints="1"/>
          </p:cNvSpPr>
          <p:nvPr/>
        </p:nvSpPr>
        <p:spPr bwMode="auto">
          <a:xfrm>
            <a:off x="2036209" y="6137670"/>
            <a:ext cx="373115" cy="374683"/>
          </a:xfrm>
          <a:custGeom>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1" name="Rectangle 4"/>
          <p:cNvSpPr txBox="1">
            <a:spLocks noChangeArrowheads="1"/>
          </p:cNvSpPr>
          <p:nvPr/>
        </p:nvSpPr>
        <p:spPr bwMode="auto">
          <a:xfrm>
            <a:off x="2386396" y="6150944"/>
            <a:ext cx="2988330"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6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a:t>汇报人：</a:t>
            </a:r>
            <a:r>
              <a:rPr lang="en-US" altLang="zh-CN" sz="1800"/>
              <a:t>PPT</a:t>
            </a:r>
            <a:r>
              <a:rPr lang="zh-CN" altLang="en-US" sz="1800"/>
              <a:t>汇</a:t>
            </a:r>
            <a:endParaRPr lang="zh-CN" altLang="en-US" sz="180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102" y="1086901"/>
            <a:ext cx="3008531" cy="291187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l="9337" t="13480" r="7604" b="10011"/>
          <a:stretch>
            <a:fillRect/>
          </a:stretch>
        </p:blipFill>
        <p:spPr>
          <a:xfrm>
            <a:off x="2714005" y="202407"/>
            <a:ext cx="4770262" cy="3782720"/>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8661" y="1255077"/>
            <a:ext cx="1135958" cy="1000872"/>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6914" y="657958"/>
            <a:ext cx="767541" cy="1166661"/>
          </a:xfrm>
          <a:prstGeom prst="rect">
            <a:avLst/>
          </a:prstGeom>
        </p:spPr>
      </p:pic>
      <p:sp>
        <p:nvSpPr>
          <p:cNvPr id="7" name="TextBox 6"/>
          <p:cNvSpPr txBox="1"/>
          <p:nvPr/>
        </p:nvSpPr>
        <p:spPr>
          <a:xfrm>
            <a:off x="872877" y="2854760"/>
            <a:ext cx="2699778" cy="369332"/>
          </a:xfrm>
          <a:prstGeom prst="rect">
            <a:avLst/>
          </a:prstGeom>
          <a:noFill/>
        </p:spPr>
        <p:txBody>
          <a:bodyPr wrap="none" rtlCol="0">
            <a:spAutoFit/>
          </a:bodyPr>
          <a:lstStyle/>
          <a:p>
            <a:r>
              <a:rPr lang="zh-CN" altLang="en-US">
                <a:solidFill>
                  <a:schemeClr val="accent2"/>
                </a:solidFill>
                <a:latin typeface="+mj-ea"/>
                <a:ea typeface="+mj-ea"/>
              </a:rPr>
              <a:t>服务你我他   巧手出高质</a:t>
            </a:r>
            <a:endParaRPr lang="zh-CN" altLang="en-US">
              <a:solidFill>
                <a:schemeClr val="accent2"/>
              </a:solidFill>
              <a:latin typeface="+mj-ea"/>
              <a:ea typeface="+mj-ea"/>
            </a:endParaRPr>
          </a:p>
        </p:txBody>
      </p:sp>
      <p:sp>
        <p:nvSpPr>
          <p:cNvPr id="19" name="TextBox 18"/>
          <p:cNvSpPr txBox="1"/>
          <p:nvPr/>
        </p:nvSpPr>
        <p:spPr>
          <a:xfrm>
            <a:off x="1326522" y="3155011"/>
            <a:ext cx="1750544" cy="369332"/>
          </a:xfrm>
          <a:prstGeom prst="rect">
            <a:avLst/>
          </a:prstGeom>
          <a:noFill/>
        </p:spPr>
        <p:txBody>
          <a:bodyPr wrap="none" rtlCol="0">
            <a:spAutoFit/>
          </a:bodyPr>
          <a:lstStyle/>
          <a:p>
            <a:r>
              <a:rPr lang="en-US" altLang="zh-CN">
                <a:solidFill>
                  <a:schemeClr val="accent2"/>
                </a:solidFill>
                <a:latin typeface="楷体_GB2312" pitchFamily="49" charset="-122"/>
                <a:ea typeface="楷体_GB2312" pitchFamily="49" charset="-122"/>
              </a:rPr>
              <a:t>(</a:t>
            </a:r>
            <a:r>
              <a:rPr lang="zh-CN" altLang="en-US">
                <a:solidFill>
                  <a:schemeClr val="accent2"/>
                </a:solidFill>
                <a:latin typeface="楷体_GB2312" pitchFamily="49" charset="-122"/>
                <a:ea typeface="楷体_GB2312" pitchFamily="49" charset="-122"/>
              </a:rPr>
              <a:t>您的</a:t>
            </a:r>
            <a:r>
              <a:rPr lang="en-US" altLang="zh-CN">
                <a:solidFill>
                  <a:schemeClr val="accent2"/>
                </a:solidFill>
                <a:latin typeface="楷体_GB2312" pitchFamily="49" charset="-122"/>
                <a:ea typeface="楷体_GB2312" pitchFamily="49" charset="-122"/>
              </a:rPr>
              <a:t>QCC</a:t>
            </a:r>
            <a:r>
              <a:rPr lang="zh-CN" altLang="en-US">
                <a:solidFill>
                  <a:schemeClr val="accent2"/>
                </a:solidFill>
                <a:latin typeface="楷体_GB2312" pitchFamily="49" charset="-122"/>
                <a:ea typeface="楷体_GB2312" pitchFamily="49" charset="-122"/>
              </a:rPr>
              <a:t>宣言</a:t>
            </a:r>
            <a:r>
              <a:rPr lang="en-US" altLang="zh-CN">
                <a:solidFill>
                  <a:schemeClr val="accent2"/>
                </a:solidFill>
                <a:latin typeface="楷体_GB2312" pitchFamily="49" charset="-122"/>
                <a:ea typeface="楷体_GB2312" pitchFamily="49" charset="-122"/>
              </a:rPr>
              <a:t>)</a:t>
            </a:r>
            <a:endParaRPr lang="zh-CN" altLang="en-US">
              <a:solidFill>
                <a:schemeClr val="accent2"/>
              </a:solidFill>
              <a:latin typeface="楷体_GB2312" pitchFamily="49" charset="-122"/>
              <a:ea typeface="楷体_GB2312" pitchFamily="49" charset="-122"/>
            </a:endParaRPr>
          </a:p>
        </p:txBody>
      </p:sp>
      <p:pic>
        <p:nvPicPr>
          <p:cNvPr id="5" name="背景音乐 - 轻快背景音乐.mp3">
            <a:hlinkClick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9"/>
          <a:stretch>
            <a:fillRect/>
          </a:stretch>
        </p:blipFill>
        <p:spPr>
          <a:xfrm>
            <a:off x="4154165" y="-747464"/>
            <a:ext cx="609600" cy="609600"/>
          </a:xfrm>
          <a:prstGeom prst="rect">
            <a:avLst/>
          </a:prstGeom>
        </p:spPr>
      </p:pic>
    </p:spTree>
  </p:cSld>
  <p:clrMapOvr>
    <a:masterClrMapping/>
  </p:clrMapOvr>
  <mc:AlternateContent>
    <mc:Choice xmlns:p14="http://schemas.microsoft.com/office/powerpoint/2010/main" Requires="p14">
      <p:transition spd="slow" advTm="12202" p14:dur="2000"/>
    </mc:Choice>
    <mc:Fallback>
      <p:transition spd="slow" advTm="1220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8" fill="hold" nodeType="afterGroup">
                            <p:stCondLst>
                              <p:cond delay="1"/>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1"/>
                            </p:stCondLst>
                            <p:childTnLst>
                              <p:par>
                                <p:cTn id="14" presetID="2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par>
                                <p:cTn id="20" presetID="22" presetClass="exit" presetSubtype="8" fill="hold" grpId="1" nodeType="withEffect">
                                  <p:stCondLst>
                                    <p:cond delay="0"/>
                                  </p:stCondLst>
                                  <p:childTnLst>
                                    <p:animEffect transition="out" filter="wipe(left)">
                                      <p:cBhvr>
                                        <p:cTn id="21" dur="400"/>
                                        <p:tgtEl>
                                          <p:spTgt spid="32"/>
                                        </p:tgtEl>
                                      </p:cBhvr>
                                    </p:animEffect>
                                    <p:set>
                                      <p:cBhvr>
                                        <p:cTn id="22" dur="1" fill="hold">
                                          <p:stCondLst>
                                            <p:cond delay="399"/>
                                          </p:stCondLst>
                                        </p:cTn>
                                        <p:tgtEl>
                                          <p:spTgt spid="32"/>
                                        </p:tgtEl>
                                        <p:attrNameLst>
                                          <p:attrName>style.visibility</p:attrName>
                                        </p:attrNameLst>
                                      </p:cBhvr>
                                      <p:to>
                                        <p:strVal val="hidden"/>
                                      </p:to>
                                    </p:set>
                                  </p:childTnLst>
                                </p:cTn>
                              </p:par>
                            </p:childTnLst>
                          </p:cTn>
                        </p:par>
                        <p:par>
                          <p:cTn id="23" fill="hold" nodeType="afterGroup">
                            <p:stCondLst>
                              <p:cond delay="1001"/>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1"/>
                            </p:stCondLst>
                            <p:childTnLst>
                              <p:par>
                                <p:cTn id="30" presetID="3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 calcmode="lin" valueType="num">
                                      <p:cBhvr>
                                        <p:cTn id="34" dur="500" fill="hold"/>
                                        <p:tgtEl>
                                          <p:spTgt spid="37"/>
                                        </p:tgtEl>
                                        <p:attrNameLst>
                                          <p:attrName>style.rotation</p:attrName>
                                        </p:attrNameLst>
                                      </p:cBhvr>
                                      <p:tavLst>
                                        <p:tav tm="0">
                                          <p:val>
                                            <p:fltVal val="90"/>
                                          </p:val>
                                        </p:tav>
                                        <p:tav tm="100000">
                                          <p:val>
                                            <p:fltVal val="0"/>
                                          </p:val>
                                        </p:tav>
                                      </p:tavLst>
                                    </p:anim>
                                    <p:animEffect transition="in" filter="fade">
                                      <p:cBhvr>
                                        <p:cTn id="35" dur="500"/>
                                        <p:tgtEl>
                                          <p:spTgt spid="37"/>
                                        </p:tgtEl>
                                      </p:cBhvr>
                                    </p:animEffect>
                                  </p:childTnLst>
                                </p:cTn>
                              </p:par>
                            </p:childTnLst>
                          </p:cTn>
                        </p:par>
                        <p:par>
                          <p:cTn id="36" fill="hold" nodeType="afterGroup">
                            <p:stCondLst>
                              <p:cond delay="2501"/>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2000"/>
                                        <p:tgtEl>
                                          <p:spTgt spid="4"/>
                                        </p:tgtEl>
                                      </p:cBhvr>
                                    </p:animEffect>
                                  </p:childTnLst>
                                </p:cTn>
                              </p:par>
                            </p:childTnLst>
                          </p:cTn>
                        </p:par>
                        <p:par>
                          <p:cTn id="40" fill="hold" nodeType="afterGroup">
                            <p:stCondLst>
                              <p:cond delay="4501"/>
                            </p:stCondLst>
                            <p:childTnLst>
                              <p:par>
                                <p:cTn id="41" presetID="1"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44" dur="1000" spd="-100000" fill="hold"/>
                                        <p:tgtEl>
                                          <p:spTgt spid="2"/>
                                        </p:tgtEl>
                                        <p:attrNameLst>
                                          <p:attrName>ppt_x</p:attrName>
                                          <p:attrName>ppt_y</p:attrName>
                                        </p:attrNameLst>
                                      </p:cBhvr>
                                    </p:animMotion>
                                  </p:childTnLst>
                                </p:cTn>
                              </p:par>
                              <p:par>
                                <p:cTn id="45" presetID="1" presetClass="entr" presetSubtype="0" fill="hold" nodeType="withEffect">
                                  <p:stCondLst>
                                    <p:cond delay="300"/>
                                  </p:stCondLst>
                                  <p:childTnLst>
                                    <p:set>
                                      <p:cBhvr>
                                        <p:cTn id="46" dur="1" fill="hold">
                                          <p:stCondLst>
                                            <p:cond delay="0"/>
                                          </p:stCondLst>
                                        </p:cTn>
                                        <p:tgtEl>
                                          <p:spTgt spid="3"/>
                                        </p:tgtEl>
                                        <p:attrNameLst>
                                          <p:attrName>style.visibility</p:attrName>
                                        </p:attrNameLst>
                                      </p:cBhvr>
                                      <p:to>
                                        <p:strVal val="visible"/>
                                      </p:to>
                                    </p:set>
                                  </p:childTnLst>
                                </p:cTn>
                              </p:par>
                              <p:par>
                                <p:cTn id="47" presetID="37" presetClass="path" presetSubtype="0" accel="50000" decel="50000" fill="hold" nodeType="withEffect">
                                  <p:stCondLst>
                                    <p:cond delay="300"/>
                                  </p:stCondLst>
                                  <p:childTnLst>
                                    <p:animMotion origin="layout" path="M 4.50404E-07 2.03515E-07 C 4.50404E-07 2.03515E-07 0.12523 0.11008 0.18849 0.12905 C 0.25176 0.14801 0.34405 0.14662 0.37542 0.1376" pathEditMode="relative" rAng="0" ptsTypes="fsF">
                                      <p:cBhvr>
                                        <p:cTn id="48" dur="1000" spd="-100000" fill="hold"/>
                                        <p:tgtEl>
                                          <p:spTgt spid="3"/>
                                        </p:tgtEl>
                                        <p:attrNameLst>
                                          <p:attrName>ppt_x</p:attrName>
                                          <p:attrName>ppt_y</p:attrName>
                                        </p:attrNameLst>
                                      </p:cBhvr>
                                      <p:rCtr x="18771" y="7401"/>
                                    </p:animMotion>
                                  </p:childTnLst>
                                </p:cTn>
                              </p:par>
                            </p:childTnLst>
                          </p:cTn>
                        </p:par>
                        <p:par>
                          <p:cTn id="49" fill="hold" nodeType="afterGroup">
                            <p:stCondLst>
                              <p:cond delay="5801"/>
                            </p:stCondLst>
                            <p:childTnLst>
                              <p:par>
                                <p:cTn id="50" presetID="42"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6801"/>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31"/>
                                        </p:tgtEl>
                                        <p:attrNameLst>
                                          <p:attrName>style.visibility</p:attrName>
                                        </p:attrNameLst>
                                      </p:cBhvr>
                                      <p:to>
                                        <p:strVal val="visible"/>
                                      </p:to>
                                    </p:set>
                                    <p:anim by="(-#ppt_w*2)" calcmode="lin" valueType="num">
                                      <p:cBhvr rctx="PPT">
                                        <p:cTn id="63" dur="500" autoRev="1" fill="hold">
                                          <p:stCondLst>
                                            <p:cond delay="0"/>
                                          </p:stCondLst>
                                        </p:cTn>
                                        <p:tgtEl>
                                          <p:spTgt spid="31"/>
                                        </p:tgtEl>
                                        <p:attrNameLst>
                                          <p:attrName>ppt_w</p:attrName>
                                        </p:attrNameLst>
                                      </p:cBhvr>
                                    </p:anim>
                                    <p:anim by="(#ppt_w*0.50)" calcmode="lin" valueType="num">
                                      <p:cBhvr>
                                        <p:cTn id="64" dur="500" decel="50000" autoRev="1" fill="hold">
                                          <p:stCondLst>
                                            <p:cond delay="0"/>
                                          </p:stCondLst>
                                        </p:cTn>
                                        <p:tgtEl>
                                          <p:spTgt spid="31"/>
                                        </p:tgtEl>
                                        <p:attrNameLst>
                                          <p:attrName>ppt_x</p:attrName>
                                        </p:attrNameLst>
                                      </p:cBhvr>
                                    </p:anim>
                                    <p:anim from="(-#ppt_h/2)" to="(#ppt_y)" calcmode="lin" valueType="num">
                                      <p:cBhvr>
                                        <p:cTn id="65" dur="1000" fill="hold">
                                          <p:stCondLst>
                                            <p:cond delay="0"/>
                                          </p:stCondLst>
                                        </p:cTn>
                                        <p:tgtEl>
                                          <p:spTgt spid="31"/>
                                        </p:tgtEl>
                                        <p:attrNameLst>
                                          <p:attrName>ppt_y</p:attrName>
                                        </p:attrNameLst>
                                      </p:cBhvr>
                                    </p:anim>
                                    <p:animRot by="21600000">
                                      <p:cBhvr>
                                        <p:cTn id="66" dur="1000" fill="hold">
                                          <p:stCondLst>
                                            <p:cond delay="0"/>
                                          </p:stCondLst>
                                        </p:cTn>
                                        <p:tgtEl>
                                          <p:spTgt spid="31"/>
                                        </p:tgtEl>
                                        <p:attrNameLst>
                                          <p:attrName>r</p:attrName>
                                        </p:attrNameLst>
                                      </p:cBhvr>
                                    </p:animRot>
                                  </p:childTnLst>
                                </p:cTn>
                              </p:par>
                            </p:childTnLst>
                          </p:cTn>
                        </p:par>
                        <p:par>
                          <p:cTn id="67" fill="hold" nodeType="afterGroup">
                            <p:stCondLst>
                              <p:cond delay="7801"/>
                            </p:stCondLst>
                            <p:childTnLst>
                              <p:par>
                                <p:cTn id="68" presetID="2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par>
                          <p:cTn id="71" fill="hold" nodeType="afterGroup">
                            <p:stCondLst>
                              <p:cond delay="8301"/>
                            </p:stCondLst>
                            <p:childTnLst>
                              <p:par>
                                <p:cTn id="72" presetID="2" presetClass="entr" presetSubtype="6"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1+#ppt_w/2"/>
                                          </p:val>
                                        </p:tav>
                                        <p:tav tm="100000">
                                          <p:val>
                                            <p:strVal val="#ppt_x"/>
                                          </p:val>
                                        </p:tav>
                                      </p:tavLst>
                                    </p:anim>
                                    <p:anim calcmode="lin" valueType="num">
                                      <p:cBhvr additive="base">
                                        <p:cTn id="75" dur="500" fill="hold"/>
                                        <p:tgtEl>
                                          <p:spTgt spid="38"/>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10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8901"/>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bldLst>
      <p:bldP spid="27" grpId="0" animBg="1"/>
      <p:bldP spid="30" grpId="0" animBg="1"/>
      <p:bldP spid="32" grpId="0" animBg="1"/>
      <p:bldP spid="32" grpId="1" animBg="1"/>
      <p:bldP spid="37" grpId="0" animBg="1"/>
      <p:bldP spid="31" grpId="0"/>
      <p:bldP spid="33" grpId="0"/>
      <p:bldP spid="38" grpId="0" animBg="1"/>
      <p:bldP spid="39" grpId="0"/>
      <p:bldP spid="40" grpId="0" animBg="1"/>
      <p:bldP spid="41" grpId="0"/>
      <p:bldP spid="7" grpId="0"/>
      <p:bldP spid="1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拟定主题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矩形 4"/>
          <p:cNvSpPr/>
          <p:nvPr/>
        </p:nvSpPr>
        <p:spPr bwMode="auto">
          <a:xfrm>
            <a:off x="1457027" y="2060848"/>
            <a:ext cx="2736304" cy="1944216"/>
          </a:xfrm>
          <a:prstGeom prst="rect">
            <a:avLst/>
          </a:prstGeom>
          <a:blipFill>
            <a:blip r:embed="rId3"/>
            <a:stretch>
              <a:fillRect/>
            </a:stretch>
          </a:blip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TextBox 5"/>
          <p:cNvSpPr txBox="1"/>
          <p:nvPr/>
        </p:nvSpPr>
        <p:spPr>
          <a:xfrm>
            <a:off x="1425648" y="1052736"/>
            <a:ext cx="9404963" cy="646331"/>
          </a:xfrm>
          <a:prstGeom prst="rect">
            <a:avLst/>
          </a:prstGeom>
          <a:noFill/>
        </p:spPr>
        <p:txBody>
          <a:bodyPr wrap="square" rtlCol="0">
            <a:spAutoFit/>
          </a:bodyPr>
          <a:lstStyle>
            <a:defPPr>
              <a:defRPr lang="zh-CN"/>
            </a:defPPr>
            <a:lvl1pPr algn="just">
              <a:defRPr>
                <a:solidFill>
                  <a:schemeClr val="bg2"/>
                </a:solidFill>
                <a:latin typeface="+mj-ea"/>
                <a:ea typeface="+mj-ea"/>
                <a:cs typeface="方正兰亭细黑_GBK_M" panose="02010600010101010101" pitchFamily="2" charset="2"/>
              </a:defRPr>
            </a:lvl1pPr>
          </a:lstStyle>
          <a:p>
            <a:pPr algn="ctr"/>
            <a:r>
              <a:rPr lang="zh-CN" altLang="en-US">
                <a:solidFill>
                  <a:schemeClr val="accent1"/>
                </a:solidFill>
              </a:rPr>
              <a:t>针对日常工作中常出现的某某问题，品圈组织开展几次品管圈会议，拟定主题，旨在解决某某某问题，达到某某目标。</a:t>
            </a:r>
            <a:endParaRPr lang="zh-CN" altLang="en-US">
              <a:solidFill>
                <a:schemeClr val="accent1"/>
              </a:solidFill>
            </a:endParaRPr>
          </a:p>
        </p:txBody>
      </p:sp>
      <p:sp>
        <p:nvSpPr>
          <p:cNvPr id="7" name="矩形 6"/>
          <p:cNvSpPr/>
          <p:nvPr/>
        </p:nvSpPr>
        <p:spPr bwMode="auto">
          <a:xfrm>
            <a:off x="4767785" y="2060848"/>
            <a:ext cx="2736304" cy="1944216"/>
          </a:xfrm>
          <a:prstGeom prst="rect">
            <a:avLst/>
          </a:prstGeom>
          <a:blipFill>
            <a:blip r:embed="rId4"/>
            <a:stretch>
              <a:fillRect/>
            </a:stretch>
          </a:blip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8078544" y="2060848"/>
            <a:ext cx="2736304" cy="1944216"/>
          </a:xfrm>
          <a:prstGeom prst="rect">
            <a:avLst/>
          </a:prstGeom>
          <a:blipFill>
            <a:blip r:embed="rId5"/>
            <a:stretch>
              <a:fillRect/>
            </a:stretch>
          </a:blip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bwMode="auto">
          <a:xfrm>
            <a:off x="0" y="4221088"/>
            <a:ext cx="12196763" cy="648072"/>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9"/>
          <p:cNvSpPr txBox="1"/>
          <p:nvPr/>
        </p:nvSpPr>
        <p:spPr>
          <a:xfrm>
            <a:off x="1762403" y="4320902"/>
            <a:ext cx="2175737" cy="461665"/>
          </a:xfrm>
          <a:prstGeom prst="rect">
            <a:avLst/>
          </a:prstGeom>
          <a:noFill/>
        </p:spPr>
        <p:txBody>
          <a:bodyPr wrap="square" rtlCol="0">
            <a:spAutoFit/>
          </a:bodyPr>
          <a:lstStyle/>
          <a:p>
            <a:pPr algn="ctr"/>
            <a:r>
              <a:rPr lang="zh-CN" altLang="en-US" sz="2400">
                <a:solidFill>
                  <a:schemeClr val="accent2"/>
                </a:solidFill>
                <a:latin typeface="+mn-ea"/>
                <a:ea typeface="+mn-ea"/>
              </a:rPr>
              <a:t>日常例会</a:t>
            </a:r>
            <a:endParaRPr lang="en-US" altLang="zh-CN" sz="2400">
              <a:solidFill>
                <a:schemeClr val="accent2"/>
              </a:solidFill>
              <a:latin typeface="+mn-ea"/>
              <a:ea typeface="+mn-ea"/>
            </a:endParaRPr>
          </a:p>
        </p:txBody>
      </p:sp>
      <p:sp>
        <p:nvSpPr>
          <p:cNvPr id="11" name="TextBox 10"/>
          <p:cNvSpPr txBox="1"/>
          <p:nvPr/>
        </p:nvSpPr>
        <p:spPr>
          <a:xfrm>
            <a:off x="1425649" y="5066593"/>
            <a:ext cx="2767681" cy="923330"/>
          </a:xfrm>
          <a:prstGeom prst="rect">
            <a:avLst/>
          </a:prstGeom>
          <a:noFill/>
        </p:spPr>
        <p:txBody>
          <a:bodyPr wrap="square" rtlCol="0">
            <a:spAutoFit/>
          </a:bodyPr>
          <a:lstStyle/>
          <a:p>
            <a:pPr algn="ctr"/>
            <a:r>
              <a:rPr lang="zh-CN" altLang="en-US">
                <a:solidFill>
                  <a:schemeClr val="accent1"/>
                </a:solidFill>
                <a:latin typeface="+mn-ea"/>
                <a:ea typeface="+mn-ea"/>
              </a:rPr>
              <a:t>通过例会，及时分享日常心得，提出问题，共同想办法解决。</a:t>
            </a:r>
            <a:endParaRPr lang="zh-CN" altLang="en-US">
              <a:solidFill>
                <a:schemeClr val="accent1"/>
              </a:solidFill>
              <a:latin typeface="+mn-ea"/>
              <a:ea typeface="+mn-ea"/>
            </a:endParaRPr>
          </a:p>
        </p:txBody>
      </p:sp>
      <p:sp>
        <p:nvSpPr>
          <p:cNvPr id="12" name="TextBox 11"/>
          <p:cNvSpPr txBox="1"/>
          <p:nvPr/>
        </p:nvSpPr>
        <p:spPr>
          <a:xfrm>
            <a:off x="5073161" y="4320902"/>
            <a:ext cx="2175737" cy="461665"/>
          </a:xfrm>
          <a:prstGeom prst="rect">
            <a:avLst/>
          </a:prstGeom>
          <a:noFill/>
        </p:spPr>
        <p:txBody>
          <a:bodyPr wrap="square" rtlCol="0">
            <a:spAutoFit/>
          </a:bodyPr>
          <a:lstStyle/>
          <a:p>
            <a:pPr algn="ctr"/>
            <a:r>
              <a:rPr lang="zh-CN" altLang="en-US" sz="2400">
                <a:solidFill>
                  <a:schemeClr val="accent2"/>
                </a:solidFill>
                <a:latin typeface="+mn-ea"/>
                <a:ea typeface="+mn-ea"/>
              </a:rPr>
              <a:t>思想交流会</a:t>
            </a:r>
            <a:endParaRPr lang="en-US" altLang="zh-CN" sz="2400">
              <a:solidFill>
                <a:schemeClr val="accent2"/>
              </a:solidFill>
              <a:latin typeface="+mn-ea"/>
              <a:ea typeface="+mn-ea"/>
            </a:endParaRPr>
          </a:p>
        </p:txBody>
      </p:sp>
      <p:sp>
        <p:nvSpPr>
          <p:cNvPr id="13" name="TextBox 12"/>
          <p:cNvSpPr txBox="1"/>
          <p:nvPr/>
        </p:nvSpPr>
        <p:spPr>
          <a:xfrm>
            <a:off x="4736407" y="5066593"/>
            <a:ext cx="2767681" cy="923330"/>
          </a:xfrm>
          <a:prstGeom prst="rect">
            <a:avLst/>
          </a:prstGeom>
          <a:noFill/>
        </p:spPr>
        <p:txBody>
          <a:bodyPr wrap="square" rtlCol="0">
            <a:spAutoFit/>
          </a:bodyPr>
          <a:lstStyle/>
          <a:p>
            <a:pPr algn="ctr"/>
            <a:r>
              <a:rPr lang="zh-CN" altLang="en-US">
                <a:solidFill>
                  <a:schemeClr val="accent1"/>
                </a:solidFill>
                <a:latin typeface="+mn-ea"/>
                <a:ea typeface="+mn-ea"/>
              </a:rPr>
              <a:t>通过月度之星的经验传播，带动团队共同提高，营造共同进步的氛围。</a:t>
            </a:r>
            <a:endParaRPr lang="zh-CN" altLang="en-US">
              <a:solidFill>
                <a:schemeClr val="accent1"/>
              </a:solidFill>
              <a:latin typeface="+mn-ea"/>
              <a:ea typeface="+mn-ea"/>
            </a:endParaRPr>
          </a:p>
        </p:txBody>
      </p:sp>
      <p:sp>
        <p:nvSpPr>
          <p:cNvPr id="14" name="TextBox 13"/>
          <p:cNvSpPr txBox="1"/>
          <p:nvPr/>
        </p:nvSpPr>
        <p:spPr>
          <a:xfrm>
            <a:off x="8399685" y="4320902"/>
            <a:ext cx="2175737" cy="461665"/>
          </a:xfrm>
          <a:prstGeom prst="rect">
            <a:avLst/>
          </a:prstGeom>
          <a:noFill/>
        </p:spPr>
        <p:txBody>
          <a:bodyPr wrap="square" rtlCol="0">
            <a:spAutoFit/>
          </a:bodyPr>
          <a:lstStyle/>
          <a:p>
            <a:pPr algn="ctr"/>
            <a:r>
              <a:rPr lang="zh-CN" altLang="en-US" sz="2400">
                <a:solidFill>
                  <a:schemeClr val="accent2"/>
                </a:solidFill>
                <a:latin typeface="+mn-ea"/>
                <a:ea typeface="+mn-ea"/>
              </a:rPr>
              <a:t>专家见面会</a:t>
            </a:r>
            <a:endParaRPr lang="en-US" altLang="zh-CN" sz="2400">
              <a:solidFill>
                <a:schemeClr val="accent2"/>
              </a:solidFill>
              <a:latin typeface="+mn-ea"/>
              <a:ea typeface="+mn-ea"/>
            </a:endParaRPr>
          </a:p>
        </p:txBody>
      </p:sp>
      <p:sp>
        <p:nvSpPr>
          <p:cNvPr id="15" name="TextBox 14"/>
          <p:cNvSpPr txBox="1"/>
          <p:nvPr/>
        </p:nvSpPr>
        <p:spPr>
          <a:xfrm>
            <a:off x="8062931" y="5066593"/>
            <a:ext cx="2767681" cy="923330"/>
          </a:xfrm>
          <a:prstGeom prst="rect">
            <a:avLst/>
          </a:prstGeom>
          <a:noFill/>
        </p:spPr>
        <p:txBody>
          <a:bodyPr wrap="square" rtlCol="0">
            <a:spAutoFit/>
          </a:bodyPr>
          <a:lstStyle/>
          <a:p>
            <a:pPr algn="ctr"/>
            <a:r>
              <a:rPr lang="zh-CN" altLang="en-US">
                <a:solidFill>
                  <a:schemeClr val="accent1"/>
                </a:solidFill>
                <a:latin typeface="+mn-ea"/>
                <a:ea typeface="+mn-ea"/>
              </a:rPr>
              <a:t>定期邀请知名专家进行理论学习，提升团队的理论水平。</a:t>
            </a:r>
            <a:endParaRPr lang="zh-CN" altLang="en-US">
              <a:solidFill>
                <a:schemeClr val="accent1"/>
              </a:solidFill>
              <a:latin typeface="+mn-ea"/>
              <a:ea typeface="+mn-ea"/>
            </a:endParaRPr>
          </a:p>
        </p:txBody>
      </p:sp>
    </p:spTree>
    <p:custDataLst>
      <p:tags r:id="rId6"/>
    </p:custDataLst>
  </p:cSld>
  <p:clrMapOvr>
    <a:masterClrMapping/>
  </p:clrMapOvr>
  <p:transition spd="slow" advTm="5689">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nodeType="afterGroup">
                            <p:stCondLst>
                              <p:cond delay="1200"/>
                            </p:stCondLst>
                            <p:childTnLst>
                              <p:par>
                                <p:cTn id="23" presetID="16" presetClass="entr" presetSubtype="2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nodeType="afterGroup">
                            <p:stCondLst>
                              <p:cond delay="1700"/>
                            </p:stCondLst>
                            <p:childTnLst>
                              <p:par>
                                <p:cTn id="27" presetID="1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400"/>
                                        <p:tgtEl>
                                          <p:spTgt spid="5"/>
                                        </p:tgtEl>
                                        <p:attrNameLst>
                                          <p:attrName>ppt_y</p:attrName>
                                        </p:attrNameLst>
                                      </p:cBhvr>
                                      <p:tavLst>
                                        <p:tav tm="0">
                                          <p:val>
                                            <p:strVal val="#ppt_y+#ppt_h*1.125000"/>
                                          </p:val>
                                        </p:tav>
                                        <p:tav tm="100000">
                                          <p:val>
                                            <p:strVal val="#ppt_y"/>
                                          </p:val>
                                        </p:tav>
                                      </p:tavLst>
                                    </p:anim>
                                    <p:animEffect transition="in" filter="wipe(up)">
                                      <p:cBhvr>
                                        <p:cTn id="30" dur="400"/>
                                        <p:tgtEl>
                                          <p:spTgt spid="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400"/>
                                        <p:tgtEl>
                                          <p:spTgt spid="7"/>
                                        </p:tgtEl>
                                        <p:attrNameLst>
                                          <p:attrName>ppt_y</p:attrName>
                                        </p:attrNameLst>
                                      </p:cBhvr>
                                      <p:tavLst>
                                        <p:tav tm="0">
                                          <p:val>
                                            <p:strVal val="#ppt_y+#ppt_h*1.125000"/>
                                          </p:val>
                                        </p:tav>
                                        <p:tav tm="100000">
                                          <p:val>
                                            <p:strVal val="#ppt_y"/>
                                          </p:val>
                                        </p:tav>
                                      </p:tavLst>
                                    </p:anim>
                                    <p:animEffect transition="in" filter="wipe(up)">
                                      <p:cBhvr>
                                        <p:cTn id="34" dur="400"/>
                                        <p:tgtEl>
                                          <p:spTgt spid="7"/>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400"/>
                                        <p:tgtEl>
                                          <p:spTgt spid="8"/>
                                        </p:tgtEl>
                                        <p:attrNameLst>
                                          <p:attrName>ppt_y</p:attrName>
                                        </p:attrNameLst>
                                      </p:cBhvr>
                                      <p:tavLst>
                                        <p:tav tm="0">
                                          <p:val>
                                            <p:strVal val="#ppt_y+#ppt_h*1.125000"/>
                                          </p:val>
                                        </p:tav>
                                        <p:tav tm="100000">
                                          <p:val>
                                            <p:strVal val="#ppt_y"/>
                                          </p:val>
                                        </p:tav>
                                      </p:tavLst>
                                    </p:anim>
                                    <p:animEffect transition="in" filter="wipe(up)">
                                      <p:cBhvr>
                                        <p:cTn id="38" dur="400"/>
                                        <p:tgtEl>
                                          <p:spTgt spid="8"/>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90"/>
                                          </p:val>
                                        </p:tav>
                                        <p:tav tm="100000">
                                          <p:val>
                                            <p:fltVal val="0"/>
                                          </p:val>
                                        </p:tav>
                                      </p:tavLst>
                                    </p:anim>
                                    <p:animEffect transition="in" filter="fade">
                                      <p:cBhvr>
                                        <p:cTn id="46" dur="5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90"/>
                                          </p:val>
                                        </p:tav>
                                        <p:tav tm="100000">
                                          <p:val>
                                            <p:fltVal val="0"/>
                                          </p:val>
                                        </p:tav>
                                      </p:tavLst>
                                    </p:anim>
                                    <p:animEffect transition="in" filter="fade">
                                      <p:cBhvr>
                                        <p:cTn id="52" dur="5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p:bldP spid="7" grpId="0" animBg="1"/>
      <p:bldP spid="8" grpId="0" animBg="1"/>
      <p:bldP spid="9" grpId="0" animBg="1"/>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主题选定</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graphicFrame>
        <p:nvGraphicFramePr>
          <p:cNvPr id="2" name="表格 1"/>
          <p:cNvGraphicFramePr>
            <a:graphicFrameLocks noGrp="1"/>
          </p:cNvGraphicFramePr>
          <p:nvPr/>
        </p:nvGraphicFramePr>
        <p:xfrm>
          <a:off x="985813" y="1484784"/>
          <a:ext cx="9721080" cy="2225953"/>
        </p:xfrm>
        <a:graphic>
          <a:graphicData uri="http://schemas.openxmlformats.org/drawingml/2006/table">
            <a:tbl>
              <a:tblPr>
                <a:tableStyleId>{5C22544A-7EE6-4342-B048-85BDC9FD1C3A}</a:tableStyleId>
              </a:tblPr>
              <a:tblGrid>
                <a:gridCol w="2088232"/>
                <a:gridCol w="954106"/>
                <a:gridCol w="954106"/>
                <a:gridCol w="954106"/>
                <a:gridCol w="954106"/>
                <a:gridCol w="954106"/>
                <a:gridCol w="954106"/>
                <a:gridCol w="954106"/>
                <a:gridCol w="954106"/>
              </a:tblGrid>
              <a:tr h="488593">
                <a:tc>
                  <a:txBody>
                    <a:bodyPr vert="horz" wrap="square"/>
                    <a:lstStyle/>
                    <a:p>
                      <a:pPr algn="ctr" fontAlgn="ctr"/>
                      <a:r>
                        <a:rPr lang="zh-CN" altLang="en-US" sz="1600" b="1" u="none" strike="noStrike">
                          <a:solidFill>
                            <a:schemeClr val="accent2"/>
                          </a:solidFill>
                          <a:effectLst/>
                        </a:rPr>
                        <a:t>主题</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重要性</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迫切性</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圈能力</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时效性</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总分</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顺位</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选定</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c>
                  <a:txBody>
                    <a:bodyPr vert="horz" wrap="square"/>
                    <a:lstStyle/>
                    <a:p>
                      <a:pPr algn="ctr" fontAlgn="ctr"/>
                      <a:r>
                        <a:rPr lang="zh-CN" altLang="en-US" sz="1600" b="1" u="none" strike="noStrike">
                          <a:solidFill>
                            <a:schemeClr val="accent2"/>
                          </a:solidFill>
                          <a:effectLst/>
                        </a:rPr>
                        <a:t>提案人</a:t>
                      </a:r>
                      <a:endParaRPr lang="zh-CN" altLang="en-US" sz="1600" b="1" i="0" u="none" strike="noStrike">
                        <a:solidFill>
                          <a:schemeClr val="accent2"/>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solidFill>
                  </a:tcPr>
                </a:tc>
              </a:tr>
              <a:tr h="533400">
                <a:tc>
                  <a:txBody>
                    <a:bodyPr vert="horz" wrap="square"/>
                    <a:lstStyle/>
                    <a:p>
                      <a:pPr algn="l" fontAlgn="ctr"/>
                      <a:r>
                        <a:rPr lang="zh-CN" altLang="en-US" sz="1600" u="none" strike="noStrike">
                          <a:effectLst/>
                        </a:rPr>
                        <a:t>提高责任护士床边综合能力的合格率</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45</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45</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39</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45</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174</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1</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zh-CN" altLang="en-US" sz="1600" u="none" strike="noStrike">
                          <a:effectLst/>
                        </a:rPr>
                        <a:t>董某某</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r>
              <a:tr h="533400">
                <a:tc>
                  <a:txBody>
                    <a:bodyPr vert="horz" wrap="square"/>
                    <a:lstStyle/>
                    <a:p>
                      <a:pPr algn="l" fontAlgn="ctr"/>
                      <a:r>
                        <a:rPr lang="zh-CN" altLang="en-US" sz="1600" u="none" strike="noStrike">
                          <a:effectLst/>
                        </a:rPr>
                        <a:t>降低护士体温表丢失率</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41</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41</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33</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29</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144</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2</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zh-CN" altLang="en-US" sz="1600" u="none" strike="noStrike">
                          <a:effectLst/>
                        </a:rPr>
                        <a:t>王某某</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r>
              <a:tr h="533400">
                <a:tc>
                  <a:txBody>
                    <a:bodyPr vert="horz" wrap="square"/>
                    <a:lstStyle/>
                    <a:p>
                      <a:pPr algn="l" fontAlgn="ctr"/>
                      <a:r>
                        <a:rPr lang="zh-CN" altLang="en-US" sz="1600" u="none" strike="noStrike">
                          <a:effectLst/>
                        </a:rPr>
                        <a:t>降低患者术后并发症发生率</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33</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33</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33</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29</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128</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en-US" altLang="zh-CN" sz="1600" u="none" strike="noStrike">
                          <a:effectLst/>
                        </a:rPr>
                        <a:t>3</a:t>
                      </a:r>
                      <a:endParaRPr lang="en-US" altLang="zh-CN"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vert="horz" wrap="square"/>
                    <a:lstStyle/>
                    <a:p>
                      <a:pPr algn="ctr" fontAlgn="ctr"/>
                      <a:r>
                        <a:rPr lang="zh-CN" altLang="en-US" sz="1600" u="none" strike="noStrike">
                          <a:effectLst/>
                        </a:rPr>
                        <a:t>李某某</a:t>
                      </a:r>
                      <a:endParaRPr lang="zh-CN" altLang="en-US" sz="1600" b="0" i="0" u="none" strike="noStrike">
                        <a:solidFill>
                          <a:srgbClr val="000000"/>
                        </a:solidFill>
                        <a:effectLst/>
                        <a:latin typeface="微软雅黑" panose="020b0503020204020204" pitchFamily="34" charset="-122"/>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solidFill>
                  </a:tcPr>
                </a:tc>
              </a:tr>
            </a:tbl>
          </a:graphicData>
        </a:graphic>
      </p:graphicFrame>
      <p:sp>
        <p:nvSpPr>
          <p:cNvPr id="9" name="TextBox 8"/>
          <p:cNvSpPr txBox="1"/>
          <p:nvPr/>
        </p:nvSpPr>
        <p:spPr>
          <a:xfrm>
            <a:off x="985813" y="4133617"/>
            <a:ext cx="9721080" cy="1200329"/>
          </a:xfrm>
          <a:prstGeom prst="rect">
            <a:avLst/>
          </a:prstGeom>
          <a:noFill/>
        </p:spPr>
        <p:txBody>
          <a:bodyPr wrap="square" rtlCol="0">
            <a:spAutoFit/>
          </a:bodyPr>
          <a:lstStyle/>
          <a:p>
            <a:pPr algn="just"/>
            <a:r>
              <a:rPr lang="zh-CN" altLang="en-US">
                <a:solidFill>
                  <a:schemeClr val="accent1"/>
                </a:solidFill>
                <a:latin typeface="+mn-ea"/>
                <a:ea typeface="+mn-ea"/>
              </a:rPr>
              <a:t>责任性整体护理要求责任护士要</a:t>
            </a:r>
            <a:r>
              <a:rPr lang="zh-CN" altLang="en-US">
                <a:solidFill>
                  <a:schemeClr val="accent1"/>
                </a:solidFill>
                <a:latin typeface="+mn-ea"/>
              </a:rPr>
              <a:t>以</a:t>
            </a:r>
            <a:r>
              <a:rPr lang="zh-CN" altLang="en-US">
                <a:solidFill>
                  <a:schemeClr val="accent1"/>
                </a:solidFill>
                <a:latin typeface="+mn-ea"/>
                <a:ea typeface="+mn-ea"/>
              </a:rPr>
              <a:t>“我的病人我负责”的服务理念去落实，为患者提供全面、全程、优质的护理服务。责任制整体护理模式对责任护士提出了更高的要求，我们只有不断加强护理人员综合素质的培养，逐步提高责任护士的床边综合能力，才能营造和谐、温馨的住院环境，提高患者的满意度，达到护理质量持续改进。</a:t>
            </a:r>
            <a:endParaRPr lang="zh-CN" altLang="en-US">
              <a:solidFill>
                <a:schemeClr val="accent1"/>
              </a:solidFill>
              <a:latin typeface="+mn-ea"/>
              <a:ea typeface="+mn-ea"/>
            </a:endParaRPr>
          </a:p>
        </p:txBody>
      </p:sp>
    </p:spTree>
  </p:cSld>
  <p:clrMapOvr>
    <a:masterClrMapping/>
  </p:clrMapOvr>
  <p:transition spd="slow" advTm="3681">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参考文献</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pic>
        <p:nvPicPr>
          <p:cNvPr id="6" name="Picture 2" descr="F:\快盘\商务图片\png\2531170_084420255000_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493" y="1073368"/>
            <a:ext cx="4057475" cy="507308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bwMode="auto">
          <a:xfrm>
            <a:off x="5118827" y="1473478"/>
            <a:ext cx="5256584"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5118827" y="3165800"/>
            <a:ext cx="5256584" cy="43204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bwMode="auto">
          <a:xfrm>
            <a:off x="5118827" y="5008248"/>
            <a:ext cx="5256584" cy="4320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9"/>
          <p:cNvSpPr txBox="1"/>
          <p:nvPr/>
        </p:nvSpPr>
        <p:spPr>
          <a:xfrm>
            <a:off x="5118827" y="1473478"/>
            <a:ext cx="4392488" cy="400110"/>
          </a:xfrm>
          <a:prstGeom prst="rect">
            <a:avLst/>
          </a:prstGeom>
          <a:noFill/>
        </p:spPr>
        <p:txBody>
          <a:bodyPr wrap="square" rtlCol="0">
            <a:spAutoFit/>
          </a:bodyPr>
          <a:lstStyle/>
          <a:p>
            <a:r>
              <a:rPr lang="zh-CN" altLang="en-US" sz="2000">
                <a:solidFill>
                  <a:schemeClr val="accent2"/>
                </a:solidFill>
                <a:latin typeface="+mn-ea"/>
                <a:ea typeface="+mn-ea"/>
              </a:rPr>
              <a:t>这里输入标题文字一</a:t>
            </a:r>
            <a:endParaRPr lang="en-US" altLang="zh-CN" sz="2000">
              <a:solidFill>
                <a:schemeClr val="accent2"/>
              </a:solidFill>
              <a:latin typeface="+mn-ea"/>
              <a:ea typeface="+mn-ea"/>
            </a:endParaRPr>
          </a:p>
        </p:txBody>
      </p:sp>
      <p:sp>
        <p:nvSpPr>
          <p:cNvPr id="11" name="Freeform 6"/>
          <p:cNvSpPr/>
          <p:nvPr/>
        </p:nvSpPr>
        <p:spPr bwMode="auto">
          <a:xfrm>
            <a:off x="4686779" y="1490147"/>
            <a:ext cx="339726" cy="388938"/>
          </a:xfrm>
          <a:custGeom>
            <a:gdLst>
              <a:gd name="T0" fmla="*/ 0 w 443"/>
              <a:gd name="T1" fmla="*/ 256 h 511"/>
              <a:gd name="T2" fmla="*/ 221 w 443"/>
              <a:gd name="T3" fmla="*/ 128 h 511"/>
              <a:gd name="T4" fmla="*/ 443 w 443"/>
              <a:gd name="T5" fmla="*/ 0 h 511"/>
              <a:gd name="T6" fmla="*/ 443 w 443"/>
              <a:gd name="T7" fmla="*/ 256 h 511"/>
              <a:gd name="T8" fmla="*/ 443 w 443"/>
              <a:gd name="T9" fmla="*/ 511 h 511"/>
              <a:gd name="T10" fmla="*/ 221 w 443"/>
              <a:gd name="T11" fmla="*/ 384 h 511"/>
              <a:gd name="T12" fmla="*/ 0 w 443"/>
              <a:gd name="T13" fmla="*/ 256 h 511"/>
            </a:gdLst>
            <a:cxnLst>
              <a:cxn ang="0">
                <a:pos x="T0" y="T1"/>
              </a:cxn>
              <a:cxn ang="0">
                <a:pos x="T2" y="T3"/>
              </a:cxn>
              <a:cxn ang="0">
                <a:pos x="T4" y="T5"/>
              </a:cxn>
              <a:cxn ang="0">
                <a:pos x="T6" y="T7"/>
              </a:cxn>
              <a:cxn ang="0">
                <a:pos x="T8" y="T9"/>
              </a:cxn>
              <a:cxn ang="0">
                <a:pos x="T10" y="T11"/>
              </a:cxn>
              <a:cxn ang="0">
                <a:pos x="T12" y="T13"/>
              </a:cxn>
            </a:cxnLst>
            <a:rect l="0" t="0" r="r" b="b"/>
            <a:pathLst>
              <a:path w="442" h="511">
                <a:moveTo>
                  <a:pt x="0" y="256"/>
                </a:moveTo>
                <a:lnTo>
                  <a:pt x="221" y="128"/>
                </a:lnTo>
                <a:lnTo>
                  <a:pt x="443" y="0"/>
                </a:lnTo>
                <a:lnTo>
                  <a:pt x="443" y="256"/>
                </a:lnTo>
                <a:lnTo>
                  <a:pt x="443" y="511"/>
                </a:lnTo>
                <a:lnTo>
                  <a:pt x="221" y="384"/>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a:off x="4686779" y="3182469"/>
            <a:ext cx="339726" cy="388938"/>
          </a:xfrm>
          <a:custGeom>
            <a:gdLst>
              <a:gd name="T0" fmla="*/ 0 w 443"/>
              <a:gd name="T1" fmla="*/ 256 h 511"/>
              <a:gd name="T2" fmla="*/ 221 w 443"/>
              <a:gd name="T3" fmla="*/ 128 h 511"/>
              <a:gd name="T4" fmla="*/ 443 w 443"/>
              <a:gd name="T5" fmla="*/ 0 h 511"/>
              <a:gd name="T6" fmla="*/ 443 w 443"/>
              <a:gd name="T7" fmla="*/ 256 h 511"/>
              <a:gd name="T8" fmla="*/ 443 w 443"/>
              <a:gd name="T9" fmla="*/ 511 h 511"/>
              <a:gd name="T10" fmla="*/ 221 w 443"/>
              <a:gd name="T11" fmla="*/ 384 h 511"/>
              <a:gd name="T12" fmla="*/ 0 w 443"/>
              <a:gd name="T13" fmla="*/ 256 h 511"/>
            </a:gdLst>
            <a:cxnLst>
              <a:cxn ang="0">
                <a:pos x="T0" y="T1"/>
              </a:cxn>
              <a:cxn ang="0">
                <a:pos x="T2" y="T3"/>
              </a:cxn>
              <a:cxn ang="0">
                <a:pos x="T4" y="T5"/>
              </a:cxn>
              <a:cxn ang="0">
                <a:pos x="T6" y="T7"/>
              </a:cxn>
              <a:cxn ang="0">
                <a:pos x="T8" y="T9"/>
              </a:cxn>
              <a:cxn ang="0">
                <a:pos x="T10" y="T11"/>
              </a:cxn>
              <a:cxn ang="0">
                <a:pos x="T12" y="T13"/>
              </a:cxn>
            </a:cxnLst>
            <a:rect l="0" t="0" r="r" b="b"/>
            <a:pathLst>
              <a:path w="442" h="511">
                <a:moveTo>
                  <a:pt x="0" y="256"/>
                </a:moveTo>
                <a:lnTo>
                  <a:pt x="221" y="128"/>
                </a:lnTo>
                <a:lnTo>
                  <a:pt x="443" y="0"/>
                </a:lnTo>
                <a:lnTo>
                  <a:pt x="443" y="256"/>
                </a:lnTo>
                <a:lnTo>
                  <a:pt x="443" y="511"/>
                </a:lnTo>
                <a:lnTo>
                  <a:pt x="221" y="384"/>
                </a:lnTo>
                <a:lnTo>
                  <a:pt x="0" y="256"/>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4686779" y="5011269"/>
            <a:ext cx="339726" cy="388938"/>
          </a:xfrm>
          <a:custGeom>
            <a:gdLst>
              <a:gd name="T0" fmla="*/ 0 w 443"/>
              <a:gd name="T1" fmla="*/ 256 h 511"/>
              <a:gd name="T2" fmla="*/ 221 w 443"/>
              <a:gd name="T3" fmla="*/ 128 h 511"/>
              <a:gd name="T4" fmla="*/ 443 w 443"/>
              <a:gd name="T5" fmla="*/ 0 h 511"/>
              <a:gd name="T6" fmla="*/ 443 w 443"/>
              <a:gd name="T7" fmla="*/ 256 h 511"/>
              <a:gd name="T8" fmla="*/ 443 w 443"/>
              <a:gd name="T9" fmla="*/ 511 h 511"/>
              <a:gd name="T10" fmla="*/ 221 w 443"/>
              <a:gd name="T11" fmla="*/ 384 h 511"/>
              <a:gd name="T12" fmla="*/ 0 w 443"/>
              <a:gd name="T13" fmla="*/ 256 h 511"/>
            </a:gdLst>
            <a:cxnLst>
              <a:cxn ang="0">
                <a:pos x="T0" y="T1"/>
              </a:cxn>
              <a:cxn ang="0">
                <a:pos x="T2" y="T3"/>
              </a:cxn>
              <a:cxn ang="0">
                <a:pos x="T4" y="T5"/>
              </a:cxn>
              <a:cxn ang="0">
                <a:pos x="T6" y="T7"/>
              </a:cxn>
              <a:cxn ang="0">
                <a:pos x="T8" y="T9"/>
              </a:cxn>
              <a:cxn ang="0">
                <a:pos x="T10" y="T11"/>
              </a:cxn>
              <a:cxn ang="0">
                <a:pos x="T12" y="T13"/>
              </a:cxn>
            </a:cxnLst>
            <a:rect l="0" t="0" r="r" b="b"/>
            <a:pathLst>
              <a:path w="442" h="511">
                <a:moveTo>
                  <a:pt x="0" y="256"/>
                </a:moveTo>
                <a:lnTo>
                  <a:pt x="221" y="128"/>
                </a:lnTo>
                <a:lnTo>
                  <a:pt x="443" y="0"/>
                </a:lnTo>
                <a:lnTo>
                  <a:pt x="443" y="256"/>
                </a:lnTo>
                <a:lnTo>
                  <a:pt x="443" y="511"/>
                </a:lnTo>
                <a:lnTo>
                  <a:pt x="221" y="384"/>
                </a:lnTo>
                <a:lnTo>
                  <a:pt x="0" y="256"/>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5118827" y="3179448"/>
            <a:ext cx="4392488" cy="400110"/>
          </a:xfrm>
          <a:prstGeom prst="rect">
            <a:avLst/>
          </a:prstGeom>
          <a:noFill/>
        </p:spPr>
        <p:txBody>
          <a:bodyPr wrap="square" rtlCol="0">
            <a:spAutoFit/>
          </a:bodyPr>
          <a:lstStyle/>
          <a:p>
            <a:r>
              <a:rPr lang="zh-CN" altLang="en-US" sz="2000">
                <a:solidFill>
                  <a:schemeClr val="accent2"/>
                </a:solidFill>
                <a:latin typeface="+mn-ea"/>
                <a:ea typeface="+mn-ea"/>
              </a:rPr>
              <a:t>这里输入标题文字二</a:t>
            </a:r>
            <a:endParaRPr lang="en-US" altLang="zh-CN" sz="2000">
              <a:solidFill>
                <a:schemeClr val="accent2"/>
              </a:solidFill>
              <a:latin typeface="+mn-ea"/>
              <a:ea typeface="+mn-ea"/>
            </a:endParaRPr>
          </a:p>
        </p:txBody>
      </p:sp>
      <p:sp>
        <p:nvSpPr>
          <p:cNvPr id="15" name="TextBox 14"/>
          <p:cNvSpPr txBox="1"/>
          <p:nvPr/>
        </p:nvSpPr>
        <p:spPr>
          <a:xfrm>
            <a:off x="5118827" y="5008248"/>
            <a:ext cx="4392488" cy="400110"/>
          </a:xfrm>
          <a:prstGeom prst="rect">
            <a:avLst/>
          </a:prstGeom>
          <a:noFill/>
        </p:spPr>
        <p:txBody>
          <a:bodyPr wrap="square" rtlCol="0">
            <a:spAutoFit/>
          </a:bodyPr>
          <a:lstStyle/>
          <a:p>
            <a:r>
              <a:rPr lang="zh-CN" altLang="en-US" sz="2000">
                <a:solidFill>
                  <a:schemeClr val="accent2"/>
                </a:solidFill>
                <a:latin typeface="+mn-ea"/>
                <a:ea typeface="+mn-ea"/>
              </a:rPr>
              <a:t>这里输入标题文字三</a:t>
            </a:r>
            <a:endParaRPr lang="en-US" altLang="zh-CN" sz="2000">
              <a:solidFill>
                <a:schemeClr val="accent2"/>
              </a:solidFill>
              <a:latin typeface="+mn-ea"/>
              <a:ea typeface="+mn-ea"/>
            </a:endParaRPr>
          </a:p>
        </p:txBody>
      </p:sp>
      <p:sp>
        <p:nvSpPr>
          <p:cNvPr id="16" name="TextBox 15"/>
          <p:cNvSpPr txBox="1"/>
          <p:nvPr/>
        </p:nvSpPr>
        <p:spPr>
          <a:xfrm>
            <a:off x="5115997" y="2106509"/>
            <a:ext cx="5259414" cy="584775"/>
          </a:xfrm>
          <a:prstGeom prst="rect">
            <a:avLst/>
          </a:prstGeom>
          <a:noFill/>
        </p:spPr>
        <p:txBody>
          <a:bodyPr wrap="square" rtlCol="0">
            <a:spAutoFit/>
          </a:bodyPr>
          <a:lstStyle/>
          <a:p>
            <a:r>
              <a:rPr lang="zh-CN" altLang="en-US" sz="1600">
                <a:latin typeface="+mn-ea"/>
                <a:ea typeface="+mn-ea"/>
              </a:rPr>
              <a:t>这里可以添加主要内容这里可以添加主要内容这里可以添加主要内容这里可以添加主要内容</a:t>
            </a:r>
            <a:endParaRPr lang="zh-CN" altLang="en-US" sz="1600">
              <a:latin typeface="+mn-ea"/>
              <a:ea typeface="+mn-ea"/>
            </a:endParaRPr>
          </a:p>
        </p:txBody>
      </p:sp>
      <p:sp>
        <p:nvSpPr>
          <p:cNvPr id="17" name="TextBox 16"/>
          <p:cNvSpPr txBox="1"/>
          <p:nvPr/>
        </p:nvSpPr>
        <p:spPr>
          <a:xfrm>
            <a:off x="5115997" y="3757888"/>
            <a:ext cx="5259414" cy="584775"/>
          </a:xfrm>
          <a:prstGeom prst="rect">
            <a:avLst/>
          </a:prstGeom>
          <a:noFill/>
        </p:spPr>
        <p:txBody>
          <a:bodyPr wrap="square" rtlCol="0">
            <a:spAutoFit/>
          </a:bodyPr>
          <a:lstStyle/>
          <a:p>
            <a:r>
              <a:rPr lang="zh-CN" altLang="en-US" sz="1600">
                <a:latin typeface="+mn-ea"/>
                <a:ea typeface="+mn-ea"/>
              </a:rPr>
              <a:t>这里可以添加主要内容这里可以添加主要内容这里可以添加主要内容这里可以添加主要内容</a:t>
            </a:r>
            <a:endParaRPr lang="zh-CN" altLang="en-US" sz="1600">
              <a:latin typeface="+mn-ea"/>
              <a:ea typeface="+mn-ea"/>
            </a:endParaRPr>
          </a:p>
        </p:txBody>
      </p:sp>
      <p:sp>
        <p:nvSpPr>
          <p:cNvPr id="18" name="TextBox 17"/>
          <p:cNvSpPr txBox="1"/>
          <p:nvPr/>
        </p:nvSpPr>
        <p:spPr>
          <a:xfrm>
            <a:off x="5115997" y="5559393"/>
            <a:ext cx="5259414" cy="584775"/>
          </a:xfrm>
          <a:prstGeom prst="rect">
            <a:avLst/>
          </a:prstGeom>
          <a:noFill/>
        </p:spPr>
        <p:txBody>
          <a:bodyPr wrap="square" rtlCol="0">
            <a:spAutoFit/>
          </a:bodyPr>
          <a:lstStyle/>
          <a:p>
            <a:r>
              <a:rPr lang="zh-CN" altLang="en-US" sz="1600">
                <a:latin typeface="+mn-ea"/>
                <a:ea typeface="+mn-ea"/>
              </a:rPr>
              <a:t>这里可以添加主要内容这里可以添加主要内容这里可以添加主要内容这里可以添加主要内容</a:t>
            </a:r>
            <a:endParaRPr lang="zh-CN" altLang="en-US" sz="1600">
              <a:latin typeface="+mn-ea"/>
              <a:ea typeface="+mn-ea"/>
            </a:endParaRPr>
          </a:p>
        </p:txBody>
      </p:sp>
    </p:spTree>
  </p:cSld>
  <p:clrMapOvr>
    <a:masterClrMapping/>
  </p:clrMapOvr>
  <p:transition spd="slow" advTm="4797">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2" presetClass="entr" presetSubtype="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2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49" presetClass="path" presetSubtype="0" accel="50000" decel="50000" fill="hold" grpId="1" nodeType="withEffect">
                                  <p:stCondLst>
                                    <p:cond delay="0"/>
                                  </p:stCondLst>
                                  <p:childTnLst>
                                    <p:animMotion origin="layout" path="M -4.58176E-06 -2.59259E-06 L 0.09003 -2.59259E-06" pathEditMode="relative" rAng="0" ptsTypes="AA">
                                      <p:cBhvr>
                                        <p:cTn id="41" dur="500" spd="-100000" fill="hold"/>
                                        <p:tgtEl>
                                          <p:spTgt spid="11"/>
                                        </p:tgtEl>
                                        <p:attrNameLst>
                                          <p:attrName>ppt_x</p:attrName>
                                          <p:attrName>ppt_y</p:attrName>
                                        </p:attrNameLst>
                                      </p:cBhvr>
                                      <p:rCtr x="4501" y="0"/>
                                    </p:animMotion>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49" presetClass="path" presetSubtype="0" accel="50000" decel="50000" fill="hold" grpId="1" nodeType="withEffect">
                                  <p:stCondLst>
                                    <p:cond delay="0"/>
                                  </p:stCondLst>
                                  <p:childTnLst>
                                    <p:animMotion origin="layout" path="M -4.58176E-06 -2.59259E-06 L 0.09003 -2.59259E-06" pathEditMode="relative" rAng="0" ptsTypes="AA">
                                      <p:cBhvr>
                                        <p:cTn id="45" dur="500" spd="-100000" fill="hold"/>
                                        <p:tgtEl>
                                          <p:spTgt spid="12"/>
                                        </p:tgtEl>
                                        <p:attrNameLst>
                                          <p:attrName>ppt_x</p:attrName>
                                          <p:attrName>ppt_y</p:attrName>
                                        </p:attrNameLst>
                                      </p:cBhvr>
                                      <p:rCtr x="4501" y="0"/>
                                    </p:animMotion>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49" presetClass="path" presetSubtype="0" accel="50000" decel="50000" fill="hold" grpId="1" nodeType="withEffect">
                                  <p:stCondLst>
                                    <p:cond delay="0"/>
                                  </p:stCondLst>
                                  <p:childTnLst>
                                    <p:animMotion origin="layout" path="M -4.58176E-06 -2.59259E-06 L 0.09003 -2.59259E-06" pathEditMode="relative" rAng="0" ptsTypes="AA">
                                      <p:cBhvr>
                                        <p:cTn id="49" dur="500" spd="-100000" fill="hold"/>
                                        <p:tgtEl>
                                          <p:spTgt spid="13"/>
                                        </p:tgtEl>
                                        <p:attrNameLst>
                                          <p:attrName>ppt_x</p:attrName>
                                          <p:attrName>ppt_y</p:attrName>
                                        </p:attrNameLst>
                                      </p:cBhvr>
                                      <p:rCtr x="4501" y="0"/>
                                    </p:animMotion>
                                  </p:childTnLst>
                                </p:cTn>
                              </p:par>
                            </p:childTnLst>
                          </p:cTn>
                        </p:par>
                        <p:par>
                          <p:cTn id="50" fill="hold" nodeType="afterGroup">
                            <p:stCondLst>
                              <p:cond delay="27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nodeType="afterGroup">
                            <p:stCondLst>
                              <p:cond delay="3200"/>
                            </p:stCondLst>
                            <p:childTnLst>
                              <p:par>
                                <p:cTn id="61" presetID="22"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500"/>
                                        <p:tgtEl>
                                          <p:spTgt spid="1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7" grpId="0" animBg="1"/>
      <p:bldP spid="8" grpId="0" animBg="1"/>
      <p:bldP spid="9" grpId="0" animBg="1"/>
      <p:bldP spid="10" grpId="0"/>
      <p:bldP spid="11" grpId="0" animBg="1"/>
      <p:bldP spid="11" grpId="1" animBg="1"/>
      <p:bldP spid="12" grpId="0" animBg="1"/>
      <p:bldP spid="12" grpId="1" animBg="1"/>
      <p:bldP spid="13" grpId="0" animBg="1"/>
      <p:bldP spid="13" grpId="1" animBg="1"/>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选题理由</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15"/>
          <p:cNvSpPr/>
          <p:nvPr/>
        </p:nvSpPr>
        <p:spPr bwMode="auto">
          <a:xfrm>
            <a:off x="4306750" y="1574417"/>
            <a:ext cx="1503599" cy="2011240"/>
          </a:xfrm>
          <a:custGeom>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ffectLst>
                <a:outerShdw blurRad="50800" dist="38100" dir="2700000" algn="tl" rotWithShape="0">
                  <a:prstClr val="black">
                    <a:alpha val="40000"/>
                  </a:prstClr>
                </a:outerShdw>
              </a:effectLst>
            </a:endParaRPr>
          </a:p>
        </p:txBody>
      </p:sp>
      <p:pic>
        <p:nvPicPr>
          <p:cNvPr id="6"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16200000" flipH="1">
            <a:off x="1530509" y="3431533"/>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5400000">
            <a:off x="4513633" y="3432400"/>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5"/>
          <p:cNvSpPr/>
          <p:nvPr/>
        </p:nvSpPr>
        <p:spPr bwMode="auto">
          <a:xfrm>
            <a:off x="4306750" y="3758817"/>
            <a:ext cx="1503599" cy="2011240"/>
          </a:xfrm>
          <a:custGeom>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accent1"/>
              </a:solidFill>
              <a:effectLst>
                <a:outerShdw blurRad="50800" dist="38100" dir="2700000" algn="tl" rotWithShape="0">
                  <a:prstClr val="black">
                    <a:alpha val="40000"/>
                  </a:prstClr>
                </a:outerShdw>
              </a:effectLst>
            </a:endParaRPr>
          </a:p>
        </p:txBody>
      </p:sp>
      <p:sp>
        <p:nvSpPr>
          <p:cNvPr id="9" name="Freeform 15"/>
          <p:cNvSpPr/>
          <p:nvPr/>
        </p:nvSpPr>
        <p:spPr bwMode="auto">
          <a:xfrm flipH="1">
            <a:off x="6066255" y="1574417"/>
            <a:ext cx="1503599" cy="2011240"/>
          </a:xfrm>
          <a:custGeom>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accent1"/>
              </a:solidFill>
              <a:effectLst>
                <a:outerShdw blurRad="50800" dist="38100" dir="2700000" algn="tl" rotWithShape="0">
                  <a:prstClr val="black">
                    <a:alpha val="40000"/>
                  </a:prstClr>
                </a:outerShdw>
              </a:effectLst>
            </a:endParaRPr>
          </a:p>
        </p:txBody>
      </p:sp>
      <p:sp>
        <p:nvSpPr>
          <p:cNvPr id="10" name="Freeform 15"/>
          <p:cNvSpPr/>
          <p:nvPr/>
        </p:nvSpPr>
        <p:spPr bwMode="auto">
          <a:xfrm flipH="1">
            <a:off x="6066255" y="3758817"/>
            <a:ext cx="1503599" cy="2011240"/>
          </a:xfrm>
          <a:custGeom>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accent1"/>
              </a:solidFill>
              <a:effectLst>
                <a:outerShdw blurRad="50800" dist="38100" dir="2700000" algn="tl" rotWithShape="0">
                  <a:prstClr val="black">
                    <a:alpha val="40000"/>
                  </a:prstClr>
                </a:outerShdw>
              </a:effectLst>
            </a:endParaRPr>
          </a:p>
        </p:txBody>
      </p:sp>
      <p:sp>
        <p:nvSpPr>
          <p:cNvPr id="11" name="TextBox 10"/>
          <p:cNvSpPr txBox="1"/>
          <p:nvPr/>
        </p:nvSpPr>
        <p:spPr>
          <a:xfrm>
            <a:off x="2786013" y="1670872"/>
            <a:ext cx="1338828" cy="369332"/>
          </a:xfrm>
          <a:prstGeom prst="rect">
            <a:avLst/>
          </a:prstGeom>
          <a:noFill/>
        </p:spPr>
        <p:txBody>
          <a:bodyPr wrap="none" rtlCol="0">
            <a:spAutoFit/>
          </a:bodyPr>
          <a:lstStyle/>
          <a:p>
            <a:r>
              <a:rPr lang="zh-CN" altLang="en-US" b="1">
                <a:solidFill>
                  <a:schemeClr val="accent1"/>
                </a:solidFill>
                <a:latin typeface="+mj-ea"/>
                <a:ea typeface="+mj-ea"/>
              </a:rPr>
              <a:t>对患者而言</a:t>
            </a:r>
            <a:endParaRPr lang="zh-CN" altLang="en-US" b="1">
              <a:solidFill>
                <a:schemeClr val="accent1"/>
              </a:solidFill>
              <a:latin typeface="+mj-ea"/>
              <a:ea typeface="+mj-ea"/>
            </a:endParaRPr>
          </a:p>
        </p:txBody>
      </p:sp>
      <p:sp>
        <p:nvSpPr>
          <p:cNvPr id="12" name="TextBox 11"/>
          <p:cNvSpPr txBox="1"/>
          <p:nvPr/>
        </p:nvSpPr>
        <p:spPr>
          <a:xfrm>
            <a:off x="1129828" y="2000836"/>
            <a:ext cx="3165793" cy="830997"/>
          </a:xfrm>
          <a:prstGeom prst="rect">
            <a:avLst/>
          </a:prstGeom>
          <a:noFill/>
        </p:spPr>
        <p:txBody>
          <a:bodyPr wrap="square" rtlCol="0">
            <a:spAutoFit/>
          </a:bodyPr>
          <a:lstStyle/>
          <a:p>
            <a:r>
              <a:rPr lang="zh-CN" altLang="en-US" sz="1600">
                <a:solidFill>
                  <a:schemeClr val="accent1"/>
                </a:solidFill>
                <a:latin typeface="+mn-ea"/>
                <a:ea typeface="+mn-ea"/>
              </a:rPr>
              <a:t>为患者提供全面、全程、优质的护理服务，减轻患者痛苦，促进患者早日康复。</a:t>
            </a:r>
            <a:endParaRPr lang="zh-CN" altLang="en-US" sz="1600">
              <a:solidFill>
                <a:schemeClr val="accent1"/>
              </a:solidFill>
              <a:latin typeface="+mn-ea"/>
              <a:ea typeface="+mn-ea"/>
            </a:endParaRPr>
          </a:p>
        </p:txBody>
      </p:sp>
      <p:sp>
        <p:nvSpPr>
          <p:cNvPr id="13" name="TextBox 12"/>
          <p:cNvSpPr txBox="1"/>
          <p:nvPr/>
        </p:nvSpPr>
        <p:spPr>
          <a:xfrm>
            <a:off x="4441611" y="2256871"/>
            <a:ext cx="755335" cy="646331"/>
          </a:xfrm>
          <a:prstGeom prst="rect">
            <a:avLst/>
          </a:prstGeom>
          <a:noFill/>
        </p:spPr>
        <p:txBody>
          <a:bodyPr wrap="none" rtlCol="0">
            <a:spAutoFit/>
          </a:bodyPr>
          <a:lstStyle/>
          <a:p>
            <a:r>
              <a:rPr lang="en-US" altLang="zh-CN" sz="3600" b="1">
                <a:solidFill>
                  <a:schemeClr val="accent1"/>
                </a:solidFill>
                <a:latin typeface="+mj-ea"/>
                <a:ea typeface="+mj-ea"/>
              </a:rPr>
              <a:t>01</a:t>
            </a:r>
            <a:endParaRPr lang="zh-CN" altLang="en-US" sz="3600" b="1">
              <a:solidFill>
                <a:schemeClr val="accent1"/>
              </a:solidFill>
              <a:latin typeface="+mj-ea"/>
              <a:ea typeface="+mj-ea"/>
            </a:endParaRPr>
          </a:p>
        </p:txBody>
      </p:sp>
      <p:sp>
        <p:nvSpPr>
          <p:cNvPr id="14" name="TextBox 13"/>
          <p:cNvSpPr txBox="1"/>
          <p:nvPr/>
        </p:nvSpPr>
        <p:spPr>
          <a:xfrm>
            <a:off x="6727611" y="2256871"/>
            <a:ext cx="755335" cy="646331"/>
          </a:xfrm>
          <a:prstGeom prst="rect">
            <a:avLst/>
          </a:prstGeom>
          <a:noFill/>
        </p:spPr>
        <p:txBody>
          <a:bodyPr wrap="none" rtlCol="0">
            <a:spAutoFit/>
          </a:bodyPr>
          <a:lstStyle/>
          <a:p>
            <a:r>
              <a:rPr lang="en-US" altLang="zh-CN" sz="3600" b="1">
                <a:solidFill>
                  <a:schemeClr val="accent1"/>
                </a:solidFill>
                <a:latin typeface="+mj-ea"/>
                <a:ea typeface="+mj-ea"/>
              </a:rPr>
              <a:t>03</a:t>
            </a:r>
            <a:endParaRPr lang="zh-CN" altLang="en-US" sz="3600" b="1">
              <a:solidFill>
                <a:schemeClr val="accent1"/>
              </a:solidFill>
              <a:latin typeface="+mj-ea"/>
              <a:ea typeface="+mj-ea"/>
            </a:endParaRPr>
          </a:p>
        </p:txBody>
      </p:sp>
      <p:sp>
        <p:nvSpPr>
          <p:cNvPr id="15" name="TextBox 14"/>
          <p:cNvSpPr txBox="1"/>
          <p:nvPr/>
        </p:nvSpPr>
        <p:spPr>
          <a:xfrm>
            <a:off x="4441611" y="4466671"/>
            <a:ext cx="755335" cy="646331"/>
          </a:xfrm>
          <a:prstGeom prst="rect">
            <a:avLst/>
          </a:prstGeom>
          <a:noFill/>
        </p:spPr>
        <p:txBody>
          <a:bodyPr wrap="none" rtlCol="0">
            <a:spAutoFit/>
          </a:bodyPr>
          <a:lstStyle/>
          <a:p>
            <a:r>
              <a:rPr lang="en-US" altLang="zh-CN" sz="3600" b="1">
                <a:solidFill>
                  <a:schemeClr val="accent1"/>
                </a:solidFill>
                <a:latin typeface="+mj-ea"/>
                <a:ea typeface="+mj-ea"/>
              </a:rPr>
              <a:t>02</a:t>
            </a:r>
            <a:endParaRPr lang="zh-CN" altLang="en-US" sz="3600" b="1">
              <a:solidFill>
                <a:schemeClr val="accent1"/>
              </a:solidFill>
              <a:latin typeface="+mj-ea"/>
              <a:ea typeface="+mj-ea"/>
            </a:endParaRPr>
          </a:p>
        </p:txBody>
      </p:sp>
      <p:sp>
        <p:nvSpPr>
          <p:cNvPr id="16" name="TextBox 15"/>
          <p:cNvSpPr txBox="1"/>
          <p:nvPr/>
        </p:nvSpPr>
        <p:spPr>
          <a:xfrm>
            <a:off x="6727611" y="4466671"/>
            <a:ext cx="755335" cy="646331"/>
          </a:xfrm>
          <a:prstGeom prst="rect">
            <a:avLst/>
          </a:prstGeom>
          <a:noFill/>
        </p:spPr>
        <p:txBody>
          <a:bodyPr wrap="none" rtlCol="0">
            <a:spAutoFit/>
          </a:bodyPr>
          <a:lstStyle/>
          <a:p>
            <a:r>
              <a:rPr lang="en-US" altLang="zh-CN" sz="3600" b="1">
                <a:solidFill>
                  <a:schemeClr val="accent1"/>
                </a:solidFill>
                <a:latin typeface="+mj-ea"/>
                <a:ea typeface="+mj-ea"/>
              </a:rPr>
              <a:t>04</a:t>
            </a:r>
            <a:endParaRPr lang="zh-CN" altLang="en-US" sz="3600" b="1">
              <a:solidFill>
                <a:schemeClr val="accent1"/>
              </a:solidFill>
              <a:latin typeface="+mj-ea"/>
              <a:ea typeface="+mj-ea"/>
            </a:endParaRPr>
          </a:p>
        </p:txBody>
      </p:sp>
      <p:sp>
        <p:nvSpPr>
          <p:cNvPr id="17" name="TextBox 16"/>
          <p:cNvSpPr txBox="1"/>
          <p:nvPr/>
        </p:nvSpPr>
        <p:spPr>
          <a:xfrm>
            <a:off x="7712865" y="1670872"/>
            <a:ext cx="1338828" cy="369332"/>
          </a:xfrm>
          <a:prstGeom prst="rect">
            <a:avLst/>
          </a:prstGeom>
          <a:noFill/>
        </p:spPr>
        <p:txBody>
          <a:bodyPr wrap="none" rtlCol="0">
            <a:spAutoFit/>
          </a:bodyPr>
          <a:lstStyle/>
          <a:p>
            <a:r>
              <a:rPr lang="zh-CN" altLang="en-US" b="1">
                <a:solidFill>
                  <a:schemeClr val="accent1"/>
                </a:solidFill>
                <a:latin typeface="+mj-ea"/>
                <a:ea typeface="+mj-ea"/>
              </a:rPr>
              <a:t>对病区页言</a:t>
            </a:r>
            <a:endParaRPr lang="zh-CN" altLang="en-US" b="1">
              <a:solidFill>
                <a:schemeClr val="accent1"/>
              </a:solidFill>
              <a:latin typeface="+mj-ea"/>
              <a:ea typeface="+mj-ea"/>
            </a:endParaRPr>
          </a:p>
        </p:txBody>
      </p:sp>
      <p:sp>
        <p:nvSpPr>
          <p:cNvPr id="18" name="TextBox 17"/>
          <p:cNvSpPr txBox="1"/>
          <p:nvPr/>
        </p:nvSpPr>
        <p:spPr>
          <a:xfrm>
            <a:off x="7712865" y="2000836"/>
            <a:ext cx="3426076" cy="584775"/>
          </a:xfrm>
          <a:prstGeom prst="rect">
            <a:avLst/>
          </a:prstGeom>
          <a:noFill/>
        </p:spPr>
        <p:txBody>
          <a:bodyPr wrap="square" rtlCol="0">
            <a:spAutoFit/>
          </a:bodyPr>
          <a:lstStyle/>
          <a:p>
            <a:r>
              <a:rPr lang="zh-CN" altLang="en-US" sz="1600">
                <a:solidFill>
                  <a:schemeClr val="accent1"/>
                </a:solidFill>
                <a:latin typeface="+mn-ea"/>
                <a:ea typeface="+mn-ea"/>
              </a:rPr>
              <a:t>增加团队凝聚力，改善工作效率和品质，提高病区整体形象。</a:t>
            </a:r>
            <a:endParaRPr lang="zh-CN" altLang="en-US" sz="1600">
              <a:solidFill>
                <a:schemeClr val="accent1"/>
              </a:solidFill>
              <a:latin typeface="+mn-ea"/>
              <a:ea typeface="+mn-ea"/>
            </a:endParaRPr>
          </a:p>
        </p:txBody>
      </p:sp>
      <p:sp>
        <p:nvSpPr>
          <p:cNvPr id="19" name="TextBox 18"/>
          <p:cNvSpPr txBox="1"/>
          <p:nvPr/>
        </p:nvSpPr>
        <p:spPr>
          <a:xfrm>
            <a:off x="2716565" y="3944172"/>
            <a:ext cx="1338828" cy="369332"/>
          </a:xfrm>
          <a:prstGeom prst="rect">
            <a:avLst/>
          </a:prstGeom>
          <a:noFill/>
        </p:spPr>
        <p:txBody>
          <a:bodyPr wrap="none" rtlCol="0">
            <a:spAutoFit/>
          </a:bodyPr>
          <a:lstStyle>
            <a:defPPr>
              <a:defRPr lang="zh-CN"/>
            </a:defPPr>
            <a:lvl1pPr>
              <a:defRPr b="1">
                <a:solidFill>
                  <a:schemeClr val="accent1"/>
                </a:solidFill>
                <a:latin typeface="+mj-ea"/>
                <a:ea typeface="+mj-ea"/>
              </a:defRPr>
            </a:lvl1pPr>
          </a:lstStyle>
          <a:p>
            <a:r>
              <a:rPr lang="zh-CN" altLang="en-US"/>
              <a:t>对护士而言</a:t>
            </a:r>
            <a:endParaRPr lang="zh-CN" altLang="en-US"/>
          </a:p>
        </p:txBody>
      </p:sp>
      <p:sp>
        <p:nvSpPr>
          <p:cNvPr id="20" name="TextBox 19"/>
          <p:cNvSpPr txBox="1"/>
          <p:nvPr/>
        </p:nvSpPr>
        <p:spPr>
          <a:xfrm>
            <a:off x="1060380" y="4274136"/>
            <a:ext cx="3165793" cy="584775"/>
          </a:xfrm>
          <a:prstGeom prst="rect">
            <a:avLst/>
          </a:prstGeom>
          <a:noFill/>
        </p:spPr>
        <p:txBody>
          <a:bodyPr wrap="square" rtlCol="0">
            <a:spAutoFit/>
          </a:bodyPr>
          <a:lstStyle/>
          <a:p>
            <a:r>
              <a:rPr lang="zh-CN" altLang="en-US" sz="1600">
                <a:solidFill>
                  <a:schemeClr val="accent1"/>
                </a:solidFill>
                <a:latin typeface="+mn-ea"/>
                <a:ea typeface="+mn-ea"/>
              </a:rPr>
              <a:t>提高综合素质，减轻工作压力，提升自我成就感。</a:t>
            </a:r>
            <a:endParaRPr lang="zh-CN" altLang="en-US" sz="1600">
              <a:solidFill>
                <a:schemeClr val="accent1"/>
              </a:solidFill>
              <a:latin typeface="+mn-ea"/>
              <a:ea typeface="+mn-ea"/>
            </a:endParaRPr>
          </a:p>
        </p:txBody>
      </p:sp>
      <p:sp>
        <p:nvSpPr>
          <p:cNvPr id="21" name="TextBox 20"/>
          <p:cNvSpPr txBox="1"/>
          <p:nvPr/>
        </p:nvSpPr>
        <p:spPr>
          <a:xfrm>
            <a:off x="7712865" y="3944172"/>
            <a:ext cx="1338828" cy="369332"/>
          </a:xfrm>
          <a:prstGeom prst="rect">
            <a:avLst/>
          </a:prstGeom>
          <a:noFill/>
        </p:spPr>
        <p:txBody>
          <a:bodyPr wrap="none" rtlCol="0">
            <a:spAutoFit/>
          </a:bodyPr>
          <a:lstStyle>
            <a:defPPr>
              <a:defRPr lang="zh-CN"/>
            </a:defPPr>
            <a:lvl1pPr>
              <a:defRPr b="1">
                <a:solidFill>
                  <a:schemeClr val="accent1"/>
                </a:solidFill>
                <a:latin typeface="+mj-ea"/>
                <a:ea typeface="+mj-ea"/>
              </a:defRPr>
            </a:lvl1pPr>
          </a:lstStyle>
          <a:p>
            <a:r>
              <a:rPr lang="zh-CN" altLang="en-US"/>
              <a:t>对医院而言</a:t>
            </a:r>
            <a:endParaRPr lang="zh-CN" altLang="en-US"/>
          </a:p>
        </p:txBody>
      </p:sp>
      <p:sp>
        <p:nvSpPr>
          <p:cNvPr id="22" name="TextBox 21"/>
          <p:cNvSpPr txBox="1"/>
          <p:nvPr/>
        </p:nvSpPr>
        <p:spPr>
          <a:xfrm>
            <a:off x="7712865" y="4274136"/>
            <a:ext cx="3426076" cy="584775"/>
          </a:xfrm>
          <a:prstGeom prst="rect">
            <a:avLst/>
          </a:prstGeom>
          <a:noFill/>
        </p:spPr>
        <p:txBody>
          <a:bodyPr wrap="square" rtlCol="0">
            <a:spAutoFit/>
          </a:bodyPr>
          <a:lstStyle/>
          <a:p>
            <a:r>
              <a:rPr lang="zh-CN" altLang="en-US" sz="1600">
                <a:solidFill>
                  <a:schemeClr val="accent1"/>
                </a:solidFill>
                <a:latin typeface="+mn-ea"/>
                <a:ea typeface="+mn-ea"/>
              </a:rPr>
              <a:t>提高患者满意度，增加社会效应，提升医院整体品牌形象。</a:t>
            </a:r>
            <a:endParaRPr lang="zh-CN" altLang="en-US" sz="1600">
              <a:solidFill>
                <a:schemeClr val="accent1"/>
              </a:solidFill>
              <a:latin typeface="+mn-ea"/>
              <a:ea typeface="+mn-ea"/>
            </a:endParaRPr>
          </a:p>
        </p:txBody>
      </p:sp>
    </p:spTree>
  </p:cSld>
  <p:clrMapOvr>
    <a:masterClrMapping/>
  </p:clrMapOvr>
  <p:transition spd="slow" advTm="1024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7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700"/>
                                        <p:tgtEl>
                                          <p:spTgt spid="7"/>
                                        </p:tgtEl>
                                      </p:cBhvr>
                                    </p:animEffect>
                                  </p:childTnLst>
                                </p:cTn>
                              </p:par>
                            </p:childTnLst>
                          </p:cTn>
                        </p:par>
                        <p:par>
                          <p:cTn id="25" fill="hold" nodeType="afterGroup">
                            <p:stCondLst>
                              <p:cond delay="1400"/>
                            </p:stCondLst>
                            <p:childTnLst>
                              <p:par>
                                <p:cTn id="26" presetID="2" presetClass="entr" presetSubtype="4" fill="hold" grpId="0" nodeType="afterEffect">
                                  <p:stCondLst>
                                    <p:cond delay="3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2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fill="hold"/>
                                        <p:tgtEl>
                                          <p:spTgt spid="13"/>
                                        </p:tgtEl>
                                        <p:attrNameLst>
                                          <p:attrName>ppt_w</p:attrName>
                                        </p:attrNameLst>
                                      </p:cBhvr>
                                      <p:tavLst>
                                        <p:tav tm="0">
                                          <p:val>
                                            <p:fltVal val="0"/>
                                          </p:val>
                                        </p:tav>
                                        <p:tav tm="100000">
                                          <p:val>
                                            <p:strVal val="#ppt_w"/>
                                          </p:val>
                                        </p:tav>
                                      </p:tavLst>
                                    </p:anim>
                                    <p:anim calcmode="lin" valueType="num">
                                      <p:cBhvr>
                                        <p:cTn id="34" dur="400" fill="hold"/>
                                        <p:tgtEl>
                                          <p:spTgt spid="13"/>
                                        </p:tgtEl>
                                        <p:attrNameLst>
                                          <p:attrName>ppt_h</p:attrName>
                                        </p:attrNameLst>
                                      </p:cBhvr>
                                      <p:tavLst>
                                        <p:tav tm="0">
                                          <p:val>
                                            <p:fltVal val="0"/>
                                          </p:val>
                                        </p:tav>
                                        <p:tav tm="100000">
                                          <p:val>
                                            <p:strVal val="#ppt_h"/>
                                          </p:val>
                                        </p:tav>
                                      </p:tavLst>
                                    </p:anim>
                                    <p:anim calcmode="lin" valueType="num">
                                      <p:cBhvr>
                                        <p:cTn id="35" dur="400" fill="hold"/>
                                        <p:tgtEl>
                                          <p:spTgt spid="13"/>
                                        </p:tgtEl>
                                        <p:attrNameLst>
                                          <p:attrName>style.rotation</p:attrName>
                                        </p:attrNameLst>
                                      </p:cBhvr>
                                      <p:tavLst>
                                        <p:tav tm="0">
                                          <p:val>
                                            <p:fltVal val="90"/>
                                          </p:val>
                                        </p:tav>
                                        <p:tav tm="100000">
                                          <p:val>
                                            <p:fltVal val="0"/>
                                          </p:val>
                                        </p:tav>
                                      </p:tavLst>
                                    </p:anim>
                                    <p:animEffect transition="in" filter="fade">
                                      <p:cBhvr>
                                        <p:cTn id="36" dur="400"/>
                                        <p:tgtEl>
                                          <p:spTgt spid="13"/>
                                        </p:tgtEl>
                                      </p:cBhvr>
                                    </p:animEffect>
                                  </p:childTnLst>
                                </p:cTn>
                              </p:par>
                            </p:childTnLst>
                          </p:cTn>
                        </p:par>
                        <p:par>
                          <p:cTn id="37" fill="hold" nodeType="afterGroup">
                            <p:stCondLst>
                              <p:cond delay="2600"/>
                            </p:stCondLst>
                            <p:childTnLst>
                              <p:par>
                                <p:cTn id="38" presetID="3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400" fill="hold"/>
                                        <p:tgtEl>
                                          <p:spTgt spid="11"/>
                                        </p:tgtEl>
                                        <p:attrNameLst>
                                          <p:attrName>ppt_w</p:attrName>
                                        </p:attrNameLst>
                                      </p:cBhvr>
                                      <p:tavLst>
                                        <p:tav tm="0">
                                          <p:val>
                                            <p:fltVal val="0"/>
                                          </p:val>
                                        </p:tav>
                                        <p:tav tm="100000">
                                          <p:val>
                                            <p:strVal val="#ppt_w"/>
                                          </p:val>
                                        </p:tav>
                                      </p:tavLst>
                                    </p:anim>
                                    <p:anim calcmode="lin" valueType="num">
                                      <p:cBhvr>
                                        <p:cTn id="41" dur="400" fill="hold"/>
                                        <p:tgtEl>
                                          <p:spTgt spid="11"/>
                                        </p:tgtEl>
                                        <p:attrNameLst>
                                          <p:attrName>ppt_h</p:attrName>
                                        </p:attrNameLst>
                                      </p:cBhvr>
                                      <p:tavLst>
                                        <p:tav tm="0">
                                          <p:val>
                                            <p:fltVal val="0"/>
                                          </p:val>
                                        </p:tav>
                                        <p:tav tm="100000">
                                          <p:val>
                                            <p:strVal val="#ppt_h"/>
                                          </p:val>
                                        </p:tav>
                                      </p:tavLst>
                                    </p:anim>
                                    <p:anim calcmode="lin" valueType="num">
                                      <p:cBhvr>
                                        <p:cTn id="42" dur="400" fill="hold"/>
                                        <p:tgtEl>
                                          <p:spTgt spid="11"/>
                                        </p:tgtEl>
                                        <p:attrNameLst>
                                          <p:attrName>style.rotation</p:attrName>
                                        </p:attrNameLst>
                                      </p:cBhvr>
                                      <p:tavLst>
                                        <p:tav tm="0">
                                          <p:val>
                                            <p:fltVal val="90"/>
                                          </p:val>
                                        </p:tav>
                                        <p:tav tm="100000">
                                          <p:val>
                                            <p:fltVal val="0"/>
                                          </p:val>
                                        </p:tav>
                                      </p:tavLst>
                                    </p:anim>
                                    <p:animEffect transition="in" filter="fade">
                                      <p:cBhvr>
                                        <p:cTn id="43" dur="400"/>
                                        <p:tgtEl>
                                          <p:spTgt spid="11"/>
                                        </p:tgtEl>
                                      </p:cBhvr>
                                    </p:animEffect>
                                  </p:childTnLst>
                                </p:cTn>
                              </p:par>
                            </p:childTnLst>
                          </p:cTn>
                        </p:par>
                        <p:par>
                          <p:cTn id="44" fill="hold" nodeType="afterGroup">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nodeType="afterGroup">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400" fill="hold"/>
                                        <p:tgtEl>
                                          <p:spTgt spid="15"/>
                                        </p:tgtEl>
                                        <p:attrNameLst>
                                          <p:attrName>ppt_w</p:attrName>
                                        </p:attrNameLst>
                                      </p:cBhvr>
                                      <p:tavLst>
                                        <p:tav tm="0">
                                          <p:val>
                                            <p:fltVal val="0"/>
                                          </p:val>
                                        </p:tav>
                                        <p:tav tm="100000">
                                          <p:val>
                                            <p:strVal val="#ppt_w"/>
                                          </p:val>
                                        </p:tav>
                                      </p:tavLst>
                                    </p:anim>
                                    <p:anim calcmode="lin" valueType="num">
                                      <p:cBhvr>
                                        <p:cTn id="57" dur="400" fill="hold"/>
                                        <p:tgtEl>
                                          <p:spTgt spid="15"/>
                                        </p:tgtEl>
                                        <p:attrNameLst>
                                          <p:attrName>ppt_h</p:attrName>
                                        </p:attrNameLst>
                                      </p:cBhvr>
                                      <p:tavLst>
                                        <p:tav tm="0">
                                          <p:val>
                                            <p:fltVal val="0"/>
                                          </p:val>
                                        </p:tav>
                                        <p:tav tm="100000">
                                          <p:val>
                                            <p:strVal val="#ppt_h"/>
                                          </p:val>
                                        </p:tav>
                                      </p:tavLst>
                                    </p:anim>
                                    <p:anim calcmode="lin" valueType="num">
                                      <p:cBhvr>
                                        <p:cTn id="58" dur="400" fill="hold"/>
                                        <p:tgtEl>
                                          <p:spTgt spid="15"/>
                                        </p:tgtEl>
                                        <p:attrNameLst>
                                          <p:attrName>style.rotation</p:attrName>
                                        </p:attrNameLst>
                                      </p:cBhvr>
                                      <p:tavLst>
                                        <p:tav tm="0">
                                          <p:val>
                                            <p:fltVal val="90"/>
                                          </p:val>
                                        </p:tav>
                                        <p:tav tm="100000">
                                          <p:val>
                                            <p:fltVal val="0"/>
                                          </p:val>
                                        </p:tav>
                                      </p:tavLst>
                                    </p:anim>
                                    <p:animEffect transition="in" filter="fade">
                                      <p:cBhvr>
                                        <p:cTn id="59" dur="400"/>
                                        <p:tgtEl>
                                          <p:spTgt spid="15"/>
                                        </p:tgtEl>
                                      </p:cBhvr>
                                    </p:animEffect>
                                  </p:childTnLst>
                                </p:cTn>
                              </p:par>
                            </p:childTnLst>
                          </p:cTn>
                        </p:par>
                        <p:par>
                          <p:cTn id="60" fill="hold" nodeType="afterGroup">
                            <p:stCondLst>
                              <p:cond delay="4400"/>
                            </p:stCondLst>
                            <p:childTnLst>
                              <p:par>
                                <p:cTn id="61" presetID="31"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400" fill="hold"/>
                                        <p:tgtEl>
                                          <p:spTgt spid="19"/>
                                        </p:tgtEl>
                                        <p:attrNameLst>
                                          <p:attrName>ppt_w</p:attrName>
                                        </p:attrNameLst>
                                      </p:cBhvr>
                                      <p:tavLst>
                                        <p:tav tm="0">
                                          <p:val>
                                            <p:fltVal val="0"/>
                                          </p:val>
                                        </p:tav>
                                        <p:tav tm="100000">
                                          <p:val>
                                            <p:strVal val="#ppt_w"/>
                                          </p:val>
                                        </p:tav>
                                      </p:tavLst>
                                    </p:anim>
                                    <p:anim calcmode="lin" valueType="num">
                                      <p:cBhvr>
                                        <p:cTn id="64" dur="400" fill="hold"/>
                                        <p:tgtEl>
                                          <p:spTgt spid="19"/>
                                        </p:tgtEl>
                                        <p:attrNameLst>
                                          <p:attrName>ppt_h</p:attrName>
                                        </p:attrNameLst>
                                      </p:cBhvr>
                                      <p:tavLst>
                                        <p:tav tm="0">
                                          <p:val>
                                            <p:fltVal val="0"/>
                                          </p:val>
                                        </p:tav>
                                        <p:tav tm="100000">
                                          <p:val>
                                            <p:strVal val="#ppt_h"/>
                                          </p:val>
                                        </p:tav>
                                      </p:tavLst>
                                    </p:anim>
                                    <p:anim calcmode="lin" valueType="num">
                                      <p:cBhvr>
                                        <p:cTn id="65" dur="400" fill="hold"/>
                                        <p:tgtEl>
                                          <p:spTgt spid="19"/>
                                        </p:tgtEl>
                                        <p:attrNameLst>
                                          <p:attrName>style.rotation</p:attrName>
                                        </p:attrNameLst>
                                      </p:cBhvr>
                                      <p:tavLst>
                                        <p:tav tm="0">
                                          <p:val>
                                            <p:fltVal val="90"/>
                                          </p:val>
                                        </p:tav>
                                        <p:tav tm="100000">
                                          <p:val>
                                            <p:fltVal val="0"/>
                                          </p:val>
                                        </p:tav>
                                      </p:tavLst>
                                    </p:anim>
                                    <p:animEffect transition="in" filter="fade">
                                      <p:cBhvr>
                                        <p:cTn id="66" dur="400"/>
                                        <p:tgtEl>
                                          <p:spTgt spid="19"/>
                                        </p:tgtEl>
                                      </p:cBhvr>
                                    </p:animEffect>
                                  </p:childTnLst>
                                </p:cTn>
                              </p:par>
                            </p:childTnLst>
                          </p:cTn>
                        </p:par>
                        <p:par>
                          <p:cTn id="67" fill="hold" nodeType="afterGroup">
                            <p:stCondLst>
                              <p:cond delay="4800"/>
                            </p:stCondLst>
                            <p:childTnLst>
                              <p:par>
                                <p:cTn id="68" presetID="22" presetClass="entr" presetSubtype="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up)">
                                      <p:cBhvr>
                                        <p:cTn id="70" dur="500"/>
                                        <p:tgtEl>
                                          <p:spTgt spid="20"/>
                                        </p:tgtEl>
                                      </p:cBhvr>
                                    </p:animEffect>
                                  </p:childTnLst>
                                </p:cTn>
                              </p:par>
                            </p:childTnLst>
                          </p:cTn>
                        </p:par>
                        <p:par>
                          <p:cTn id="71" fill="hold" nodeType="afterGroup">
                            <p:stCondLst>
                              <p:cond delay="5300"/>
                            </p:stCondLst>
                            <p:childTnLst>
                              <p:par>
                                <p:cTn id="72" presetID="2" presetClass="entr" presetSubtype="4"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5800"/>
                            </p:stCondLst>
                            <p:childTnLst>
                              <p:par>
                                <p:cTn id="77" presetID="31"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400" fill="hold"/>
                                        <p:tgtEl>
                                          <p:spTgt spid="14"/>
                                        </p:tgtEl>
                                        <p:attrNameLst>
                                          <p:attrName>ppt_w</p:attrName>
                                        </p:attrNameLst>
                                      </p:cBhvr>
                                      <p:tavLst>
                                        <p:tav tm="0">
                                          <p:val>
                                            <p:fltVal val="0"/>
                                          </p:val>
                                        </p:tav>
                                        <p:tav tm="100000">
                                          <p:val>
                                            <p:strVal val="#ppt_w"/>
                                          </p:val>
                                        </p:tav>
                                      </p:tavLst>
                                    </p:anim>
                                    <p:anim calcmode="lin" valueType="num">
                                      <p:cBhvr>
                                        <p:cTn id="80" dur="400" fill="hold"/>
                                        <p:tgtEl>
                                          <p:spTgt spid="14"/>
                                        </p:tgtEl>
                                        <p:attrNameLst>
                                          <p:attrName>ppt_h</p:attrName>
                                        </p:attrNameLst>
                                      </p:cBhvr>
                                      <p:tavLst>
                                        <p:tav tm="0">
                                          <p:val>
                                            <p:fltVal val="0"/>
                                          </p:val>
                                        </p:tav>
                                        <p:tav tm="100000">
                                          <p:val>
                                            <p:strVal val="#ppt_h"/>
                                          </p:val>
                                        </p:tav>
                                      </p:tavLst>
                                    </p:anim>
                                    <p:anim calcmode="lin" valueType="num">
                                      <p:cBhvr>
                                        <p:cTn id="81" dur="400" fill="hold"/>
                                        <p:tgtEl>
                                          <p:spTgt spid="14"/>
                                        </p:tgtEl>
                                        <p:attrNameLst>
                                          <p:attrName>style.rotation</p:attrName>
                                        </p:attrNameLst>
                                      </p:cBhvr>
                                      <p:tavLst>
                                        <p:tav tm="0">
                                          <p:val>
                                            <p:fltVal val="90"/>
                                          </p:val>
                                        </p:tav>
                                        <p:tav tm="100000">
                                          <p:val>
                                            <p:fltVal val="0"/>
                                          </p:val>
                                        </p:tav>
                                      </p:tavLst>
                                    </p:anim>
                                    <p:animEffect transition="in" filter="fade">
                                      <p:cBhvr>
                                        <p:cTn id="82" dur="400"/>
                                        <p:tgtEl>
                                          <p:spTgt spid="14"/>
                                        </p:tgtEl>
                                      </p:cBhvr>
                                    </p:animEffect>
                                  </p:childTnLst>
                                </p:cTn>
                              </p:par>
                            </p:childTnLst>
                          </p:cTn>
                        </p:par>
                        <p:par>
                          <p:cTn id="83" fill="hold" nodeType="afterGroup">
                            <p:stCondLst>
                              <p:cond delay="6200"/>
                            </p:stCondLst>
                            <p:childTnLst>
                              <p:par>
                                <p:cTn id="84" presetID="31"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400" fill="hold"/>
                                        <p:tgtEl>
                                          <p:spTgt spid="17"/>
                                        </p:tgtEl>
                                        <p:attrNameLst>
                                          <p:attrName>ppt_w</p:attrName>
                                        </p:attrNameLst>
                                      </p:cBhvr>
                                      <p:tavLst>
                                        <p:tav tm="0">
                                          <p:val>
                                            <p:fltVal val="0"/>
                                          </p:val>
                                        </p:tav>
                                        <p:tav tm="100000">
                                          <p:val>
                                            <p:strVal val="#ppt_w"/>
                                          </p:val>
                                        </p:tav>
                                      </p:tavLst>
                                    </p:anim>
                                    <p:anim calcmode="lin" valueType="num">
                                      <p:cBhvr>
                                        <p:cTn id="87" dur="400" fill="hold"/>
                                        <p:tgtEl>
                                          <p:spTgt spid="17"/>
                                        </p:tgtEl>
                                        <p:attrNameLst>
                                          <p:attrName>ppt_h</p:attrName>
                                        </p:attrNameLst>
                                      </p:cBhvr>
                                      <p:tavLst>
                                        <p:tav tm="0">
                                          <p:val>
                                            <p:fltVal val="0"/>
                                          </p:val>
                                        </p:tav>
                                        <p:tav tm="100000">
                                          <p:val>
                                            <p:strVal val="#ppt_h"/>
                                          </p:val>
                                        </p:tav>
                                      </p:tavLst>
                                    </p:anim>
                                    <p:anim calcmode="lin" valueType="num">
                                      <p:cBhvr>
                                        <p:cTn id="88" dur="400" fill="hold"/>
                                        <p:tgtEl>
                                          <p:spTgt spid="17"/>
                                        </p:tgtEl>
                                        <p:attrNameLst>
                                          <p:attrName>style.rotation</p:attrName>
                                        </p:attrNameLst>
                                      </p:cBhvr>
                                      <p:tavLst>
                                        <p:tav tm="0">
                                          <p:val>
                                            <p:fltVal val="90"/>
                                          </p:val>
                                        </p:tav>
                                        <p:tav tm="100000">
                                          <p:val>
                                            <p:fltVal val="0"/>
                                          </p:val>
                                        </p:tav>
                                      </p:tavLst>
                                    </p:anim>
                                    <p:animEffect transition="in" filter="fade">
                                      <p:cBhvr>
                                        <p:cTn id="89" dur="400"/>
                                        <p:tgtEl>
                                          <p:spTgt spid="17"/>
                                        </p:tgtEl>
                                      </p:cBhvr>
                                    </p:animEffect>
                                  </p:childTnLst>
                                </p:cTn>
                              </p:par>
                            </p:childTnLst>
                          </p:cTn>
                        </p:par>
                        <p:par>
                          <p:cTn id="90" fill="hold" nodeType="afterGroup">
                            <p:stCondLst>
                              <p:cond delay="6600"/>
                            </p:stCondLst>
                            <p:childTnLst>
                              <p:par>
                                <p:cTn id="91" presetID="22" presetClass="entr" presetSubtype="1"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up)">
                                      <p:cBhvr>
                                        <p:cTn id="93" dur="500"/>
                                        <p:tgtEl>
                                          <p:spTgt spid="18"/>
                                        </p:tgtEl>
                                      </p:cBhvr>
                                    </p:animEffect>
                                  </p:childTnLst>
                                </p:cTn>
                              </p:par>
                            </p:childTnLst>
                          </p:cTn>
                        </p:par>
                        <p:par>
                          <p:cTn id="94" fill="hold" nodeType="afterGroup">
                            <p:stCondLst>
                              <p:cond delay="7100"/>
                            </p:stCondLst>
                            <p:childTnLst>
                              <p:par>
                                <p:cTn id="95" presetID="2" presetClass="entr" presetSubtype="4"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7600"/>
                            </p:stCondLst>
                            <p:childTnLst>
                              <p:par>
                                <p:cTn id="100" presetID="31" presetClass="entr" presetSubtype="0"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400" fill="hold"/>
                                        <p:tgtEl>
                                          <p:spTgt spid="16"/>
                                        </p:tgtEl>
                                        <p:attrNameLst>
                                          <p:attrName>ppt_w</p:attrName>
                                        </p:attrNameLst>
                                      </p:cBhvr>
                                      <p:tavLst>
                                        <p:tav tm="0">
                                          <p:val>
                                            <p:fltVal val="0"/>
                                          </p:val>
                                        </p:tav>
                                        <p:tav tm="100000">
                                          <p:val>
                                            <p:strVal val="#ppt_w"/>
                                          </p:val>
                                        </p:tav>
                                      </p:tavLst>
                                    </p:anim>
                                    <p:anim calcmode="lin" valueType="num">
                                      <p:cBhvr>
                                        <p:cTn id="103" dur="400" fill="hold"/>
                                        <p:tgtEl>
                                          <p:spTgt spid="16"/>
                                        </p:tgtEl>
                                        <p:attrNameLst>
                                          <p:attrName>ppt_h</p:attrName>
                                        </p:attrNameLst>
                                      </p:cBhvr>
                                      <p:tavLst>
                                        <p:tav tm="0">
                                          <p:val>
                                            <p:fltVal val="0"/>
                                          </p:val>
                                        </p:tav>
                                        <p:tav tm="100000">
                                          <p:val>
                                            <p:strVal val="#ppt_h"/>
                                          </p:val>
                                        </p:tav>
                                      </p:tavLst>
                                    </p:anim>
                                    <p:anim calcmode="lin" valueType="num">
                                      <p:cBhvr>
                                        <p:cTn id="104" dur="400" fill="hold"/>
                                        <p:tgtEl>
                                          <p:spTgt spid="16"/>
                                        </p:tgtEl>
                                        <p:attrNameLst>
                                          <p:attrName>style.rotation</p:attrName>
                                        </p:attrNameLst>
                                      </p:cBhvr>
                                      <p:tavLst>
                                        <p:tav tm="0">
                                          <p:val>
                                            <p:fltVal val="90"/>
                                          </p:val>
                                        </p:tav>
                                        <p:tav tm="100000">
                                          <p:val>
                                            <p:fltVal val="0"/>
                                          </p:val>
                                        </p:tav>
                                      </p:tavLst>
                                    </p:anim>
                                    <p:animEffect transition="in" filter="fade">
                                      <p:cBhvr>
                                        <p:cTn id="105" dur="400"/>
                                        <p:tgtEl>
                                          <p:spTgt spid="16"/>
                                        </p:tgtEl>
                                      </p:cBhvr>
                                    </p:animEffect>
                                  </p:childTnLst>
                                </p:cTn>
                              </p:par>
                            </p:childTnLst>
                          </p:cTn>
                        </p:par>
                        <p:par>
                          <p:cTn id="106" fill="hold" nodeType="afterGroup">
                            <p:stCondLst>
                              <p:cond delay="8000"/>
                            </p:stCondLst>
                            <p:childTnLst>
                              <p:par>
                                <p:cTn id="107" presetID="31"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400" fill="hold"/>
                                        <p:tgtEl>
                                          <p:spTgt spid="21"/>
                                        </p:tgtEl>
                                        <p:attrNameLst>
                                          <p:attrName>ppt_w</p:attrName>
                                        </p:attrNameLst>
                                      </p:cBhvr>
                                      <p:tavLst>
                                        <p:tav tm="0">
                                          <p:val>
                                            <p:fltVal val="0"/>
                                          </p:val>
                                        </p:tav>
                                        <p:tav tm="100000">
                                          <p:val>
                                            <p:strVal val="#ppt_w"/>
                                          </p:val>
                                        </p:tav>
                                      </p:tavLst>
                                    </p:anim>
                                    <p:anim calcmode="lin" valueType="num">
                                      <p:cBhvr>
                                        <p:cTn id="110" dur="400" fill="hold"/>
                                        <p:tgtEl>
                                          <p:spTgt spid="21"/>
                                        </p:tgtEl>
                                        <p:attrNameLst>
                                          <p:attrName>ppt_h</p:attrName>
                                        </p:attrNameLst>
                                      </p:cBhvr>
                                      <p:tavLst>
                                        <p:tav tm="0">
                                          <p:val>
                                            <p:fltVal val="0"/>
                                          </p:val>
                                        </p:tav>
                                        <p:tav tm="100000">
                                          <p:val>
                                            <p:strVal val="#ppt_h"/>
                                          </p:val>
                                        </p:tav>
                                      </p:tavLst>
                                    </p:anim>
                                    <p:anim calcmode="lin" valueType="num">
                                      <p:cBhvr>
                                        <p:cTn id="111" dur="400" fill="hold"/>
                                        <p:tgtEl>
                                          <p:spTgt spid="21"/>
                                        </p:tgtEl>
                                        <p:attrNameLst>
                                          <p:attrName>style.rotation</p:attrName>
                                        </p:attrNameLst>
                                      </p:cBhvr>
                                      <p:tavLst>
                                        <p:tav tm="0">
                                          <p:val>
                                            <p:fltVal val="90"/>
                                          </p:val>
                                        </p:tav>
                                        <p:tav tm="100000">
                                          <p:val>
                                            <p:fltVal val="0"/>
                                          </p:val>
                                        </p:tav>
                                      </p:tavLst>
                                    </p:anim>
                                    <p:animEffect transition="in" filter="fade">
                                      <p:cBhvr>
                                        <p:cTn id="112" dur="400"/>
                                        <p:tgtEl>
                                          <p:spTgt spid="21"/>
                                        </p:tgtEl>
                                      </p:cBhvr>
                                    </p:animEffect>
                                  </p:childTnLst>
                                </p:cTn>
                              </p:par>
                            </p:childTnLst>
                          </p:cTn>
                        </p:par>
                        <p:par>
                          <p:cTn id="113" fill="hold" nodeType="afterGroup">
                            <p:stCondLst>
                              <p:cond delay="8400"/>
                            </p:stCondLst>
                            <p:childTnLst>
                              <p:par>
                                <p:cTn id="114" presetID="22" presetClass="entr" presetSubtype="1"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up)">
                                      <p:cBhvr>
                                        <p:cTn id="1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21" name="Oval 7"/>
          <p:cNvSpPr>
            <a:spLocks noChangeArrowheads="1"/>
          </p:cNvSpPr>
          <p:nvPr/>
        </p:nvSpPr>
        <p:spPr bwMode="auto">
          <a:xfrm>
            <a:off x="-471918" y="-527665"/>
            <a:ext cx="5687686" cy="5690106"/>
          </a:xfrm>
          <a:prstGeom prst="ellipse">
            <a:avLst/>
          </a:prstGeom>
          <a:solidFill>
            <a:schemeClr val="tx1">
              <a:alpha val="50000"/>
            </a:schemeClr>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3" name="Oval 8"/>
          <p:cNvSpPr>
            <a:spLocks noChangeArrowheads="1"/>
          </p:cNvSpPr>
          <p:nvPr/>
        </p:nvSpPr>
        <p:spPr bwMode="auto">
          <a:xfrm>
            <a:off x="195082" y="136910"/>
            <a:ext cx="4353686" cy="4360958"/>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7" name="矩形 26"/>
          <p:cNvSpPr/>
          <p:nvPr/>
        </p:nvSpPr>
        <p:spPr>
          <a:xfrm>
            <a:off x="433034" y="1809556"/>
            <a:ext cx="3877781" cy="1015663"/>
          </a:xfrm>
          <a:prstGeom prst="rect">
            <a:avLst/>
          </a:prstGeom>
          <a:noFill/>
          <a:ln>
            <a:noFill/>
          </a:ln>
        </p:spPr>
        <p:txBody>
          <a:bodyPr vert="horz" wrap="square" lIns="0" tIns="0" rIns="0" bIns="0" numCol="1" anchor="t" anchorCtr="0" compatLnSpc="1">
            <a:spAutoFit/>
          </a:bodyPr>
          <a:lstStyle/>
          <a:p>
            <a:pPr algn="ctr">
              <a:buFontTx/>
              <a:buNone/>
            </a:pPr>
            <a:r>
              <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实施过程</a:t>
            </a:r>
            <a:endPar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Oval 9"/>
          <p:cNvSpPr>
            <a:spLocks noChangeArrowheads="1"/>
          </p:cNvSpPr>
          <p:nvPr/>
        </p:nvSpPr>
        <p:spPr bwMode="auto">
          <a:xfrm>
            <a:off x="3666257" y="769455"/>
            <a:ext cx="1065104" cy="1065103"/>
          </a:xfrm>
          <a:prstGeom prst="ellipse">
            <a:avLst/>
          </a:pr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F4054"/>
              </a:solidFill>
            </a:endParaRPr>
          </a:p>
        </p:txBody>
      </p:sp>
      <p:sp>
        <p:nvSpPr>
          <p:cNvPr id="10" name="TextBox 9"/>
          <p:cNvSpPr txBox="1"/>
          <p:nvPr/>
        </p:nvSpPr>
        <p:spPr>
          <a:xfrm>
            <a:off x="2627621" y="1071173"/>
            <a:ext cx="1005403" cy="461665"/>
          </a:xfrm>
          <a:prstGeom prst="rect">
            <a:avLst/>
          </a:prstGeom>
          <a:noFill/>
        </p:spPr>
        <p:txBody>
          <a:bodyPr wrap="none" rtlCol="0">
            <a:spAutoFit/>
          </a:bodyPr>
          <a:lstStyle/>
          <a:p>
            <a:r>
              <a:rPr lang="en-US" altLang="zh-CN" sz="2400">
                <a:solidFill>
                  <a:srgbClr val="FFFFFF"/>
                </a:solidFill>
              </a:rPr>
              <a:t>Part 3</a:t>
            </a:r>
            <a:endParaRPr lang="zh-CN" altLang="en-US" sz="2400">
              <a:solidFill>
                <a:srgbClr val="FFFFFF"/>
              </a:solidFill>
            </a:endParaRPr>
          </a:p>
        </p:txBody>
      </p:sp>
      <p:sp>
        <p:nvSpPr>
          <p:cNvPr id="12" name="Freeform 11"/>
          <p:cNvSpPr>
            <a:spLocks noEditPoints="1"/>
          </p:cNvSpPr>
          <p:nvPr/>
        </p:nvSpPr>
        <p:spPr bwMode="auto">
          <a:xfrm>
            <a:off x="3830598" y="926305"/>
            <a:ext cx="736422" cy="751402"/>
          </a:xfrm>
          <a:custGeom>
            <a:gdLst>
              <a:gd name="T0" fmla="*/ 192 w 639"/>
              <a:gd name="T1" fmla="*/ 104 h 681"/>
              <a:gd name="T2" fmla="*/ 419 w 639"/>
              <a:gd name="T3" fmla="*/ 75 h 681"/>
              <a:gd name="T4" fmla="*/ 338 w 639"/>
              <a:gd name="T5" fmla="*/ 46 h 681"/>
              <a:gd name="T6" fmla="*/ 244 w 639"/>
              <a:gd name="T7" fmla="*/ 46 h 681"/>
              <a:gd name="T8" fmla="*/ 163 w 639"/>
              <a:gd name="T9" fmla="*/ 75 h 681"/>
              <a:gd name="T10" fmla="*/ 526 w 639"/>
              <a:gd name="T11" fmla="*/ 590 h 681"/>
              <a:gd name="T12" fmla="*/ 535 w 639"/>
              <a:gd name="T13" fmla="*/ 570 h 681"/>
              <a:gd name="T14" fmla="*/ 498 w 639"/>
              <a:gd name="T15" fmla="*/ 442 h 681"/>
              <a:gd name="T16" fmla="*/ 474 w 639"/>
              <a:gd name="T17" fmla="*/ 442 h 681"/>
              <a:gd name="T18" fmla="*/ 474 w 639"/>
              <a:gd name="T19" fmla="*/ 540 h 681"/>
              <a:gd name="T20" fmla="*/ 475 w 639"/>
              <a:gd name="T21" fmla="*/ 542 h 681"/>
              <a:gd name="T22" fmla="*/ 476 w 639"/>
              <a:gd name="T23" fmla="*/ 544 h 681"/>
              <a:gd name="T24" fmla="*/ 478 w 639"/>
              <a:gd name="T25" fmla="*/ 546 h 681"/>
              <a:gd name="T26" fmla="*/ 609 w 639"/>
              <a:gd name="T27" fmla="*/ 449 h 681"/>
              <a:gd name="T28" fmla="*/ 486 w 639"/>
              <a:gd name="T29" fmla="*/ 384 h 681"/>
              <a:gd name="T30" fmla="*/ 458 w 639"/>
              <a:gd name="T31" fmla="*/ 678 h 681"/>
              <a:gd name="T32" fmla="*/ 632 w 639"/>
              <a:gd name="T33" fmla="*/ 561 h 681"/>
              <a:gd name="T34" fmla="*/ 609 w 639"/>
              <a:gd name="T35" fmla="*/ 556 h 681"/>
              <a:gd name="T36" fmla="*/ 486 w 639"/>
              <a:gd name="T37" fmla="*/ 658 h 681"/>
              <a:gd name="T38" fmla="*/ 363 w 639"/>
              <a:gd name="T39" fmla="*/ 509 h 681"/>
              <a:gd name="T40" fmla="*/ 510 w 639"/>
              <a:gd name="T41" fmla="*/ 410 h 681"/>
              <a:gd name="T42" fmla="*/ 609 w 639"/>
              <a:gd name="T43" fmla="*/ 556 h 681"/>
              <a:gd name="T44" fmla="*/ 214 w 639"/>
              <a:gd name="T45" fmla="*/ 555 h 681"/>
              <a:gd name="T46" fmla="*/ 366 w 639"/>
              <a:gd name="T47" fmla="*/ 405 h 681"/>
              <a:gd name="T48" fmla="*/ 397 w 639"/>
              <a:gd name="T49" fmla="*/ 381 h 681"/>
              <a:gd name="T50" fmla="*/ 552 w 639"/>
              <a:gd name="T51" fmla="*/ 230 h 681"/>
              <a:gd name="T52" fmla="*/ 558 w 639"/>
              <a:gd name="T53" fmla="*/ 373 h 681"/>
              <a:gd name="T54" fmla="*/ 582 w 639"/>
              <a:gd name="T55" fmla="*/ 381 h 681"/>
              <a:gd name="T56" fmla="*/ 582 w 639"/>
              <a:gd name="T57" fmla="*/ 156 h 681"/>
              <a:gd name="T58" fmla="*/ 30 w 639"/>
              <a:gd name="T59" fmla="*/ 126 h 681"/>
              <a:gd name="T60" fmla="*/ 0 w 639"/>
              <a:gd name="T61" fmla="*/ 237 h 681"/>
              <a:gd name="T62" fmla="*/ 0 w 639"/>
              <a:gd name="T63" fmla="*/ 405 h 681"/>
              <a:gd name="T64" fmla="*/ 0 w 639"/>
              <a:gd name="T65" fmla="*/ 566 h 681"/>
              <a:gd name="T66" fmla="*/ 322 w 639"/>
              <a:gd name="T67" fmla="*/ 597 h 681"/>
              <a:gd name="T68" fmla="*/ 24 w 639"/>
              <a:gd name="T69" fmla="*/ 237 h 681"/>
              <a:gd name="T70" fmla="*/ 30 w 639"/>
              <a:gd name="T71" fmla="*/ 230 h 681"/>
              <a:gd name="T72" fmla="*/ 190 w 639"/>
              <a:gd name="T73" fmla="*/ 381 h 681"/>
              <a:gd name="T74" fmla="*/ 24 w 639"/>
              <a:gd name="T75" fmla="*/ 237 h 681"/>
              <a:gd name="T76" fmla="*/ 190 w 639"/>
              <a:gd name="T77" fmla="*/ 405 h 681"/>
              <a:gd name="T78" fmla="*/ 30 w 639"/>
              <a:gd name="T79" fmla="*/ 555 h 681"/>
              <a:gd name="T80" fmla="*/ 24 w 639"/>
              <a:gd name="T81" fmla="*/ 405 h 681"/>
              <a:gd name="T82" fmla="*/ 214 w 639"/>
              <a:gd name="T83" fmla="*/ 381 h 681"/>
              <a:gd name="T84" fmla="*/ 214 w 639"/>
              <a:gd name="T85" fmla="*/ 230 h 681"/>
              <a:gd name="T86" fmla="*/ 373 w 639"/>
              <a:gd name="T87" fmla="*/ 381 h 681"/>
              <a:gd name="T88" fmla="*/ 385 w 639"/>
              <a:gd name="T89" fmla="*/ 156 h 681"/>
              <a:gd name="T90" fmla="*/ 406 w 639"/>
              <a:gd name="T91" fmla="*/ 177 h 681"/>
              <a:gd name="T92" fmla="*/ 365 w 639"/>
              <a:gd name="T93" fmla="*/ 177 h 681"/>
              <a:gd name="T94" fmla="*/ 202 w 639"/>
              <a:gd name="T95" fmla="*/ 156 h 681"/>
              <a:gd name="T96" fmla="*/ 223 w 639"/>
              <a:gd name="T97" fmla="*/ 177 h 681"/>
              <a:gd name="T98" fmla="*/ 182 w 639"/>
              <a:gd name="T99" fmla="*/ 177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681">
                <a:moveTo>
                  <a:pt x="163" y="75"/>
                </a:moveTo>
                <a:cubicBezTo>
                  <a:pt x="163" y="91"/>
                  <a:pt x="176" y="104"/>
                  <a:pt x="192" y="104"/>
                </a:cubicBezTo>
                <a:lnTo>
                  <a:pt x="390" y="104"/>
                </a:lnTo>
                <a:cubicBezTo>
                  <a:pt x="406" y="104"/>
                  <a:pt x="419" y="91"/>
                  <a:pt x="419" y="75"/>
                </a:cubicBezTo>
                <a:cubicBezTo>
                  <a:pt x="419" y="59"/>
                  <a:pt x="406" y="46"/>
                  <a:pt x="390" y="46"/>
                </a:cubicBezTo>
                <a:lnTo>
                  <a:pt x="338" y="46"/>
                </a:lnTo>
                <a:cubicBezTo>
                  <a:pt x="338" y="20"/>
                  <a:pt x="317" y="0"/>
                  <a:pt x="291" y="0"/>
                </a:cubicBezTo>
                <a:cubicBezTo>
                  <a:pt x="265" y="0"/>
                  <a:pt x="244" y="20"/>
                  <a:pt x="244" y="46"/>
                </a:cubicBezTo>
                <a:lnTo>
                  <a:pt x="192" y="46"/>
                </a:lnTo>
                <a:cubicBezTo>
                  <a:pt x="176" y="46"/>
                  <a:pt x="163" y="59"/>
                  <a:pt x="163" y="75"/>
                </a:cubicBezTo>
                <a:close/>
                <a:moveTo>
                  <a:pt x="518" y="586"/>
                </a:moveTo>
                <a:cubicBezTo>
                  <a:pt x="520" y="589"/>
                  <a:pt x="523" y="590"/>
                  <a:pt x="526" y="590"/>
                </a:cubicBezTo>
                <a:cubicBezTo>
                  <a:pt x="529" y="590"/>
                  <a:pt x="532" y="589"/>
                  <a:pt x="535" y="586"/>
                </a:cubicBezTo>
                <a:cubicBezTo>
                  <a:pt x="539" y="582"/>
                  <a:pt x="539" y="574"/>
                  <a:pt x="535" y="570"/>
                </a:cubicBezTo>
                <a:lnTo>
                  <a:pt x="498" y="533"/>
                </a:lnTo>
                <a:lnTo>
                  <a:pt x="498" y="442"/>
                </a:lnTo>
                <a:cubicBezTo>
                  <a:pt x="498" y="435"/>
                  <a:pt x="493" y="430"/>
                  <a:pt x="486" y="430"/>
                </a:cubicBezTo>
                <a:cubicBezTo>
                  <a:pt x="480" y="430"/>
                  <a:pt x="474" y="435"/>
                  <a:pt x="474" y="442"/>
                </a:cubicBezTo>
                <a:lnTo>
                  <a:pt x="474" y="538"/>
                </a:lnTo>
                <a:cubicBezTo>
                  <a:pt x="474" y="539"/>
                  <a:pt x="474" y="539"/>
                  <a:pt x="474" y="540"/>
                </a:cubicBezTo>
                <a:cubicBezTo>
                  <a:pt x="474" y="541"/>
                  <a:pt x="475" y="541"/>
                  <a:pt x="475" y="541"/>
                </a:cubicBezTo>
                <a:cubicBezTo>
                  <a:pt x="475" y="542"/>
                  <a:pt x="475" y="542"/>
                  <a:pt x="475" y="542"/>
                </a:cubicBezTo>
                <a:cubicBezTo>
                  <a:pt x="475" y="543"/>
                  <a:pt x="475" y="543"/>
                  <a:pt x="476" y="543"/>
                </a:cubicBezTo>
                <a:cubicBezTo>
                  <a:pt x="476" y="544"/>
                  <a:pt x="476" y="544"/>
                  <a:pt x="476" y="544"/>
                </a:cubicBezTo>
                <a:cubicBezTo>
                  <a:pt x="477" y="545"/>
                  <a:pt x="477" y="546"/>
                  <a:pt x="478" y="546"/>
                </a:cubicBezTo>
                <a:cubicBezTo>
                  <a:pt x="478" y="546"/>
                  <a:pt x="478" y="546"/>
                  <a:pt x="478" y="546"/>
                </a:cubicBezTo>
                <a:lnTo>
                  <a:pt x="518" y="586"/>
                </a:lnTo>
                <a:close/>
                <a:moveTo>
                  <a:pt x="609" y="449"/>
                </a:moveTo>
                <a:cubicBezTo>
                  <a:pt x="587" y="417"/>
                  <a:pt x="553" y="395"/>
                  <a:pt x="514" y="387"/>
                </a:cubicBezTo>
                <a:cubicBezTo>
                  <a:pt x="505" y="385"/>
                  <a:pt x="495" y="384"/>
                  <a:pt x="486" y="384"/>
                </a:cubicBezTo>
                <a:cubicBezTo>
                  <a:pt x="415" y="384"/>
                  <a:pt x="354" y="435"/>
                  <a:pt x="340" y="505"/>
                </a:cubicBezTo>
                <a:cubicBezTo>
                  <a:pt x="325" y="585"/>
                  <a:pt x="378" y="663"/>
                  <a:pt x="458" y="678"/>
                </a:cubicBezTo>
                <a:cubicBezTo>
                  <a:pt x="467" y="680"/>
                  <a:pt x="477" y="681"/>
                  <a:pt x="486" y="681"/>
                </a:cubicBezTo>
                <a:cubicBezTo>
                  <a:pt x="557" y="681"/>
                  <a:pt x="618" y="630"/>
                  <a:pt x="632" y="561"/>
                </a:cubicBezTo>
                <a:cubicBezTo>
                  <a:pt x="639" y="522"/>
                  <a:pt x="631" y="482"/>
                  <a:pt x="609" y="449"/>
                </a:cubicBezTo>
                <a:close/>
                <a:moveTo>
                  <a:pt x="609" y="556"/>
                </a:moveTo>
                <a:lnTo>
                  <a:pt x="609" y="556"/>
                </a:lnTo>
                <a:cubicBezTo>
                  <a:pt x="598" y="615"/>
                  <a:pt x="546" y="658"/>
                  <a:pt x="486" y="658"/>
                </a:cubicBezTo>
                <a:cubicBezTo>
                  <a:pt x="478" y="658"/>
                  <a:pt x="470" y="657"/>
                  <a:pt x="463" y="656"/>
                </a:cubicBezTo>
                <a:cubicBezTo>
                  <a:pt x="395" y="643"/>
                  <a:pt x="350" y="577"/>
                  <a:pt x="363" y="509"/>
                </a:cubicBezTo>
                <a:cubicBezTo>
                  <a:pt x="374" y="450"/>
                  <a:pt x="426" y="407"/>
                  <a:pt x="486" y="407"/>
                </a:cubicBezTo>
                <a:cubicBezTo>
                  <a:pt x="494" y="407"/>
                  <a:pt x="502" y="408"/>
                  <a:pt x="510" y="410"/>
                </a:cubicBezTo>
                <a:cubicBezTo>
                  <a:pt x="543" y="416"/>
                  <a:pt x="571" y="435"/>
                  <a:pt x="590" y="462"/>
                </a:cubicBezTo>
                <a:cubicBezTo>
                  <a:pt x="609" y="490"/>
                  <a:pt x="615" y="523"/>
                  <a:pt x="609" y="556"/>
                </a:cubicBezTo>
                <a:close/>
                <a:moveTo>
                  <a:pt x="311" y="555"/>
                </a:moveTo>
                <a:lnTo>
                  <a:pt x="214" y="555"/>
                </a:lnTo>
                <a:lnTo>
                  <a:pt x="214" y="405"/>
                </a:lnTo>
                <a:lnTo>
                  <a:pt x="366" y="405"/>
                </a:lnTo>
                <a:cubicBezTo>
                  <a:pt x="375" y="396"/>
                  <a:pt x="386" y="388"/>
                  <a:pt x="398" y="381"/>
                </a:cubicBezTo>
                <a:lnTo>
                  <a:pt x="397" y="381"/>
                </a:lnTo>
                <a:lnTo>
                  <a:pt x="397" y="230"/>
                </a:lnTo>
                <a:lnTo>
                  <a:pt x="552" y="230"/>
                </a:lnTo>
                <a:cubicBezTo>
                  <a:pt x="555" y="230"/>
                  <a:pt x="558" y="233"/>
                  <a:pt x="558" y="237"/>
                </a:cubicBezTo>
                <a:lnTo>
                  <a:pt x="558" y="373"/>
                </a:lnTo>
                <a:cubicBezTo>
                  <a:pt x="567" y="376"/>
                  <a:pt x="575" y="381"/>
                  <a:pt x="582" y="386"/>
                </a:cubicBezTo>
                <a:lnTo>
                  <a:pt x="582" y="381"/>
                </a:lnTo>
                <a:lnTo>
                  <a:pt x="582" y="237"/>
                </a:lnTo>
                <a:lnTo>
                  <a:pt x="582" y="156"/>
                </a:lnTo>
                <a:cubicBezTo>
                  <a:pt x="582" y="140"/>
                  <a:pt x="569" y="126"/>
                  <a:pt x="552" y="126"/>
                </a:cubicBezTo>
                <a:lnTo>
                  <a:pt x="30" y="126"/>
                </a:lnTo>
                <a:cubicBezTo>
                  <a:pt x="13" y="126"/>
                  <a:pt x="0" y="140"/>
                  <a:pt x="0" y="156"/>
                </a:cubicBezTo>
                <a:lnTo>
                  <a:pt x="0" y="237"/>
                </a:lnTo>
                <a:lnTo>
                  <a:pt x="0" y="381"/>
                </a:lnTo>
                <a:lnTo>
                  <a:pt x="0" y="405"/>
                </a:lnTo>
                <a:lnTo>
                  <a:pt x="0" y="549"/>
                </a:lnTo>
                <a:lnTo>
                  <a:pt x="0" y="566"/>
                </a:lnTo>
                <a:cubicBezTo>
                  <a:pt x="0" y="583"/>
                  <a:pt x="13" y="597"/>
                  <a:pt x="30" y="597"/>
                </a:cubicBezTo>
                <a:lnTo>
                  <a:pt x="322" y="597"/>
                </a:lnTo>
                <a:cubicBezTo>
                  <a:pt x="317" y="583"/>
                  <a:pt x="313" y="569"/>
                  <a:pt x="311" y="555"/>
                </a:cubicBezTo>
                <a:close/>
                <a:moveTo>
                  <a:pt x="24" y="237"/>
                </a:moveTo>
                <a:lnTo>
                  <a:pt x="24" y="237"/>
                </a:lnTo>
                <a:cubicBezTo>
                  <a:pt x="24" y="233"/>
                  <a:pt x="27" y="230"/>
                  <a:pt x="30" y="230"/>
                </a:cubicBezTo>
                <a:lnTo>
                  <a:pt x="190" y="230"/>
                </a:lnTo>
                <a:lnTo>
                  <a:pt x="190" y="381"/>
                </a:lnTo>
                <a:lnTo>
                  <a:pt x="24" y="381"/>
                </a:lnTo>
                <a:lnTo>
                  <a:pt x="24" y="237"/>
                </a:lnTo>
                <a:close/>
                <a:moveTo>
                  <a:pt x="190" y="405"/>
                </a:moveTo>
                <a:lnTo>
                  <a:pt x="190" y="405"/>
                </a:lnTo>
                <a:lnTo>
                  <a:pt x="190" y="555"/>
                </a:lnTo>
                <a:lnTo>
                  <a:pt x="30" y="555"/>
                </a:lnTo>
                <a:cubicBezTo>
                  <a:pt x="27" y="555"/>
                  <a:pt x="24" y="552"/>
                  <a:pt x="24" y="549"/>
                </a:cubicBezTo>
                <a:lnTo>
                  <a:pt x="24" y="405"/>
                </a:lnTo>
                <a:lnTo>
                  <a:pt x="190" y="405"/>
                </a:lnTo>
                <a:close/>
                <a:moveTo>
                  <a:pt x="214" y="381"/>
                </a:moveTo>
                <a:lnTo>
                  <a:pt x="214" y="381"/>
                </a:lnTo>
                <a:lnTo>
                  <a:pt x="214" y="230"/>
                </a:lnTo>
                <a:lnTo>
                  <a:pt x="373" y="230"/>
                </a:lnTo>
                <a:lnTo>
                  <a:pt x="373" y="381"/>
                </a:lnTo>
                <a:lnTo>
                  <a:pt x="214" y="381"/>
                </a:lnTo>
                <a:close/>
                <a:moveTo>
                  <a:pt x="385" y="156"/>
                </a:moveTo>
                <a:lnTo>
                  <a:pt x="385" y="156"/>
                </a:lnTo>
                <a:cubicBezTo>
                  <a:pt x="396" y="156"/>
                  <a:pt x="406" y="165"/>
                  <a:pt x="406" y="177"/>
                </a:cubicBezTo>
                <a:cubicBezTo>
                  <a:pt x="406" y="188"/>
                  <a:pt x="396" y="197"/>
                  <a:pt x="385" y="197"/>
                </a:cubicBezTo>
                <a:cubicBezTo>
                  <a:pt x="374" y="197"/>
                  <a:pt x="365" y="188"/>
                  <a:pt x="365" y="177"/>
                </a:cubicBezTo>
                <a:cubicBezTo>
                  <a:pt x="365" y="165"/>
                  <a:pt x="374" y="156"/>
                  <a:pt x="385" y="156"/>
                </a:cubicBezTo>
                <a:close/>
                <a:moveTo>
                  <a:pt x="202" y="156"/>
                </a:moveTo>
                <a:lnTo>
                  <a:pt x="202" y="156"/>
                </a:lnTo>
                <a:cubicBezTo>
                  <a:pt x="214" y="156"/>
                  <a:pt x="223" y="165"/>
                  <a:pt x="223" y="177"/>
                </a:cubicBezTo>
                <a:cubicBezTo>
                  <a:pt x="223" y="188"/>
                  <a:pt x="214" y="197"/>
                  <a:pt x="202" y="197"/>
                </a:cubicBezTo>
                <a:cubicBezTo>
                  <a:pt x="191" y="197"/>
                  <a:pt x="182" y="188"/>
                  <a:pt x="182" y="177"/>
                </a:cubicBezTo>
                <a:cubicBezTo>
                  <a:pt x="182" y="165"/>
                  <a:pt x="191" y="156"/>
                  <a:pt x="202"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496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nodeType="afterGroup">
                            <p:stCondLst>
                              <p:cond delay="2500"/>
                            </p:stCondLst>
                            <p:childTnLst>
                              <p:par>
                                <p:cTn id="18" presetID="3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400" fill="hold"/>
                                        <p:tgtEl>
                                          <p:spTgt spid="12"/>
                                        </p:tgtEl>
                                        <p:attrNameLst>
                                          <p:attrName>ppt_w</p:attrName>
                                        </p:attrNameLst>
                                      </p:cBhvr>
                                      <p:tavLst>
                                        <p:tav tm="0">
                                          <p:val>
                                            <p:fltVal val="0"/>
                                          </p:val>
                                        </p:tav>
                                        <p:tav tm="100000">
                                          <p:val>
                                            <p:strVal val="#ppt_w"/>
                                          </p:val>
                                        </p:tav>
                                      </p:tavLst>
                                    </p:anim>
                                    <p:anim calcmode="lin" valueType="num">
                                      <p:cBhvr>
                                        <p:cTn id="21" dur="400" fill="hold"/>
                                        <p:tgtEl>
                                          <p:spTgt spid="12"/>
                                        </p:tgtEl>
                                        <p:attrNameLst>
                                          <p:attrName>ppt_h</p:attrName>
                                        </p:attrNameLst>
                                      </p:cBhvr>
                                      <p:tavLst>
                                        <p:tav tm="0">
                                          <p:val>
                                            <p:fltVal val="0"/>
                                          </p:val>
                                        </p:tav>
                                        <p:tav tm="100000">
                                          <p:val>
                                            <p:strVal val="#ppt_h"/>
                                          </p:val>
                                        </p:tav>
                                      </p:tavLst>
                                    </p:anim>
                                    <p:anim calcmode="lin" valueType="num">
                                      <p:cBhvr>
                                        <p:cTn id="22" dur="400" fill="hold"/>
                                        <p:tgtEl>
                                          <p:spTgt spid="12"/>
                                        </p:tgtEl>
                                        <p:attrNameLst>
                                          <p:attrName>style.rotation</p:attrName>
                                        </p:attrNameLst>
                                      </p:cBhvr>
                                      <p:tavLst>
                                        <p:tav tm="0">
                                          <p:val>
                                            <p:fltVal val="90"/>
                                          </p:val>
                                        </p:tav>
                                        <p:tav tm="100000">
                                          <p:val>
                                            <p:fltVal val="0"/>
                                          </p:val>
                                        </p:tav>
                                      </p:tavLst>
                                    </p:anim>
                                    <p:animEffect transition="in" filter="fade">
                                      <p:cBhvr>
                                        <p:cTn id="23" dur="400"/>
                                        <p:tgtEl>
                                          <p:spTgt spid="12"/>
                                        </p:tgtEl>
                                      </p:cBhvr>
                                    </p:animEffect>
                                  </p:childTnLst>
                                </p:cTn>
                              </p:par>
                            </p:childTnLst>
                          </p:cTn>
                        </p:par>
                        <p:par>
                          <p:cTn id="24" fill="hold" nodeType="afterGroup">
                            <p:stCondLst>
                              <p:cond delay="29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fltVal val="0"/>
                                          </p:val>
                                        </p:tav>
                                        <p:tav tm="100000">
                                          <p:val>
                                            <p:strVal val="#ppt_w"/>
                                          </p:val>
                                        </p:tav>
                                      </p:tavLst>
                                    </p:anim>
                                    <p:anim calcmode="lin" valueType="num">
                                      <p:cBhvr>
                                        <p:cTn id="28" dur="400" fill="hold"/>
                                        <p:tgtEl>
                                          <p:spTgt spid="10"/>
                                        </p:tgtEl>
                                        <p:attrNameLst>
                                          <p:attrName>ppt_h</p:attrName>
                                        </p:attrNameLst>
                                      </p:cBhvr>
                                      <p:tavLst>
                                        <p:tav tm="0">
                                          <p:val>
                                            <p:fltVal val="0"/>
                                          </p:val>
                                        </p:tav>
                                        <p:tav tm="100000">
                                          <p:val>
                                            <p:strVal val="#ppt_h"/>
                                          </p:val>
                                        </p:tav>
                                      </p:tavLst>
                                    </p:anim>
                                    <p:anim calcmode="lin" valueType="num">
                                      <p:cBhvr>
                                        <p:cTn id="29" dur="400" fill="hold"/>
                                        <p:tgtEl>
                                          <p:spTgt spid="10"/>
                                        </p:tgtEl>
                                        <p:attrNameLst>
                                          <p:attrName>style.rotation</p:attrName>
                                        </p:attrNameLst>
                                      </p:cBhvr>
                                      <p:tavLst>
                                        <p:tav tm="0">
                                          <p:val>
                                            <p:fltVal val="90"/>
                                          </p:val>
                                        </p:tav>
                                        <p:tav tm="100000">
                                          <p:val>
                                            <p:fltVal val="0"/>
                                          </p:val>
                                        </p:tav>
                                      </p:tavLst>
                                    </p:anim>
                                    <p:animEffect transition="in" filter="fade">
                                      <p:cBhvr>
                                        <p:cTn id="30" dur="400"/>
                                        <p:tgtEl>
                                          <p:spTgt spid="10"/>
                                        </p:tgtEl>
                                      </p:cBhvr>
                                    </p:animEffect>
                                  </p:childTnLst>
                                </p:cTn>
                              </p:par>
                            </p:childTnLst>
                          </p:cTn>
                        </p:par>
                        <p:par>
                          <p:cTn id="31" fill="hold" nodeType="afterGroup">
                            <p:stCondLst>
                              <p:cond delay="33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p:bldP spid="8" grpId="0" animBg="1"/>
      <p:bldP spid="10" grpId="0"/>
      <p:bldP spid="12"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拟定活动计划书</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5"/>
          <p:cNvSpPr/>
          <p:nvPr/>
        </p:nvSpPr>
        <p:spPr bwMode="auto">
          <a:xfrm>
            <a:off x="3479801" y="1716881"/>
            <a:ext cx="2571750" cy="4119563"/>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4"/>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6" name="Freeform 6"/>
          <p:cNvSpPr/>
          <p:nvPr/>
        </p:nvSpPr>
        <p:spPr bwMode="auto">
          <a:xfrm>
            <a:off x="633413" y="1716881"/>
            <a:ext cx="2573338" cy="4119563"/>
          </a:xfrm>
          <a:custGeom>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tx1"/>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9170989" y="1716881"/>
            <a:ext cx="2571750" cy="4119563"/>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8" name="Freeform 8"/>
          <p:cNvSpPr/>
          <p:nvPr/>
        </p:nvSpPr>
        <p:spPr bwMode="auto">
          <a:xfrm>
            <a:off x="6326189" y="1716881"/>
            <a:ext cx="2570163" cy="4119563"/>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3041651" y="3326606"/>
            <a:ext cx="631825" cy="636588"/>
            <a:chOff x="3041651" y="3326606"/>
            <a:chExt cx="631825" cy="636588"/>
          </a:xfrm>
        </p:grpSpPr>
        <p:sp>
          <p:nvSpPr>
            <p:cNvPr id="10" name="Oval 9"/>
            <p:cNvSpPr>
              <a:spLocks noChangeArrowheads="1"/>
            </p:cNvSpPr>
            <p:nvPr/>
          </p:nvSpPr>
          <p:spPr bwMode="auto">
            <a:xfrm>
              <a:off x="3041651" y="3326606"/>
              <a:ext cx="631825" cy="636588"/>
            </a:xfrm>
            <a:prstGeom prst="ellipse">
              <a:avLst/>
            </a:prstGeom>
            <a:solidFill>
              <a:schemeClr val="bg2"/>
            </a:solidFill>
            <a:ln>
              <a:solidFill>
                <a:schemeClr val="accent2"/>
              </a:solidFill>
            </a:ln>
          </p:spPr>
          <p:txBody>
            <a:bodyPr vert="horz" wrap="square" lIns="91440" tIns="45720" rIns="91440" bIns="45720" numCol="1" anchor="t" anchorCtr="0" compatLnSpc="1"/>
            <a:lstStyle/>
            <a:p>
              <a:endParaRPr lang="zh-CN" altLang="en-US"/>
            </a:p>
          </p:txBody>
        </p:sp>
        <p:sp>
          <p:nvSpPr>
            <p:cNvPr id="11"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867401" y="3326606"/>
            <a:ext cx="633413" cy="636588"/>
            <a:chOff x="5867401" y="3326606"/>
            <a:chExt cx="633413" cy="636588"/>
          </a:xfrm>
        </p:grpSpPr>
        <p:sp>
          <p:nvSpPr>
            <p:cNvPr id="14" name="Oval 12"/>
            <p:cNvSpPr>
              <a:spLocks noChangeArrowheads="1"/>
            </p:cNvSpPr>
            <p:nvPr/>
          </p:nvSpPr>
          <p:spPr bwMode="auto">
            <a:xfrm>
              <a:off x="5867401" y="3326606"/>
              <a:ext cx="633413" cy="636588"/>
            </a:xfrm>
            <a:prstGeom prst="ellipse">
              <a:avLst/>
            </a:prstGeom>
            <a:solidFill>
              <a:schemeClr val="bg2"/>
            </a:solidFill>
            <a:ln>
              <a:solidFill>
                <a:schemeClr val="accent2"/>
              </a:solidFill>
            </a:ln>
          </p:spPr>
          <p:txBody>
            <a:bodyPr vert="horz" wrap="square" lIns="91440" tIns="45720" rIns="91440" bIns="45720" numCol="1" anchor="t" anchorCtr="0" compatLnSpc="1"/>
            <a:lstStyle/>
            <a:p>
              <a:endParaRPr lang="zh-CN" altLang="en-US"/>
            </a:p>
          </p:txBody>
        </p:sp>
        <p:sp>
          <p:nvSpPr>
            <p:cNvPr id="15" name="Freeform 13"/>
            <p:cNvSpPr/>
            <p:nvPr/>
          </p:nvSpPr>
          <p:spPr bwMode="auto">
            <a:xfrm>
              <a:off x="6205539"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6010276" y="3469481"/>
              <a:ext cx="206375" cy="342900"/>
            </a:xfrm>
            <a:custGeom>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8728076" y="3326606"/>
            <a:ext cx="633413" cy="636588"/>
            <a:chOff x="8728076" y="3326606"/>
            <a:chExt cx="633413" cy="636588"/>
          </a:xfrm>
        </p:grpSpPr>
        <p:sp>
          <p:nvSpPr>
            <p:cNvPr id="18" name="Oval 15"/>
            <p:cNvSpPr>
              <a:spLocks noChangeArrowheads="1"/>
            </p:cNvSpPr>
            <p:nvPr/>
          </p:nvSpPr>
          <p:spPr bwMode="auto">
            <a:xfrm>
              <a:off x="8728076" y="3326606"/>
              <a:ext cx="633413" cy="636588"/>
            </a:xfrm>
            <a:prstGeom prst="ellipse">
              <a:avLst/>
            </a:prstGeom>
            <a:solidFill>
              <a:schemeClr val="bg2"/>
            </a:solidFill>
            <a:ln>
              <a:solidFill>
                <a:schemeClr val="accent2"/>
              </a:solidFill>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066214" y="3469481"/>
              <a:ext cx="206375" cy="342900"/>
            </a:xfrm>
            <a:custGeom>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8870951" y="3469481"/>
              <a:ext cx="206375" cy="342900"/>
            </a:xfrm>
            <a:custGeom>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454151" y="1939131"/>
            <a:ext cx="930275" cy="938213"/>
            <a:chOff x="1454151" y="1939131"/>
            <a:chExt cx="930275" cy="938213"/>
          </a:xfrm>
        </p:grpSpPr>
        <p:sp>
          <p:nvSpPr>
            <p:cNvPr id="22" name="Oval 18"/>
            <p:cNvSpPr>
              <a:spLocks noChangeArrowheads="1"/>
            </p:cNvSpPr>
            <p:nvPr/>
          </p:nvSpPr>
          <p:spPr bwMode="auto">
            <a:xfrm>
              <a:off x="1454151" y="1939131"/>
              <a:ext cx="930275"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3" name="TextBox 22"/>
            <p:cNvSpPr txBox="1"/>
            <p:nvPr/>
          </p:nvSpPr>
          <p:spPr>
            <a:xfrm>
              <a:off x="1586504" y="2115849"/>
              <a:ext cx="691215" cy="584775"/>
            </a:xfrm>
            <a:prstGeom prst="rect">
              <a:avLst/>
            </a:prstGeom>
            <a:noFill/>
          </p:spPr>
          <p:txBody>
            <a:bodyPr wrap="none" rtlCol="0">
              <a:spAutoFit/>
            </a:bodyPr>
            <a:lstStyle/>
            <a:p>
              <a:r>
                <a:rPr lang="en-US" altLang="zh-CN" sz="3200" b="1">
                  <a:latin typeface="+mn-ea"/>
                  <a:ea typeface="+mn-ea"/>
                </a:rPr>
                <a:t>01</a:t>
              </a:r>
              <a:endParaRPr lang="zh-CN" altLang="en-US" sz="3200" b="1">
                <a:latin typeface="+mn-ea"/>
                <a:ea typeface="+mn-ea"/>
              </a:endParaRPr>
            </a:p>
          </p:txBody>
        </p:sp>
      </p:grpSp>
      <p:sp>
        <p:nvSpPr>
          <p:cNvPr id="24" name="矩形 23"/>
          <p:cNvSpPr/>
          <p:nvPr/>
        </p:nvSpPr>
        <p:spPr>
          <a:xfrm>
            <a:off x="862611" y="2919179"/>
            <a:ext cx="2090066" cy="1754326"/>
          </a:xfrm>
          <a:prstGeom prst="rect">
            <a:avLst/>
          </a:prstGeom>
          <a:noFill/>
          <a:ln>
            <a:noFill/>
          </a:ln>
        </p:spPr>
        <p:txBody>
          <a:bodyPr wrap="square">
            <a:spAutoFit/>
          </a:bodyPr>
          <a:lstStyle/>
          <a:p>
            <a:pPr algn="just"/>
            <a:r>
              <a:rPr lang="zh-CN" altLang="en-US">
                <a:solidFill>
                  <a:schemeClr val="accent2"/>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 name="矩形 24"/>
          <p:cNvSpPr/>
          <p:nvPr/>
        </p:nvSpPr>
        <p:spPr>
          <a:xfrm>
            <a:off x="3701345" y="2919179"/>
            <a:ext cx="2090066" cy="1754326"/>
          </a:xfrm>
          <a:prstGeom prst="rect">
            <a:avLst/>
          </a:prstGeom>
          <a:noFill/>
          <a:ln>
            <a:noFill/>
          </a:ln>
        </p:spPr>
        <p:txBody>
          <a:bodyPr wrap="square">
            <a:spAutoFit/>
          </a:bodyPr>
          <a:lstStyle/>
          <a:p>
            <a:pPr algn="just"/>
            <a:r>
              <a:rPr lang="zh-CN" altLang="en-US">
                <a:solidFill>
                  <a:schemeClr val="accent2"/>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6" name="矩形 25"/>
          <p:cNvSpPr/>
          <p:nvPr/>
        </p:nvSpPr>
        <p:spPr>
          <a:xfrm>
            <a:off x="6580661" y="2919179"/>
            <a:ext cx="2117847" cy="1754326"/>
          </a:xfrm>
          <a:prstGeom prst="rect">
            <a:avLst/>
          </a:prstGeom>
          <a:noFill/>
          <a:ln>
            <a:noFill/>
          </a:ln>
        </p:spPr>
        <p:txBody>
          <a:bodyPr wrap="square">
            <a:spAutoFit/>
          </a:bodyPr>
          <a:lstStyle/>
          <a:p>
            <a:pPr algn="just"/>
            <a:r>
              <a:rPr lang="zh-CN" altLang="en-US">
                <a:solidFill>
                  <a:schemeClr val="accent2"/>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7" name="矩形 26"/>
          <p:cNvSpPr/>
          <p:nvPr/>
        </p:nvSpPr>
        <p:spPr>
          <a:xfrm>
            <a:off x="9487995" y="2919179"/>
            <a:ext cx="2090066" cy="1754326"/>
          </a:xfrm>
          <a:prstGeom prst="rect">
            <a:avLst/>
          </a:prstGeom>
          <a:noFill/>
          <a:ln>
            <a:noFill/>
          </a:ln>
        </p:spPr>
        <p:txBody>
          <a:bodyPr wrap="square">
            <a:spAutoFit/>
          </a:bodyPr>
          <a:lstStyle/>
          <a:p>
            <a:pPr algn="just"/>
            <a:r>
              <a:rPr lang="zh-CN" altLang="en-US">
                <a:solidFill>
                  <a:schemeClr val="accent2"/>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300538" y="1939131"/>
            <a:ext cx="930275" cy="938213"/>
            <a:chOff x="4300538" y="1939131"/>
            <a:chExt cx="930275" cy="938213"/>
          </a:xfrm>
        </p:grpSpPr>
        <p:sp>
          <p:nvSpPr>
            <p:cNvPr id="29" name="Oval 19"/>
            <p:cNvSpPr>
              <a:spLocks noChangeArrowheads="1"/>
            </p:cNvSpPr>
            <p:nvPr/>
          </p:nvSpPr>
          <p:spPr bwMode="auto">
            <a:xfrm>
              <a:off x="4300538" y="1939131"/>
              <a:ext cx="930275"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0" name="TextBox 29"/>
            <p:cNvSpPr txBox="1"/>
            <p:nvPr/>
          </p:nvSpPr>
          <p:spPr>
            <a:xfrm>
              <a:off x="4425238" y="2115849"/>
              <a:ext cx="691215" cy="584775"/>
            </a:xfrm>
            <a:prstGeom prst="rect">
              <a:avLst/>
            </a:prstGeom>
            <a:noFill/>
          </p:spPr>
          <p:txBody>
            <a:bodyPr wrap="none" rtlCol="0">
              <a:spAutoFit/>
            </a:bodyPr>
            <a:lstStyle/>
            <a:p>
              <a:r>
                <a:rPr lang="en-US" altLang="zh-CN" sz="3200" b="1">
                  <a:latin typeface="+mn-ea"/>
                  <a:ea typeface="+mn-ea"/>
                </a:rPr>
                <a:t>02</a:t>
              </a:r>
              <a:endParaRPr lang="zh-CN" altLang="en-US" sz="3200" b="1">
                <a:latin typeface="+mn-ea"/>
                <a:ea typeface="+mn-ea"/>
              </a:endParaRPr>
            </a:p>
          </p:txBody>
        </p:sp>
      </p:grpSp>
      <p:grpSp>
        <p:nvGrpSpPr>
          <p:cNvPr id="31" name="组合 30"/>
          <p:cNvGrpSpPr/>
          <p:nvPr/>
        </p:nvGrpSpPr>
        <p:grpSpPr>
          <a:xfrm>
            <a:off x="7145339" y="1939131"/>
            <a:ext cx="931863" cy="938213"/>
            <a:chOff x="7145339" y="1939131"/>
            <a:chExt cx="931863" cy="938213"/>
          </a:xfrm>
        </p:grpSpPr>
        <p:sp>
          <p:nvSpPr>
            <p:cNvPr id="32" name="Oval 20"/>
            <p:cNvSpPr>
              <a:spLocks noChangeArrowheads="1"/>
            </p:cNvSpPr>
            <p:nvPr/>
          </p:nvSpPr>
          <p:spPr bwMode="auto">
            <a:xfrm>
              <a:off x="7145339" y="1939131"/>
              <a:ext cx="931863"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 name="TextBox 32"/>
            <p:cNvSpPr txBox="1"/>
            <p:nvPr/>
          </p:nvSpPr>
          <p:spPr>
            <a:xfrm>
              <a:off x="7263972" y="2115849"/>
              <a:ext cx="691215" cy="584775"/>
            </a:xfrm>
            <a:prstGeom prst="rect">
              <a:avLst/>
            </a:prstGeom>
            <a:noFill/>
          </p:spPr>
          <p:txBody>
            <a:bodyPr wrap="none" rtlCol="0">
              <a:spAutoFit/>
            </a:bodyPr>
            <a:lstStyle/>
            <a:p>
              <a:r>
                <a:rPr lang="en-US" altLang="zh-CN" sz="3200" b="1">
                  <a:latin typeface="+mn-ea"/>
                  <a:ea typeface="+mn-ea"/>
                </a:rPr>
                <a:t>03</a:t>
              </a:r>
              <a:endParaRPr lang="zh-CN" altLang="en-US" sz="3200" b="1">
                <a:latin typeface="+mn-ea"/>
                <a:ea typeface="+mn-ea"/>
              </a:endParaRPr>
            </a:p>
          </p:txBody>
        </p:sp>
      </p:grpSp>
      <p:grpSp>
        <p:nvGrpSpPr>
          <p:cNvPr id="34" name="组合 33"/>
          <p:cNvGrpSpPr/>
          <p:nvPr/>
        </p:nvGrpSpPr>
        <p:grpSpPr>
          <a:xfrm>
            <a:off x="9991726" y="1939131"/>
            <a:ext cx="931863" cy="938213"/>
            <a:chOff x="9991726" y="1939131"/>
            <a:chExt cx="931863" cy="938213"/>
          </a:xfrm>
        </p:grpSpPr>
        <p:sp>
          <p:nvSpPr>
            <p:cNvPr id="35" name="Oval 21"/>
            <p:cNvSpPr>
              <a:spLocks noChangeArrowheads="1"/>
            </p:cNvSpPr>
            <p:nvPr/>
          </p:nvSpPr>
          <p:spPr bwMode="auto">
            <a:xfrm>
              <a:off x="9991726" y="1939131"/>
              <a:ext cx="931863"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10130002" y="2115849"/>
              <a:ext cx="691215" cy="584775"/>
            </a:xfrm>
            <a:prstGeom prst="rect">
              <a:avLst/>
            </a:prstGeom>
            <a:noFill/>
          </p:spPr>
          <p:txBody>
            <a:bodyPr wrap="none" rtlCol="0">
              <a:spAutoFit/>
            </a:bodyPr>
            <a:lstStyle/>
            <a:p>
              <a:r>
                <a:rPr lang="en-US" altLang="zh-CN" sz="3200" b="1">
                  <a:latin typeface="+mn-ea"/>
                  <a:ea typeface="+mn-ea"/>
                </a:rPr>
                <a:t>04</a:t>
              </a:r>
              <a:endParaRPr lang="zh-CN" altLang="en-US" sz="3200" b="1">
                <a:latin typeface="+mn-ea"/>
                <a:ea typeface="+mn-ea"/>
              </a:endParaRPr>
            </a:p>
          </p:txBody>
        </p:sp>
      </p:grpSp>
    </p:spTree>
  </p:cSld>
  <p:clrMapOvr>
    <a:masterClrMapping/>
  </p:clrMapOvr>
  <mc:AlternateContent>
    <mc:Choice xmlns:p14="http://schemas.microsoft.com/office/powerpoint/2010/main" Requires="p14">
      <p:transition spd="slow" advTm="7994">
        <p14:prism isInverted="1"/>
      </p:transition>
    </mc:Choice>
    <mc:Fallback>
      <p:transition spd="slow" advTm="799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6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800"/>
                            </p:stCondLst>
                            <p:childTnLst>
                              <p:par>
                                <p:cTn id="40" presetID="53" presetClass="entr" presetSubtype="16"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300" fill="hold"/>
                                        <p:tgtEl>
                                          <p:spTgt spid="21"/>
                                        </p:tgtEl>
                                        <p:attrNameLst>
                                          <p:attrName>ppt_w</p:attrName>
                                        </p:attrNameLst>
                                      </p:cBhvr>
                                      <p:tavLst>
                                        <p:tav tm="0">
                                          <p:val>
                                            <p:fltVal val="0"/>
                                          </p:val>
                                        </p:tav>
                                        <p:tav tm="100000">
                                          <p:val>
                                            <p:strVal val="#ppt_w"/>
                                          </p:val>
                                        </p:tav>
                                      </p:tavLst>
                                    </p:anim>
                                    <p:anim calcmode="lin" valueType="num">
                                      <p:cBhvr>
                                        <p:cTn id="43" dur="300" fill="hold"/>
                                        <p:tgtEl>
                                          <p:spTgt spid="21"/>
                                        </p:tgtEl>
                                        <p:attrNameLst>
                                          <p:attrName>ppt_h</p:attrName>
                                        </p:attrNameLst>
                                      </p:cBhvr>
                                      <p:tavLst>
                                        <p:tav tm="0">
                                          <p:val>
                                            <p:fltVal val="0"/>
                                          </p:val>
                                        </p:tav>
                                        <p:tav tm="100000">
                                          <p:val>
                                            <p:strVal val="#ppt_h"/>
                                          </p:val>
                                        </p:tav>
                                      </p:tavLst>
                                    </p:anim>
                                    <p:animEffect transition="in" filter="fade">
                                      <p:cBhvr>
                                        <p:cTn id="44" dur="300"/>
                                        <p:tgtEl>
                                          <p:spTgt spid="21"/>
                                        </p:tgtEl>
                                      </p:cBhvr>
                                    </p:animEffect>
                                  </p:childTnLst>
                                </p:cTn>
                              </p:par>
                            </p:childTnLst>
                          </p:cTn>
                        </p:par>
                        <p:par>
                          <p:cTn id="45" fill="hold" nodeType="afterGroup">
                            <p:stCondLst>
                              <p:cond delay="2100"/>
                            </p:stCondLst>
                            <p:childTnLst>
                              <p:par>
                                <p:cTn id="46" presetID="22" presetClass="entr" presetSubtype="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par>
                          <p:cTn id="49" fill="hold" nodeType="afterGroup">
                            <p:stCondLst>
                              <p:cond delay="2600"/>
                            </p:stCondLst>
                            <p:childTnLst>
                              <p:par>
                                <p:cTn id="50" presetID="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100"/>
                            </p:stCondLst>
                            <p:childTnLst>
                              <p:par>
                                <p:cTn id="55" presetID="53" presetClass="entr" presetSubtype="16"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300" fill="hold"/>
                                        <p:tgtEl>
                                          <p:spTgt spid="28"/>
                                        </p:tgtEl>
                                        <p:attrNameLst>
                                          <p:attrName>ppt_w</p:attrName>
                                        </p:attrNameLst>
                                      </p:cBhvr>
                                      <p:tavLst>
                                        <p:tav tm="0">
                                          <p:val>
                                            <p:fltVal val="0"/>
                                          </p:val>
                                        </p:tav>
                                        <p:tav tm="100000">
                                          <p:val>
                                            <p:strVal val="#ppt_w"/>
                                          </p:val>
                                        </p:tav>
                                      </p:tavLst>
                                    </p:anim>
                                    <p:anim calcmode="lin" valueType="num">
                                      <p:cBhvr>
                                        <p:cTn id="58" dur="300" fill="hold"/>
                                        <p:tgtEl>
                                          <p:spTgt spid="28"/>
                                        </p:tgtEl>
                                        <p:attrNameLst>
                                          <p:attrName>ppt_h</p:attrName>
                                        </p:attrNameLst>
                                      </p:cBhvr>
                                      <p:tavLst>
                                        <p:tav tm="0">
                                          <p:val>
                                            <p:fltVal val="0"/>
                                          </p:val>
                                        </p:tav>
                                        <p:tav tm="100000">
                                          <p:val>
                                            <p:strVal val="#ppt_h"/>
                                          </p:val>
                                        </p:tav>
                                      </p:tavLst>
                                    </p:anim>
                                    <p:animEffect transition="in" filter="fade">
                                      <p:cBhvr>
                                        <p:cTn id="59" dur="300"/>
                                        <p:tgtEl>
                                          <p:spTgt spid="28"/>
                                        </p:tgtEl>
                                      </p:cBhvr>
                                    </p:animEffect>
                                  </p:childTnLst>
                                </p:cTn>
                              </p:par>
                            </p:childTnLst>
                          </p:cTn>
                        </p:par>
                        <p:par>
                          <p:cTn id="60" fill="hold" nodeType="afterGroup">
                            <p:stCondLst>
                              <p:cond delay="3400"/>
                            </p:stCondLst>
                            <p:childTnLst>
                              <p:par>
                                <p:cTn id="61" presetID="22" presetClass="entr" presetSubtype="1"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up)">
                                      <p:cBhvr>
                                        <p:cTn id="63" dur="500"/>
                                        <p:tgtEl>
                                          <p:spTgt spid="25"/>
                                        </p:tgtEl>
                                      </p:cBhvr>
                                    </p:animEffect>
                                  </p:childTnLst>
                                </p:cTn>
                              </p:par>
                            </p:childTnLst>
                          </p:cTn>
                        </p:par>
                        <p:par>
                          <p:cTn id="64" fill="hold" nodeType="afterGroup">
                            <p:stCondLst>
                              <p:cond delay="3900"/>
                            </p:stCondLst>
                            <p:childTnLst>
                              <p:par>
                                <p:cTn id="65" presetID="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4400"/>
                            </p:stCondLst>
                            <p:childTnLst>
                              <p:par>
                                <p:cTn id="70" presetID="53" presetClass="entr" presetSubtype="16"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300" fill="hold"/>
                                        <p:tgtEl>
                                          <p:spTgt spid="31"/>
                                        </p:tgtEl>
                                        <p:attrNameLst>
                                          <p:attrName>ppt_w</p:attrName>
                                        </p:attrNameLst>
                                      </p:cBhvr>
                                      <p:tavLst>
                                        <p:tav tm="0">
                                          <p:val>
                                            <p:fltVal val="0"/>
                                          </p:val>
                                        </p:tav>
                                        <p:tav tm="100000">
                                          <p:val>
                                            <p:strVal val="#ppt_w"/>
                                          </p:val>
                                        </p:tav>
                                      </p:tavLst>
                                    </p:anim>
                                    <p:anim calcmode="lin" valueType="num">
                                      <p:cBhvr>
                                        <p:cTn id="73" dur="300" fill="hold"/>
                                        <p:tgtEl>
                                          <p:spTgt spid="31"/>
                                        </p:tgtEl>
                                        <p:attrNameLst>
                                          <p:attrName>ppt_h</p:attrName>
                                        </p:attrNameLst>
                                      </p:cBhvr>
                                      <p:tavLst>
                                        <p:tav tm="0">
                                          <p:val>
                                            <p:fltVal val="0"/>
                                          </p:val>
                                        </p:tav>
                                        <p:tav tm="100000">
                                          <p:val>
                                            <p:strVal val="#ppt_h"/>
                                          </p:val>
                                        </p:tav>
                                      </p:tavLst>
                                    </p:anim>
                                    <p:animEffect transition="in" filter="fade">
                                      <p:cBhvr>
                                        <p:cTn id="74" dur="300"/>
                                        <p:tgtEl>
                                          <p:spTgt spid="31"/>
                                        </p:tgtEl>
                                      </p:cBhvr>
                                    </p:animEffect>
                                  </p:childTnLst>
                                </p:cTn>
                              </p:par>
                            </p:childTnLst>
                          </p:cTn>
                        </p:par>
                        <p:par>
                          <p:cTn id="75" fill="hold" nodeType="afterGroup">
                            <p:stCondLst>
                              <p:cond delay="4700"/>
                            </p:stCondLst>
                            <p:childTnLst>
                              <p:par>
                                <p:cTn id="76" presetID="22" presetClass="entr" presetSubtype="1"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500"/>
                                        <p:tgtEl>
                                          <p:spTgt spid="26"/>
                                        </p:tgtEl>
                                      </p:cBhvr>
                                    </p:animEffect>
                                  </p:childTnLst>
                                </p:cTn>
                              </p:par>
                            </p:childTnLst>
                          </p:cTn>
                        </p:par>
                        <p:par>
                          <p:cTn id="79" fill="hold" nodeType="afterGroup">
                            <p:stCondLst>
                              <p:cond delay="5200"/>
                            </p:stCondLst>
                            <p:childTnLst>
                              <p:par>
                                <p:cTn id="80" presetID="2" presetClass="entr" presetSubtype="8"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0-#ppt_w/2"/>
                                          </p:val>
                                        </p:tav>
                                        <p:tav tm="100000">
                                          <p:val>
                                            <p:strVal val="#ppt_x"/>
                                          </p:val>
                                        </p:tav>
                                      </p:tavLst>
                                    </p:anim>
                                    <p:anim calcmode="lin" valueType="num">
                                      <p:cBhvr additive="base">
                                        <p:cTn id="83" dur="500" fill="hold"/>
                                        <p:tgtEl>
                                          <p:spTgt spid="17"/>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700"/>
                            </p:stCondLst>
                            <p:childTnLst>
                              <p:par>
                                <p:cTn id="85" presetID="53" presetClass="entr" presetSubtype="16"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300" fill="hold"/>
                                        <p:tgtEl>
                                          <p:spTgt spid="34"/>
                                        </p:tgtEl>
                                        <p:attrNameLst>
                                          <p:attrName>ppt_w</p:attrName>
                                        </p:attrNameLst>
                                      </p:cBhvr>
                                      <p:tavLst>
                                        <p:tav tm="0">
                                          <p:val>
                                            <p:fltVal val="0"/>
                                          </p:val>
                                        </p:tav>
                                        <p:tav tm="100000">
                                          <p:val>
                                            <p:strVal val="#ppt_w"/>
                                          </p:val>
                                        </p:tav>
                                      </p:tavLst>
                                    </p:anim>
                                    <p:anim calcmode="lin" valueType="num">
                                      <p:cBhvr>
                                        <p:cTn id="88" dur="300" fill="hold"/>
                                        <p:tgtEl>
                                          <p:spTgt spid="34"/>
                                        </p:tgtEl>
                                        <p:attrNameLst>
                                          <p:attrName>ppt_h</p:attrName>
                                        </p:attrNameLst>
                                      </p:cBhvr>
                                      <p:tavLst>
                                        <p:tav tm="0">
                                          <p:val>
                                            <p:fltVal val="0"/>
                                          </p:val>
                                        </p:tav>
                                        <p:tav tm="100000">
                                          <p:val>
                                            <p:strVal val="#ppt_h"/>
                                          </p:val>
                                        </p:tav>
                                      </p:tavLst>
                                    </p:anim>
                                    <p:animEffect transition="in" filter="fade">
                                      <p:cBhvr>
                                        <p:cTn id="89" dur="300"/>
                                        <p:tgtEl>
                                          <p:spTgt spid="34"/>
                                        </p:tgtEl>
                                      </p:cBhvr>
                                    </p:animEffect>
                                  </p:childTnLst>
                                </p:cTn>
                              </p:par>
                            </p:childTnLst>
                          </p:cTn>
                        </p:par>
                        <p:par>
                          <p:cTn id="90" fill="hold" nodeType="afterGroup">
                            <p:stCondLst>
                              <p:cond delay="6000"/>
                            </p:stCondLst>
                            <p:childTnLst>
                              <p:par>
                                <p:cTn id="91" presetID="22" presetClass="entr" presetSubtype="1"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7" grpId="0" animBg="1"/>
      <p:bldP spid="8" grpId="0" animBg="1"/>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现状把握</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Oval 10"/>
          <p:cNvSpPr>
            <a:spLocks noChangeArrowheads="1"/>
          </p:cNvSpPr>
          <p:nvPr/>
        </p:nvSpPr>
        <p:spPr bwMode="auto">
          <a:xfrm>
            <a:off x="4749191" y="1551549"/>
            <a:ext cx="556888"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1</a:t>
            </a:r>
            <a:endParaRPr lang="zh-CN" altLang="en-US" sz="2400" b="1">
              <a:solidFill>
                <a:schemeClr val="accent2"/>
              </a:solidFill>
              <a:latin typeface="+mj-ea"/>
              <a:ea typeface="+mj-ea"/>
            </a:endParaRPr>
          </a:p>
        </p:txBody>
      </p:sp>
      <p:sp>
        <p:nvSpPr>
          <p:cNvPr id="6" name="Oval 11"/>
          <p:cNvSpPr>
            <a:spLocks noChangeArrowheads="1"/>
          </p:cNvSpPr>
          <p:nvPr/>
        </p:nvSpPr>
        <p:spPr bwMode="auto">
          <a:xfrm>
            <a:off x="5334302" y="4818662"/>
            <a:ext cx="556888"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5</a:t>
            </a:r>
            <a:endParaRPr lang="zh-CN" altLang="en-US" sz="2400" b="1">
              <a:solidFill>
                <a:schemeClr val="accent2"/>
              </a:solidFill>
              <a:latin typeface="+mj-ea"/>
              <a:ea typeface="+mj-ea"/>
            </a:endParaRPr>
          </a:p>
        </p:txBody>
      </p:sp>
      <p:sp>
        <p:nvSpPr>
          <p:cNvPr id="7" name="Oval 12"/>
          <p:cNvSpPr>
            <a:spLocks noChangeArrowheads="1"/>
          </p:cNvSpPr>
          <p:nvPr/>
        </p:nvSpPr>
        <p:spPr bwMode="auto">
          <a:xfrm>
            <a:off x="5622938" y="3944786"/>
            <a:ext cx="558396"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4</a:t>
            </a:r>
            <a:endParaRPr lang="zh-CN" altLang="en-US" sz="2400" b="1">
              <a:solidFill>
                <a:schemeClr val="accent2"/>
              </a:solidFill>
              <a:latin typeface="+mj-ea"/>
              <a:ea typeface="+mj-ea"/>
            </a:endParaRPr>
          </a:p>
        </p:txBody>
      </p:sp>
      <p:sp>
        <p:nvSpPr>
          <p:cNvPr id="8" name="Oval 13"/>
          <p:cNvSpPr>
            <a:spLocks noChangeArrowheads="1"/>
          </p:cNvSpPr>
          <p:nvPr/>
        </p:nvSpPr>
        <p:spPr bwMode="auto">
          <a:xfrm>
            <a:off x="5351943" y="2200207"/>
            <a:ext cx="558396"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2</a:t>
            </a:r>
            <a:endParaRPr lang="zh-CN" altLang="en-US" sz="2400" b="1">
              <a:solidFill>
                <a:schemeClr val="accent2"/>
              </a:solidFill>
              <a:latin typeface="+mj-ea"/>
              <a:ea typeface="+mj-ea"/>
            </a:endParaRPr>
          </a:p>
        </p:txBody>
      </p:sp>
      <p:sp>
        <p:nvSpPr>
          <p:cNvPr id="9" name="Oval 14"/>
          <p:cNvSpPr>
            <a:spLocks noChangeArrowheads="1"/>
          </p:cNvSpPr>
          <p:nvPr/>
        </p:nvSpPr>
        <p:spPr bwMode="auto">
          <a:xfrm>
            <a:off x="5636589" y="3006681"/>
            <a:ext cx="556888"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3</a:t>
            </a:r>
            <a:endParaRPr lang="zh-CN" altLang="en-US" sz="2400" b="1">
              <a:solidFill>
                <a:schemeClr val="accent2"/>
              </a:solidFill>
              <a:latin typeface="+mj-ea"/>
              <a:ea typeface="+mj-ea"/>
            </a:endParaRPr>
          </a:p>
        </p:txBody>
      </p:sp>
      <p:sp>
        <p:nvSpPr>
          <p:cNvPr id="10" name="TextBox 9"/>
          <p:cNvSpPr txBox="1"/>
          <p:nvPr/>
        </p:nvSpPr>
        <p:spPr>
          <a:xfrm>
            <a:off x="5419267" y="1551549"/>
            <a:ext cx="5889031"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sym typeface="微软雅黑" panose="020b0503020204020204" pitchFamily="34" charset="-122"/>
              </a:rPr>
              <a:t>金卡以上的会员享受微成本的康复调理</a:t>
            </a:r>
            <a:endParaRPr lang="zh-CN" altLang="en-US" sz="2000">
              <a:solidFill>
                <a:schemeClr val="accent1"/>
              </a:solidFill>
              <a:sym typeface="微软雅黑" panose="020b0503020204020204" pitchFamily="34" charset="-122"/>
            </a:endParaRPr>
          </a:p>
        </p:txBody>
      </p:sp>
      <p:sp>
        <p:nvSpPr>
          <p:cNvPr id="11" name="TextBox 10"/>
          <p:cNvSpPr txBox="1"/>
          <p:nvPr/>
        </p:nvSpPr>
        <p:spPr>
          <a:xfrm>
            <a:off x="6049318" y="2211957"/>
            <a:ext cx="5258980"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sym typeface="+mn-ea"/>
              </a:rPr>
              <a:t>店主店员享受微成本的康复调理</a:t>
            </a:r>
            <a:endParaRPr lang="zh-CN" altLang="en-US" sz="2000">
              <a:solidFill>
                <a:schemeClr val="accent1"/>
              </a:solidFill>
              <a:sym typeface="+mn-ea"/>
            </a:endParaRPr>
          </a:p>
        </p:txBody>
      </p:sp>
      <p:sp>
        <p:nvSpPr>
          <p:cNvPr id="12" name="TextBox 11"/>
          <p:cNvSpPr txBox="1"/>
          <p:nvPr/>
        </p:nvSpPr>
        <p:spPr>
          <a:xfrm>
            <a:off x="6285312" y="3050587"/>
            <a:ext cx="5022986"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rPr>
              <a:t>家人家庭成员享受三折的康复调理</a:t>
            </a:r>
            <a:r>
              <a:rPr lang="en-US" altLang="zh-CN" sz="2000">
                <a:solidFill>
                  <a:schemeClr val="accent1"/>
                </a:solidFill>
              </a:rPr>
              <a:t>.</a:t>
            </a:r>
            <a:endParaRPr lang="en-US" altLang="zh-CN" sz="2000">
              <a:solidFill>
                <a:schemeClr val="accent1"/>
              </a:solidFill>
            </a:endParaRPr>
          </a:p>
        </p:txBody>
      </p:sp>
      <p:sp>
        <p:nvSpPr>
          <p:cNvPr id="13" name="TextBox 12"/>
          <p:cNvSpPr txBox="1"/>
          <p:nvPr/>
        </p:nvSpPr>
        <p:spPr>
          <a:xfrm>
            <a:off x="6242468" y="4003785"/>
            <a:ext cx="4836202"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sym typeface="微软雅黑" panose="020b0503020204020204" pitchFamily="34" charset="-122"/>
              </a:rPr>
              <a:t>店铺客户可以特惠价格享康复调理</a:t>
            </a:r>
            <a:endParaRPr lang="zh-CN" altLang="en-US" sz="2000">
              <a:solidFill>
                <a:schemeClr val="accent1"/>
              </a:solidFill>
              <a:sym typeface="微软雅黑" panose="020b0503020204020204" pitchFamily="34" charset="-122"/>
            </a:endParaRPr>
          </a:p>
        </p:txBody>
      </p:sp>
      <p:sp>
        <p:nvSpPr>
          <p:cNvPr id="14" name="TextBox 13"/>
          <p:cNvSpPr txBox="1"/>
          <p:nvPr/>
        </p:nvSpPr>
        <p:spPr>
          <a:xfrm>
            <a:off x="5945971" y="4921550"/>
            <a:ext cx="5132699"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rPr>
              <a:t>快速准确无误的解决客户的疾病问题</a:t>
            </a:r>
            <a:endParaRPr lang="en-US" altLang="zh-CN" sz="2000">
              <a:solidFill>
                <a:schemeClr val="accent1"/>
              </a:solidFill>
            </a:endParaRPr>
          </a:p>
        </p:txBody>
      </p:sp>
      <p:sp>
        <p:nvSpPr>
          <p:cNvPr id="19" name="Oval 11"/>
          <p:cNvSpPr>
            <a:spLocks noChangeArrowheads="1"/>
          </p:cNvSpPr>
          <p:nvPr/>
        </p:nvSpPr>
        <p:spPr bwMode="auto">
          <a:xfrm>
            <a:off x="4586156" y="5527569"/>
            <a:ext cx="556888" cy="556887"/>
          </a:xfrm>
          <a:prstGeom prst="ellipse">
            <a:avLst/>
          </a:prstGeom>
          <a:solidFill>
            <a:schemeClr val="accent4"/>
          </a:solidFill>
          <a:ln>
            <a:noFill/>
          </a:ln>
        </p:spPr>
        <p:txBody>
          <a:bodyPr vert="horz" wrap="square" lIns="91440" tIns="45720" rIns="91440" bIns="45720" numCol="1" anchor="t" anchorCtr="0" compatLnSpc="1"/>
          <a:lstStyle/>
          <a:p>
            <a:pPr algn="ctr"/>
            <a:r>
              <a:rPr lang="en-US" altLang="zh-CN" sz="2400" b="1">
                <a:solidFill>
                  <a:schemeClr val="accent2"/>
                </a:solidFill>
                <a:latin typeface="+mj-ea"/>
                <a:ea typeface="+mj-ea"/>
              </a:rPr>
              <a:t>6</a:t>
            </a:r>
            <a:endParaRPr lang="zh-CN" altLang="en-US" sz="2400" b="1">
              <a:solidFill>
                <a:schemeClr val="accent2"/>
              </a:solidFill>
              <a:latin typeface="+mj-ea"/>
              <a:ea typeface="+mj-ea"/>
            </a:endParaRPr>
          </a:p>
        </p:txBody>
      </p:sp>
      <p:sp>
        <p:nvSpPr>
          <p:cNvPr id="20" name="TextBox 19"/>
          <p:cNvSpPr txBox="1"/>
          <p:nvPr/>
        </p:nvSpPr>
        <p:spPr>
          <a:xfrm>
            <a:off x="5197825" y="5630457"/>
            <a:ext cx="5736829"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a:solidFill>
                  <a:schemeClr val="accent1"/>
                </a:solidFill>
              </a:rPr>
              <a:t>国际最好的医药最好的方法</a:t>
            </a:r>
            <a:r>
              <a:rPr lang="en-US" altLang="zh-CN" sz="2000">
                <a:solidFill>
                  <a:schemeClr val="accent1"/>
                </a:solidFill>
              </a:rPr>
              <a:t>!</a:t>
            </a:r>
            <a:r>
              <a:rPr lang="zh-CN" altLang="en-US" sz="2000">
                <a:solidFill>
                  <a:schemeClr val="accent1"/>
                </a:solidFill>
              </a:rPr>
              <a:t>让利润倍增</a:t>
            </a:r>
            <a:endParaRPr lang="en-US" altLang="zh-CN" sz="2000">
              <a:solidFill>
                <a:schemeClr val="accent1"/>
              </a:solidFill>
            </a:endParaRPr>
          </a:p>
        </p:txBody>
      </p:sp>
      <p:sp>
        <p:nvSpPr>
          <p:cNvPr id="15" name="Oval 7"/>
          <p:cNvSpPr>
            <a:spLocks noChangeArrowheads="1"/>
          </p:cNvSpPr>
          <p:nvPr/>
        </p:nvSpPr>
        <p:spPr bwMode="auto">
          <a:xfrm>
            <a:off x="1063775" y="1593806"/>
            <a:ext cx="4233249" cy="4230229"/>
          </a:xfrm>
          <a:prstGeom prst="ellipse">
            <a:avLst/>
          </a:pr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6" name="Oval 8"/>
          <p:cNvSpPr>
            <a:spLocks noChangeArrowheads="1"/>
          </p:cNvSpPr>
          <p:nvPr/>
        </p:nvSpPr>
        <p:spPr bwMode="auto">
          <a:xfrm>
            <a:off x="1353537" y="1882059"/>
            <a:ext cx="3653724" cy="3653723"/>
          </a:xfrm>
          <a:prstGeom prst="ellipse">
            <a:avLst/>
          </a:prstGeom>
          <a:blipFill>
            <a:blip r:embed="rId3"/>
            <a:stretch>
              <a:fillRect/>
            </a:stretch>
          </a:blipFill>
          <a:ln w="9" cap="flat">
            <a:noFill/>
            <a:prstDash val="solid"/>
            <a:miter lim="800000"/>
          </a:ln>
        </p:spPr>
        <p:txBody>
          <a:bodyPr vert="horz" wrap="square" lIns="91440" tIns="45720" rIns="91440" bIns="45720" numCol="1" anchor="t" anchorCtr="0" compatLnSpc="1"/>
          <a:lstStyle/>
          <a:p>
            <a:endParaRPr lang="zh-CN" altLang="en-US"/>
          </a:p>
        </p:txBody>
      </p:sp>
      <p:sp>
        <p:nvSpPr>
          <p:cNvPr id="17" name="Oval 9"/>
          <p:cNvSpPr>
            <a:spLocks noChangeArrowheads="1"/>
          </p:cNvSpPr>
          <p:nvPr/>
        </p:nvSpPr>
        <p:spPr bwMode="auto">
          <a:xfrm>
            <a:off x="1155835" y="4471810"/>
            <a:ext cx="1032279" cy="1032278"/>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1254505" y="4572450"/>
            <a:ext cx="834938" cy="830997"/>
          </a:xfrm>
          <a:prstGeom prst="rect">
            <a:avLst/>
          </a:prstGeom>
          <a:noFill/>
        </p:spPr>
        <p:txBody>
          <a:bodyPr wrap="square" rtlCol="0">
            <a:spAutoFit/>
          </a:bodyPr>
          <a:lstStyle/>
          <a:p>
            <a:pPr algn="ctr"/>
            <a:r>
              <a:rPr lang="zh-CN" altLang="en-US" sz="2400" b="1">
                <a:solidFill>
                  <a:schemeClr val="accent2"/>
                </a:solidFill>
                <a:latin typeface="+mn-ea"/>
                <a:ea typeface="+mn-ea"/>
              </a:rPr>
              <a:t>六个方面</a:t>
            </a:r>
            <a:endParaRPr lang="en-US" altLang="zh-CN" sz="2400" b="1">
              <a:solidFill>
                <a:schemeClr val="accent2"/>
              </a:solidFill>
              <a:latin typeface="+mn-ea"/>
              <a:ea typeface="+mn-ea"/>
            </a:endParaRPr>
          </a:p>
        </p:txBody>
      </p:sp>
    </p:spTree>
    <p:custDataLst>
      <p:tags r:id="rId4"/>
    </p:custDataLst>
  </p:cSld>
  <p:clrMapOvr>
    <a:masterClrMapping/>
  </p:clrMapOvr>
  <mc:AlternateContent>
    <mc:Choice xmlns:p14="http://schemas.microsoft.com/office/powerpoint/2010/main" Requires="p14">
      <p:transition spd="slow" advTm="10723">
        <p14:prism dir="d" isInverted="1"/>
      </p:transition>
    </mc:Choice>
    <mc:Fallback>
      <p:transition spd="slow" advTm="1072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nodeType="afterGroup">
                            <p:stCondLst>
                              <p:cond delay="1200"/>
                            </p:stCondLst>
                            <p:childTnLst>
                              <p:par>
                                <p:cTn id="30" presetID="5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Scale>
                                      <p:cBhvr>
                                        <p:cTn id="3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17"/>
                                        </p:tgtEl>
                                        <p:attrNameLst>
                                          <p:attrName>ppt_x</p:attrName>
                                          <p:attrName>ppt_y</p:attrName>
                                        </p:attrNameLst>
                                      </p:cBhvr>
                                    </p:animMotion>
                                    <p:animEffect transition="in" filter="fade">
                                      <p:cBhvr>
                                        <p:cTn id="34" dur="1000"/>
                                        <p:tgtEl>
                                          <p:spTgt spid="17"/>
                                        </p:tgtEl>
                                      </p:cBhvr>
                                    </p:animEffect>
                                  </p:childTnLst>
                                </p:cTn>
                              </p:par>
                            </p:childTnLst>
                          </p:cTn>
                        </p:par>
                        <p:par>
                          <p:cTn id="35" fill="hold" nodeType="afterGroup">
                            <p:stCondLst>
                              <p:cond delay="2200"/>
                            </p:stCondLst>
                            <p:childTnLst>
                              <p:par>
                                <p:cTn id="36" presetID="31"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400" fill="hold"/>
                                        <p:tgtEl>
                                          <p:spTgt spid="18"/>
                                        </p:tgtEl>
                                        <p:attrNameLst>
                                          <p:attrName>ppt_w</p:attrName>
                                        </p:attrNameLst>
                                      </p:cBhvr>
                                      <p:tavLst>
                                        <p:tav tm="0">
                                          <p:val>
                                            <p:fltVal val="0"/>
                                          </p:val>
                                        </p:tav>
                                        <p:tav tm="100000">
                                          <p:val>
                                            <p:strVal val="#ppt_w"/>
                                          </p:val>
                                        </p:tav>
                                      </p:tavLst>
                                    </p:anim>
                                    <p:anim calcmode="lin" valueType="num">
                                      <p:cBhvr>
                                        <p:cTn id="39" dur="400" fill="hold"/>
                                        <p:tgtEl>
                                          <p:spTgt spid="18"/>
                                        </p:tgtEl>
                                        <p:attrNameLst>
                                          <p:attrName>ppt_h</p:attrName>
                                        </p:attrNameLst>
                                      </p:cBhvr>
                                      <p:tavLst>
                                        <p:tav tm="0">
                                          <p:val>
                                            <p:fltVal val="0"/>
                                          </p:val>
                                        </p:tav>
                                        <p:tav tm="100000">
                                          <p:val>
                                            <p:strVal val="#ppt_h"/>
                                          </p:val>
                                        </p:tav>
                                      </p:tavLst>
                                    </p:anim>
                                    <p:anim calcmode="lin" valueType="num">
                                      <p:cBhvr>
                                        <p:cTn id="40" dur="400" fill="hold"/>
                                        <p:tgtEl>
                                          <p:spTgt spid="18"/>
                                        </p:tgtEl>
                                        <p:attrNameLst>
                                          <p:attrName>style.rotation</p:attrName>
                                        </p:attrNameLst>
                                      </p:cBhvr>
                                      <p:tavLst>
                                        <p:tav tm="0">
                                          <p:val>
                                            <p:fltVal val="90"/>
                                          </p:val>
                                        </p:tav>
                                        <p:tav tm="100000">
                                          <p:val>
                                            <p:fltVal val="0"/>
                                          </p:val>
                                        </p:tav>
                                      </p:tavLst>
                                    </p:anim>
                                    <p:animEffect transition="in" filter="fade">
                                      <p:cBhvr>
                                        <p:cTn id="41" dur="400"/>
                                        <p:tgtEl>
                                          <p:spTgt spid="18"/>
                                        </p:tgtEl>
                                      </p:cBhvr>
                                    </p:animEffect>
                                  </p:childTnLst>
                                </p:cTn>
                              </p:par>
                            </p:childTnLst>
                          </p:cTn>
                        </p:par>
                        <p:par>
                          <p:cTn id="42" fill="hold" nodeType="afterGroup">
                            <p:stCondLst>
                              <p:cond delay="2600"/>
                            </p:stCondLst>
                            <p:childTnLst>
                              <p:par>
                                <p:cTn id="43" presetID="1"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grpId="1" nodeType="withEffect">
                                  <p:stCondLst>
                                    <p:cond delay="0"/>
                                  </p:stCondLst>
                                  <p:childTnLst>
                                    <p:animMotion origin="layout" path="M -5.98491E-08 4.47734E-06 L -0.1426 0.25" pathEditMode="relative" rAng="0" ptsTypes="AA">
                                      <p:cBhvr>
                                        <p:cTn id="46" dur="500" spd="-100000" fill="hold"/>
                                        <p:tgtEl>
                                          <p:spTgt spid="5"/>
                                        </p:tgtEl>
                                        <p:attrNameLst>
                                          <p:attrName>ppt_x</p:attrName>
                                          <p:attrName>ppt_y</p:attrName>
                                        </p:attrNameLst>
                                      </p:cBhvr>
                                      <p:rCtr x="-7130" y="12488"/>
                                    </p:animMotion>
                                  </p:childTnLst>
                                </p:cTn>
                              </p:par>
                              <p:par>
                                <p:cTn id="47" presetID="1" presetClass="entr" presetSubtype="0" fill="hold" grpId="0" nodeType="withEffect">
                                  <p:stCondLst>
                                    <p:cond delay="100"/>
                                  </p:stCondLst>
                                  <p:childTnLst>
                                    <p:set>
                                      <p:cBhvr>
                                        <p:cTn id="48" dur="1" fill="hold">
                                          <p:stCondLst>
                                            <p:cond delay="0"/>
                                          </p:stCondLst>
                                        </p:cTn>
                                        <p:tgtEl>
                                          <p:spTgt spid="8"/>
                                        </p:tgtEl>
                                        <p:attrNameLst>
                                          <p:attrName>style.visibility</p:attrName>
                                        </p:attrNameLst>
                                      </p:cBhvr>
                                      <p:to>
                                        <p:strVal val="visible"/>
                                      </p:to>
                                    </p:set>
                                  </p:childTnLst>
                                </p:cTn>
                              </p:par>
                              <p:par>
                                <p:cTn id="49" presetID="42" presetClass="path" presetSubtype="0" accel="50000" decel="50000" fill="hold" grpId="1" nodeType="withEffect">
                                  <p:stCondLst>
                                    <p:cond delay="100"/>
                                  </p:stCondLst>
                                  <p:childTnLst>
                                    <p:animMotion origin="layout" path="M 4.81135E-06 1.10083E-06 L -0.19764 0.15795" pathEditMode="relative" rAng="0" ptsTypes="AA">
                                      <p:cBhvr>
                                        <p:cTn id="50" dur="500" spd="-100000" fill="hold"/>
                                        <p:tgtEl>
                                          <p:spTgt spid="8"/>
                                        </p:tgtEl>
                                        <p:attrNameLst>
                                          <p:attrName>ppt_x</p:attrName>
                                          <p:attrName>ppt_y</p:attrName>
                                        </p:attrNameLst>
                                      </p:cBhvr>
                                      <p:rCtr x="-9888" y="7886"/>
                                    </p:animMotion>
                                  </p:childTnLst>
                                </p:cTn>
                              </p:par>
                              <p:par>
                                <p:cTn id="51" presetID="1" presetClass="entr" presetSubtype="0" fill="hold" grpId="0" nodeType="withEffect">
                                  <p:stCondLst>
                                    <p:cond delay="2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path" presetSubtype="0" accel="50000" decel="50000" fill="hold" grpId="1" nodeType="withEffect">
                                  <p:stCondLst>
                                    <p:cond delay="200"/>
                                  </p:stCondLst>
                                  <p:childTnLst>
                                    <p:animMotion origin="layout" path="M 3.01848E-07 2.53469E-06 L -0.19763 0.0104" pathEditMode="relative" rAng="0" ptsTypes="AA">
                                      <p:cBhvr>
                                        <p:cTn id="54" dur="500" spd="-100000" fill="hold"/>
                                        <p:tgtEl>
                                          <p:spTgt spid="9"/>
                                        </p:tgtEl>
                                        <p:attrNameLst>
                                          <p:attrName>ppt_x</p:attrName>
                                          <p:attrName>ppt_y</p:attrName>
                                        </p:attrNameLst>
                                      </p:cBhvr>
                                      <p:rCtr x="-9888" y="509"/>
                                    </p:animMotion>
                                  </p:childTnLst>
                                </p:cTn>
                              </p:par>
                              <p:par>
                                <p:cTn id="55" presetID="1" presetClass="entr" presetSubtype="0" fill="hold" grpId="0" nodeType="withEffect">
                                  <p:stCondLst>
                                    <p:cond delay="300"/>
                                  </p:stCondLst>
                                  <p:childTnLst>
                                    <p:set>
                                      <p:cBhvr>
                                        <p:cTn id="56" dur="1" fill="hold">
                                          <p:stCondLst>
                                            <p:cond delay="0"/>
                                          </p:stCondLst>
                                        </p:cTn>
                                        <p:tgtEl>
                                          <p:spTgt spid="7"/>
                                        </p:tgtEl>
                                        <p:attrNameLst>
                                          <p:attrName>style.visibility</p:attrName>
                                        </p:attrNameLst>
                                      </p:cBhvr>
                                      <p:to>
                                        <p:strVal val="visible"/>
                                      </p:to>
                                    </p:set>
                                  </p:childTnLst>
                                </p:cTn>
                              </p:par>
                              <p:par>
                                <p:cTn id="57" presetID="42" presetClass="path" presetSubtype="0" accel="50000" decel="50000" fill="hold" grpId="1" nodeType="withEffect">
                                  <p:stCondLst>
                                    <p:cond delay="300"/>
                                  </p:stCondLst>
                                  <p:childTnLst>
                                    <p:animMotion origin="layout" path="M 4.81135E-06 2.7012E-06 L -0.19764 -0.13738" pathEditMode="relative" rAng="0" ptsTypes="AA">
                                      <p:cBhvr>
                                        <p:cTn id="58" dur="500" spd="-100000" fill="hold"/>
                                        <p:tgtEl>
                                          <p:spTgt spid="7"/>
                                        </p:tgtEl>
                                        <p:attrNameLst>
                                          <p:attrName>ppt_x</p:attrName>
                                          <p:attrName>ppt_y</p:attrName>
                                        </p:attrNameLst>
                                      </p:cBhvr>
                                      <p:rCtr x="-9888" y="-6869"/>
                                    </p:animMotion>
                                  </p:childTnLst>
                                </p:cTn>
                              </p:par>
                              <p:par>
                                <p:cTn id="59" presetID="1" presetClass="entr" presetSubtype="0" fill="hold" grpId="0" nodeType="withEffect">
                                  <p:stCondLst>
                                    <p:cond delay="400"/>
                                  </p:stCondLst>
                                  <p:childTnLst>
                                    <p:set>
                                      <p:cBhvr>
                                        <p:cTn id="60" dur="1" fill="hold">
                                          <p:stCondLst>
                                            <p:cond delay="0"/>
                                          </p:stCondLst>
                                        </p:cTn>
                                        <p:tgtEl>
                                          <p:spTgt spid="6"/>
                                        </p:tgtEl>
                                        <p:attrNameLst>
                                          <p:attrName>style.visibility</p:attrName>
                                        </p:attrNameLst>
                                      </p:cBhvr>
                                      <p:to>
                                        <p:strVal val="visible"/>
                                      </p:to>
                                    </p:set>
                                  </p:childTnLst>
                                </p:cTn>
                              </p:par>
                              <p:par>
                                <p:cTn id="61" presetID="42" presetClass="path" presetSubtype="0" accel="50000" decel="50000" fill="hold" grpId="1" nodeType="withEffect">
                                  <p:stCondLst>
                                    <p:cond delay="400"/>
                                  </p:stCondLst>
                                  <p:childTnLst>
                                    <p:animMotion origin="layout" path="M 3.37672E-06 4.44444E-06 L -0.19605 -0.22385" pathEditMode="relative" rAng="0" ptsTypes="AA">
                                      <p:cBhvr>
                                        <p:cTn id="62" dur="500" spd="-100000" fill="hold"/>
                                        <p:tgtEl>
                                          <p:spTgt spid="6"/>
                                        </p:tgtEl>
                                        <p:attrNameLst>
                                          <p:attrName>ppt_x</p:attrName>
                                          <p:attrName>ppt_y</p:attrName>
                                        </p:attrNameLst>
                                      </p:cBhvr>
                                      <p:rCtr x="-9802" y="-11204"/>
                                    </p:animMotion>
                                  </p:childTnLst>
                                </p:cTn>
                              </p:par>
                              <p:par>
                                <p:cTn id="63" presetID="1" presetClass="entr" presetSubtype="0" fill="hold" grpId="0" nodeType="withEffect">
                                  <p:stCondLst>
                                    <p:cond delay="500"/>
                                  </p:stCondLst>
                                  <p:childTnLst>
                                    <p:set>
                                      <p:cBhvr>
                                        <p:cTn id="64" dur="1" fill="hold">
                                          <p:stCondLst>
                                            <p:cond delay="0"/>
                                          </p:stCondLst>
                                        </p:cTn>
                                        <p:tgtEl>
                                          <p:spTgt spid="19"/>
                                        </p:tgtEl>
                                        <p:attrNameLst>
                                          <p:attrName>style.visibility</p:attrName>
                                        </p:attrNameLst>
                                      </p:cBhvr>
                                      <p:to>
                                        <p:strVal val="visible"/>
                                      </p:to>
                                    </p:set>
                                  </p:childTnLst>
                                </p:cTn>
                              </p:par>
                              <p:par>
                                <p:cTn id="65" presetID="42" presetClass="path" presetSubtype="0" accel="50000" decel="50000" fill="hold" grpId="1" nodeType="withEffect">
                                  <p:stCondLst>
                                    <p:cond delay="500"/>
                                  </p:stCondLst>
                                  <p:childTnLst>
                                    <p:animMotion origin="layout" path="M -4.46498E-06 2.22222E-06 L -0.12913 -0.32732" pathEditMode="relative" rAng="0" ptsTypes="AA">
                                      <p:cBhvr>
                                        <p:cTn id="66" dur="500" spd="-100000" fill="hold"/>
                                        <p:tgtEl>
                                          <p:spTgt spid="19"/>
                                        </p:tgtEl>
                                        <p:attrNameLst>
                                          <p:attrName>ppt_x</p:attrName>
                                          <p:attrName>ppt_y</p:attrName>
                                        </p:attrNameLst>
                                      </p:cBhvr>
                                      <p:rCtr x="-6457" y="-16366"/>
                                    </p:animMotion>
                                  </p:childTnLst>
                                </p:cTn>
                              </p:par>
                            </p:childTnLst>
                          </p:cTn>
                        </p:par>
                        <p:par>
                          <p:cTn id="67" fill="hold" nodeType="afterGroup">
                            <p:stCondLst>
                              <p:cond delay="3600"/>
                            </p:stCondLst>
                            <p:childTnLst>
                              <p:par>
                                <p:cTn id="68" presetID="22" presetClass="entr" presetSubtype="8"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par>
                          <p:cTn id="71" fill="hold" nodeType="afterGroup">
                            <p:stCondLst>
                              <p:cond delay="4100"/>
                            </p:stCondLst>
                            <p:childTnLst>
                              <p:par>
                                <p:cTn id="72" presetID="22" presetClass="entr" presetSubtype="8"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childTnLst>
                          </p:cTn>
                        </p:par>
                        <p:par>
                          <p:cTn id="75" fill="hold" nodeType="afterGroup">
                            <p:stCondLst>
                              <p:cond delay="4600"/>
                            </p:stCondLst>
                            <p:childTnLst>
                              <p:par>
                                <p:cTn id="76" presetID="22" presetClass="entr" presetSubtype="8"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childTnLst>
                          </p:cTn>
                        </p:par>
                        <p:par>
                          <p:cTn id="79" fill="hold" nodeType="afterGroup">
                            <p:stCondLst>
                              <p:cond delay="5100"/>
                            </p:stCondLst>
                            <p:childTnLst>
                              <p:par>
                                <p:cTn id="80" presetID="2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par>
                          <p:cTn id="83" fill="hold" nodeType="afterGroup">
                            <p:stCondLst>
                              <p:cond delay="5600"/>
                            </p:stCondLst>
                            <p:childTnLst>
                              <p:par>
                                <p:cTn id="84" presetID="22" presetClass="entr" presetSubtype="8"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par>
                          <p:cTn id="87" fill="hold" nodeType="afterGroup">
                            <p:stCondLst>
                              <p:cond delay="6100"/>
                            </p:stCondLst>
                            <p:childTnLst>
                              <p:par>
                                <p:cTn id="88" presetID="22" presetClass="entr" presetSubtype="8"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9" grpId="0" animBg="1"/>
      <p:bldP spid="19" grpId="1" animBg="1"/>
      <p:bldP spid="20" grpId="0"/>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目标设定</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6" name="Oval 6"/>
          <p:cNvSpPr>
            <a:spLocks noChangeArrowheads="1"/>
          </p:cNvSpPr>
          <p:nvPr/>
        </p:nvSpPr>
        <p:spPr bwMode="auto">
          <a:xfrm>
            <a:off x="6570593" y="2881337"/>
            <a:ext cx="1806575" cy="180498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53216" y="1706587"/>
            <a:ext cx="1292225" cy="4079875"/>
          </a:xfrm>
          <a:custGeom>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253266" y="1268437"/>
            <a:ext cx="1219200" cy="12207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376966" y="3127400"/>
            <a:ext cx="1220788" cy="12192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4377091" y="4929212"/>
            <a:ext cx="1220788" cy="12192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5482466" y="2200513"/>
            <a:ext cx="1255593" cy="900752"/>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564352" y="4506984"/>
            <a:ext cx="1201002" cy="70968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a:off x="4793681" y="3733185"/>
            <a:ext cx="1669256" cy="0"/>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6661080" y="2970237"/>
            <a:ext cx="1625600" cy="1625600"/>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4474922" y="1524888"/>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16" name="TextBox 15"/>
          <p:cNvSpPr txBox="1"/>
          <p:nvPr/>
        </p:nvSpPr>
        <p:spPr>
          <a:xfrm>
            <a:off x="3574170" y="3394631"/>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17" name="TextBox 16"/>
          <p:cNvSpPr txBox="1"/>
          <p:nvPr/>
        </p:nvSpPr>
        <p:spPr>
          <a:xfrm>
            <a:off x="4611400" y="5196135"/>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18" name="TextBox 17"/>
          <p:cNvSpPr txBox="1"/>
          <p:nvPr/>
        </p:nvSpPr>
        <p:spPr>
          <a:xfrm>
            <a:off x="6868200" y="3552998"/>
            <a:ext cx="1174398" cy="461665"/>
          </a:xfrm>
          <a:prstGeom prst="rect">
            <a:avLst/>
          </a:prstGeom>
          <a:noFill/>
        </p:spPr>
        <p:txBody>
          <a:bodyPr wrap="square" rtlCol="0">
            <a:spAutoFit/>
          </a:bodyPr>
          <a:lstStyle/>
          <a:p>
            <a:pPr algn="ctr"/>
            <a:r>
              <a:rPr lang="zh-CN" altLang="en-US" sz="2400">
                <a:solidFill>
                  <a:schemeClr val="accent2"/>
                </a:solidFill>
                <a:latin typeface="+mn-ea"/>
                <a:ea typeface="+mn-ea"/>
              </a:rPr>
              <a:t>总目标</a:t>
            </a:r>
            <a:endParaRPr lang="en-US" altLang="zh-CN" sz="2400">
              <a:solidFill>
                <a:schemeClr val="accent2"/>
              </a:solidFill>
              <a:latin typeface="+mn-ea"/>
              <a:ea typeface="+mn-ea"/>
            </a:endParaRPr>
          </a:p>
        </p:txBody>
      </p:sp>
      <p:sp>
        <p:nvSpPr>
          <p:cNvPr id="19" name="TextBox 18"/>
          <p:cNvSpPr txBox="1"/>
          <p:nvPr/>
        </p:nvSpPr>
        <p:spPr>
          <a:xfrm>
            <a:off x="1432254" y="1383421"/>
            <a:ext cx="2788915" cy="369332"/>
          </a:xfrm>
          <a:prstGeom prst="rect">
            <a:avLst/>
          </a:prstGeom>
          <a:noFill/>
        </p:spPr>
        <p:txBody>
          <a:bodyPr wrap="square" rtlCol="0">
            <a:spAutoFit/>
          </a:bodyPr>
          <a:lstStyle/>
          <a:p>
            <a:pPr algn="r"/>
            <a:r>
              <a:rPr lang="zh-CN" altLang="en-US">
                <a:solidFill>
                  <a:schemeClr val="accent1"/>
                </a:solidFill>
                <a:latin typeface="+mn-ea"/>
                <a:ea typeface="+mn-ea"/>
              </a:rPr>
              <a:t>这里可以添加主要内容</a:t>
            </a:r>
            <a:endParaRPr lang="zh-CN" altLang="en-US">
              <a:solidFill>
                <a:schemeClr val="accent1"/>
              </a:solidFill>
              <a:latin typeface="+mn-ea"/>
              <a:ea typeface="+mn-ea"/>
            </a:endParaRPr>
          </a:p>
        </p:txBody>
      </p:sp>
      <p:sp>
        <p:nvSpPr>
          <p:cNvPr id="20" name="TextBox 19"/>
          <p:cNvSpPr txBox="1"/>
          <p:nvPr/>
        </p:nvSpPr>
        <p:spPr>
          <a:xfrm>
            <a:off x="605688" y="3485176"/>
            <a:ext cx="2714729" cy="369332"/>
          </a:xfrm>
          <a:prstGeom prst="rect">
            <a:avLst/>
          </a:prstGeom>
          <a:noFill/>
        </p:spPr>
        <p:txBody>
          <a:bodyPr wrap="square" rtlCol="0">
            <a:spAutoFit/>
          </a:bodyPr>
          <a:lstStyle/>
          <a:p>
            <a:pPr algn="r"/>
            <a:r>
              <a:rPr lang="zh-CN" altLang="en-US">
                <a:solidFill>
                  <a:schemeClr val="accent1"/>
                </a:solidFill>
                <a:latin typeface="+mn-ea"/>
                <a:ea typeface="+mn-ea"/>
              </a:rPr>
              <a:t>这里可以添加主要内容</a:t>
            </a:r>
            <a:endParaRPr lang="zh-CN" altLang="en-US">
              <a:solidFill>
                <a:schemeClr val="accent1"/>
              </a:solidFill>
              <a:latin typeface="+mn-ea"/>
              <a:ea typeface="+mn-ea"/>
            </a:endParaRPr>
          </a:p>
        </p:txBody>
      </p:sp>
      <p:sp>
        <p:nvSpPr>
          <p:cNvPr id="21" name="TextBox 20"/>
          <p:cNvSpPr txBox="1"/>
          <p:nvPr/>
        </p:nvSpPr>
        <p:spPr>
          <a:xfrm>
            <a:off x="1615622" y="5354920"/>
            <a:ext cx="2714729" cy="369332"/>
          </a:xfrm>
          <a:prstGeom prst="rect">
            <a:avLst/>
          </a:prstGeom>
          <a:noFill/>
        </p:spPr>
        <p:txBody>
          <a:bodyPr wrap="square" rtlCol="0">
            <a:spAutoFit/>
          </a:bodyPr>
          <a:lstStyle/>
          <a:p>
            <a:pPr algn="r"/>
            <a:r>
              <a:rPr lang="zh-CN" altLang="en-US">
                <a:solidFill>
                  <a:schemeClr val="accent1"/>
                </a:solidFill>
                <a:latin typeface="+mn-ea"/>
                <a:ea typeface="+mn-ea"/>
              </a:rPr>
              <a:t>这里可以添加主要内容</a:t>
            </a:r>
            <a:endParaRPr lang="zh-CN" altLang="en-US">
              <a:solidFill>
                <a:schemeClr val="accent1"/>
              </a:solidFill>
              <a:latin typeface="+mn-ea"/>
              <a:ea typeface="+mn-ea"/>
            </a:endParaRPr>
          </a:p>
        </p:txBody>
      </p:sp>
      <p:sp>
        <p:nvSpPr>
          <p:cNvPr id="22" name="TextBox 21"/>
          <p:cNvSpPr txBox="1"/>
          <p:nvPr/>
        </p:nvSpPr>
        <p:spPr>
          <a:xfrm>
            <a:off x="8479904" y="3321372"/>
            <a:ext cx="2714729" cy="923330"/>
          </a:xfrm>
          <a:prstGeom prst="rect">
            <a:avLst/>
          </a:prstGeom>
          <a:noFill/>
        </p:spPr>
        <p:txBody>
          <a:bodyPr wrap="square" rtlCol="0">
            <a:spAutoFit/>
          </a:bodyPr>
          <a:lstStyle/>
          <a:p>
            <a:r>
              <a:rPr lang="zh-CN" altLang="en-US">
                <a:solidFill>
                  <a:schemeClr val="accent1"/>
                </a:solidFill>
                <a:latin typeface="+mn-ea"/>
                <a:ea typeface="+mn-ea"/>
              </a:rPr>
              <a:t>这里可以添加主要内容</a:t>
            </a:r>
            <a:endParaRPr lang="en-US" altLang="zh-CN">
              <a:solidFill>
                <a:schemeClr val="accent1"/>
              </a:solidFill>
              <a:latin typeface="+mn-ea"/>
              <a:ea typeface="+mn-ea"/>
            </a:endParaRPr>
          </a:p>
          <a:p>
            <a:r>
              <a:rPr lang="zh-CN" altLang="en-US">
                <a:solidFill>
                  <a:schemeClr val="accent1"/>
                </a:solidFill>
                <a:latin typeface="+mn-ea"/>
                <a:ea typeface="+mn-ea"/>
              </a:rPr>
              <a:t>这里可以添加主要内容</a:t>
            </a:r>
            <a:endParaRPr lang="zh-CN" altLang="en-US">
              <a:solidFill>
                <a:schemeClr val="accent1"/>
              </a:solidFill>
              <a:latin typeface="+mn-ea"/>
              <a:ea typeface="+mn-ea"/>
            </a:endParaRPr>
          </a:p>
          <a:p>
            <a:r>
              <a:rPr lang="zh-CN" altLang="en-US">
                <a:solidFill>
                  <a:schemeClr val="accent1"/>
                </a:solidFill>
                <a:latin typeface="+mn-ea"/>
                <a:ea typeface="+mn-ea"/>
              </a:rPr>
              <a:t>这里可以添加主要内容</a:t>
            </a:r>
            <a:endParaRPr lang="zh-CN" altLang="en-US">
              <a:solidFill>
                <a:schemeClr val="accent1"/>
              </a:solidFill>
              <a:latin typeface="+mn-ea"/>
              <a:ea typeface="+mn-ea"/>
            </a:endParaRPr>
          </a:p>
        </p:txBody>
      </p:sp>
    </p:spTree>
  </p:cSld>
  <p:clrMapOvr>
    <a:masterClrMapping/>
  </p:clrMapOvr>
  <mc:AlternateContent>
    <mc:Choice xmlns:p14="http://schemas.microsoft.com/office/powerpoint/2010/main" Requires="p14">
      <p:transition spd="slow" advTm="7115">
        <p14:prism isInverted="1"/>
      </p:transition>
    </mc:Choice>
    <mc:Fallback>
      <p:transition spd="slow" advTm="711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nodeType="afterGroup">
                            <p:stCondLst>
                              <p:cond delay="120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70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500"/>
                                        <p:tgtEl>
                                          <p:spTgt spid="1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right)">
                                      <p:cBhvr>
                                        <p:cTn id="56" dur="500"/>
                                        <p:tgtEl>
                                          <p:spTgt spid="21"/>
                                        </p:tgtEl>
                                      </p:cBhvr>
                                    </p:animEffect>
                                  </p:childTnLst>
                                </p:cTn>
                              </p:par>
                            </p:childTnLst>
                          </p:cTn>
                        </p:par>
                        <p:par>
                          <p:cTn id="57" fill="hold" nodeType="afterGroup">
                            <p:stCondLst>
                              <p:cond delay="22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nodeType="afterGroup">
                            <p:stCondLst>
                              <p:cond delay="2700"/>
                            </p:stCondLst>
                            <p:childTnLst>
                              <p:par>
                                <p:cTn id="68" presetID="21" presetClass="entr" presetSubtype="1"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heel(1)">
                                      <p:cBhvr>
                                        <p:cTn id="70" dur="2000"/>
                                        <p:tgtEl>
                                          <p:spTgt spid="14"/>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000"/>
                                        <p:tgtEl>
                                          <p:spTgt spid="6"/>
                                        </p:tgtEl>
                                      </p:cBhvr>
                                    </p:animEffect>
                                  </p:childTnLst>
                                </p:cTn>
                              </p:par>
                            </p:childTnLst>
                          </p:cTn>
                        </p:par>
                        <p:par>
                          <p:cTn id="74" fill="hold" nodeType="afterGroup">
                            <p:stCondLst>
                              <p:cond delay="4700"/>
                            </p:stCondLst>
                            <p:childTnLst>
                              <p:par>
                                <p:cTn id="75" presetID="31"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 calcmode="lin" valueType="num">
                                      <p:cBhvr>
                                        <p:cTn id="79" dur="500" fill="hold"/>
                                        <p:tgtEl>
                                          <p:spTgt spid="18"/>
                                        </p:tgtEl>
                                        <p:attrNameLst>
                                          <p:attrName>style.rotation</p:attrName>
                                        </p:attrNameLst>
                                      </p:cBhvr>
                                      <p:tavLst>
                                        <p:tav tm="0">
                                          <p:val>
                                            <p:fltVal val="90"/>
                                          </p:val>
                                        </p:tav>
                                        <p:tav tm="100000">
                                          <p:val>
                                            <p:fltVal val="0"/>
                                          </p:val>
                                        </p:tav>
                                      </p:tavLst>
                                    </p:anim>
                                    <p:animEffect transition="in" filter="fade">
                                      <p:cBhvr>
                                        <p:cTn id="80" dur="500"/>
                                        <p:tgtEl>
                                          <p:spTgt spid="18"/>
                                        </p:tgtEl>
                                      </p:cBhvr>
                                    </p:animEffect>
                                  </p:childTnLst>
                                </p:cTn>
                              </p:par>
                            </p:childTnLst>
                          </p:cTn>
                        </p:par>
                        <p:par>
                          <p:cTn id="81" fill="hold" nodeType="afterGroup">
                            <p:stCondLst>
                              <p:cond delay="520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原因分析</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78" y="1095463"/>
            <a:ext cx="3778603" cy="5970193"/>
          </a:xfrm>
          <a:prstGeom prst="rect">
            <a:avLst/>
          </a:prstGeom>
        </p:spPr>
      </p:pic>
      <p:sp>
        <p:nvSpPr>
          <p:cNvPr id="7" name="TextBox 6"/>
          <p:cNvSpPr txBox="1"/>
          <p:nvPr/>
        </p:nvSpPr>
        <p:spPr>
          <a:xfrm>
            <a:off x="5940425" y="1185788"/>
            <a:ext cx="1997346" cy="400110"/>
          </a:xfrm>
          <a:prstGeom prst="rect">
            <a:avLst/>
          </a:prstGeom>
          <a:noFill/>
        </p:spPr>
        <p:txBody>
          <a:bodyPr wrap="square" rtlCol="0">
            <a:spAutoFit/>
          </a:bodyPr>
          <a:lstStyle/>
          <a:p>
            <a:r>
              <a:rPr lang="zh-CN" altLang="en-US" sz="2000" b="1">
                <a:solidFill>
                  <a:schemeClr val="accent1"/>
                </a:solidFill>
                <a:latin typeface="+mj-ea"/>
                <a:ea typeface="+mj-ea"/>
              </a:rPr>
              <a:t>标题文本一</a:t>
            </a:r>
            <a:endParaRPr lang="zh-CN" altLang="en-US" sz="2000" b="1">
              <a:solidFill>
                <a:schemeClr val="accent1"/>
              </a:solidFill>
              <a:latin typeface="+mj-ea"/>
              <a:ea typeface="+mj-ea"/>
            </a:endParaRPr>
          </a:p>
        </p:txBody>
      </p:sp>
      <p:sp>
        <p:nvSpPr>
          <p:cNvPr id="8" name="TextBox 7"/>
          <p:cNvSpPr txBox="1"/>
          <p:nvPr/>
        </p:nvSpPr>
        <p:spPr>
          <a:xfrm>
            <a:off x="5940426" y="1527151"/>
            <a:ext cx="5001164" cy="646331"/>
          </a:xfrm>
          <a:prstGeom prst="rect">
            <a:avLst/>
          </a:prstGeom>
          <a:noFill/>
        </p:spPr>
        <p:txBody>
          <a:bodyPr wrap="square" rtlCol="0">
            <a:spAutoFit/>
          </a:bodyPr>
          <a:lstStyle/>
          <a:p>
            <a:r>
              <a:rPr lang="zh-CN" altLang="en-US">
                <a:solidFill>
                  <a:schemeClr val="accent1"/>
                </a:solidFill>
                <a:latin typeface="+mn-ea"/>
                <a:ea typeface="+mn-ea"/>
              </a:rPr>
              <a:t>请在这里输入段落文本内容请在这里输入段落文本内容</a:t>
            </a:r>
            <a:endParaRPr lang="zh-CN" altLang="en-US">
              <a:solidFill>
                <a:schemeClr val="accent1"/>
              </a:solidFill>
              <a:latin typeface="+mn-ea"/>
              <a:ea typeface="+mn-ea"/>
            </a:endParaRPr>
          </a:p>
        </p:txBody>
      </p:sp>
      <p:sp>
        <p:nvSpPr>
          <p:cNvPr id="9" name="TextBox 8"/>
          <p:cNvSpPr txBox="1"/>
          <p:nvPr/>
        </p:nvSpPr>
        <p:spPr>
          <a:xfrm>
            <a:off x="5940425" y="2396663"/>
            <a:ext cx="1997346" cy="400110"/>
          </a:xfrm>
          <a:prstGeom prst="rect">
            <a:avLst/>
          </a:prstGeom>
          <a:noFill/>
        </p:spPr>
        <p:txBody>
          <a:bodyPr wrap="square" rtlCol="0">
            <a:spAutoFit/>
          </a:bodyPr>
          <a:lstStyle/>
          <a:p>
            <a:r>
              <a:rPr lang="zh-CN" altLang="en-US" sz="2000" b="1">
                <a:solidFill>
                  <a:schemeClr val="accent1"/>
                </a:solidFill>
                <a:latin typeface="+mj-ea"/>
                <a:ea typeface="+mj-ea"/>
              </a:rPr>
              <a:t>标题文本二</a:t>
            </a:r>
            <a:endParaRPr lang="zh-CN" altLang="en-US" sz="2000" b="1">
              <a:solidFill>
                <a:schemeClr val="accent1"/>
              </a:solidFill>
              <a:latin typeface="+mj-ea"/>
              <a:ea typeface="+mj-ea"/>
            </a:endParaRPr>
          </a:p>
        </p:txBody>
      </p:sp>
      <p:sp>
        <p:nvSpPr>
          <p:cNvPr id="10" name="TextBox 9"/>
          <p:cNvSpPr txBox="1"/>
          <p:nvPr/>
        </p:nvSpPr>
        <p:spPr>
          <a:xfrm>
            <a:off x="5940425" y="2756703"/>
            <a:ext cx="5001164" cy="646331"/>
          </a:xfrm>
          <a:prstGeom prst="rect">
            <a:avLst/>
          </a:prstGeom>
          <a:noFill/>
        </p:spPr>
        <p:txBody>
          <a:bodyPr wrap="square" rtlCol="0">
            <a:spAutoFit/>
          </a:bodyPr>
          <a:lstStyle/>
          <a:p>
            <a:r>
              <a:rPr lang="zh-CN" altLang="en-US">
                <a:solidFill>
                  <a:schemeClr val="accent1"/>
                </a:solidFill>
                <a:latin typeface="+mn-ea"/>
                <a:ea typeface="+mn-ea"/>
              </a:rPr>
              <a:t>请在这里输入段落文本内容请在这里输入段落文本内容</a:t>
            </a:r>
            <a:endParaRPr lang="zh-CN" altLang="en-US">
              <a:solidFill>
                <a:schemeClr val="accent1"/>
              </a:solidFill>
              <a:latin typeface="+mn-ea"/>
              <a:ea typeface="+mn-ea"/>
            </a:endParaRPr>
          </a:p>
        </p:txBody>
      </p:sp>
      <p:sp>
        <p:nvSpPr>
          <p:cNvPr id="11" name="TextBox 10"/>
          <p:cNvSpPr txBox="1"/>
          <p:nvPr/>
        </p:nvSpPr>
        <p:spPr>
          <a:xfrm>
            <a:off x="5940425" y="3686978"/>
            <a:ext cx="1997346" cy="400110"/>
          </a:xfrm>
          <a:prstGeom prst="rect">
            <a:avLst/>
          </a:prstGeom>
          <a:noFill/>
        </p:spPr>
        <p:txBody>
          <a:bodyPr wrap="square" rtlCol="0">
            <a:spAutoFit/>
          </a:bodyPr>
          <a:lstStyle/>
          <a:p>
            <a:r>
              <a:rPr lang="zh-CN" altLang="en-US" sz="2000" b="1">
                <a:solidFill>
                  <a:schemeClr val="accent1"/>
                </a:solidFill>
                <a:latin typeface="+mj-ea"/>
                <a:ea typeface="+mj-ea"/>
              </a:rPr>
              <a:t>标题文本三</a:t>
            </a:r>
            <a:endParaRPr lang="zh-CN" altLang="en-US" sz="2000" b="1">
              <a:solidFill>
                <a:schemeClr val="accent1"/>
              </a:solidFill>
              <a:latin typeface="+mj-ea"/>
              <a:ea typeface="+mj-ea"/>
            </a:endParaRPr>
          </a:p>
        </p:txBody>
      </p:sp>
      <p:sp>
        <p:nvSpPr>
          <p:cNvPr id="12" name="TextBox 11"/>
          <p:cNvSpPr txBox="1"/>
          <p:nvPr/>
        </p:nvSpPr>
        <p:spPr>
          <a:xfrm>
            <a:off x="5940424" y="3968617"/>
            <a:ext cx="5001165" cy="646331"/>
          </a:xfrm>
          <a:prstGeom prst="rect">
            <a:avLst/>
          </a:prstGeom>
          <a:noFill/>
        </p:spPr>
        <p:txBody>
          <a:bodyPr wrap="square" rtlCol="0">
            <a:spAutoFit/>
          </a:bodyPr>
          <a:lstStyle/>
          <a:p>
            <a:r>
              <a:rPr lang="zh-CN" altLang="en-US">
                <a:solidFill>
                  <a:schemeClr val="accent1"/>
                </a:solidFill>
                <a:latin typeface="+mn-ea"/>
                <a:ea typeface="+mn-ea"/>
              </a:rPr>
              <a:t>请在这里输入段落文本内容请在这里输入段落文本内容</a:t>
            </a:r>
            <a:endParaRPr lang="zh-CN" altLang="en-US">
              <a:solidFill>
                <a:schemeClr val="accent1"/>
              </a:solidFill>
              <a:latin typeface="+mn-ea"/>
              <a:ea typeface="+mn-ea"/>
            </a:endParaRPr>
          </a:p>
        </p:txBody>
      </p:sp>
      <p:sp>
        <p:nvSpPr>
          <p:cNvPr id="13" name="TextBox 12"/>
          <p:cNvSpPr txBox="1"/>
          <p:nvPr/>
        </p:nvSpPr>
        <p:spPr>
          <a:xfrm>
            <a:off x="5940425" y="4977880"/>
            <a:ext cx="1997346" cy="400110"/>
          </a:xfrm>
          <a:prstGeom prst="rect">
            <a:avLst/>
          </a:prstGeom>
          <a:noFill/>
        </p:spPr>
        <p:txBody>
          <a:bodyPr wrap="square" rtlCol="0">
            <a:spAutoFit/>
          </a:bodyPr>
          <a:lstStyle/>
          <a:p>
            <a:r>
              <a:rPr lang="zh-CN" altLang="en-US" sz="2000" b="1">
                <a:solidFill>
                  <a:schemeClr val="accent1"/>
                </a:solidFill>
                <a:latin typeface="+mj-ea"/>
                <a:ea typeface="+mj-ea"/>
              </a:rPr>
              <a:t>标题文本四</a:t>
            </a:r>
            <a:endParaRPr lang="zh-CN" altLang="en-US" sz="2000" b="1">
              <a:solidFill>
                <a:schemeClr val="accent1"/>
              </a:solidFill>
              <a:latin typeface="+mj-ea"/>
              <a:ea typeface="+mj-ea"/>
            </a:endParaRPr>
          </a:p>
        </p:txBody>
      </p:sp>
      <p:sp>
        <p:nvSpPr>
          <p:cNvPr id="14" name="TextBox 13"/>
          <p:cNvSpPr txBox="1"/>
          <p:nvPr/>
        </p:nvSpPr>
        <p:spPr>
          <a:xfrm>
            <a:off x="5940425" y="5259519"/>
            <a:ext cx="5001164" cy="646331"/>
          </a:xfrm>
          <a:prstGeom prst="rect">
            <a:avLst/>
          </a:prstGeom>
          <a:noFill/>
        </p:spPr>
        <p:txBody>
          <a:bodyPr wrap="square" rtlCol="0">
            <a:spAutoFit/>
          </a:bodyPr>
          <a:lstStyle/>
          <a:p>
            <a:r>
              <a:rPr lang="zh-CN" altLang="en-US">
                <a:solidFill>
                  <a:schemeClr val="accent1"/>
                </a:solidFill>
                <a:latin typeface="+mn-ea"/>
                <a:ea typeface="+mn-ea"/>
              </a:rPr>
              <a:t>请在这里输入段落文本内容请在这里输入段落文本内容</a:t>
            </a:r>
            <a:endParaRPr lang="zh-CN" altLang="en-US">
              <a:solidFill>
                <a:schemeClr val="accent1"/>
              </a:solidFill>
              <a:latin typeface="+mn-ea"/>
              <a:ea typeface="+mn-ea"/>
            </a:endParaRPr>
          </a:p>
        </p:txBody>
      </p:sp>
      <p:grpSp>
        <p:nvGrpSpPr>
          <p:cNvPr id="15" name="组合 14"/>
          <p:cNvGrpSpPr/>
          <p:nvPr/>
        </p:nvGrpSpPr>
        <p:grpSpPr>
          <a:xfrm>
            <a:off x="5344642" y="1365913"/>
            <a:ext cx="517525" cy="519113"/>
            <a:chOff x="5862638" y="1365913"/>
            <a:chExt cx="517525" cy="519113"/>
          </a:xfrm>
          <a:solidFill>
            <a:schemeClr val="tx1"/>
          </a:solidFill>
        </p:grpSpPr>
        <p:sp>
          <p:nvSpPr>
            <p:cNvPr id="16" name="Oval 23"/>
            <p:cNvSpPr>
              <a:spLocks noChangeArrowheads="1"/>
            </p:cNvSpPr>
            <p:nvPr/>
          </p:nvSpPr>
          <p:spPr bwMode="auto">
            <a:xfrm>
              <a:off x="5862638" y="1365913"/>
              <a:ext cx="517525" cy="519113"/>
            </a:xfrm>
            <a:prstGeom prst="ellipse">
              <a:avLst/>
            </a:prstGeom>
            <a:grpFill/>
            <a:ln>
              <a:noFill/>
            </a:ln>
          </p:spPr>
          <p:txBody>
            <a:bodyPr vert="horz" wrap="square" lIns="91440" tIns="45720" rIns="91440" bIns="45720" numCol="1" anchor="t" anchorCtr="0" compatLnSpc="1"/>
            <a:lstStyle/>
            <a:p>
              <a:endParaRPr lang="zh-CN" altLang="en-US"/>
            </a:p>
          </p:txBody>
        </p:sp>
        <p:sp>
          <p:nvSpPr>
            <p:cNvPr id="17" name="Freeform 24"/>
            <p:cNvSpPr>
              <a:spLocks noEditPoints="1"/>
            </p:cNvSpPr>
            <p:nvPr/>
          </p:nvSpPr>
          <p:spPr bwMode="auto">
            <a:xfrm>
              <a:off x="5957888" y="1448463"/>
              <a:ext cx="325438" cy="303213"/>
            </a:xfrm>
            <a:custGeom>
              <a:gdLst>
                <a:gd name="T0" fmla="*/ 341 w 486"/>
                <a:gd name="T1" fmla="*/ 290 h 451"/>
                <a:gd name="T2" fmla="*/ 323 w 486"/>
                <a:gd name="T3" fmla="*/ 285 h 451"/>
                <a:gd name="T4" fmla="*/ 320 w 486"/>
                <a:gd name="T5" fmla="*/ 285 h 451"/>
                <a:gd name="T6" fmla="*/ 280 w 486"/>
                <a:gd name="T7" fmla="*/ 317 h 451"/>
                <a:gd name="T8" fmla="*/ 303 w 486"/>
                <a:gd name="T9" fmla="*/ 364 h 451"/>
                <a:gd name="T10" fmla="*/ 305 w 486"/>
                <a:gd name="T11" fmla="*/ 365 h 451"/>
                <a:gd name="T12" fmla="*/ 341 w 486"/>
                <a:gd name="T13" fmla="*/ 374 h 451"/>
                <a:gd name="T14" fmla="*/ 341 w 486"/>
                <a:gd name="T15" fmla="*/ 389 h 451"/>
                <a:gd name="T16" fmla="*/ 332 w 486"/>
                <a:gd name="T17" fmla="*/ 401 h 451"/>
                <a:gd name="T18" fmla="*/ 247 w 486"/>
                <a:gd name="T19" fmla="*/ 424 h 451"/>
                <a:gd name="T20" fmla="*/ 244 w 486"/>
                <a:gd name="T21" fmla="*/ 425 h 451"/>
                <a:gd name="T22" fmla="*/ 240 w 486"/>
                <a:gd name="T23" fmla="*/ 424 h 451"/>
                <a:gd name="T24" fmla="*/ 238 w 486"/>
                <a:gd name="T25" fmla="*/ 423 h 451"/>
                <a:gd name="T26" fmla="*/ 153 w 486"/>
                <a:gd name="T27" fmla="*/ 400 h 451"/>
                <a:gd name="T28" fmla="*/ 145 w 486"/>
                <a:gd name="T29" fmla="*/ 388 h 451"/>
                <a:gd name="T30" fmla="*/ 145 w 486"/>
                <a:gd name="T31" fmla="*/ 373 h 451"/>
                <a:gd name="T32" fmla="*/ 179 w 486"/>
                <a:gd name="T33" fmla="*/ 365 h 451"/>
                <a:gd name="T34" fmla="*/ 182 w 486"/>
                <a:gd name="T35" fmla="*/ 364 h 451"/>
                <a:gd name="T36" fmla="*/ 205 w 486"/>
                <a:gd name="T37" fmla="*/ 317 h 451"/>
                <a:gd name="T38" fmla="*/ 164 w 486"/>
                <a:gd name="T39" fmla="*/ 285 h 451"/>
                <a:gd name="T40" fmla="*/ 162 w 486"/>
                <a:gd name="T41" fmla="*/ 285 h 451"/>
                <a:gd name="T42" fmla="*/ 145 w 486"/>
                <a:gd name="T43" fmla="*/ 290 h 451"/>
                <a:gd name="T44" fmla="*/ 145 w 486"/>
                <a:gd name="T45" fmla="*/ 250 h 451"/>
                <a:gd name="T46" fmla="*/ 149 w 486"/>
                <a:gd name="T47" fmla="*/ 240 h 451"/>
                <a:gd name="T48" fmla="*/ 159 w 486"/>
                <a:gd name="T49" fmla="*/ 238 h 451"/>
                <a:gd name="T50" fmla="*/ 244 w 486"/>
                <a:gd name="T51" fmla="*/ 261 h 451"/>
                <a:gd name="T52" fmla="*/ 326 w 486"/>
                <a:gd name="T53" fmla="*/ 238 h 451"/>
                <a:gd name="T54" fmla="*/ 336 w 486"/>
                <a:gd name="T55" fmla="*/ 241 h 451"/>
                <a:gd name="T56" fmla="*/ 341 w 486"/>
                <a:gd name="T57" fmla="*/ 251 h 451"/>
                <a:gd name="T58" fmla="*/ 341 w 486"/>
                <a:gd name="T59" fmla="*/ 290 h 451"/>
                <a:gd name="T60" fmla="*/ 475 w 486"/>
                <a:gd name="T61" fmla="*/ 330 h 451"/>
                <a:gd name="T62" fmla="*/ 473 w 486"/>
                <a:gd name="T63" fmla="*/ 329 h 451"/>
                <a:gd name="T64" fmla="*/ 370 w 486"/>
                <a:gd name="T65" fmla="*/ 218 h 451"/>
                <a:gd name="T66" fmla="*/ 368 w 486"/>
                <a:gd name="T67" fmla="*/ 216 h 451"/>
                <a:gd name="T68" fmla="*/ 353 w 486"/>
                <a:gd name="T69" fmla="*/ 209 h 451"/>
                <a:gd name="T70" fmla="*/ 348 w 486"/>
                <a:gd name="T71" fmla="*/ 207 h 451"/>
                <a:gd name="T72" fmla="*/ 138 w 486"/>
                <a:gd name="T73" fmla="*/ 207 h 451"/>
                <a:gd name="T74" fmla="*/ 136 w 486"/>
                <a:gd name="T75" fmla="*/ 208 h 451"/>
                <a:gd name="T76" fmla="*/ 117 w 486"/>
                <a:gd name="T77" fmla="*/ 216 h 451"/>
                <a:gd name="T78" fmla="*/ 115 w 486"/>
                <a:gd name="T79" fmla="*/ 218 h 451"/>
                <a:gd name="T80" fmla="*/ 12 w 486"/>
                <a:gd name="T81" fmla="*/ 329 h 451"/>
                <a:gd name="T82" fmla="*/ 11 w 486"/>
                <a:gd name="T83" fmla="*/ 330 h 451"/>
                <a:gd name="T84" fmla="*/ 7 w 486"/>
                <a:gd name="T85" fmla="*/ 374 h 451"/>
                <a:gd name="T86" fmla="*/ 40 w 486"/>
                <a:gd name="T87" fmla="*/ 398 h 451"/>
                <a:gd name="T88" fmla="*/ 44 w 486"/>
                <a:gd name="T89" fmla="*/ 398 h 451"/>
                <a:gd name="T90" fmla="*/ 47 w 486"/>
                <a:gd name="T91" fmla="*/ 397 h 451"/>
                <a:gd name="T92" fmla="*/ 126 w 486"/>
                <a:gd name="T93" fmla="*/ 378 h 451"/>
                <a:gd name="T94" fmla="*/ 126 w 486"/>
                <a:gd name="T95" fmla="*/ 440 h 451"/>
                <a:gd name="T96" fmla="*/ 138 w 486"/>
                <a:gd name="T97" fmla="*/ 451 h 451"/>
                <a:gd name="T98" fmla="*/ 348 w 486"/>
                <a:gd name="T99" fmla="*/ 451 h 451"/>
                <a:gd name="T100" fmla="*/ 360 w 486"/>
                <a:gd name="T101" fmla="*/ 440 h 451"/>
                <a:gd name="T102" fmla="*/ 360 w 486"/>
                <a:gd name="T103" fmla="*/ 378 h 451"/>
                <a:gd name="T104" fmla="*/ 438 w 486"/>
                <a:gd name="T105" fmla="*/ 397 h 451"/>
                <a:gd name="T106" fmla="*/ 441 w 486"/>
                <a:gd name="T107" fmla="*/ 398 h 451"/>
                <a:gd name="T108" fmla="*/ 445 w 486"/>
                <a:gd name="T109" fmla="*/ 398 h 451"/>
                <a:gd name="T110" fmla="*/ 475 w 486"/>
                <a:gd name="T111" fmla="*/ 380 h 451"/>
                <a:gd name="T112" fmla="*/ 475 w 486"/>
                <a:gd name="T113" fmla="*/ 330 h 451"/>
                <a:gd name="T114" fmla="*/ 243 w 486"/>
                <a:gd name="T115" fmla="*/ 201 h 451"/>
                <a:gd name="T116" fmla="*/ 337 w 486"/>
                <a:gd name="T117" fmla="*/ 100 h 451"/>
                <a:gd name="T118" fmla="*/ 243 w 486"/>
                <a:gd name="T119" fmla="*/ 0 h 451"/>
                <a:gd name="T120" fmla="*/ 148 w 486"/>
                <a:gd name="T121" fmla="*/ 100 h 451"/>
                <a:gd name="T122" fmla="*/ 243 w 486"/>
                <a:gd name="T123" fmla="*/ 201 h 4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451">
                  <a:moveTo>
                    <a:pt x="341" y="290"/>
                  </a:moveTo>
                  <a:lnTo>
                    <a:pt x="323" y="285"/>
                  </a:lnTo>
                  <a:cubicBezTo>
                    <a:pt x="322" y="285"/>
                    <a:pt x="321" y="285"/>
                    <a:pt x="320" y="285"/>
                  </a:cubicBezTo>
                  <a:cubicBezTo>
                    <a:pt x="302" y="283"/>
                    <a:pt x="284" y="297"/>
                    <a:pt x="280" y="317"/>
                  </a:cubicBezTo>
                  <a:cubicBezTo>
                    <a:pt x="276" y="338"/>
                    <a:pt x="286" y="358"/>
                    <a:pt x="303" y="364"/>
                  </a:cubicBezTo>
                  <a:cubicBezTo>
                    <a:pt x="304" y="365"/>
                    <a:pt x="305" y="365"/>
                    <a:pt x="305" y="365"/>
                  </a:cubicBezTo>
                  <a:lnTo>
                    <a:pt x="341" y="374"/>
                  </a:lnTo>
                  <a:lnTo>
                    <a:pt x="341" y="389"/>
                  </a:lnTo>
                  <a:cubicBezTo>
                    <a:pt x="341" y="394"/>
                    <a:pt x="337" y="399"/>
                    <a:pt x="332" y="401"/>
                  </a:cubicBezTo>
                  <a:lnTo>
                    <a:pt x="247" y="424"/>
                  </a:lnTo>
                  <a:cubicBezTo>
                    <a:pt x="246" y="424"/>
                    <a:pt x="245" y="425"/>
                    <a:pt x="244" y="425"/>
                  </a:cubicBezTo>
                  <a:cubicBezTo>
                    <a:pt x="242" y="425"/>
                    <a:pt x="241" y="424"/>
                    <a:pt x="240" y="424"/>
                  </a:cubicBezTo>
                  <a:cubicBezTo>
                    <a:pt x="239" y="424"/>
                    <a:pt x="239" y="424"/>
                    <a:pt x="238" y="423"/>
                  </a:cubicBezTo>
                  <a:lnTo>
                    <a:pt x="153" y="400"/>
                  </a:lnTo>
                  <a:cubicBezTo>
                    <a:pt x="148" y="399"/>
                    <a:pt x="145" y="394"/>
                    <a:pt x="145" y="388"/>
                  </a:cubicBezTo>
                  <a:lnTo>
                    <a:pt x="145" y="373"/>
                  </a:lnTo>
                  <a:lnTo>
                    <a:pt x="179" y="365"/>
                  </a:lnTo>
                  <a:cubicBezTo>
                    <a:pt x="180" y="365"/>
                    <a:pt x="181" y="365"/>
                    <a:pt x="182" y="364"/>
                  </a:cubicBezTo>
                  <a:cubicBezTo>
                    <a:pt x="199" y="358"/>
                    <a:pt x="209" y="338"/>
                    <a:pt x="205" y="317"/>
                  </a:cubicBezTo>
                  <a:cubicBezTo>
                    <a:pt x="200" y="297"/>
                    <a:pt x="183" y="283"/>
                    <a:pt x="164" y="285"/>
                  </a:cubicBezTo>
                  <a:cubicBezTo>
                    <a:pt x="163" y="285"/>
                    <a:pt x="163" y="285"/>
                    <a:pt x="162" y="285"/>
                  </a:cubicBezTo>
                  <a:lnTo>
                    <a:pt x="145" y="290"/>
                  </a:lnTo>
                  <a:lnTo>
                    <a:pt x="145" y="250"/>
                  </a:lnTo>
                  <a:cubicBezTo>
                    <a:pt x="145" y="246"/>
                    <a:pt x="146" y="242"/>
                    <a:pt x="149" y="240"/>
                  </a:cubicBezTo>
                  <a:cubicBezTo>
                    <a:pt x="152" y="237"/>
                    <a:pt x="156" y="237"/>
                    <a:pt x="159" y="238"/>
                  </a:cubicBezTo>
                  <a:lnTo>
                    <a:pt x="244" y="261"/>
                  </a:lnTo>
                  <a:lnTo>
                    <a:pt x="326" y="238"/>
                  </a:lnTo>
                  <a:cubicBezTo>
                    <a:pt x="329" y="237"/>
                    <a:pt x="333" y="238"/>
                    <a:pt x="336" y="241"/>
                  </a:cubicBezTo>
                  <a:cubicBezTo>
                    <a:pt x="339" y="243"/>
                    <a:pt x="341" y="247"/>
                    <a:pt x="341" y="251"/>
                  </a:cubicBezTo>
                  <a:lnTo>
                    <a:pt x="341" y="290"/>
                  </a:lnTo>
                  <a:close/>
                  <a:moveTo>
                    <a:pt x="475" y="330"/>
                  </a:moveTo>
                  <a:cubicBezTo>
                    <a:pt x="474" y="330"/>
                    <a:pt x="474" y="329"/>
                    <a:pt x="473" y="329"/>
                  </a:cubicBezTo>
                  <a:lnTo>
                    <a:pt x="370" y="218"/>
                  </a:lnTo>
                  <a:cubicBezTo>
                    <a:pt x="370" y="217"/>
                    <a:pt x="369" y="217"/>
                    <a:pt x="368" y="216"/>
                  </a:cubicBezTo>
                  <a:cubicBezTo>
                    <a:pt x="364" y="212"/>
                    <a:pt x="359" y="210"/>
                    <a:pt x="353" y="209"/>
                  </a:cubicBezTo>
                  <a:cubicBezTo>
                    <a:pt x="352" y="208"/>
                    <a:pt x="350" y="207"/>
                    <a:pt x="348" y="207"/>
                  </a:cubicBezTo>
                  <a:lnTo>
                    <a:pt x="138" y="207"/>
                  </a:lnTo>
                  <a:cubicBezTo>
                    <a:pt x="137" y="207"/>
                    <a:pt x="137" y="207"/>
                    <a:pt x="136" y="208"/>
                  </a:cubicBezTo>
                  <a:cubicBezTo>
                    <a:pt x="129" y="208"/>
                    <a:pt x="122" y="211"/>
                    <a:pt x="117" y="216"/>
                  </a:cubicBezTo>
                  <a:cubicBezTo>
                    <a:pt x="116" y="217"/>
                    <a:pt x="116" y="217"/>
                    <a:pt x="115" y="218"/>
                  </a:cubicBezTo>
                  <a:lnTo>
                    <a:pt x="12" y="329"/>
                  </a:lnTo>
                  <a:cubicBezTo>
                    <a:pt x="11" y="329"/>
                    <a:pt x="11" y="330"/>
                    <a:pt x="11" y="330"/>
                  </a:cubicBezTo>
                  <a:cubicBezTo>
                    <a:pt x="1" y="343"/>
                    <a:pt x="0" y="360"/>
                    <a:pt x="7" y="374"/>
                  </a:cubicBezTo>
                  <a:cubicBezTo>
                    <a:pt x="13" y="388"/>
                    <a:pt x="26" y="398"/>
                    <a:pt x="40" y="398"/>
                  </a:cubicBezTo>
                  <a:cubicBezTo>
                    <a:pt x="41" y="398"/>
                    <a:pt x="43" y="398"/>
                    <a:pt x="44" y="398"/>
                  </a:cubicBezTo>
                  <a:cubicBezTo>
                    <a:pt x="45" y="398"/>
                    <a:pt x="46" y="398"/>
                    <a:pt x="47" y="397"/>
                  </a:cubicBezTo>
                  <a:lnTo>
                    <a:pt x="126" y="378"/>
                  </a:lnTo>
                  <a:lnTo>
                    <a:pt x="126" y="440"/>
                  </a:lnTo>
                  <a:cubicBezTo>
                    <a:pt x="126" y="446"/>
                    <a:pt x="132" y="451"/>
                    <a:pt x="138" y="451"/>
                  </a:cubicBezTo>
                  <a:lnTo>
                    <a:pt x="348" y="451"/>
                  </a:lnTo>
                  <a:cubicBezTo>
                    <a:pt x="355" y="451"/>
                    <a:pt x="360" y="446"/>
                    <a:pt x="360" y="440"/>
                  </a:cubicBezTo>
                  <a:lnTo>
                    <a:pt x="360" y="378"/>
                  </a:lnTo>
                  <a:lnTo>
                    <a:pt x="438" y="397"/>
                  </a:lnTo>
                  <a:cubicBezTo>
                    <a:pt x="439" y="398"/>
                    <a:pt x="440" y="398"/>
                    <a:pt x="441" y="398"/>
                  </a:cubicBezTo>
                  <a:cubicBezTo>
                    <a:pt x="442" y="398"/>
                    <a:pt x="443" y="398"/>
                    <a:pt x="445" y="398"/>
                  </a:cubicBezTo>
                  <a:cubicBezTo>
                    <a:pt x="457" y="398"/>
                    <a:pt x="468" y="391"/>
                    <a:pt x="475" y="380"/>
                  </a:cubicBezTo>
                  <a:cubicBezTo>
                    <a:pt x="485" y="365"/>
                    <a:pt x="486" y="345"/>
                    <a:pt x="475" y="330"/>
                  </a:cubicBezTo>
                  <a:close/>
                  <a:moveTo>
                    <a:pt x="243" y="201"/>
                  </a:moveTo>
                  <a:cubicBezTo>
                    <a:pt x="295" y="201"/>
                    <a:pt x="337" y="156"/>
                    <a:pt x="337" y="100"/>
                  </a:cubicBezTo>
                  <a:cubicBezTo>
                    <a:pt x="337" y="45"/>
                    <a:pt x="295" y="0"/>
                    <a:pt x="243" y="0"/>
                  </a:cubicBezTo>
                  <a:cubicBezTo>
                    <a:pt x="191" y="0"/>
                    <a:pt x="148" y="45"/>
                    <a:pt x="148" y="100"/>
                  </a:cubicBezTo>
                  <a:cubicBezTo>
                    <a:pt x="148" y="156"/>
                    <a:pt x="191" y="201"/>
                    <a:pt x="243" y="20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344642" y="2495559"/>
            <a:ext cx="517525" cy="517525"/>
            <a:chOff x="5862638" y="2495559"/>
            <a:chExt cx="517525" cy="517525"/>
          </a:xfrm>
          <a:solidFill>
            <a:schemeClr val="accent4"/>
          </a:solidFill>
        </p:grpSpPr>
        <p:sp>
          <p:nvSpPr>
            <p:cNvPr id="19" name="Oval 25"/>
            <p:cNvSpPr>
              <a:spLocks noChangeArrowheads="1"/>
            </p:cNvSpPr>
            <p:nvPr/>
          </p:nvSpPr>
          <p:spPr bwMode="auto">
            <a:xfrm>
              <a:off x="5862638" y="2495559"/>
              <a:ext cx="517525" cy="517525"/>
            </a:xfrm>
            <a:prstGeom prst="ellipse">
              <a:avLst/>
            </a:prstGeom>
            <a:grpFill/>
            <a:ln>
              <a:noFill/>
            </a:ln>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5921376" y="2559059"/>
              <a:ext cx="395288" cy="395288"/>
            </a:xfrm>
            <a:custGeom>
              <a:gdLst>
                <a:gd name="T0" fmla="*/ 104 w 590"/>
                <a:gd name="T1" fmla="*/ 404 h 589"/>
                <a:gd name="T2" fmla="*/ 486 w 590"/>
                <a:gd name="T3" fmla="*/ 184 h 589"/>
                <a:gd name="T4" fmla="*/ 424 w 590"/>
                <a:gd name="T5" fmla="*/ 518 h 589"/>
                <a:gd name="T6" fmla="*/ 166 w 590"/>
                <a:gd name="T7" fmla="*/ 71 h 589"/>
                <a:gd name="T8" fmla="*/ 424 w 590"/>
                <a:gd name="T9" fmla="*/ 518 h 589"/>
                <a:gd name="T10" fmla="*/ 138 w 590"/>
                <a:gd name="T11" fmla="*/ 385 h 589"/>
                <a:gd name="T12" fmla="*/ 452 w 590"/>
                <a:gd name="T13" fmla="*/ 204 h 589"/>
                <a:gd name="T14" fmla="*/ 394 w 590"/>
                <a:gd name="T15" fmla="*/ 465 h 589"/>
                <a:gd name="T16" fmla="*/ 196 w 590"/>
                <a:gd name="T17" fmla="*/ 124 h 589"/>
                <a:gd name="T18" fmla="*/ 394 w 590"/>
                <a:gd name="T19" fmla="*/ 465 h 589"/>
                <a:gd name="T20" fmla="*/ 295 w 590"/>
                <a:gd name="T21" fmla="*/ 322 h 589"/>
                <a:gd name="T22" fmla="*/ 295 w 590"/>
                <a:gd name="T23" fmla="*/ 267 h 589"/>
                <a:gd name="T24" fmla="*/ 308 w 590"/>
                <a:gd name="T25" fmla="*/ 135 h 589"/>
                <a:gd name="T26" fmla="*/ 294 w 590"/>
                <a:gd name="T27" fmla="*/ 147 h 589"/>
                <a:gd name="T28" fmla="*/ 282 w 590"/>
                <a:gd name="T29" fmla="*/ 116 h 589"/>
                <a:gd name="T30" fmla="*/ 296 w 590"/>
                <a:gd name="T31" fmla="*/ 104 h 589"/>
                <a:gd name="T32" fmla="*/ 308 w 590"/>
                <a:gd name="T33" fmla="*/ 135 h 589"/>
                <a:gd name="T34" fmla="*/ 296 w 590"/>
                <a:gd name="T35" fmla="*/ 485 h 589"/>
                <a:gd name="T36" fmla="*/ 282 w 590"/>
                <a:gd name="T37" fmla="*/ 473 h 589"/>
                <a:gd name="T38" fmla="*/ 294 w 590"/>
                <a:gd name="T39" fmla="*/ 442 h 589"/>
                <a:gd name="T40" fmla="*/ 308 w 590"/>
                <a:gd name="T41" fmla="*/ 454 h 589"/>
                <a:gd name="T42" fmla="*/ 136 w 590"/>
                <a:gd name="T43" fmla="*/ 279 h 589"/>
                <a:gd name="T44" fmla="*/ 148 w 590"/>
                <a:gd name="T45" fmla="*/ 293 h 589"/>
                <a:gd name="T46" fmla="*/ 116 w 590"/>
                <a:gd name="T47" fmla="*/ 305 h 589"/>
                <a:gd name="T48" fmla="*/ 104 w 590"/>
                <a:gd name="T49" fmla="*/ 291 h 589"/>
                <a:gd name="T50" fmla="*/ 136 w 590"/>
                <a:gd name="T51" fmla="*/ 279 h 589"/>
                <a:gd name="T52" fmla="*/ 486 w 590"/>
                <a:gd name="T53" fmla="*/ 291 h 589"/>
                <a:gd name="T54" fmla="*/ 474 w 590"/>
                <a:gd name="T55" fmla="*/ 305 h 589"/>
                <a:gd name="T56" fmla="*/ 442 w 590"/>
                <a:gd name="T57" fmla="*/ 293 h 589"/>
                <a:gd name="T58" fmla="*/ 454 w 590"/>
                <a:gd name="T59" fmla="*/ 279 h 589"/>
                <a:gd name="T60" fmla="*/ 311 w 590"/>
                <a:gd name="T61" fmla="*/ 294 h 589"/>
                <a:gd name="T62" fmla="*/ 280 w 590"/>
                <a:gd name="T63" fmla="*/ 294 h 589"/>
                <a:gd name="T64" fmla="*/ 295 w 590"/>
                <a:gd name="T65" fmla="*/ 172 h 589"/>
                <a:gd name="T66" fmla="*/ 311 w 590"/>
                <a:gd name="T67" fmla="*/ 294 h 589"/>
                <a:gd name="T68" fmla="*/ 224 w 590"/>
                <a:gd name="T69" fmla="*/ 367 h 589"/>
                <a:gd name="T70" fmla="*/ 282 w 590"/>
                <a:gd name="T71" fmla="*/ 288 h 589"/>
                <a:gd name="T72" fmla="*/ 304 w 590"/>
                <a:gd name="T73" fmla="*/ 309 h 5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589">
                  <a:moveTo>
                    <a:pt x="185" y="104"/>
                  </a:moveTo>
                  <a:cubicBezTo>
                    <a:pt x="80" y="165"/>
                    <a:pt x="44" y="299"/>
                    <a:pt x="104" y="404"/>
                  </a:cubicBezTo>
                  <a:cubicBezTo>
                    <a:pt x="165" y="510"/>
                    <a:pt x="300" y="546"/>
                    <a:pt x="405" y="485"/>
                  </a:cubicBezTo>
                  <a:cubicBezTo>
                    <a:pt x="510" y="424"/>
                    <a:pt x="546" y="289"/>
                    <a:pt x="486" y="184"/>
                  </a:cubicBezTo>
                  <a:cubicBezTo>
                    <a:pt x="425" y="79"/>
                    <a:pt x="290" y="43"/>
                    <a:pt x="185" y="104"/>
                  </a:cubicBezTo>
                  <a:close/>
                  <a:moveTo>
                    <a:pt x="424" y="518"/>
                  </a:moveTo>
                  <a:cubicBezTo>
                    <a:pt x="301" y="589"/>
                    <a:pt x="142" y="547"/>
                    <a:pt x="71" y="424"/>
                  </a:cubicBezTo>
                  <a:cubicBezTo>
                    <a:pt x="0" y="300"/>
                    <a:pt x="42" y="142"/>
                    <a:pt x="166" y="71"/>
                  </a:cubicBezTo>
                  <a:cubicBezTo>
                    <a:pt x="289" y="0"/>
                    <a:pt x="447" y="42"/>
                    <a:pt x="519" y="165"/>
                  </a:cubicBezTo>
                  <a:cubicBezTo>
                    <a:pt x="590" y="289"/>
                    <a:pt x="547" y="447"/>
                    <a:pt x="424" y="518"/>
                  </a:cubicBezTo>
                  <a:close/>
                  <a:moveTo>
                    <a:pt x="204" y="137"/>
                  </a:moveTo>
                  <a:cubicBezTo>
                    <a:pt x="117" y="187"/>
                    <a:pt x="87" y="299"/>
                    <a:pt x="138" y="385"/>
                  </a:cubicBezTo>
                  <a:cubicBezTo>
                    <a:pt x="188" y="472"/>
                    <a:pt x="299" y="502"/>
                    <a:pt x="386" y="452"/>
                  </a:cubicBezTo>
                  <a:cubicBezTo>
                    <a:pt x="473" y="402"/>
                    <a:pt x="503" y="290"/>
                    <a:pt x="452" y="204"/>
                  </a:cubicBezTo>
                  <a:cubicBezTo>
                    <a:pt x="402" y="117"/>
                    <a:pt x="291" y="87"/>
                    <a:pt x="204" y="137"/>
                  </a:cubicBezTo>
                  <a:close/>
                  <a:moveTo>
                    <a:pt x="394" y="465"/>
                  </a:moveTo>
                  <a:cubicBezTo>
                    <a:pt x="299" y="520"/>
                    <a:pt x="179" y="487"/>
                    <a:pt x="124" y="393"/>
                  </a:cubicBezTo>
                  <a:cubicBezTo>
                    <a:pt x="70" y="299"/>
                    <a:pt x="102" y="178"/>
                    <a:pt x="196" y="124"/>
                  </a:cubicBezTo>
                  <a:cubicBezTo>
                    <a:pt x="291" y="69"/>
                    <a:pt x="411" y="102"/>
                    <a:pt x="466" y="196"/>
                  </a:cubicBezTo>
                  <a:cubicBezTo>
                    <a:pt x="520" y="290"/>
                    <a:pt x="488" y="411"/>
                    <a:pt x="394" y="465"/>
                  </a:cubicBezTo>
                  <a:close/>
                  <a:moveTo>
                    <a:pt x="323" y="294"/>
                  </a:moveTo>
                  <a:cubicBezTo>
                    <a:pt x="323" y="310"/>
                    <a:pt x="310" y="322"/>
                    <a:pt x="295" y="322"/>
                  </a:cubicBezTo>
                  <a:cubicBezTo>
                    <a:pt x="280" y="322"/>
                    <a:pt x="267" y="310"/>
                    <a:pt x="267" y="294"/>
                  </a:cubicBezTo>
                  <a:cubicBezTo>
                    <a:pt x="267" y="279"/>
                    <a:pt x="280" y="267"/>
                    <a:pt x="295" y="267"/>
                  </a:cubicBezTo>
                  <a:cubicBezTo>
                    <a:pt x="310" y="267"/>
                    <a:pt x="323" y="279"/>
                    <a:pt x="323" y="294"/>
                  </a:cubicBezTo>
                  <a:close/>
                  <a:moveTo>
                    <a:pt x="308" y="135"/>
                  </a:moveTo>
                  <a:cubicBezTo>
                    <a:pt x="308" y="142"/>
                    <a:pt x="302" y="147"/>
                    <a:pt x="296" y="147"/>
                  </a:cubicBezTo>
                  <a:lnTo>
                    <a:pt x="294" y="147"/>
                  </a:lnTo>
                  <a:cubicBezTo>
                    <a:pt x="288" y="147"/>
                    <a:pt x="282" y="142"/>
                    <a:pt x="282" y="135"/>
                  </a:cubicBezTo>
                  <a:lnTo>
                    <a:pt x="282" y="116"/>
                  </a:lnTo>
                  <a:cubicBezTo>
                    <a:pt x="282" y="109"/>
                    <a:pt x="288" y="104"/>
                    <a:pt x="294" y="104"/>
                  </a:cubicBezTo>
                  <a:lnTo>
                    <a:pt x="296" y="104"/>
                  </a:lnTo>
                  <a:cubicBezTo>
                    <a:pt x="302" y="104"/>
                    <a:pt x="308" y="109"/>
                    <a:pt x="308" y="116"/>
                  </a:cubicBezTo>
                  <a:lnTo>
                    <a:pt x="308" y="135"/>
                  </a:lnTo>
                  <a:close/>
                  <a:moveTo>
                    <a:pt x="308" y="473"/>
                  </a:moveTo>
                  <a:cubicBezTo>
                    <a:pt x="308" y="480"/>
                    <a:pt x="302" y="485"/>
                    <a:pt x="296" y="485"/>
                  </a:cubicBezTo>
                  <a:lnTo>
                    <a:pt x="294" y="485"/>
                  </a:lnTo>
                  <a:cubicBezTo>
                    <a:pt x="288" y="485"/>
                    <a:pt x="282" y="480"/>
                    <a:pt x="282" y="473"/>
                  </a:cubicBezTo>
                  <a:lnTo>
                    <a:pt x="282" y="454"/>
                  </a:lnTo>
                  <a:cubicBezTo>
                    <a:pt x="282" y="447"/>
                    <a:pt x="288" y="442"/>
                    <a:pt x="294" y="442"/>
                  </a:cubicBezTo>
                  <a:lnTo>
                    <a:pt x="296" y="442"/>
                  </a:lnTo>
                  <a:cubicBezTo>
                    <a:pt x="302" y="442"/>
                    <a:pt x="308" y="447"/>
                    <a:pt x="308" y="454"/>
                  </a:cubicBezTo>
                  <a:lnTo>
                    <a:pt x="308" y="473"/>
                  </a:lnTo>
                  <a:close/>
                  <a:moveTo>
                    <a:pt x="136" y="279"/>
                  </a:moveTo>
                  <a:cubicBezTo>
                    <a:pt x="142" y="279"/>
                    <a:pt x="148" y="285"/>
                    <a:pt x="148" y="291"/>
                  </a:cubicBezTo>
                  <a:lnTo>
                    <a:pt x="148" y="293"/>
                  </a:lnTo>
                  <a:cubicBezTo>
                    <a:pt x="148" y="300"/>
                    <a:pt x="142" y="305"/>
                    <a:pt x="136" y="305"/>
                  </a:cubicBezTo>
                  <a:lnTo>
                    <a:pt x="116" y="305"/>
                  </a:lnTo>
                  <a:cubicBezTo>
                    <a:pt x="110" y="305"/>
                    <a:pt x="104" y="300"/>
                    <a:pt x="104" y="293"/>
                  </a:cubicBezTo>
                  <a:lnTo>
                    <a:pt x="104" y="291"/>
                  </a:lnTo>
                  <a:cubicBezTo>
                    <a:pt x="104" y="285"/>
                    <a:pt x="110" y="279"/>
                    <a:pt x="116" y="279"/>
                  </a:cubicBezTo>
                  <a:lnTo>
                    <a:pt x="136" y="279"/>
                  </a:lnTo>
                  <a:close/>
                  <a:moveTo>
                    <a:pt x="474" y="279"/>
                  </a:moveTo>
                  <a:cubicBezTo>
                    <a:pt x="480" y="279"/>
                    <a:pt x="486" y="285"/>
                    <a:pt x="486" y="291"/>
                  </a:cubicBezTo>
                  <a:lnTo>
                    <a:pt x="486" y="293"/>
                  </a:lnTo>
                  <a:cubicBezTo>
                    <a:pt x="486" y="300"/>
                    <a:pt x="480" y="305"/>
                    <a:pt x="474" y="305"/>
                  </a:cubicBezTo>
                  <a:lnTo>
                    <a:pt x="454" y="305"/>
                  </a:lnTo>
                  <a:cubicBezTo>
                    <a:pt x="448" y="305"/>
                    <a:pt x="442" y="300"/>
                    <a:pt x="442" y="293"/>
                  </a:cubicBezTo>
                  <a:lnTo>
                    <a:pt x="442" y="291"/>
                  </a:lnTo>
                  <a:cubicBezTo>
                    <a:pt x="442" y="285"/>
                    <a:pt x="448" y="279"/>
                    <a:pt x="454" y="279"/>
                  </a:cubicBezTo>
                  <a:lnTo>
                    <a:pt x="474" y="279"/>
                  </a:lnTo>
                  <a:close/>
                  <a:moveTo>
                    <a:pt x="311" y="294"/>
                  </a:moveTo>
                  <a:cubicBezTo>
                    <a:pt x="311" y="303"/>
                    <a:pt x="304" y="310"/>
                    <a:pt x="295" y="310"/>
                  </a:cubicBezTo>
                  <a:cubicBezTo>
                    <a:pt x="287" y="310"/>
                    <a:pt x="280" y="303"/>
                    <a:pt x="280" y="294"/>
                  </a:cubicBezTo>
                  <a:lnTo>
                    <a:pt x="280" y="188"/>
                  </a:lnTo>
                  <a:cubicBezTo>
                    <a:pt x="280" y="179"/>
                    <a:pt x="287" y="172"/>
                    <a:pt x="295" y="172"/>
                  </a:cubicBezTo>
                  <a:cubicBezTo>
                    <a:pt x="304" y="172"/>
                    <a:pt x="311" y="179"/>
                    <a:pt x="311" y="188"/>
                  </a:cubicBezTo>
                  <a:lnTo>
                    <a:pt x="311" y="294"/>
                  </a:lnTo>
                  <a:close/>
                  <a:moveTo>
                    <a:pt x="247" y="366"/>
                  </a:moveTo>
                  <a:cubicBezTo>
                    <a:pt x="240" y="373"/>
                    <a:pt x="230" y="373"/>
                    <a:pt x="224" y="367"/>
                  </a:cubicBezTo>
                  <a:cubicBezTo>
                    <a:pt x="218" y="361"/>
                    <a:pt x="219" y="351"/>
                    <a:pt x="225" y="344"/>
                  </a:cubicBezTo>
                  <a:lnTo>
                    <a:pt x="282" y="288"/>
                  </a:lnTo>
                  <a:cubicBezTo>
                    <a:pt x="288" y="281"/>
                    <a:pt x="299" y="280"/>
                    <a:pt x="305" y="286"/>
                  </a:cubicBezTo>
                  <a:cubicBezTo>
                    <a:pt x="311" y="292"/>
                    <a:pt x="310" y="303"/>
                    <a:pt x="304" y="309"/>
                  </a:cubicBezTo>
                  <a:lnTo>
                    <a:pt x="247" y="36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5344642" y="3761833"/>
            <a:ext cx="517525" cy="519113"/>
            <a:chOff x="5862638" y="3761833"/>
            <a:chExt cx="517525" cy="519113"/>
          </a:xfrm>
          <a:solidFill>
            <a:schemeClr val="tx2"/>
          </a:solidFill>
        </p:grpSpPr>
        <p:sp>
          <p:nvSpPr>
            <p:cNvPr id="22" name="Oval 26"/>
            <p:cNvSpPr>
              <a:spLocks noChangeArrowheads="1"/>
            </p:cNvSpPr>
            <p:nvPr/>
          </p:nvSpPr>
          <p:spPr bwMode="auto">
            <a:xfrm>
              <a:off x="5862638" y="3761833"/>
              <a:ext cx="517525" cy="519113"/>
            </a:xfrm>
            <a:prstGeom prst="ellipse">
              <a:avLst/>
            </a:prstGeom>
            <a:grpFill/>
            <a:ln>
              <a:noFill/>
            </a:ln>
          </p:spPr>
          <p:txBody>
            <a:bodyPr vert="horz" wrap="square" lIns="91440" tIns="45720" rIns="91440" bIns="45720" numCol="1" anchor="t" anchorCtr="0" compatLnSpc="1"/>
            <a:lstStyle/>
            <a:p>
              <a:endParaRPr lang="zh-CN" altLang="en-US"/>
            </a:p>
          </p:txBody>
        </p:sp>
        <p:sp>
          <p:nvSpPr>
            <p:cNvPr id="23" name="Freeform 29"/>
            <p:cNvSpPr>
              <a:spLocks noEditPoints="1"/>
            </p:cNvSpPr>
            <p:nvPr/>
          </p:nvSpPr>
          <p:spPr bwMode="auto">
            <a:xfrm>
              <a:off x="5940426" y="3857083"/>
              <a:ext cx="363538" cy="366713"/>
            </a:xfrm>
            <a:custGeom>
              <a:gdLst>
                <a:gd name="T0" fmla="*/ 243 w 542"/>
                <a:gd name="T1" fmla="*/ 230 h 548"/>
                <a:gd name="T2" fmla="*/ 207 w 542"/>
                <a:gd name="T3" fmla="*/ 224 h 548"/>
                <a:gd name="T4" fmla="*/ 167 w 542"/>
                <a:gd name="T5" fmla="*/ 293 h 548"/>
                <a:gd name="T6" fmla="*/ 188 w 542"/>
                <a:gd name="T7" fmla="*/ 335 h 548"/>
                <a:gd name="T8" fmla="*/ 158 w 542"/>
                <a:gd name="T9" fmla="*/ 357 h 548"/>
                <a:gd name="T10" fmla="*/ 178 w 542"/>
                <a:gd name="T11" fmla="*/ 434 h 548"/>
                <a:gd name="T12" fmla="*/ 224 w 542"/>
                <a:gd name="T13" fmla="*/ 449 h 548"/>
                <a:gd name="T14" fmla="*/ 217 w 542"/>
                <a:gd name="T15" fmla="*/ 485 h 548"/>
                <a:gd name="T16" fmla="*/ 286 w 542"/>
                <a:gd name="T17" fmla="*/ 526 h 548"/>
                <a:gd name="T18" fmla="*/ 329 w 542"/>
                <a:gd name="T19" fmla="*/ 504 h 548"/>
                <a:gd name="T20" fmla="*/ 350 w 542"/>
                <a:gd name="T21" fmla="*/ 534 h 548"/>
                <a:gd name="T22" fmla="*/ 428 w 542"/>
                <a:gd name="T23" fmla="*/ 514 h 548"/>
                <a:gd name="T24" fmla="*/ 443 w 542"/>
                <a:gd name="T25" fmla="*/ 469 h 548"/>
                <a:gd name="T26" fmla="*/ 479 w 542"/>
                <a:gd name="T27" fmla="*/ 475 h 548"/>
                <a:gd name="T28" fmla="*/ 519 w 542"/>
                <a:gd name="T29" fmla="*/ 406 h 548"/>
                <a:gd name="T30" fmla="*/ 498 w 542"/>
                <a:gd name="T31" fmla="*/ 363 h 548"/>
                <a:gd name="T32" fmla="*/ 528 w 542"/>
                <a:gd name="T33" fmla="*/ 342 h 548"/>
                <a:gd name="T34" fmla="*/ 508 w 542"/>
                <a:gd name="T35" fmla="*/ 265 h 548"/>
                <a:gd name="T36" fmla="*/ 462 w 542"/>
                <a:gd name="T37" fmla="*/ 249 h 548"/>
                <a:gd name="T38" fmla="*/ 469 w 542"/>
                <a:gd name="T39" fmla="*/ 213 h 548"/>
                <a:gd name="T40" fmla="*/ 400 w 542"/>
                <a:gd name="T41" fmla="*/ 173 h 548"/>
                <a:gd name="T42" fmla="*/ 357 w 542"/>
                <a:gd name="T43" fmla="*/ 194 h 548"/>
                <a:gd name="T44" fmla="*/ 335 w 542"/>
                <a:gd name="T45" fmla="*/ 164 h 548"/>
                <a:gd name="T46" fmla="*/ 258 w 542"/>
                <a:gd name="T47" fmla="*/ 184 h 548"/>
                <a:gd name="T48" fmla="*/ 66 w 542"/>
                <a:gd name="T49" fmla="*/ 37 h 548"/>
                <a:gd name="T50" fmla="*/ 51 w 542"/>
                <a:gd name="T51" fmla="*/ 46 h 548"/>
                <a:gd name="T52" fmla="*/ 10 w 542"/>
                <a:gd name="T53" fmla="*/ 70 h 548"/>
                <a:gd name="T54" fmla="*/ 25 w 542"/>
                <a:gd name="T55" fmla="*/ 95 h 548"/>
                <a:gd name="T56" fmla="*/ 21 w 542"/>
                <a:gd name="T57" fmla="*/ 113 h 548"/>
                <a:gd name="T58" fmla="*/ 9 w 542"/>
                <a:gd name="T59" fmla="*/ 159 h 548"/>
                <a:gd name="T60" fmla="*/ 37 w 542"/>
                <a:gd name="T61" fmla="*/ 166 h 548"/>
                <a:gd name="T62" fmla="*/ 46 w 542"/>
                <a:gd name="T63" fmla="*/ 181 h 548"/>
                <a:gd name="T64" fmla="*/ 70 w 542"/>
                <a:gd name="T65" fmla="*/ 222 h 548"/>
                <a:gd name="T66" fmla="*/ 95 w 542"/>
                <a:gd name="T67" fmla="*/ 208 h 548"/>
                <a:gd name="T68" fmla="*/ 113 w 542"/>
                <a:gd name="T69" fmla="*/ 211 h 548"/>
                <a:gd name="T70" fmla="*/ 159 w 542"/>
                <a:gd name="T71" fmla="*/ 224 h 548"/>
                <a:gd name="T72" fmla="*/ 166 w 542"/>
                <a:gd name="T73" fmla="*/ 196 h 548"/>
                <a:gd name="T74" fmla="*/ 181 w 542"/>
                <a:gd name="T75" fmla="*/ 186 h 548"/>
                <a:gd name="T76" fmla="*/ 222 w 542"/>
                <a:gd name="T77" fmla="*/ 162 h 548"/>
                <a:gd name="T78" fmla="*/ 208 w 542"/>
                <a:gd name="T79" fmla="*/ 137 h 548"/>
                <a:gd name="T80" fmla="*/ 211 w 542"/>
                <a:gd name="T81" fmla="*/ 120 h 548"/>
                <a:gd name="T82" fmla="*/ 224 w 542"/>
                <a:gd name="T83" fmla="*/ 74 h 548"/>
                <a:gd name="T84" fmla="*/ 196 w 542"/>
                <a:gd name="T85" fmla="*/ 66 h 548"/>
                <a:gd name="T86" fmla="*/ 186 w 542"/>
                <a:gd name="T87" fmla="*/ 52 h 548"/>
                <a:gd name="T88" fmla="*/ 162 w 542"/>
                <a:gd name="T89" fmla="*/ 10 h 548"/>
                <a:gd name="T90" fmla="*/ 137 w 542"/>
                <a:gd name="T91" fmla="*/ 25 h 548"/>
                <a:gd name="T92" fmla="*/ 120 w 542"/>
                <a:gd name="T93" fmla="*/ 21 h 548"/>
                <a:gd name="T94" fmla="*/ 74 w 542"/>
                <a:gd name="T95" fmla="*/ 9 h 548"/>
                <a:gd name="T96" fmla="*/ 116 w 542"/>
                <a:gd name="T97" fmla="*/ 47 h 548"/>
                <a:gd name="T98" fmla="*/ 116 w 542"/>
                <a:gd name="T99" fmla="*/ 181 h 548"/>
                <a:gd name="T100" fmla="*/ 343 w 542"/>
                <a:gd name="T101" fmla="*/ 231 h 548"/>
                <a:gd name="T102" fmla="*/ 343 w 542"/>
                <a:gd name="T103" fmla="*/ 460 h 5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2" h="548">
                  <a:moveTo>
                    <a:pt x="257" y="213"/>
                  </a:moveTo>
                  <a:cubicBezTo>
                    <a:pt x="257" y="213"/>
                    <a:pt x="257" y="213"/>
                    <a:pt x="257" y="213"/>
                  </a:cubicBezTo>
                  <a:cubicBezTo>
                    <a:pt x="257" y="221"/>
                    <a:pt x="251" y="228"/>
                    <a:pt x="243" y="230"/>
                  </a:cubicBezTo>
                  <a:cubicBezTo>
                    <a:pt x="241" y="230"/>
                    <a:pt x="239" y="231"/>
                    <a:pt x="237" y="230"/>
                  </a:cubicBezTo>
                  <a:lnTo>
                    <a:pt x="232" y="229"/>
                  </a:lnTo>
                  <a:lnTo>
                    <a:pt x="207" y="224"/>
                  </a:lnTo>
                  <a:cubicBezTo>
                    <a:pt x="199" y="221"/>
                    <a:pt x="189" y="222"/>
                    <a:pt x="184" y="229"/>
                  </a:cubicBezTo>
                  <a:lnTo>
                    <a:pt x="161" y="270"/>
                  </a:lnTo>
                  <a:cubicBezTo>
                    <a:pt x="156" y="278"/>
                    <a:pt x="160" y="286"/>
                    <a:pt x="167" y="293"/>
                  </a:cubicBezTo>
                  <a:lnTo>
                    <a:pt x="186" y="313"/>
                  </a:lnTo>
                  <a:cubicBezTo>
                    <a:pt x="186" y="313"/>
                    <a:pt x="186" y="314"/>
                    <a:pt x="186" y="314"/>
                  </a:cubicBezTo>
                  <a:cubicBezTo>
                    <a:pt x="191" y="319"/>
                    <a:pt x="192" y="328"/>
                    <a:pt x="188" y="335"/>
                  </a:cubicBezTo>
                  <a:cubicBezTo>
                    <a:pt x="187" y="337"/>
                    <a:pt x="185" y="339"/>
                    <a:pt x="184" y="340"/>
                  </a:cubicBezTo>
                  <a:lnTo>
                    <a:pt x="180" y="343"/>
                  </a:lnTo>
                  <a:lnTo>
                    <a:pt x="158" y="357"/>
                  </a:lnTo>
                  <a:cubicBezTo>
                    <a:pt x="151" y="361"/>
                    <a:pt x="144" y="368"/>
                    <a:pt x="146" y="377"/>
                  </a:cubicBezTo>
                  <a:lnTo>
                    <a:pt x="158" y="422"/>
                  </a:lnTo>
                  <a:cubicBezTo>
                    <a:pt x="160" y="431"/>
                    <a:pt x="169" y="433"/>
                    <a:pt x="178" y="434"/>
                  </a:cubicBezTo>
                  <a:lnTo>
                    <a:pt x="206" y="435"/>
                  </a:lnTo>
                  <a:cubicBezTo>
                    <a:pt x="206" y="435"/>
                    <a:pt x="206" y="435"/>
                    <a:pt x="207" y="435"/>
                  </a:cubicBezTo>
                  <a:cubicBezTo>
                    <a:pt x="214" y="436"/>
                    <a:pt x="221" y="441"/>
                    <a:pt x="224" y="449"/>
                  </a:cubicBezTo>
                  <a:cubicBezTo>
                    <a:pt x="224" y="451"/>
                    <a:pt x="224" y="453"/>
                    <a:pt x="224" y="455"/>
                  </a:cubicBezTo>
                  <a:lnTo>
                    <a:pt x="223" y="460"/>
                  </a:lnTo>
                  <a:lnTo>
                    <a:pt x="217" y="485"/>
                  </a:lnTo>
                  <a:cubicBezTo>
                    <a:pt x="215" y="493"/>
                    <a:pt x="215" y="503"/>
                    <a:pt x="223" y="508"/>
                  </a:cubicBezTo>
                  <a:lnTo>
                    <a:pt x="264" y="531"/>
                  </a:lnTo>
                  <a:cubicBezTo>
                    <a:pt x="272" y="536"/>
                    <a:pt x="279" y="532"/>
                    <a:pt x="286" y="526"/>
                  </a:cubicBezTo>
                  <a:lnTo>
                    <a:pt x="307" y="507"/>
                  </a:lnTo>
                  <a:cubicBezTo>
                    <a:pt x="307" y="506"/>
                    <a:pt x="307" y="506"/>
                    <a:pt x="307" y="506"/>
                  </a:cubicBezTo>
                  <a:cubicBezTo>
                    <a:pt x="313" y="501"/>
                    <a:pt x="322" y="500"/>
                    <a:pt x="329" y="504"/>
                  </a:cubicBezTo>
                  <a:cubicBezTo>
                    <a:pt x="331" y="505"/>
                    <a:pt x="333" y="507"/>
                    <a:pt x="334" y="508"/>
                  </a:cubicBezTo>
                  <a:lnTo>
                    <a:pt x="337" y="512"/>
                  </a:lnTo>
                  <a:lnTo>
                    <a:pt x="350" y="534"/>
                  </a:lnTo>
                  <a:cubicBezTo>
                    <a:pt x="354" y="541"/>
                    <a:pt x="362" y="548"/>
                    <a:pt x="370" y="546"/>
                  </a:cubicBezTo>
                  <a:lnTo>
                    <a:pt x="416" y="534"/>
                  </a:lnTo>
                  <a:cubicBezTo>
                    <a:pt x="425" y="532"/>
                    <a:pt x="427" y="523"/>
                    <a:pt x="428" y="514"/>
                  </a:cubicBezTo>
                  <a:lnTo>
                    <a:pt x="429" y="486"/>
                  </a:lnTo>
                  <a:cubicBezTo>
                    <a:pt x="429" y="486"/>
                    <a:pt x="429" y="486"/>
                    <a:pt x="429" y="486"/>
                  </a:cubicBezTo>
                  <a:cubicBezTo>
                    <a:pt x="429" y="478"/>
                    <a:pt x="435" y="471"/>
                    <a:pt x="443" y="469"/>
                  </a:cubicBezTo>
                  <a:cubicBezTo>
                    <a:pt x="445" y="468"/>
                    <a:pt x="447" y="468"/>
                    <a:pt x="449" y="468"/>
                  </a:cubicBezTo>
                  <a:lnTo>
                    <a:pt x="454" y="469"/>
                  </a:lnTo>
                  <a:lnTo>
                    <a:pt x="479" y="475"/>
                  </a:lnTo>
                  <a:cubicBezTo>
                    <a:pt x="487" y="477"/>
                    <a:pt x="497" y="477"/>
                    <a:pt x="501" y="469"/>
                  </a:cubicBezTo>
                  <a:lnTo>
                    <a:pt x="525" y="428"/>
                  </a:lnTo>
                  <a:cubicBezTo>
                    <a:pt x="530" y="420"/>
                    <a:pt x="526" y="413"/>
                    <a:pt x="519" y="406"/>
                  </a:cubicBezTo>
                  <a:lnTo>
                    <a:pt x="500" y="385"/>
                  </a:lnTo>
                  <a:cubicBezTo>
                    <a:pt x="500" y="385"/>
                    <a:pt x="500" y="385"/>
                    <a:pt x="500" y="385"/>
                  </a:cubicBezTo>
                  <a:cubicBezTo>
                    <a:pt x="495" y="379"/>
                    <a:pt x="494" y="370"/>
                    <a:pt x="498" y="363"/>
                  </a:cubicBezTo>
                  <a:cubicBezTo>
                    <a:pt x="499" y="361"/>
                    <a:pt x="500" y="359"/>
                    <a:pt x="502" y="358"/>
                  </a:cubicBezTo>
                  <a:lnTo>
                    <a:pt x="506" y="355"/>
                  </a:lnTo>
                  <a:lnTo>
                    <a:pt x="528" y="342"/>
                  </a:lnTo>
                  <a:cubicBezTo>
                    <a:pt x="535" y="338"/>
                    <a:pt x="542" y="331"/>
                    <a:pt x="540" y="322"/>
                  </a:cubicBezTo>
                  <a:lnTo>
                    <a:pt x="528" y="276"/>
                  </a:lnTo>
                  <a:cubicBezTo>
                    <a:pt x="525" y="267"/>
                    <a:pt x="517" y="265"/>
                    <a:pt x="508" y="265"/>
                  </a:cubicBezTo>
                  <a:lnTo>
                    <a:pt x="479" y="263"/>
                  </a:lnTo>
                  <a:cubicBezTo>
                    <a:pt x="479" y="263"/>
                    <a:pt x="479" y="263"/>
                    <a:pt x="479" y="263"/>
                  </a:cubicBezTo>
                  <a:cubicBezTo>
                    <a:pt x="471" y="263"/>
                    <a:pt x="464" y="257"/>
                    <a:pt x="462" y="249"/>
                  </a:cubicBezTo>
                  <a:cubicBezTo>
                    <a:pt x="462" y="247"/>
                    <a:pt x="461" y="245"/>
                    <a:pt x="462" y="243"/>
                  </a:cubicBezTo>
                  <a:lnTo>
                    <a:pt x="463" y="238"/>
                  </a:lnTo>
                  <a:lnTo>
                    <a:pt x="469" y="213"/>
                  </a:lnTo>
                  <a:cubicBezTo>
                    <a:pt x="471" y="205"/>
                    <a:pt x="470" y="195"/>
                    <a:pt x="463" y="191"/>
                  </a:cubicBezTo>
                  <a:lnTo>
                    <a:pt x="422" y="167"/>
                  </a:lnTo>
                  <a:cubicBezTo>
                    <a:pt x="414" y="162"/>
                    <a:pt x="407" y="166"/>
                    <a:pt x="400" y="173"/>
                  </a:cubicBezTo>
                  <a:lnTo>
                    <a:pt x="379" y="192"/>
                  </a:lnTo>
                  <a:cubicBezTo>
                    <a:pt x="379" y="192"/>
                    <a:pt x="379" y="192"/>
                    <a:pt x="379" y="192"/>
                  </a:cubicBezTo>
                  <a:cubicBezTo>
                    <a:pt x="373" y="197"/>
                    <a:pt x="364" y="198"/>
                    <a:pt x="357" y="194"/>
                  </a:cubicBezTo>
                  <a:cubicBezTo>
                    <a:pt x="355" y="193"/>
                    <a:pt x="353" y="192"/>
                    <a:pt x="352" y="190"/>
                  </a:cubicBezTo>
                  <a:lnTo>
                    <a:pt x="349" y="186"/>
                  </a:lnTo>
                  <a:lnTo>
                    <a:pt x="335" y="164"/>
                  </a:lnTo>
                  <a:cubicBezTo>
                    <a:pt x="331" y="157"/>
                    <a:pt x="324" y="150"/>
                    <a:pt x="316" y="152"/>
                  </a:cubicBezTo>
                  <a:lnTo>
                    <a:pt x="270" y="164"/>
                  </a:lnTo>
                  <a:cubicBezTo>
                    <a:pt x="261" y="167"/>
                    <a:pt x="259" y="175"/>
                    <a:pt x="258" y="184"/>
                  </a:cubicBezTo>
                  <a:lnTo>
                    <a:pt x="257" y="213"/>
                  </a:lnTo>
                  <a:close/>
                  <a:moveTo>
                    <a:pt x="66" y="37"/>
                  </a:moveTo>
                  <a:cubicBezTo>
                    <a:pt x="66" y="37"/>
                    <a:pt x="66" y="37"/>
                    <a:pt x="66" y="37"/>
                  </a:cubicBezTo>
                  <a:cubicBezTo>
                    <a:pt x="66" y="41"/>
                    <a:pt x="63" y="46"/>
                    <a:pt x="58" y="47"/>
                  </a:cubicBezTo>
                  <a:cubicBezTo>
                    <a:pt x="57" y="47"/>
                    <a:pt x="55" y="47"/>
                    <a:pt x="54" y="47"/>
                  </a:cubicBezTo>
                  <a:lnTo>
                    <a:pt x="51" y="46"/>
                  </a:lnTo>
                  <a:lnTo>
                    <a:pt x="37" y="43"/>
                  </a:lnTo>
                  <a:cubicBezTo>
                    <a:pt x="32" y="42"/>
                    <a:pt x="26" y="42"/>
                    <a:pt x="24" y="46"/>
                  </a:cubicBezTo>
                  <a:lnTo>
                    <a:pt x="10" y="70"/>
                  </a:lnTo>
                  <a:cubicBezTo>
                    <a:pt x="7" y="75"/>
                    <a:pt x="10" y="79"/>
                    <a:pt x="13" y="83"/>
                  </a:cubicBezTo>
                  <a:lnTo>
                    <a:pt x="24" y="95"/>
                  </a:lnTo>
                  <a:cubicBezTo>
                    <a:pt x="25" y="95"/>
                    <a:pt x="25" y="95"/>
                    <a:pt x="25" y="95"/>
                  </a:cubicBezTo>
                  <a:cubicBezTo>
                    <a:pt x="28" y="99"/>
                    <a:pt x="28" y="104"/>
                    <a:pt x="26" y="108"/>
                  </a:cubicBezTo>
                  <a:cubicBezTo>
                    <a:pt x="25" y="109"/>
                    <a:pt x="24" y="110"/>
                    <a:pt x="23" y="111"/>
                  </a:cubicBezTo>
                  <a:lnTo>
                    <a:pt x="21" y="113"/>
                  </a:lnTo>
                  <a:lnTo>
                    <a:pt x="8" y="121"/>
                  </a:lnTo>
                  <a:cubicBezTo>
                    <a:pt x="4" y="123"/>
                    <a:pt x="0" y="127"/>
                    <a:pt x="2" y="132"/>
                  </a:cubicBezTo>
                  <a:lnTo>
                    <a:pt x="9" y="159"/>
                  </a:lnTo>
                  <a:cubicBezTo>
                    <a:pt x="10" y="164"/>
                    <a:pt x="15" y="165"/>
                    <a:pt x="20" y="166"/>
                  </a:cubicBezTo>
                  <a:lnTo>
                    <a:pt x="37" y="166"/>
                  </a:lnTo>
                  <a:cubicBezTo>
                    <a:pt x="37" y="166"/>
                    <a:pt x="37" y="166"/>
                    <a:pt x="37" y="166"/>
                  </a:cubicBezTo>
                  <a:cubicBezTo>
                    <a:pt x="41" y="167"/>
                    <a:pt x="45" y="170"/>
                    <a:pt x="47" y="174"/>
                  </a:cubicBezTo>
                  <a:cubicBezTo>
                    <a:pt x="47" y="176"/>
                    <a:pt x="47" y="177"/>
                    <a:pt x="47" y="178"/>
                  </a:cubicBezTo>
                  <a:lnTo>
                    <a:pt x="46" y="181"/>
                  </a:lnTo>
                  <a:lnTo>
                    <a:pt x="43" y="196"/>
                  </a:lnTo>
                  <a:cubicBezTo>
                    <a:pt x="42" y="200"/>
                    <a:pt x="42" y="206"/>
                    <a:pt x="46" y="209"/>
                  </a:cubicBezTo>
                  <a:lnTo>
                    <a:pt x="70" y="222"/>
                  </a:lnTo>
                  <a:cubicBezTo>
                    <a:pt x="75" y="225"/>
                    <a:pt x="79" y="223"/>
                    <a:pt x="83" y="219"/>
                  </a:cubicBezTo>
                  <a:lnTo>
                    <a:pt x="95" y="208"/>
                  </a:lnTo>
                  <a:cubicBezTo>
                    <a:pt x="95" y="208"/>
                    <a:pt x="95" y="208"/>
                    <a:pt x="95" y="208"/>
                  </a:cubicBezTo>
                  <a:cubicBezTo>
                    <a:pt x="99" y="205"/>
                    <a:pt x="104" y="204"/>
                    <a:pt x="108" y="207"/>
                  </a:cubicBezTo>
                  <a:cubicBezTo>
                    <a:pt x="109" y="207"/>
                    <a:pt x="110" y="208"/>
                    <a:pt x="111" y="209"/>
                  </a:cubicBezTo>
                  <a:lnTo>
                    <a:pt x="113" y="211"/>
                  </a:lnTo>
                  <a:lnTo>
                    <a:pt x="121" y="224"/>
                  </a:lnTo>
                  <a:cubicBezTo>
                    <a:pt x="123" y="228"/>
                    <a:pt x="127" y="232"/>
                    <a:pt x="132" y="231"/>
                  </a:cubicBezTo>
                  <a:lnTo>
                    <a:pt x="159" y="224"/>
                  </a:lnTo>
                  <a:cubicBezTo>
                    <a:pt x="164" y="223"/>
                    <a:pt x="165" y="218"/>
                    <a:pt x="166" y="212"/>
                  </a:cubicBezTo>
                  <a:lnTo>
                    <a:pt x="166" y="196"/>
                  </a:lnTo>
                  <a:cubicBezTo>
                    <a:pt x="166" y="196"/>
                    <a:pt x="166" y="196"/>
                    <a:pt x="166" y="196"/>
                  </a:cubicBezTo>
                  <a:cubicBezTo>
                    <a:pt x="167" y="191"/>
                    <a:pt x="170" y="187"/>
                    <a:pt x="174" y="186"/>
                  </a:cubicBezTo>
                  <a:cubicBezTo>
                    <a:pt x="176" y="185"/>
                    <a:pt x="177" y="185"/>
                    <a:pt x="178" y="185"/>
                  </a:cubicBezTo>
                  <a:lnTo>
                    <a:pt x="181" y="186"/>
                  </a:lnTo>
                  <a:lnTo>
                    <a:pt x="196" y="189"/>
                  </a:lnTo>
                  <a:cubicBezTo>
                    <a:pt x="200" y="191"/>
                    <a:pt x="206" y="191"/>
                    <a:pt x="209" y="186"/>
                  </a:cubicBezTo>
                  <a:lnTo>
                    <a:pt x="222" y="162"/>
                  </a:lnTo>
                  <a:cubicBezTo>
                    <a:pt x="225" y="158"/>
                    <a:pt x="223" y="153"/>
                    <a:pt x="219" y="149"/>
                  </a:cubicBezTo>
                  <a:lnTo>
                    <a:pt x="208" y="137"/>
                  </a:lnTo>
                  <a:cubicBezTo>
                    <a:pt x="208" y="137"/>
                    <a:pt x="208" y="137"/>
                    <a:pt x="208" y="137"/>
                  </a:cubicBezTo>
                  <a:cubicBezTo>
                    <a:pt x="205" y="134"/>
                    <a:pt x="204" y="128"/>
                    <a:pt x="206" y="124"/>
                  </a:cubicBezTo>
                  <a:cubicBezTo>
                    <a:pt x="207" y="123"/>
                    <a:pt x="208" y="122"/>
                    <a:pt x="209" y="121"/>
                  </a:cubicBezTo>
                  <a:lnTo>
                    <a:pt x="211" y="120"/>
                  </a:lnTo>
                  <a:lnTo>
                    <a:pt x="224" y="112"/>
                  </a:lnTo>
                  <a:cubicBezTo>
                    <a:pt x="228" y="110"/>
                    <a:pt x="232" y="105"/>
                    <a:pt x="231" y="100"/>
                  </a:cubicBezTo>
                  <a:lnTo>
                    <a:pt x="224" y="74"/>
                  </a:lnTo>
                  <a:cubicBezTo>
                    <a:pt x="223" y="69"/>
                    <a:pt x="218" y="67"/>
                    <a:pt x="212" y="67"/>
                  </a:cubicBezTo>
                  <a:lnTo>
                    <a:pt x="196" y="66"/>
                  </a:lnTo>
                  <a:cubicBezTo>
                    <a:pt x="196" y="66"/>
                    <a:pt x="196" y="66"/>
                    <a:pt x="196" y="66"/>
                  </a:cubicBezTo>
                  <a:cubicBezTo>
                    <a:pt x="191" y="66"/>
                    <a:pt x="187" y="63"/>
                    <a:pt x="186" y="58"/>
                  </a:cubicBezTo>
                  <a:cubicBezTo>
                    <a:pt x="185" y="57"/>
                    <a:pt x="185" y="56"/>
                    <a:pt x="185" y="54"/>
                  </a:cubicBezTo>
                  <a:lnTo>
                    <a:pt x="186" y="52"/>
                  </a:lnTo>
                  <a:lnTo>
                    <a:pt x="189" y="37"/>
                  </a:lnTo>
                  <a:cubicBezTo>
                    <a:pt x="191" y="32"/>
                    <a:pt x="191" y="27"/>
                    <a:pt x="186" y="24"/>
                  </a:cubicBezTo>
                  <a:lnTo>
                    <a:pt x="162" y="10"/>
                  </a:lnTo>
                  <a:cubicBezTo>
                    <a:pt x="158" y="7"/>
                    <a:pt x="153" y="10"/>
                    <a:pt x="149" y="13"/>
                  </a:cubicBezTo>
                  <a:lnTo>
                    <a:pt x="137" y="25"/>
                  </a:lnTo>
                  <a:cubicBezTo>
                    <a:pt x="137" y="25"/>
                    <a:pt x="137" y="25"/>
                    <a:pt x="137" y="25"/>
                  </a:cubicBezTo>
                  <a:cubicBezTo>
                    <a:pt x="134" y="28"/>
                    <a:pt x="128" y="28"/>
                    <a:pt x="124" y="26"/>
                  </a:cubicBezTo>
                  <a:cubicBezTo>
                    <a:pt x="123" y="25"/>
                    <a:pt x="122" y="24"/>
                    <a:pt x="121" y="24"/>
                  </a:cubicBezTo>
                  <a:lnTo>
                    <a:pt x="120" y="21"/>
                  </a:lnTo>
                  <a:lnTo>
                    <a:pt x="112" y="8"/>
                  </a:lnTo>
                  <a:cubicBezTo>
                    <a:pt x="110" y="4"/>
                    <a:pt x="105" y="0"/>
                    <a:pt x="100" y="2"/>
                  </a:cubicBezTo>
                  <a:lnTo>
                    <a:pt x="74" y="9"/>
                  </a:lnTo>
                  <a:cubicBezTo>
                    <a:pt x="69" y="10"/>
                    <a:pt x="67" y="15"/>
                    <a:pt x="67" y="20"/>
                  </a:cubicBezTo>
                  <a:lnTo>
                    <a:pt x="66" y="37"/>
                  </a:lnTo>
                  <a:close/>
                  <a:moveTo>
                    <a:pt x="116" y="47"/>
                  </a:moveTo>
                  <a:lnTo>
                    <a:pt x="116" y="47"/>
                  </a:lnTo>
                  <a:cubicBezTo>
                    <a:pt x="153" y="47"/>
                    <a:pt x="183" y="77"/>
                    <a:pt x="183" y="114"/>
                  </a:cubicBezTo>
                  <a:cubicBezTo>
                    <a:pt x="183" y="151"/>
                    <a:pt x="153" y="181"/>
                    <a:pt x="116" y="181"/>
                  </a:cubicBezTo>
                  <a:cubicBezTo>
                    <a:pt x="79" y="181"/>
                    <a:pt x="50" y="151"/>
                    <a:pt x="50" y="114"/>
                  </a:cubicBezTo>
                  <a:cubicBezTo>
                    <a:pt x="50" y="77"/>
                    <a:pt x="79" y="47"/>
                    <a:pt x="116" y="47"/>
                  </a:cubicBezTo>
                  <a:close/>
                  <a:moveTo>
                    <a:pt x="343" y="231"/>
                  </a:moveTo>
                  <a:lnTo>
                    <a:pt x="343" y="231"/>
                  </a:lnTo>
                  <a:cubicBezTo>
                    <a:pt x="406" y="231"/>
                    <a:pt x="458" y="282"/>
                    <a:pt x="458" y="346"/>
                  </a:cubicBezTo>
                  <a:cubicBezTo>
                    <a:pt x="458" y="409"/>
                    <a:pt x="406" y="460"/>
                    <a:pt x="343" y="460"/>
                  </a:cubicBezTo>
                  <a:cubicBezTo>
                    <a:pt x="280" y="460"/>
                    <a:pt x="229" y="409"/>
                    <a:pt x="229" y="346"/>
                  </a:cubicBezTo>
                  <a:cubicBezTo>
                    <a:pt x="229" y="282"/>
                    <a:pt x="280" y="231"/>
                    <a:pt x="343" y="23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5344642" y="5077870"/>
            <a:ext cx="517525" cy="517525"/>
            <a:chOff x="5862638" y="5077870"/>
            <a:chExt cx="517525" cy="517525"/>
          </a:xfrm>
          <a:solidFill>
            <a:schemeClr val="bg2"/>
          </a:solidFill>
        </p:grpSpPr>
        <p:sp>
          <p:nvSpPr>
            <p:cNvPr id="25" name="Oval 27"/>
            <p:cNvSpPr>
              <a:spLocks noChangeArrowheads="1"/>
            </p:cNvSpPr>
            <p:nvPr/>
          </p:nvSpPr>
          <p:spPr bwMode="auto">
            <a:xfrm>
              <a:off x="5862638" y="5077870"/>
              <a:ext cx="517525" cy="517525"/>
            </a:xfrm>
            <a:prstGeom prst="ellipse">
              <a:avLst/>
            </a:prstGeom>
            <a:grpFill/>
            <a:ln>
              <a:noFill/>
            </a:ln>
          </p:spPr>
          <p:txBody>
            <a:bodyPr vert="horz" wrap="square" lIns="91440" tIns="45720" rIns="91440" bIns="45720" numCol="1" anchor="t" anchorCtr="0" compatLnSpc="1"/>
            <a:lstStyle/>
            <a:p>
              <a:endParaRPr lang="zh-CN" altLang="en-US"/>
            </a:p>
          </p:txBody>
        </p:sp>
        <p:sp>
          <p:nvSpPr>
            <p:cNvPr id="26" name="Freeform 30"/>
            <p:cNvSpPr>
              <a:spLocks noEditPoints="1"/>
            </p:cNvSpPr>
            <p:nvPr/>
          </p:nvSpPr>
          <p:spPr bwMode="auto">
            <a:xfrm>
              <a:off x="5940426" y="5173120"/>
              <a:ext cx="393700" cy="369888"/>
            </a:xfrm>
            <a:custGeom>
              <a:gdLst>
                <a:gd name="T0" fmla="*/ 358 w 586"/>
                <a:gd name="T1" fmla="*/ 9 h 552"/>
                <a:gd name="T2" fmla="*/ 285 w 586"/>
                <a:gd name="T3" fmla="*/ 35 h 552"/>
                <a:gd name="T4" fmla="*/ 219 w 586"/>
                <a:gd name="T5" fmla="*/ 7 h 552"/>
                <a:gd name="T6" fmla="*/ 6 w 586"/>
                <a:gd name="T7" fmla="*/ 220 h 552"/>
                <a:gd name="T8" fmla="*/ 76 w 586"/>
                <a:gd name="T9" fmla="*/ 320 h 552"/>
                <a:gd name="T10" fmla="*/ 111 w 586"/>
                <a:gd name="T11" fmla="*/ 384 h 552"/>
                <a:gd name="T12" fmla="*/ 157 w 586"/>
                <a:gd name="T13" fmla="*/ 477 h 552"/>
                <a:gd name="T14" fmla="*/ 241 w 586"/>
                <a:gd name="T15" fmla="*/ 513 h 552"/>
                <a:gd name="T16" fmla="*/ 336 w 586"/>
                <a:gd name="T17" fmla="*/ 531 h 552"/>
                <a:gd name="T18" fmla="*/ 373 w 586"/>
                <a:gd name="T19" fmla="*/ 516 h 552"/>
                <a:gd name="T20" fmla="*/ 432 w 586"/>
                <a:gd name="T21" fmla="*/ 477 h 552"/>
                <a:gd name="T22" fmla="*/ 446 w 586"/>
                <a:gd name="T23" fmla="*/ 421 h 552"/>
                <a:gd name="T24" fmla="*/ 491 w 586"/>
                <a:gd name="T25" fmla="*/ 415 h 552"/>
                <a:gd name="T26" fmla="*/ 506 w 586"/>
                <a:gd name="T27" fmla="*/ 360 h 552"/>
                <a:gd name="T28" fmla="*/ 558 w 586"/>
                <a:gd name="T29" fmla="*/ 309 h 552"/>
                <a:gd name="T30" fmla="*/ 577 w 586"/>
                <a:gd name="T31" fmla="*/ 256 h 552"/>
                <a:gd name="T32" fmla="*/ 554 w 586"/>
                <a:gd name="T33" fmla="*/ 248 h 552"/>
                <a:gd name="T34" fmla="*/ 530 w 586"/>
                <a:gd name="T35" fmla="*/ 263 h 552"/>
                <a:gd name="T36" fmla="*/ 465 w 586"/>
                <a:gd name="T37" fmla="*/ 301 h 552"/>
                <a:gd name="T38" fmla="*/ 467 w 586"/>
                <a:gd name="T39" fmla="*/ 307 h 552"/>
                <a:gd name="T40" fmla="*/ 402 w 586"/>
                <a:gd name="T41" fmla="*/ 346 h 552"/>
                <a:gd name="T42" fmla="*/ 421 w 586"/>
                <a:gd name="T43" fmla="*/ 380 h 552"/>
                <a:gd name="T44" fmla="*/ 356 w 586"/>
                <a:gd name="T45" fmla="*/ 418 h 552"/>
                <a:gd name="T46" fmla="*/ 373 w 586"/>
                <a:gd name="T47" fmla="*/ 449 h 552"/>
                <a:gd name="T48" fmla="*/ 309 w 586"/>
                <a:gd name="T49" fmla="*/ 488 h 552"/>
                <a:gd name="T50" fmla="*/ 319 w 586"/>
                <a:gd name="T51" fmla="*/ 514 h 552"/>
                <a:gd name="T52" fmla="*/ 264 w 586"/>
                <a:gd name="T53" fmla="*/ 498 h 552"/>
                <a:gd name="T54" fmla="*/ 273 w 586"/>
                <a:gd name="T55" fmla="*/ 479 h 552"/>
                <a:gd name="T56" fmla="*/ 337 w 586"/>
                <a:gd name="T57" fmla="*/ 385 h 552"/>
                <a:gd name="T58" fmla="*/ 187 w 586"/>
                <a:gd name="T59" fmla="*/ 494 h 552"/>
                <a:gd name="T60" fmla="*/ 200 w 586"/>
                <a:gd name="T61" fmla="*/ 439 h 552"/>
                <a:gd name="T62" fmla="*/ 169 w 586"/>
                <a:gd name="T63" fmla="*/ 442 h 552"/>
                <a:gd name="T64" fmla="*/ 128 w 586"/>
                <a:gd name="T65" fmla="*/ 401 h 552"/>
                <a:gd name="T66" fmla="*/ 152 w 586"/>
                <a:gd name="T67" fmla="*/ 347 h 552"/>
                <a:gd name="T68" fmla="*/ 98 w 586"/>
                <a:gd name="T69" fmla="*/ 341 h 552"/>
                <a:gd name="T70" fmla="*/ 100 w 586"/>
                <a:gd name="T71" fmla="*/ 324 h 552"/>
                <a:gd name="T72" fmla="*/ 105 w 586"/>
                <a:gd name="T73" fmla="*/ 313 h 552"/>
                <a:gd name="T74" fmla="*/ 184 w 586"/>
                <a:gd name="T75" fmla="*/ 233 h 552"/>
                <a:gd name="T76" fmla="*/ 124 w 586"/>
                <a:gd name="T77" fmla="*/ 238 h 552"/>
                <a:gd name="T78" fmla="*/ 85 w 586"/>
                <a:gd name="T79" fmla="*/ 177 h 552"/>
                <a:gd name="T80" fmla="*/ 316 w 586"/>
                <a:gd name="T81" fmla="*/ 174 h 552"/>
                <a:gd name="T82" fmla="*/ 307 w 586"/>
                <a:gd name="T83" fmla="*/ 50 h 552"/>
                <a:gd name="T84" fmla="*/ 358 w 586"/>
                <a:gd name="T85" fmla="*/ 33 h 552"/>
                <a:gd name="T86" fmla="*/ 554 w 586"/>
                <a:gd name="T87" fmla="*/ 248 h 5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552">
                  <a:moveTo>
                    <a:pt x="555" y="166"/>
                  </a:moveTo>
                  <a:lnTo>
                    <a:pt x="424" y="35"/>
                  </a:lnTo>
                  <a:cubicBezTo>
                    <a:pt x="408" y="19"/>
                    <a:pt x="383" y="9"/>
                    <a:pt x="358" y="9"/>
                  </a:cubicBezTo>
                  <a:cubicBezTo>
                    <a:pt x="350" y="9"/>
                    <a:pt x="342" y="10"/>
                    <a:pt x="335" y="13"/>
                  </a:cubicBezTo>
                  <a:lnTo>
                    <a:pt x="329" y="14"/>
                  </a:lnTo>
                  <a:cubicBezTo>
                    <a:pt x="316" y="18"/>
                    <a:pt x="300" y="26"/>
                    <a:pt x="285" y="35"/>
                  </a:cubicBezTo>
                  <a:lnTo>
                    <a:pt x="285" y="35"/>
                  </a:lnTo>
                  <a:cubicBezTo>
                    <a:pt x="259" y="24"/>
                    <a:pt x="235" y="12"/>
                    <a:pt x="224" y="8"/>
                  </a:cubicBezTo>
                  <a:lnTo>
                    <a:pt x="219" y="7"/>
                  </a:lnTo>
                  <a:cubicBezTo>
                    <a:pt x="198" y="0"/>
                    <a:pt x="168" y="8"/>
                    <a:pt x="153" y="23"/>
                  </a:cubicBezTo>
                  <a:lnTo>
                    <a:pt x="22" y="154"/>
                  </a:lnTo>
                  <a:cubicBezTo>
                    <a:pt x="7" y="169"/>
                    <a:pt x="0" y="199"/>
                    <a:pt x="6" y="220"/>
                  </a:cubicBezTo>
                  <a:lnTo>
                    <a:pt x="9" y="227"/>
                  </a:lnTo>
                  <a:cubicBezTo>
                    <a:pt x="16" y="248"/>
                    <a:pt x="34" y="277"/>
                    <a:pt x="49" y="293"/>
                  </a:cubicBezTo>
                  <a:lnTo>
                    <a:pt x="76" y="320"/>
                  </a:lnTo>
                  <a:cubicBezTo>
                    <a:pt x="70" y="338"/>
                    <a:pt x="74" y="358"/>
                    <a:pt x="87" y="371"/>
                  </a:cubicBezTo>
                  <a:cubicBezTo>
                    <a:pt x="93" y="378"/>
                    <a:pt x="102" y="382"/>
                    <a:pt x="111" y="384"/>
                  </a:cubicBezTo>
                  <a:lnTo>
                    <a:pt x="111" y="384"/>
                  </a:lnTo>
                  <a:cubicBezTo>
                    <a:pt x="86" y="409"/>
                    <a:pt x="82" y="445"/>
                    <a:pt x="103" y="466"/>
                  </a:cubicBezTo>
                  <a:cubicBezTo>
                    <a:pt x="112" y="475"/>
                    <a:pt x="124" y="480"/>
                    <a:pt x="138" y="480"/>
                  </a:cubicBezTo>
                  <a:cubicBezTo>
                    <a:pt x="144" y="480"/>
                    <a:pt x="150" y="479"/>
                    <a:pt x="157" y="477"/>
                  </a:cubicBezTo>
                  <a:cubicBezTo>
                    <a:pt x="157" y="490"/>
                    <a:pt x="161" y="502"/>
                    <a:pt x="170" y="510"/>
                  </a:cubicBezTo>
                  <a:cubicBezTo>
                    <a:pt x="179" y="519"/>
                    <a:pt x="191" y="524"/>
                    <a:pt x="205" y="524"/>
                  </a:cubicBezTo>
                  <a:cubicBezTo>
                    <a:pt x="217" y="524"/>
                    <a:pt x="230" y="520"/>
                    <a:pt x="241" y="513"/>
                  </a:cubicBezTo>
                  <a:cubicBezTo>
                    <a:pt x="242" y="522"/>
                    <a:pt x="247" y="531"/>
                    <a:pt x="254" y="538"/>
                  </a:cubicBezTo>
                  <a:cubicBezTo>
                    <a:pt x="263" y="547"/>
                    <a:pt x="275" y="552"/>
                    <a:pt x="288" y="552"/>
                  </a:cubicBezTo>
                  <a:cubicBezTo>
                    <a:pt x="305" y="552"/>
                    <a:pt x="323" y="544"/>
                    <a:pt x="336" y="531"/>
                  </a:cubicBezTo>
                  <a:lnTo>
                    <a:pt x="343" y="523"/>
                  </a:lnTo>
                  <a:cubicBezTo>
                    <a:pt x="351" y="525"/>
                    <a:pt x="360" y="524"/>
                    <a:pt x="368" y="519"/>
                  </a:cubicBezTo>
                  <a:lnTo>
                    <a:pt x="373" y="516"/>
                  </a:lnTo>
                  <a:cubicBezTo>
                    <a:pt x="387" y="508"/>
                    <a:pt x="393" y="492"/>
                    <a:pt x="389" y="478"/>
                  </a:cubicBezTo>
                  <a:lnTo>
                    <a:pt x="392" y="474"/>
                  </a:lnTo>
                  <a:cubicBezTo>
                    <a:pt x="403" y="483"/>
                    <a:pt x="419" y="484"/>
                    <a:pt x="432" y="477"/>
                  </a:cubicBezTo>
                  <a:lnTo>
                    <a:pt x="437" y="474"/>
                  </a:lnTo>
                  <a:cubicBezTo>
                    <a:pt x="453" y="464"/>
                    <a:pt x="458" y="442"/>
                    <a:pt x="449" y="426"/>
                  </a:cubicBezTo>
                  <a:lnTo>
                    <a:pt x="446" y="421"/>
                  </a:lnTo>
                  <a:lnTo>
                    <a:pt x="449" y="417"/>
                  </a:lnTo>
                  <a:cubicBezTo>
                    <a:pt x="460" y="424"/>
                    <a:pt x="474" y="425"/>
                    <a:pt x="486" y="418"/>
                  </a:cubicBezTo>
                  <a:lnTo>
                    <a:pt x="491" y="415"/>
                  </a:lnTo>
                  <a:cubicBezTo>
                    <a:pt x="508" y="405"/>
                    <a:pt x="513" y="384"/>
                    <a:pt x="503" y="367"/>
                  </a:cubicBezTo>
                  <a:lnTo>
                    <a:pt x="502" y="365"/>
                  </a:lnTo>
                  <a:lnTo>
                    <a:pt x="506" y="360"/>
                  </a:lnTo>
                  <a:cubicBezTo>
                    <a:pt x="517" y="366"/>
                    <a:pt x="530" y="366"/>
                    <a:pt x="541" y="360"/>
                  </a:cubicBezTo>
                  <a:lnTo>
                    <a:pt x="546" y="357"/>
                  </a:lnTo>
                  <a:cubicBezTo>
                    <a:pt x="562" y="347"/>
                    <a:pt x="567" y="325"/>
                    <a:pt x="558" y="309"/>
                  </a:cubicBezTo>
                  <a:lnTo>
                    <a:pt x="555" y="304"/>
                  </a:lnTo>
                  <a:cubicBezTo>
                    <a:pt x="563" y="290"/>
                    <a:pt x="570" y="276"/>
                    <a:pt x="574" y="263"/>
                  </a:cubicBezTo>
                  <a:lnTo>
                    <a:pt x="577" y="256"/>
                  </a:lnTo>
                  <a:cubicBezTo>
                    <a:pt x="586" y="226"/>
                    <a:pt x="577" y="188"/>
                    <a:pt x="555" y="166"/>
                  </a:cubicBezTo>
                  <a:close/>
                  <a:moveTo>
                    <a:pt x="554" y="248"/>
                  </a:moveTo>
                  <a:lnTo>
                    <a:pt x="554" y="248"/>
                  </a:lnTo>
                  <a:lnTo>
                    <a:pt x="552" y="256"/>
                  </a:lnTo>
                  <a:cubicBezTo>
                    <a:pt x="549" y="263"/>
                    <a:pt x="545" y="272"/>
                    <a:pt x="541" y="281"/>
                  </a:cubicBezTo>
                  <a:lnTo>
                    <a:pt x="530" y="263"/>
                  </a:lnTo>
                  <a:cubicBezTo>
                    <a:pt x="520" y="246"/>
                    <a:pt x="498" y="241"/>
                    <a:pt x="482" y="251"/>
                  </a:cubicBezTo>
                  <a:lnTo>
                    <a:pt x="477" y="254"/>
                  </a:lnTo>
                  <a:cubicBezTo>
                    <a:pt x="461" y="263"/>
                    <a:pt x="455" y="285"/>
                    <a:pt x="465" y="301"/>
                  </a:cubicBezTo>
                  <a:lnTo>
                    <a:pt x="490" y="343"/>
                  </a:lnTo>
                  <a:lnTo>
                    <a:pt x="489" y="344"/>
                  </a:lnTo>
                  <a:lnTo>
                    <a:pt x="467" y="307"/>
                  </a:lnTo>
                  <a:cubicBezTo>
                    <a:pt x="457" y="290"/>
                    <a:pt x="435" y="285"/>
                    <a:pt x="419" y="295"/>
                  </a:cubicBezTo>
                  <a:lnTo>
                    <a:pt x="414" y="298"/>
                  </a:lnTo>
                  <a:cubicBezTo>
                    <a:pt x="398" y="308"/>
                    <a:pt x="392" y="329"/>
                    <a:pt x="402" y="346"/>
                  </a:cubicBezTo>
                  <a:lnTo>
                    <a:pt x="434" y="399"/>
                  </a:lnTo>
                  <a:lnTo>
                    <a:pt x="433" y="400"/>
                  </a:lnTo>
                  <a:lnTo>
                    <a:pt x="421" y="380"/>
                  </a:lnTo>
                  <a:cubicBezTo>
                    <a:pt x="411" y="363"/>
                    <a:pt x="389" y="358"/>
                    <a:pt x="373" y="368"/>
                  </a:cubicBezTo>
                  <a:lnTo>
                    <a:pt x="368" y="371"/>
                  </a:lnTo>
                  <a:cubicBezTo>
                    <a:pt x="352" y="381"/>
                    <a:pt x="346" y="402"/>
                    <a:pt x="356" y="418"/>
                  </a:cubicBezTo>
                  <a:lnTo>
                    <a:pt x="378" y="455"/>
                  </a:lnTo>
                  <a:lnTo>
                    <a:pt x="377" y="456"/>
                  </a:lnTo>
                  <a:lnTo>
                    <a:pt x="373" y="449"/>
                  </a:lnTo>
                  <a:cubicBezTo>
                    <a:pt x="364" y="432"/>
                    <a:pt x="342" y="427"/>
                    <a:pt x="326" y="437"/>
                  </a:cubicBezTo>
                  <a:lnTo>
                    <a:pt x="321" y="440"/>
                  </a:lnTo>
                  <a:cubicBezTo>
                    <a:pt x="304" y="450"/>
                    <a:pt x="299" y="471"/>
                    <a:pt x="309" y="488"/>
                  </a:cubicBezTo>
                  <a:lnTo>
                    <a:pt x="321" y="507"/>
                  </a:lnTo>
                  <a:cubicBezTo>
                    <a:pt x="321" y="508"/>
                    <a:pt x="322" y="509"/>
                    <a:pt x="323" y="510"/>
                  </a:cubicBezTo>
                  <a:lnTo>
                    <a:pt x="319" y="514"/>
                  </a:lnTo>
                  <a:cubicBezTo>
                    <a:pt x="310" y="523"/>
                    <a:pt x="298" y="528"/>
                    <a:pt x="288" y="528"/>
                  </a:cubicBezTo>
                  <a:cubicBezTo>
                    <a:pt x="281" y="528"/>
                    <a:pt x="275" y="526"/>
                    <a:pt x="271" y="521"/>
                  </a:cubicBezTo>
                  <a:cubicBezTo>
                    <a:pt x="265" y="516"/>
                    <a:pt x="263" y="507"/>
                    <a:pt x="264" y="498"/>
                  </a:cubicBezTo>
                  <a:cubicBezTo>
                    <a:pt x="265" y="494"/>
                    <a:pt x="267" y="489"/>
                    <a:pt x="269" y="485"/>
                  </a:cubicBezTo>
                  <a:cubicBezTo>
                    <a:pt x="269" y="485"/>
                    <a:pt x="270" y="484"/>
                    <a:pt x="270" y="484"/>
                  </a:cubicBezTo>
                  <a:cubicBezTo>
                    <a:pt x="271" y="482"/>
                    <a:pt x="272" y="480"/>
                    <a:pt x="273" y="479"/>
                  </a:cubicBezTo>
                  <a:cubicBezTo>
                    <a:pt x="274" y="477"/>
                    <a:pt x="276" y="475"/>
                    <a:pt x="278" y="473"/>
                  </a:cubicBezTo>
                  <a:lnTo>
                    <a:pt x="351" y="400"/>
                  </a:lnTo>
                  <a:lnTo>
                    <a:pt x="337" y="385"/>
                  </a:lnTo>
                  <a:lnTo>
                    <a:pt x="235" y="486"/>
                  </a:lnTo>
                  <a:cubicBezTo>
                    <a:pt x="226" y="495"/>
                    <a:pt x="215" y="500"/>
                    <a:pt x="205" y="500"/>
                  </a:cubicBezTo>
                  <a:cubicBezTo>
                    <a:pt x="198" y="500"/>
                    <a:pt x="192" y="498"/>
                    <a:pt x="187" y="494"/>
                  </a:cubicBezTo>
                  <a:cubicBezTo>
                    <a:pt x="176" y="482"/>
                    <a:pt x="179" y="461"/>
                    <a:pt x="194" y="445"/>
                  </a:cubicBezTo>
                  <a:lnTo>
                    <a:pt x="198" y="442"/>
                  </a:lnTo>
                  <a:lnTo>
                    <a:pt x="200" y="439"/>
                  </a:lnTo>
                  <a:lnTo>
                    <a:pt x="295" y="344"/>
                  </a:lnTo>
                  <a:lnTo>
                    <a:pt x="281" y="330"/>
                  </a:lnTo>
                  <a:lnTo>
                    <a:pt x="169" y="442"/>
                  </a:lnTo>
                  <a:cubicBezTo>
                    <a:pt x="159" y="451"/>
                    <a:pt x="148" y="456"/>
                    <a:pt x="138" y="456"/>
                  </a:cubicBezTo>
                  <a:cubicBezTo>
                    <a:pt x="131" y="456"/>
                    <a:pt x="125" y="454"/>
                    <a:pt x="120" y="449"/>
                  </a:cubicBezTo>
                  <a:cubicBezTo>
                    <a:pt x="109" y="438"/>
                    <a:pt x="112" y="416"/>
                    <a:pt x="128" y="401"/>
                  </a:cubicBezTo>
                  <a:lnTo>
                    <a:pt x="240" y="289"/>
                  </a:lnTo>
                  <a:lnTo>
                    <a:pt x="225" y="274"/>
                  </a:lnTo>
                  <a:lnTo>
                    <a:pt x="152" y="347"/>
                  </a:lnTo>
                  <a:cubicBezTo>
                    <a:pt x="143" y="356"/>
                    <a:pt x="131" y="361"/>
                    <a:pt x="121" y="361"/>
                  </a:cubicBezTo>
                  <a:cubicBezTo>
                    <a:pt x="114" y="361"/>
                    <a:pt x="108" y="359"/>
                    <a:pt x="104" y="354"/>
                  </a:cubicBezTo>
                  <a:cubicBezTo>
                    <a:pt x="100" y="351"/>
                    <a:pt x="98" y="346"/>
                    <a:pt x="98" y="341"/>
                  </a:cubicBezTo>
                  <a:cubicBezTo>
                    <a:pt x="97" y="337"/>
                    <a:pt x="97" y="333"/>
                    <a:pt x="98" y="329"/>
                  </a:cubicBezTo>
                  <a:cubicBezTo>
                    <a:pt x="98" y="328"/>
                    <a:pt x="98" y="328"/>
                    <a:pt x="99" y="327"/>
                  </a:cubicBezTo>
                  <a:cubicBezTo>
                    <a:pt x="99" y="326"/>
                    <a:pt x="99" y="325"/>
                    <a:pt x="100" y="324"/>
                  </a:cubicBezTo>
                  <a:cubicBezTo>
                    <a:pt x="100" y="322"/>
                    <a:pt x="101" y="321"/>
                    <a:pt x="102" y="319"/>
                  </a:cubicBezTo>
                  <a:cubicBezTo>
                    <a:pt x="102" y="318"/>
                    <a:pt x="102" y="318"/>
                    <a:pt x="103" y="317"/>
                  </a:cubicBezTo>
                  <a:cubicBezTo>
                    <a:pt x="104" y="316"/>
                    <a:pt x="104" y="314"/>
                    <a:pt x="105" y="313"/>
                  </a:cubicBezTo>
                  <a:cubicBezTo>
                    <a:pt x="106" y="312"/>
                    <a:pt x="106" y="312"/>
                    <a:pt x="107" y="311"/>
                  </a:cubicBezTo>
                  <a:cubicBezTo>
                    <a:pt x="108" y="309"/>
                    <a:pt x="109" y="308"/>
                    <a:pt x="111" y="306"/>
                  </a:cubicBezTo>
                  <a:lnTo>
                    <a:pt x="184" y="233"/>
                  </a:lnTo>
                  <a:lnTo>
                    <a:pt x="177" y="226"/>
                  </a:lnTo>
                  <a:cubicBezTo>
                    <a:pt x="173" y="222"/>
                    <a:pt x="171" y="218"/>
                    <a:pt x="169" y="213"/>
                  </a:cubicBezTo>
                  <a:lnTo>
                    <a:pt x="124" y="238"/>
                  </a:lnTo>
                  <a:cubicBezTo>
                    <a:pt x="117" y="242"/>
                    <a:pt x="110" y="244"/>
                    <a:pt x="103" y="244"/>
                  </a:cubicBezTo>
                  <a:cubicBezTo>
                    <a:pt x="90" y="244"/>
                    <a:pt x="77" y="238"/>
                    <a:pt x="70" y="227"/>
                  </a:cubicBezTo>
                  <a:cubicBezTo>
                    <a:pt x="59" y="210"/>
                    <a:pt x="66" y="188"/>
                    <a:pt x="85" y="177"/>
                  </a:cubicBezTo>
                  <a:lnTo>
                    <a:pt x="216" y="103"/>
                  </a:lnTo>
                  <a:cubicBezTo>
                    <a:pt x="220" y="109"/>
                    <a:pt x="225" y="113"/>
                    <a:pt x="231" y="117"/>
                  </a:cubicBezTo>
                  <a:lnTo>
                    <a:pt x="316" y="174"/>
                  </a:lnTo>
                  <a:cubicBezTo>
                    <a:pt x="341" y="191"/>
                    <a:pt x="374" y="186"/>
                    <a:pt x="389" y="163"/>
                  </a:cubicBezTo>
                  <a:cubicBezTo>
                    <a:pt x="404" y="141"/>
                    <a:pt x="396" y="108"/>
                    <a:pt x="370" y="92"/>
                  </a:cubicBezTo>
                  <a:lnTo>
                    <a:pt x="307" y="50"/>
                  </a:lnTo>
                  <a:cubicBezTo>
                    <a:pt x="317" y="44"/>
                    <a:pt x="327" y="40"/>
                    <a:pt x="336" y="37"/>
                  </a:cubicBezTo>
                  <a:lnTo>
                    <a:pt x="342" y="35"/>
                  </a:lnTo>
                  <a:cubicBezTo>
                    <a:pt x="347" y="34"/>
                    <a:pt x="352" y="33"/>
                    <a:pt x="358" y="33"/>
                  </a:cubicBezTo>
                  <a:cubicBezTo>
                    <a:pt x="376" y="33"/>
                    <a:pt x="396" y="40"/>
                    <a:pt x="407" y="52"/>
                  </a:cubicBezTo>
                  <a:lnTo>
                    <a:pt x="538" y="183"/>
                  </a:lnTo>
                  <a:cubicBezTo>
                    <a:pt x="554" y="198"/>
                    <a:pt x="561" y="228"/>
                    <a:pt x="554" y="24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Tm="8058">
        <p14:prism dir="d" isInverted="1"/>
      </p:transition>
    </mc:Choice>
    <mc:Fallback>
      <p:transition spd="slow" advTm="805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5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nodeType="withEffect">
                                  <p:stCondLst>
                                    <p:cond delay="1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nodeType="withEffect">
                                  <p:stCondLst>
                                    <p:cond delay="2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nodeType="withEffect">
                                  <p:stCondLst>
                                    <p:cond delay="30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24"/>
                                        </p:tgtEl>
                                        <p:attrNameLst>
                                          <p:attrName>ppt_x</p:attrName>
                                          <p:attrName>ppt_y</p:attrName>
                                        </p:attrNameLst>
                                      </p:cBhvr>
                                    </p:animMotion>
                                    <p:animEffect transition="in" filter="fade">
                                      <p:cBhvr>
                                        <p:cTn id="44" dur="1000"/>
                                        <p:tgtEl>
                                          <p:spTgt spid="24"/>
                                        </p:tgtEl>
                                      </p:cBhvr>
                                    </p:animEffect>
                                  </p:childTnLst>
                                </p:cTn>
                              </p:par>
                            </p:childTnLst>
                          </p:cTn>
                        </p:par>
                        <p:par>
                          <p:cTn id="45" fill="hold" nodeType="afterGroup">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400" fill="hold"/>
                                        <p:tgtEl>
                                          <p:spTgt spid="7"/>
                                        </p:tgtEl>
                                        <p:attrNameLst>
                                          <p:attrName>ppt_w</p:attrName>
                                        </p:attrNameLst>
                                      </p:cBhvr>
                                      <p:tavLst>
                                        <p:tav tm="0">
                                          <p:val>
                                            <p:fltVal val="0"/>
                                          </p:val>
                                        </p:tav>
                                        <p:tav tm="100000">
                                          <p:val>
                                            <p:strVal val="#ppt_w"/>
                                          </p:val>
                                        </p:tav>
                                      </p:tavLst>
                                    </p:anim>
                                    <p:anim calcmode="lin" valueType="num">
                                      <p:cBhvr>
                                        <p:cTn id="49" dur="400" fill="hold"/>
                                        <p:tgtEl>
                                          <p:spTgt spid="7"/>
                                        </p:tgtEl>
                                        <p:attrNameLst>
                                          <p:attrName>ppt_h</p:attrName>
                                        </p:attrNameLst>
                                      </p:cBhvr>
                                      <p:tavLst>
                                        <p:tav tm="0">
                                          <p:val>
                                            <p:fltVal val="0"/>
                                          </p:val>
                                        </p:tav>
                                        <p:tav tm="100000">
                                          <p:val>
                                            <p:strVal val="#ppt_h"/>
                                          </p:val>
                                        </p:tav>
                                      </p:tavLst>
                                    </p:anim>
                                    <p:anim calcmode="lin" valueType="num">
                                      <p:cBhvr>
                                        <p:cTn id="50" dur="400" fill="hold"/>
                                        <p:tgtEl>
                                          <p:spTgt spid="7"/>
                                        </p:tgtEl>
                                        <p:attrNameLst>
                                          <p:attrName>style.rotation</p:attrName>
                                        </p:attrNameLst>
                                      </p:cBhvr>
                                      <p:tavLst>
                                        <p:tav tm="0">
                                          <p:val>
                                            <p:fltVal val="90"/>
                                          </p:val>
                                        </p:tav>
                                        <p:tav tm="100000">
                                          <p:val>
                                            <p:fltVal val="0"/>
                                          </p:val>
                                        </p:tav>
                                      </p:tavLst>
                                    </p:anim>
                                    <p:animEffect transition="in" filter="fade">
                                      <p:cBhvr>
                                        <p:cTn id="51" dur="400"/>
                                        <p:tgtEl>
                                          <p:spTgt spid="7"/>
                                        </p:tgtEl>
                                      </p:cBhvr>
                                    </p:animEffect>
                                  </p:childTnLst>
                                </p:cTn>
                              </p:par>
                            </p:childTnLst>
                          </p:cTn>
                        </p:par>
                        <p:par>
                          <p:cTn id="52" fill="hold" nodeType="afterGroup">
                            <p:stCondLst>
                              <p:cond delay="34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nodeType="afterGroup">
                            <p:stCondLst>
                              <p:cond delay="3900"/>
                            </p:stCondLst>
                            <p:childTnLst>
                              <p:par>
                                <p:cTn id="57" presetID="3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400" fill="hold"/>
                                        <p:tgtEl>
                                          <p:spTgt spid="9"/>
                                        </p:tgtEl>
                                        <p:attrNameLst>
                                          <p:attrName>ppt_w</p:attrName>
                                        </p:attrNameLst>
                                      </p:cBhvr>
                                      <p:tavLst>
                                        <p:tav tm="0">
                                          <p:val>
                                            <p:fltVal val="0"/>
                                          </p:val>
                                        </p:tav>
                                        <p:tav tm="100000">
                                          <p:val>
                                            <p:strVal val="#ppt_w"/>
                                          </p:val>
                                        </p:tav>
                                      </p:tavLst>
                                    </p:anim>
                                    <p:anim calcmode="lin" valueType="num">
                                      <p:cBhvr>
                                        <p:cTn id="60" dur="400" fill="hold"/>
                                        <p:tgtEl>
                                          <p:spTgt spid="9"/>
                                        </p:tgtEl>
                                        <p:attrNameLst>
                                          <p:attrName>ppt_h</p:attrName>
                                        </p:attrNameLst>
                                      </p:cBhvr>
                                      <p:tavLst>
                                        <p:tav tm="0">
                                          <p:val>
                                            <p:fltVal val="0"/>
                                          </p:val>
                                        </p:tav>
                                        <p:tav tm="100000">
                                          <p:val>
                                            <p:strVal val="#ppt_h"/>
                                          </p:val>
                                        </p:tav>
                                      </p:tavLst>
                                    </p:anim>
                                    <p:anim calcmode="lin" valueType="num">
                                      <p:cBhvr>
                                        <p:cTn id="61" dur="400" fill="hold"/>
                                        <p:tgtEl>
                                          <p:spTgt spid="9"/>
                                        </p:tgtEl>
                                        <p:attrNameLst>
                                          <p:attrName>style.rotation</p:attrName>
                                        </p:attrNameLst>
                                      </p:cBhvr>
                                      <p:tavLst>
                                        <p:tav tm="0">
                                          <p:val>
                                            <p:fltVal val="90"/>
                                          </p:val>
                                        </p:tav>
                                        <p:tav tm="100000">
                                          <p:val>
                                            <p:fltVal val="0"/>
                                          </p:val>
                                        </p:tav>
                                      </p:tavLst>
                                    </p:anim>
                                    <p:animEffect transition="in" filter="fade">
                                      <p:cBhvr>
                                        <p:cTn id="62" dur="400"/>
                                        <p:tgtEl>
                                          <p:spTgt spid="9"/>
                                        </p:tgtEl>
                                      </p:cBhvr>
                                    </p:animEffect>
                                  </p:childTnLst>
                                </p:cTn>
                              </p:par>
                            </p:childTnLst>
                          </p:cTn>
                        </p:par>
                        <p:par>
                          <p:cTn id="63" fill="hold" nodeType="afterGroup">
                            <p:stCondLst>
                              <p:cond delay="43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nodeType="afterGroup">
                            <p:stCondLst>
                              <p:cond delay="4800"/>
                            </p:stCondLst>
                            <p:childTnLst>
                              <p:par>
                                <p:cTn id="68" presetID="31"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400" fill="hold"/>
                                        <p:tgtEl>
                                          <p:spTgt spid="11"/>
                                        </p:tgtEl>
                                        <p:attrNameLst>
                                          <p:attrName>ppt_w</p:attrName>
                                        </p:attrNameLst>
                                      </p:cBhvr>
                                      <p:tavLst>
                                        <p:tav tm="0">
                                          <p:val>
                                            <p:fltVal val="0"/>
                                          </p:val>
                                        </p:tav>
                                        <p:tav tm="100000">
                                          <p:val>
                                            <p:strVal val="#ppt_w"/>
                                          </p:val>
                                        </p:tav>
                                      </p:tavLst>
                                    </p:anim>
                                    <p:anim calcmode="lin" valueType="num">
                                      <p:cBhvr>
                                        <p:cTn id="71" dur="400" fill="hold"/>
                                        <p:tgtEl>
                                          <p:spTgt spid="11"/>
                                        </p:tgtEl>
                                        <p:attrNameLst>
                                          <p:attrName>ppt_h</p:attrName>
                                        </p:attrNameLst>
                                      </p:cBhvr>
                                      <p:tavLst>
                                        <p:tav tm="0">
                                          <p:val>
                                            <p:fltVal val="0"/>
                                          </p:val>
                                        </p:tav>
                                        <p:tav tm="100000">
                                          <p:val>
                                            <p:strVal val="#ppt_h"/>
                                          </p:val>
                                        </p:tav>
                                      </p:tavLst>
                                    </p:anim>
                                    <p:anim calcmode="lin" valueType="num">
                                      <p:cBhvr>
                                        <p:cTn id="72" dur="400" fill="hold"/>
                                        <p:tgtEl>
                                          <p:spTgt spid="11"/>
                                        </p:tgtEl>
                                        <p:attrNameLst>
                                          <p:attrName>style.rotation</p:attrName>
                                        </p:attrNameLst>
                                      </p:cBhvr>
                                      <p:tavLst>
                                        <p:tav tm="0">
                                          <p:val>
                                            <p:fltVal val="90"/>
                                          </p:val>
                                        </p:tav>
                                        <p:tav tm="100000">
                                          <p:val>
                                            <p:fltVal val="0"/>
                                          </p:val>
                                        </p:tav>
                                      </p:tavLst>
                                    </p:anim>
                                    <p:animEffect transition="in" filter="fade">
                                      <p:cBhvr>
                                        <p:cTn id="73" dur="400"/>
                                        <p:tgtEl>
                                          <p:spTgt spid="11"/>
                                        </p:tgtEl>
                                      </p:cBhvr>
                                    </p:animEffect>
                                  </p:childTnLst>
                                </p:cTn>
                              </p:par>
                            </p:childTnLst>
                          </p:cTn>
                        </p:par>
                        <p:par>
                          <p:cTn id="74" fill="hold" nodeType="afterGroup">
                            <p:stCondLst>
                              <p:cond delay="5200"/>
                            </p:stCondLst>
                            <p:childTnLst>
                              <p:par>
                                <p:cTn id="75" presetID="22" presetClass="entr" presetSubtype="8"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par>
                          <p:cTn id="78" fill="hold" nodeType="afterGroup">
                            <p:stCondLst>
                              <p:cond delay="5700"/>
                            </p:stCondLst>
                            <p:childTnLst>
                              <p:par>
                                <p:cTn id="79" presetID="31"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400" fill="hold"/>
                                        <p:tgtEl>
                                          <p:spTgt spid="13"/>
                                        </p:tgtEl>
                                        <p:attrNameLst>
                                          <p:attrName>ppt_w</p:attrName>
                                        </p:attrNameLst>
                                      </p:cBhvr>
                                      <p:tavLst>
                                        <p:tav tm="0">
                                          <p:val>
                                            <p:fltVal val="0"/>
                                          </p:val>
                                        </p:tav>
                                        <p:tav tm="100000">
                                          <p:val>
                                            <p:strVal val="#ppt_w"/>
                                          </p:val>
                                        </p:tav>
                                      </p:tavLst>
                                    </p:anim>
                                    <p:anim calcmode="lin" valueType="num">
                                      <p:cBhvr>
                                        <p:cTn id="82" dur="400" fill="hold"/>
                                        <p:tgtEl>
                                          <p:spTgt spid="13"/>
                                        </p:tgtEl>
                                        <p:attrNameLst>
                                          <p:attrName>ppt_h</p:attrName>
                                        </p:attrNameLst>
                                      </p:cBhvr>
                                      <p:tavLst>
                                        <p:tav tm="0">
                                          <p:val>
                                            <p:fltVal val="0"/>
                                          </p:val>
                                        </p:tav>
                                        <p:tav tm="100000">
                                          <p:val>
                                            <p:strVal val="#ppt_h"/>
                                          </p:val>
                                        </p:tav>
                                      </p:tavLst>
                                    </p:anim>
                                    <p:anim calcmode="lin" valueType="num">
                                      <p:cBhvr>
                                        <p:cTn id="83" dur="400" fill="hold"/>
                                        <p:tgtEl>
                                          <p:spTgt spid="13"/>
                                        </p:tgtEl>
                                        <p:attrNameLst>
                                          <p:attrName>style.rotation</p:attrName>
                                        </p:attrNameLst>
                                      </p:cBhvr>
                                      <p:tavLst>
                                        <p:tav tm="0">
                                          <p:val>
                                            <p:fltVal val="90"/>
                                          </p:val>
                                        </p:tav>
                                        <p:tav tm="100000">
                                          <p:val>
                                            <p:fltVal val="0"/>
                                          </p:val>
                                        </p:tav>
                                      </p:tavLst>
                                    </p:anim>
                                    <p:animEffect transition="in" filter="fade">
                                      <p:cBhvr>
                                        <p:cTn id="84" dur="400"/>
                                        <p:tgtEl>
                                          <p:spTgt spid="13"/>
                                        </p:tgtEl>
                                      </p:cBhvr>
                                    </p:animEffect>
                                  </p:childTnLst>
                                </p:cTn>
                              </p:par>
                            </p:childTnLst>
                          </p:cTn>
                        </p:par>
                        <p:par>
                          <p:cTn id="85" fill="hold" nodeType="afterGroup">
                            <p:stCondLst>
                              <p:cond delay="6100"/>
                            </p:stCondLst>
                            <p:childTnLst>
                              <p:par>
                                <p:cTn id="86" presetID="22" presetClass="entr" presetSubtype="8"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对策拟定</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5"/>
          <p:cNvSpPr/>
          <p:nvPr/>
        </p:nvSpPr>
        <p:spPr bwMode="auto">
          <a:xfrm>
            <a:off x="1417638" y="1412875"/>
            <a:ext cx="3752850" cy="1414463"/>
          </a:xfrm>
          <a:custGeom>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4414838" y="1412875"/>
            <a:ext cx="3905250" cy="1414463"/>
          </a:xfrm>
          <a:custGeom>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2 h 1900"/>
              <a:gd name="T18" fmla="*/ 175 w 4550"/>
              <a:gd name="T19" fmla="*/ 572 h 1900"/>
              <a:gd name="T20" fmla="*/ 0 w 4550"/>
              <a:gd name="T21" fmla="*/ 572 h 1900"/>
              <a:gd name="T22" fmla="*/ 0 w 4550"/>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17638" y="2998788"/>
            <a:ext cx="3752850" cy="1414463"/>
          </a:xfrm>
          <a:custGeom>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414838" y="2998788"/>
            <a:ext cx="3905250" cy="1414463"/>
          </a:xfrm>
          <a:custGeom>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2 h 1900"/>
              <a:gd name="T18" fmla="*/ 175 w 4550"/>
              <a:gd name="T19" fmla="*/ 572 h 1900"/>
              <a:gd name="T20" fmla="*/ 0 w 4550"/>
              <a:gd name="T21" fmla="*/ 572 h 1900"/>
              <a:gd name="T22" fmla="*/ 0 w 4550"/>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417638" y="4598988"/>
            <a:ext cx="3752850" cy="1414463"/>
          </a:xfrm>
          <a:custGeom>
            <a:gdLst>
              <a:gd name="T0" fmla="*/ 0 w 4372"/>
              <a:gd name="T1" fmla="*/ 0 h 1900"/>
              <a:gd name="T2" fmla="*/ 3329 w 4372"/>
              <a:gd name="T3" fmla="*/ 0 h 1900"/>
              <a:gd name="T4" fmla="*/ 3329 w 4372"/>
              <a:gd name="T5" fmla="*/ 638 h 1900"/>
              <a:gd name="T6" fmla="*/ 3737 w 4372"/>
              <a:gd name="T7" fmla="*/ 638 h 1900"/>
              <a:gd name="T8" fmla="*/ 3737 w 4372"/>
              <a:gd name="T9" fmla="*/ 327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414838" y="4598988"/>
            <a:ext cx="3905250" cy="1414463"/>
          </a:xfrm>
          <a:custGeom>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3 h 1900"/>
              <a:gd name="T18" fmla="*/ 175 w 4550"/>
              <a:gd name="T19" fmla="*/ 573 h 1900"/>
              <a:gd name="T20" fmla="*/ 0 w 4550"/>
              <a:gd name="T21" fmla="*/ 573 h 1900"/>
              <a:gd name="T22" fmla="*/ 0 w 4550"/>
              <a:gd name="T23" fmla="*/ 0 h 1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8504238" y="2159000"/>
            <a:ext cx="935038" cy="3332163"/>
          </a:xfrm>
          <a:custGeom>
            <a:gdLst>
              <a:gd name="T0" fmla="*/ 1090 w 1090"/>
              <a:gd name="T1" fmla="*/ 2298 h 4476"/>
              <a:gd name="T2" fmla="*/ 744 w 1090"/>
              <a:gd name="T3" fmla="*/ 2466 h 4476"/>
              <a:gd name="T4" fmla="*/ 654 w 1090"/>
              <a:gd name="T5" fmla="*/ 2852 h 4476"/>
              <a:gd name="T6" fmla="*/ 654 w 1090"/>
              <a:gd name="T7" fmla="*/ 3704 h 4476"/>
              <a:gd name="T8" fmla="*/ 495 w 1090"/>
              <a:gd name="T9" fmla="*/ 4308 h 4476"/>
              <a:gd name="T10" fmla="*/ 0 w 1090"/>
              <a:gd name="T11" fmla="*/ 4476 h 4476"/>
              <a:gd name="T12" fmla="*/ 0 w 1090"/>
              <a:gd name="T13" fmla="*/ 4337 h 4476"/>
              <a:gd name="T14" fmla="*/ 377 w 1090"/>
              <a:gd name="T15" fmla="*/ 4189 h 4476"/>
              <a:gd name="T16" fmla="*/ 476 w 1090"/>
              <a:gd name="T17" fmla="*/ 3783 h 4476"/>
              <a:gd name="T18" fmla="*/ 476 w 1090"/>
              <a:gd name="T19" fmla="*/ 2812 h 4476"/>
              <a:gd name="T20" fmla="*/ 604 w 1090"/>
              <a:gd name="T21" fmla="*/ 2396 h 4476"/>
              <a:gd name="T22" fmla="*/ 912 w 1090"/>
              <a:gd name="T23" fmla="*/ 2258 h 4476"/>
              <a:gd name="T24" fmla="*/ 912 w 1090"/>
              <a:gd name="T25" fmla="*/ 2218 h 4476"/>
              <a:gd name="T26" fmla="*/ 615 w 1090"/>
              <a:gd name="T27" fmla="*/ 2099 h 4476"/>
              <a:gd name="T28" fmla="*/ 476 w 1090"/>
              <a:gd name="T29" fmla="*/ 1664 h 4476"/>
              <a:gd name="T30" fmla="*/ 476 w 1090"/>
              <a:gd name="T31" fmla="*/ 693 h 4476"/>
              <a:gd name="T32" fmla="*/ 377 w 1090"/>
              <a:gd name="T33" fmla="*/ 277 h 4476"/>
              <a:gd name="T34" fmla="*/ 0 w 1090"/>
              <a:gd name="T35" fmla="*/ 139 h 4476"/>
              <a:gd name="T36" fmla="*/ 0 w 1090"/>
              <a:gd name="T37" fmla="*/ 0 h 4476"/>
              <a:gd name="T38" fmla="*/ 495 w 1090"/>
              <a:gd name="T39" fmla="*/ 168 h 4476"/>
              <a:gd name="T40" fmla="*/ 654 w 1090"/>
              <a:gd name="T41" fmla="*/ 773 h 4476"/>
              <a:gd name="T42" fmla="*/ 654 w 1090"/>
              <a:gd name="T43" fmla="*/ 1624 h 4476"/>
              <a:gd name="T44" fmla="*/ 753 w 1090"/>
              <a:gd name="T45" fmla="*/ 2021 h 4476"/>
              <a:gd name="T46" fmla="*/ 1090 w 1090"/>
              <a:gd name="T47" fmla="*/ 2179 h 4476"/>
              <a:gd name="T48" fmla="*/ 1090 w 1090"/>
              <a:gd name="T49" fmla="*/ 2298 h 44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TextBox 11"/>
          <p:cNvSpPr txBox="1"/>
          <p:nvPr/>
        </p:nvSpPr>
        <p:spPr>
          <a:xfrm>
            <a:off x="1777901" y="1759091"/>
            <a:ext cx="2160240" cy="707886"/>
          </a:xfrm>
          <a:prstGeom prst="rect">
            <a:avLst/>
          </a:prstGeom>
          <a:noFill/>
        </p:spPr>
        <p:txBody>
          <a:bodyPr wrap="square" rtlCol="0">
            <a:spAutoFit/>
          </a:bodyPr>
          <a:lstStyle/>
          <a:p>
            <a:pPr algn="ctr"/>
            <a:r>
              <a:rPr lang="zh-CN" altLang="en-US" sz="2000">
                <a:solidFill>
                  <a:srgbClr val="F8F8F8"/>
                </a:solidFill>
                <a:latin typeface="+mn-ea"/>
                <a:ea typeface="+mn-ea"/>
              </a:rPr>
              <a:t>问题一</a:t>
            </a:r>
            <a:endParaRPr lang="en-US" altLang="zh-CN" sz="2000">
              <a:solidFill>
                <a:srgbClr val="F8F8F8"/>
              </a:solidFill>
              <a:latin typeface="+mn-ea"/>
              <a:ea typeface="+mn-ea"/>
            </a:endParaRPr>
          </a:p>
          <a:p>
            <a:pPr algn="ctr"/>
            <a:r>
              <a:rPr lang="zh-CN" altLang="en-US" sz="2000">
                <a:solidFill>
                  <a:srgbClr val="F8F8F8"/>
                </a:solidFill>
                <a:latin typeface="+mn-ea"/>
                <a:ea typeface="+mn-ea"/>
              </a:rPr>
              <a:t>请输入您的文字</a:t>
            </a:r>
            <a:endParaRPr lang="en-US" altLang="zh-CN" sz="2000">
              <a:solidFill>
                <a:srgbClr val="F8F8F8"/>
              </a:solidFill>
              <a:latin typeface="+mn-ea"/>
              <a:ea typeface="+mn-ea"/>
            </a:endParaRPr>
          </a:p>
        </p:txBody>
      </p:sp>
      <p:sp>
        <p:nvSpPr>
          <p:cNvPr id="13" name="TextBox 12"/>
          <p:cNvSpPr txBox="1"/>
          <p:nvPr/>
        </p:nvSpPr>
        <p:spPr>
          <a:xfrm>
            <a:off x="1916596" y="3367174"/>
            <a:ext cx="2021545" cy="707886"/>
          </a:xfrm>
          <a:prstGeom prst="rect">
            <a:avLst/>
          </a:prstGeom>
          <a:noFill/>
        </p:spPr>
        <p:txBody>
          <a:bodyPr wrap="square" rtlCol="0">
            <a:spAutoFit/>
          </a:bodyPr>
          <a:lstStyle/>
          <a:p>
            <a:pPr algn="ctr"/>
            <a:r>
              <a:rPr lang="zh-CN" altLang="en-US" sz="2000">
                <a:solidFill>
                  <a:srgbClr val="F8F8F8"/>
                </a:solidFill>
                <a:latin typeface="+mn-ea"/>
                <a:ea typeface="+mn-ea"/>
              </a:rPr>
              <a:t>问题二</a:t>
            </a:r>
            <a:endParaRPr lang="en-US" altLang="zh-CN" sz="2000">
              <a:solidFill>
                <a:srgbClr val="F8F8F8"/>
              </a:solidFill>
              <a:latin typeface="+mn-ea"/>
              <a:ea typeface="+mn-ea"/>
            </a:endParaRPr>
          </a:p>
          <a:p>
            <a:pPr algn="ctr"/>
            <a:r>
              <a:rPr lang="zh-CN" altLang="en-US" sz="2000">
                <a:solidFill>
                  <a:srgbClr val="F8F8F8"/>
                </a:solidFill>
                <a:latin typeface="+mn-ea"/>
                <a:ea typeface="+mn-ea"/>
              </a:rPr>
              <a:t>请输入您的文字</a:t>
            </a:r>
            <a:endParaRPr lang="en-US" altLang="zh-CN" sz="2000">
              <a:solidFill>
                <a:srgbClr val="F8F8F8"/>
              </a:solidFill>
              <a:latin typeface="+mn-ea"/>
              <a:ea typeface="+mn-ea"/>
            </a:endParaRPr>
          </a:p>
        </p:txBody>
      </p:sp>
      <p:sp>
        <p:nvSpPr>
          <p:cNvPr id="14" name="TextBox 13"/>
          <p:cNvSpPr txBox="1"/>
          <p:nvPr/>
        </p:nvSpPr>
        <p:spPr>
          <a:xfrm>
            <a:off x="1916596" y="4943725"/>
            <a:ext cx="2021545" cy="707886"/>
          </a:xfrm>
          <a:prstGeom prst="rect">
            <a:avLst/>
          </a:prstGeom>
          <a:noFill/>
        </p:spPr>
        <p:txBody>
          <a:bodyPr wrap="square" rtlCol="0">
            <a:spAutoFit/>
          </a:bodyPr>
          <a:lstStyle/>
          <a:p>
            <a:pPr algn="ctr"/>
            <a:r>
              <a:rPr lang="zh-CN" altLang="en-US" sz="2000">
                <a:solidFill>
                  <a:srgbClr val="F8F8F8"/>
                </a:solidFill>
                <a:latin typeface="+mn-ea"/>
                <a:ea typeface="+mn-ea"/>
              </a:rPr>
              <a:t>问题三</a:t>
            </a:r>
            <a:endParaRPr lang="en-US" altLang="zh-CN" sz="2000">
              <a:solidFill>
                <a:srgbClr val="F8F8F8"/>
              </a:solidFill>
              <a:latin typeface="+mn-ea"/>
              <a:ea typeface="+mn-ea"/>
            </a:endParaRPr>
          </a:p>
          <a:p>
            <a:pPr algn="ctr"/>
            <a:r>
              <a:rPr lang="zh-CN" altLang="en-US" sz="2000">
                <a:solidFill>
                  <a:srgbClr val="F8F8F8"/>
                </a:solidFill>
                <a:latin typeface="+mn-ea"/>
                <a:ea typeface="+mn-ea"/>
              </a:rPr>
              <a:t>请输入您的文字</a:t>
            </a:r>
            <a:endParaRPr lang="en-US" altLang="zh-CN" sz="2000">
              <a:solidFill>
                <a:srgbClr val="F8F8F8"/>
              </a:solidFill>
              <a:latin typeface="+mn-ea"/>
              <a:ea typeface="+mn-ea"/>
            </a:endParaRPr>
          </a:p>
        </p:txBody>
      </p:sp>
      <p:sp>
        <p:nvSpPr>
          <p:cNvPr id="15" name="TextBox 14"/>
          <p:cNvSpPr txBox="1"/>
          <p:nvPr/>
        </p:nvSpPr>
        <p:spPr>
          <a:xfrm>
            <a:off x="5234285" y="1621249"/>
            <a:ext cx="3004662" cy="1015663"/>
          </a:xfrm>
          <a:prstGeom prst="rect">
            <a:avLst/>
          </a:prstGeom>
          <a:noFill/>
        </p:spPr>
        <p:txBody>
          <a:bodyPr wrap="square" rtlCol="0">
            <a:spAutoFit/>
          </a:bodyPr>
          <a:lstStyle/>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这里可以文本内容一</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这里可以文本内容二</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这里可以文本内容三</a:t>
            </a:r>
            <a:endParaRPr lang="en-US" altLang="zh-CN" sz="2000">
              <a:solidFill>
                <a:schemeClr val="accent1"/>
              </a:solidFill>
              <a:latin typeface="+mn-ea"/>
              <a:ea typeface="+mn-ea"/>
            </a:endParaRPr>
          </a:p>
        </p:txBody>
      </p:sp>
      <p:sp>
        <p:nvSpPr>
          <p:cNvPr id="16" name="TextBox 15"/>
          <p:cNvSpPr txBox="1"/>
          <p:nvPr/>
        </p:nvSpPr>
        <p:spPr>
          <a:xfrm>
            <a:off x="5234285" y="3197801"/>
            <a:ext cx="3004662" cy="1015663"/>
          </a:xfrm>
          <a:prstGeom prst="rect">
            <a:avLst/>
          </a:prstGeom>
          <a:noFill/>
        </p:spPr>
        <p:txBody>
          <a:bodyPr wrap="square" rtlCol="0">
            <a:spAutoFit/>
          </a:bodyPr>
          <a:lstStyle/>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这里可以文本内容一</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这里可以文本内容二</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这里可以文本内容三</a:t>
            </a:r>
            <a:endParaRPr lang="en-US" altLang="zh-CN" sz="2000">
              <a:solidFill>
                <a:schemeClr val="accent1"/>
              </a:solidFill>
              <a:latin typeface="+mn-ea"/>
              <a:ea typeface="+mn-ea"/>
            </a:endParaRPr>
          </a:p>
        </p:txBody>
      </p:sp>
      <p:sp>
        <p:nvSpPr>
          <p:cNvPr id="17" name="TextBox 16"/>
          <p:cNvSpPr txBox="1"/>
          <p:nvPr/>
        </p:nvSpPr>
        <p:spPr>
          <a:xfrm>
            <a:off x="5234285" y="4790118"/>
            <a:ext cx="3004662" cy="1015663"/>
          </a:xfrm>
          <a:prstGeom prst="rect">
            <a:avLst/>
          </a:prstGeom>
          <a:noFill/>
        </p:spPr>
        <p:txBody>
          <a:bodyPr wrap="square" rtlCol="0">
            <a:spAutoFit/>
          </a:bodyPr>
          <a:lstStyle/>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这里可以文本内容一</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这里可以文本内容二</a:t>
            </a:r>
            <a:endParaRPr lang="en-US" altLang="zh-CN" sz="2000">
              <a:solidFill>
                <a:schemeClr val="accent1"/>
              </a:solidFill>
              <a:latin typeface="+mn-ea"/>
              <a:ea typeface="+mn-ea"/>
            </a:endParaRPr>
          </a:p>
          <a:p>
            <a:r>
              <a:rPr lang="en-US" altLang="zh-CN" sz="2000">
                <a:solidFill>
                  <a:schemeClr val="accent1"/>
                </a:solidFill>
                <a:latin typeface="+mn-ea"/>
                <a:ea typeface="+mn-ea"/>
              </a:rPr>
              <a:t>●</a:t>
            </a:r>
            <a:r>
              <a:rPr lang="zh-CN" altLang="en-US" sz="2000">
                <a:solidFill>
                  <a:schemeClr val="accent1"/>
                </a:solidFill>
                <a:latin typeface="+mn-ea"/>
                <a:ea typeface="+mn-ea"/>
              </a:rPr>
              <a:t>这里可以文本内容三</a:t>
            </a:r>
            <a:endParaRPr lang="en-US" altLang="zh-CN" sz="2000">
              <a:solidFill>
                <a:schemeClr val="accent1"/>
              </a:solidFill>
              <a:latin typeface="+mn-ea"/>
              <a:ea typeface="+mn-ea"/>
            </a:endParaRPr>
          </a:p>
        </p:txBody>
      </p:sp>
      <p:sp>
        <p:nvSpPr>
          <p:cNvPr id="18" name="TextBox 17"/>
          <p:cNvSpPr txBox="1"/>
          <p:nvPr/>
        </p:nvSpPr>
        <p:spPr>
          <a:xfrm>
            <a:off x="9606295" y="3384498"/>
            <a:ext cx="1892686" cy="1323439"/>
          </a:xfrm>
          <a:prstGeom prst="rect">
            <a:avLst/>
          </a:prstGeom>
          <a:noFill/>
        </p:spPr>
        <p:txBody>
          <a:bodyPr wrap="square" rtlCol="0">
            <a:spAutoFit/>
          </a:bodyPr>
          <a:lstStyle/>
          <a:p>
            <a:r>
              <a:rPr lang="zh-CN" altLang="en-US" sz="2000">
                <a:solidFill>
                  <a:schemeClr val="accent1"/>
                </a:solidFill>
                <a:latin typeface="+mn-ea"/>
                <a:ea typeface="+mn-ea"/>
              </a:rPr>
              <a:t>这里可以添加主要内容这里可以添加主要内容</a:t>
            </a:r>
            <a:endParaRPr lang="zh-CN" altLang="en-US" sz="2000">
              <a:solidFill>
                <a:schemeClr val="accent1"/>
              </a:solidFill>
              <a:latin typeface="+mn-ea"/>
              <a:ea typeface="+mn-ea"/>
            </a:endParaRPr>
          </a:p>
        </p:txBody>
      </p:sp>
      <p:sp>
        <p:nvSpPr>
          <p:cNvPr id="19" name="TextBox 18"/>
          <p:cNvSpPr txBox="1"/>
          <p:nvPr/>
        </p:nvSpPr>
        <p:spPr>
          <a:xfrm>
            <a:off x="9606295" y="2936287"/>
            <a:ext cx="1760280" cy="430887"/>
          </a:xfrm>
          <a:prstGeom prst="rect">
            <a:avLst/>
          </a:prstGeom>
          <a:noFill/>
        </p:spPr>
        <p:txBody>
          <a:bodyPr wrap="square" rtlCol="0">
            <a:spAutoFit/>
          </a:bodyPr>
          <a:lstStyle/>
          <a:p>
            <a:r>
              <a:rPr lang="zh-CN" altLang="en-US" sz="2200" b="1">
                <a:solidFill>
                  <a:schemeClr val="accent1"/>
                </a:solidFill>
                <a:latin typeface="+mn-ea"/>
                <a:ea typeface="+mn-ea"/>
              </a:rPr>
              <a:t>添加标题</a:t>
            </a:r>
            <a:endParaRPr lang="en-US" altLang="zh-CN" sz="2200" b="1">
              <a:solidFill>
                <a:schemeClr val="accent1"/>
              </a:solidFill>
              <a:latin typeface="+mn-ea"/>
              <a:ea typeface="+mn-ea"/>
            </a:endParaRPr>
          </a:p>
        </p:txBody>
      </p:sp>
    </p:spTree>
  </p:cSld>
  <p:clrMapOvr>
    <a:masterClrMapping/>
  </p:clrMapOvr>
  <mc:AlternateContent>
    <mc:Choice xmlns:p14="http://schemas.microsoft.com/office/powerpoint/2010/main" Requires="p14">
      <p:transition spd="slow" advTm="6846">
        <p14:prism isInverted="1"/>
      </p:transition>
    </mc:Choice>
    <mc:Fallback>
      <p:transition spd="slow" advTm="684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60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nodeType="afterGroup">
                            <p:stCondLst>
                              <p:cond delay="21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nodeType="afterGroup">
                            <p:stCondLst>
                              <p:cond delay="2600"/>
                            </p:stCondLst>
                            <p:childTnLst>
                              <p:par>
                                <p:cTn id="55" presetID="31"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90"/>
                                          </p:val>
                                        </p:tav>
                                        <p:tav tm="100000">
                                          <p:val>
                                            <p:fltVal val="0"/>
                                          </p:val>
                                        </p:tav>
                                      </p:tavLst>
                                    </p:anim>
                                    <p:animEffect transition="in" filter="fade">
                                      <p:cBhvr>
                                        <p:cTn id="60" dur="500"/>
                                        <p:tgtEl>
                                          <p:spTgt spid="13"/>
                                        </p:tgtEl>
                                      </p:cBhvr>
                                    </p:animEffect>
                                  </p:childTnLst>
                                </p:cTn>
                              </p:par>
                            </p:childTnLst>
                          </p:cTn>
                        </p:par>
                        <p:par>
                          <p:cTn id="61" fill="hold" nodeType="afterGroup">
                            <p:stCondLst>
                              <p:cond delay="31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nodeType="afterGroup">
                            <p:stCondLst>
                              <p:cond delay="3600"/>
                            </p:stCondLst>
                            <p:childTnLst>
                              <p:par>
                                <p:cTn id="66" presetID="3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90"/>
                                          </p:val>
                                        </p:tav>
                                        <p:tav tm="100000">
                                          <p:val>
                                            <p:fltVal val="0"/>
                                          </p:val>
                                        </p:tav>
                                      </p:tavLst>
                                    </p:anim>
                                    <p:animEffect transition="in" filter="fade">
                                      <p:cBhvr>
                                        <p:cTn id="71" dur="500"/>
                                        <p:tgtEl>
                                          <p:spTgt spid="14"/>
                                        </p:tgtEl>
                                      </p:cBhvr>
                                    </p:animEffect>
                                  </p:childTnLst>
                                </p:cTn>
                              </p:par>
                            </p:childTnLst>
                          </p:cTn>
                        </p:par>
                        <p:par>
                          <p:cTn id="72" fill="hold" nodeType="afterGroup">
                            <p:stCondLst>
                              <p:cond delay="41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nodeType="afterGroup">
                            <p:stCondLst>
                              <p:cond delay="4600"/>
                            </p:stCondLst>
                            <p:childTnLst>
                              <p:par>
                                <p:cTn id="77" presetID="16" presetClass="entr" presetSubtype="2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barn(inHorizontal)">
                                      <p:cBhvr>
                                        <p:cTn id="79" dur="500"/>
                                        <p:tgtEl>
                                          <p:spTgt spid="11"/>
                                        </p:tgtEl>
                                      </p:cBhvr>
                                    </p:animEffect>
                                  </p:childTnLst>
                                </p:cTn>
                              </p:par>
                            </p:childTnLst>
                          </p:cTn>
                        </p:par>
                        <p:par>
                          <p:cTn id="80" fill="hold" nodeType="afterGroup">
                            <p:stCondLst>
                              <p:cond delay="51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9"/>
                                        </p:tgtEl>
                                        <p:attrNameLst>
                                          <p:attrName>ppt_y</p:attrName>
                                        </p:attrNameLst>
                                      </p:cBhvr>
                                      <p:tavLst>
                                        <p:tav tm="0">
                                          <p:val>
                                            <p:strVal val="#ppt_y"/>
                                          </p:val>
                                        </p:tav>
                                        <p:tav tm="100000">
                                          <p:val>
                                            <p:strVal val="#ppt_y"/>
                                          </p:val>
                                        </p:tav>
                                      </p:tavLst>
                                    </p:anim>
                                    <p:anim calcmode="lin" valueType="num">
                                      <p:cBhvr>
                                        <p:cTn id="8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9"/>
                                        </p:tgtEl>
                                      </p:cBhvr>
                                    </p:animEffect>
                                  </p:childTnLst>
                                </p:cTn>
                              </p:par>
                            </p:childTnLst>
                          </p:cTn>
                        </p:par>
                        <p:par>
                          <p:cTn id="88" fill="hold" nodeType="afterGroup">
                            <p:stCondLst>
                              <p:cond delay="5600"/>
                            </p:stCondLst>
                            <p:childTnLst>
                              <p:par>
                                <p:cTn id="89" presetID="22" presetClass="entr" presetSubtype="1"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up)">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bwMode="auto">
          <a:xfrm>
            <a:off x="0" y="6741368"/>
            <a:ext cx="12196763" cy="1166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Freeform 11"/>
          <p:cNvSpPr/>
          <p:nvPr/>
        </p:nvSpPr>
        <p:spPr bwMode="auto">
          <a:xfrm>
            <a:off x="1149324" y="1099059"/>
            <a:ext cx="892175" cy="112713"/>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4" name="Freeform 10"/>
          <p:cNvSpPr/>
          <p:nvPr/>
        </p:nvSpPr>
        <p:spPr bwMode="auto">
          <a:xfrm>
            <a:off x="985813" y="1187270"/>
            <a:ext cx="5427015" cy="701675"/>
          </a:xfrm>
          <a:custGeom>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91440" tIns="45720" rIns="91440" bIns="45720" numCol="1" anchor="t" anchorCtr="0" compatLnSpc="1"/>
          <a:lstStyle/>
          <a:p>
            <a:endParaRPr lang="zh-CN" altLang="en-US"/>
          </a:p>
        </p:txBody>
      </p:sp>
      <p:sp>
        <p:nvSpPr>
          <p:cNvPr id="25" name="Rectangle 12"/>
          <p:cNvSpPr>
            <a:spLocks noChangeArrowheads="1"/>
          </p:cNvSpPr>
          <p:nvPr/>
        </p:nvSpPr>
        <p:spPr bwMode="auto">
          <a:xfrm>
            <a:off x="1235049" y="1099059"/>
            <a:ext cx="720725" cy="738188"/>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6" name="Freeform 11"/>
          <p:cNvSpPr/>
          <p:nvPr/>
        </p:nvSpPr>
        <p:spPr bwMode="auto">
          <a:xfrm>
            <a:off x="1149324" y="2104134"/>
            <a:ext cx="892175" cy="112713"/>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10"/>
          <p:cNvSpPr/>
          <p:nvPr/>
        </p:nvSpPr>
        <p:spPr bwMode="auto">
          <a:xfrm>
            <a:off x="985813" y="2192345"/>
            <a:ext cx="5427015" cy="701675"/>
          </a:xfrm>
          <a:custGeom>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91440" tIns="45720" rIns="91440" bIns="45720" numCol="1" anchor="t" anchorCtr="0" compatLnSpc="1"/>
          <a:lstStyle/>
          <a:p>
            <a:endParaRPr lang="zh-CN" altLang="en-US"/>
          </a:p>
        </p:txBody>
      </p:sp>
      <p:sp>
        <p:nvSpPr>
          <p:cNvPr id="32" name="Rectangle 12"/>
          <p:cNvSpPr>
            <a:spLocks noChangeArrowheads="1"/>
          </p:cNvSpPr>
          <p:nvPr/>
        </p:nvSpPr>
        <p:spPr bwMode="auto">
          <a:xfrm>
            <a:off x="1235049" y="2104134"/>
            <a:ext cx="720725" cy="738188"/>
          </a:xfrm>
          <a:prstGeom prst="rect">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3" name="Freeform 11"/>
          <p:cNvSpPr/>
          <p:nvPr/>
        </p:nvSpPr>
        <p:spPr bwMode="auto">
          <a:xfrm>
            <a:off x="1149324" y="3074954"/>
            <a:ext cx="892175" cy="112713"/>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4" name="Freeform 10"/>
          <p:cNvSpPr/>
          <p:nvPr/>
        </p:nvSpPr>
        <p:spPr bwMode="auto">
          <a:xfrm>
            <a:off x="985813" y="3163165"/>
            <a:ext cx="5427015" cy="701675"/>
          </a:xfrm>
          <a:custGeom>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91440" tIns="45720" rIns="91440" bIns="45720" numCol="1" anchor="t" anchorCtr="0" compatLnSpc="1"/>
          <a:lstStyle/>
          <a:p>
            <a:endParaRPr lang="zh-CN" altLang="en-US"/>
          </a:p>
        </p:txBody>
      </p:sp>
      <p:sp>
        <p:nvSpPr>
          <p:cNvPr id="35" name="Rectangle 12"/>
          <p:cNvSpPr>
            <a:spLocks noChangeArrowheads="1"/>
          </p:cNvSpPr>
          <p:nvPr/>
        </p:nvSpPr>
        <p:spPr bwMode="auto">
          <a:xfrm>
            <a:off x="1235049" y="3074954"/>
            <a:ext cx="720725" cy="738188"/>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1"/>
          <p:cNvSpPr/>
          <p:nvPr/>
        </p:nvSpPr>
        <p:spPr bwMode="auto">
          <a:xfrm>
            <a:off x="1149324" y="4086861"/>
            <a:ext cx="892175" cy="112713"/>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7" name="Freeform 10"/>
          <p:cNvSpPr/>
          <p:nvPr/>
        </p:nvSpPr>
        <p:spPr bwMode="auto">
          <a:xfrm>
            <a:off x="985813" y="4175072"/>
            <a:ext cx="5427015" cy="701675"/>
          </a:xfrm>
          <a:custGeom>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91440" tIns="45720" rIns="91440" bIns="45720" numCol="1" anchor="t" anchorCtr="0" compatLnSpc="1"/>
          <a:lstStyle/>
          <a:p>
            <a:endParaRPr lang="zh-CN" altLang="en-US"/>
          </a:p>
        </p:txBody>
      </p:sp>
      <p:sp>
        <p:nvSpPr>
          <p:cNvPr id="38" name="Rectangle 12"/>
          <p:cNvSpPr>
            <a:spLocks noChangeArrowheads="1"/>
          </p:cNvSpPr>
          <p:nvPr/>
        </p:nvSpPr>
        <p:spPr bwMode="auto">
          <a:xfrm>
            <a:off x="1235049" y="4086861"/>
            <a:ext cx="720725" cy="738188"/>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39" name="TextBox 38"/>
          <p:cNvSpPr txBox="1"/>
          <p:nvPr/>
        </p:nvSpPr>
        <p:spPr>
          <a:xfrm>
            <a:off x="2062588" y="1261852"/>
            <a:ext cx="3402877" cy="584775"/>
          </a:xfrm>
          <a:prstGeom prst="rect">
            <a:avLst/>
          </a:prstGeom>
          <a:noFill/>
        </p:spPr>
        <p:txBody>
          <a:bodyPr wrap="square" rtlCol="0">
            <a:spAutoFit/>
          </a:bodyPr>
          <a:lstStyle/>
          <a:p>
            <a:r>
              <a:rPr lang="zh-CN" altLang="en-US" sz="3200" b="1">
                <a:solidFill>
                  <a:schemeClr val="accent1"/>
                </a:solidFill>
                <a:latin typeface="+mn-ea"/>
                <a:ea typeface="+mn-ea"/>
              </a:rPr>
              <a:t>本圈介绍</a:t>
            </a:r>
            <a:endParaRPr lang="zh-CN" altLang="en-US" sz="3200" b="1">
              <a:solidFill>
                <a:schemeClr val="accent1"/>
              </a:solidFill>
              <a:latin typeface="+mn-ea"/>
              <a:ea typeface="+mn-ea"/>
            </a:endParaRPr>
          </a:p>
        </p:txBody>
      </p:sp>
      <p:sp>
        <p:nvSpPr>
          <p:cNvPr id="41" name="TextBox 40"/>
          <p:cNvSpPr txBox="1"/>
          <p:nvPr/>
        </p:nvSpPr>
        <p:spPr>
          <a:xfrm>
            <a:off x="2062588" y="2247026"/>
            <a:ext cx="1826141" cy="584775"/>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r>
              <a:rPr lang="zh-CN" altLang="en-US" sz="3200" b="1"/>
              <a:t>选取主题</a:t>
            </a:r>
            <a:endParaRPr lang="zh-CN" altLang="en-US" sz="3200" b="1"/>
          </a:p>
        </p:txBody>
      </p:sp>
      <p:sp>
        <p:nvSpPr>
          <p:cNvPr id="43" name="TextBox 42"/>
          <p:cNvSpPr txBox="1"/>
          <p:nvPr/>
        </p:nvSpPr>
        <p:spPr>
          <a:xfrm>
            <a:off x="2062588" y="3248630"/>
            <a:ext cx="1826141" cy="584775"/>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r>
              <a:rPr lang="zh-CN" altLang="en-US" sz="3200" b="1"/>
              <a:t>实施过程</a:t>
            </a:r>
            <a:endParaRPr lang="zh-CN" altLang="en-US" sz="3200" b="1"/>
          </a:p>
        </p:txBody>
      </p:sp>
      <p:sp>
        <p:nvSpPr>
          <p:cNvPr id="45" name="TextBox 44"/>
          <p:cNvSpPr txBox="1"/>
          <p:nvPr/>
        </p:nvSpPr>
        <p:spPr>
          <a:xfrm>
            <a:off x="2062588" y="4240274"/>
            <a:ext cx="1826141" cy="584775"/>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r>
              <a:rPr lang="zh-CN" altLang="en-US" sz="3200" b="1"/>
              <a:t>实施效果</a:t>
            </a:r>
            <a:endParaRPr lang="zh-CN" altLang="en-US" sz="3200" b="1"/>
          </a:p>
        </p:txBody>
      </p:sp>
      <p:sp>
        <p:nvSpPr>
          <p:cNvPr id="47" name="Freeform 11"/>
          <p:cNvSpPr/>
          <p:nvPr/>
        </p:nvSpPr>
        <p:spPr bwMode="auto">
          <a:xfrm>
            <a:off x="1149324" y="5083148"/>
            <a:ext cx="892175" cy="112713"/>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10"/>
          <p:cNvSpPr/>
          <p:nvPr/>
        </p:nvSpPr>
        <p:spPr bwMode="auto">
          <a:xfrm>
            <a:off x="985813" y="5171359"/>
            <a:ext cx="5427015" cy="701675"/>
          </a:xfrm>
          <a:custGeom>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91440" tIns="45720" rIns="91440" bIns="45720" numCol="1" anchor="t" anchorCtr="0" compatLnSpc="1"/>
          <a:lstStyle/>
          <a:p>
            <a:endParaRPr lang="zh-CN" altLang="en-US"/>
          </a:p>
        </p:txBody>
      </p:sp>
      <p:sp>
        <p:nvSpPr>
          <p:cNvPr id="49" name="Rectangle 12"/>
          <p:cNvSpPr>
            <a:spLocks noChangeArrowheads="1"/>
          </p:cNvSpPr>
          <p:nvPr/>
        </p:nvSpPr>
        <p:spPr bwMode="auto">
          <a:xfrm>
            <a:off x="1235049" y="5083148"/>
            <a:ext cx="720725" cy="738188"/>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50" name="TextBox 49"/>
          <p:cNvSpPr txBox="1"/>
          <p:nvPr/>
        </p:nvSpPr>
        <p:spPr>
          <a:xfrm>
            <a:off x="2062588" y="5236561"/>
            <a:ext cx="1826141" cy="584775"/>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r>
              <a:rPr lang="zh-CN" altLang="en-US" sz="3200" b="1"/>
              <a:t>心得体会</a:t>
            </a:r>
            <a:endParaRPr lang="zh-CN" altLang="en-US" sz="3200" b="1"/>
          </a:p>
        </p:txBody>
      </p:sp>
      <p:sp>
        <p:nvSpPr>
          <p:cNvPr id="14" name="Freeform 10"/>
          <p:cNvSpPr>
            <a:spLocks noEditPoints="1"/>
          </p:cNvSpPr>
          <p:nvPr/>
        </p:nvSpPr>
        <p:spPr bwMode="auto">
          <a:xfrm>
            <a:off x="1408841" y="4218623"/>
            <a:ext cx="436562" cy="474663"/>
          </a:xfrm>
          <a:custGeom>
            <a:gdLst>
              <a:gd name="T0" fmla="*/ 381 w 598"/>
              <a:gd name="T1" fmla="*/ 84 h 675"/>
              <a:gd name="T2" fmla="*/ 296 w 598"/>
              <a:gd name="T3" fmla="*/ 169 h 675"/>
              <a:gd name="T4" fmla="*/ 212 w 598"/>
              <a:gd name="T5" fmla="*/ 169 h 675"/>
              <a:gd name="T6" fmla="*/ 127 w 598"/>
              <a:gd name="T7" fmla="*/ 84 h 675"/>
              <a:gd name="T8" fmla="*/ 212 w 598"/>
              <a:gd name="T9" fmla="*/ 0 h 675"/>
              <a:gd name="T10" fmla="*/ 296 w 598"/>
              <a:gd name="T11" fmla="*/ 0 h 675"/>
              <a:gd name="T12" fmla="*/ 381 w 598"/>
              <a:gd name="T13" fmla="*/ 84 h 675"/>
              <a:gd name="T14" fmla="*/ 421 w 598"/>
              <a:gd name="T15" fmla="*/ 84 h 675"/>
              <a:gd name="T16" fmla="*/ 423 w 598"/>
              <a:gd name="T17" fmla="*/ 104 h 675"/>
              <a:gd name="T18" fmla="*/ 317 w 598"/>
              <a:gd name="T19" fmla="*/ 209 h 675"/>
              <a:gd name="T20" fmla="*/ 191 w 598"/>
              <a:gd name="T21" fmla="*/ 209 h 675"/>
              <a:gd name="T22" fmla="*/ 85 w 598"/>
              <a:gd name="T23" fmla="*/ 104 h 675"/>
              <a:gd name="T24" fmla="*/ 87 w 598"/>
              <a:gd name="T25" fmla="*/ 84 h 675"/>
              <a:gd name="T26" fmla="*/ 0 w 598"/>
              <a:gd name="T27" fmla="*/ 188 h 675"/>
              <a:gd name="T28" fmla="*/ 0 w 598"/>
              <a:gd name="T29" fmla="*/ 569 h 675"/>
              <a:gd name="T30" fmla="*/ 106 w 598"/>
              <a:gd name="T31" fmla="*/ 675 h 675"/>
              <a:gd name="T32" fmla="*/ 387 w 598"/>
              <a:gd name="T33" fmla="*/ 675 h 675"/>
              <a:gd name="T34" fmla="*/ 272 w 598"/>
              <a:gd name="T35" fmla="*/ 501 h 675"/>
              <a:gd name="T36" fmla="*/ 461 w 598"/>
              <a:gd name="T37" fmla="*/ 312 h 675"/>
              <a:gd name="T38" fmla="*/ 508 w 598"/>
              <a:gd name="T39" fmla="*/ 317 h 675"/>
              <a:gd name="T40" fmla="*/ 508 w 598"/>
              <a:gd name="T41" fmla="*/ 188 h 675"/>
              <a:gd name="T42" fmla="*/ 421 w 598"/>
              <a:gd name="T43" fmla="*/ 84 h 675"/>
              <a:gd name="T44" fmla="*/ 238 w 598"/>
              <a:gd name="T45" fmla="*/ 423 h 675"/>
              <a:gd name="T46" fmla="*/ 238 w 598"/>
              <a:gd name="T47" fmla="*/ 423 h 675"/>
              <a:gd name="T48" fmla="*/ 106 w 598"/>
              <a:gd name="T49" fmla="*/ 423 h 675"/>
              <a:gd name="T50" fmla="*/ 85 w 598"/>
              <a:gd name="T51" fmla="*/ 401 h 675"/>
              <a:gd name="T52" fmla="*/ 106 w 598"/>
              <a:gd name="T53" fmla="*/ 380 h 675"/>
              <a:gd name="T54" fmla="*/ 238 w 598"/>
              <a:gd name="T55" fmla="*/ 380 h 675"/>
              <a:gd name="T56" fmla="*/ 259 w 598"/>
              <a:gd name="T57" fmla="*/ 401 h 675"/>
              <a:gd name="T58" fmla="*/ 238 w 598"/>
              <a:gd name="T59" fmla="*/ 423 h 675"/>
              <a:gd name="T60" fmla="*/ 280 w 598"/>
              <a:gd name="T61" fmla="*/ 338 h 675"/>
              <a:gd name="T62" fmla="*/ 280 w 598"/>
              <a:gd name="T63" fmla="*/ 338 h 675"/>
              <a:gd name="T64" fmla="*/ 106 w 598"/>
              <a:gd name="T65" fmla="*/ 338 h 675"/>
              <a:gd name="T66" fmla="*/ 85 w 598"/>
              <a:gd name="T67" fmla="*/ 317 h 675"/>
              <a:gd name="T68" fmla="*/ 106 w 598"/>
              <a:gd name="T69" fmla="*/ 296 h 675"/>
              <a:gd name="T70" fmla="*/ 280 w 598"/>
              <a:gd name="T71" fmla="*/ 296 h 675"/>
              <a:gd name="T72" fmla="*/ 302 w 598"/>
              <a:gd name="T73" fmla="*/ 317 h 675"/>
              <a:gd name="T74" fmla="*/ 280 w 598"/>
              <a:gd name="T75" fmla="*/ 338 h 675"/>
              <a:gd name="T76" fmla="*/ 496 w 598"/>
              <a:gd name="T77" fmla="*/ 370 h 675"/>
              <a:gd name="T78" fmla="*/ 463 w 598"/>
              <a:gd name="T79" fmla="*/ 365 h 675"/>
              <a:gd name="T80" fmla="*/ 328 w 598"/>
              <a:gd name="T81" fmla="*/ 500 h 675"/>
              <a:gd name="T82" fmla="*/ 434 w 598"/>
              <a:gd name="T83" fmla="*/ 632 h 675"/>
              <a:gd name="T84" fmla="*/ 463 w 598"/>
              <a:gd name="T85" fmla="*/ 635 h 675"/>
              <a:gd name="T86" fmla="*/ 598 w 598"/>
              <a:gd name="T87" fmla="*/ 500 h 675"/>
              <a:gd name="T88" fmla="*/ 496 w 598"/>
              <a:gd name="T89" fmla="*/ 370 h 675"/>
              <a:gd name="T90" fmla="*/ 539 w 598"/>
              <a:gd name="T91" fmla="*/ 481 h 675"/>
              <a:gd name="T92" fmla="*/ 539 w 598"/>
              <a:gd name="T93" fmla="*/ 481 h 675"/>
              <a:gd name="T94" fmla="*/ 496 w 598"/>
              <a:gd name="T95" fmla="*/ 524 h 675"/>
              <a:gd name="T96" fmla="*/ 463 w 598"/>
              <a:gd name="T97" fmla="*/ 557 h 675"/>
              <a:gd name="T98" fmla="*/ 425 w 598"/>
              <a:gd name="T99" fmla="*/ 557 h 675"/>
              <a:gd name="T100" fmla="*/ 387 w 598"/>
              <a:gd name="T101" fmla="*/ 519 h 675"/>
              <a:gd name="T102" fmla="*/ 387 w 598"/>
              <a:gd name="T103" fmla="*/ 481 h 675"/>
              <a:gd name="T104" fmla="*/ 425 w 598"/>
              <a:gd name="T105" fmla="*/ 481 h 675"/>
              <a:gd name="T106" fmla="*/ 444 w 598"/>
              <a:gd name="T107" fmla="*/ 500 h 675"/>
              <a:gd name="T108" fmla="*/ 496 w 598"/>
              <a:gd name="T109" fmla="*/ 447 h 675"/>
              <a:gd name="T110" fmla="*/ 501 w 598"/>
              <a:gd name="T111" fmla="*/ 443 h 675"/>
              <a:gd name="T112" fmla="*/ 539 w 598"/>
              <a:gd name="T113" fmla="*/ 443 h 675"/>
              <a:gd name="T114" fmla="*/ 539 w 598"/>
              <a:gd name="T115" fmla="*/ 481 h 6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5">
                <a:moveTo>
                  <a:pt x="381" y="84"/>
                </a:moveTo>
                <a:cubicBezTo>
                  <a:pt x="381" y="131"/>
                  <a:pt x="343" y="169"/>
                  <a:pt x="296" y="169"/>
                </a:cubicBezTo>
                <a:lnTo>
                  <a:pt x="212" y="169"/>
                </a:lnTo>
                <a:cubicBezTo>
                  <a:pt x="165" y="169"/>
                  <a:pt x="127" y="131"/>
                  <a:pt x="127" y="84"/>
                </a:cubicBezTo>
                <a:cubicBezTo>
                  <a:pt x="127" y="38"/>
                  <a:pt x="165" y="0"/>
                  <a:pt x="212" y="0"/>
                </a:cubicBezTo>
                <a:lnTo>
                  <a:pt x="296" y="0"/>
                </a:lnTo>
                <a:cubicBezTo>
                  <a:pt x="343" y="0"/>
                  <a:pt x="381" y="38"/>
                  <a:pt x="381" y="84"/>
                </a:cubicBezTo>
                <a:close/>
                <a:moveTo>
                  <a:pt x="421" y="84"/>
                </a:moveTo>
                <a:cubicBezTo>
                  <a:pt x="423" y="91"/>
                  <a:pt x="423" y="97"/>
                  <a:pt x="423" y="104"/>
                </a:cubicBezTo>
                <a:cubicBezTo>
                  <a:pt x="423" y="162"/>
                  <a:pt x="376" y="209"/>
                  <a:pt x="317" y="209"/>
                </a:cubicBezTo>
                <a:lnTo>
                  <a:pt x="191" y="209"/>
                </a:lnTo>
                <a:cubicBezTo>
                  <a:pt x="132" y="209"/>
                  <a:pt x="85" y="162"/>
                  <a:pt x="85" y="104"/>
                </a:cubicBezTo>
                <a:cubicBezTo>
                  <a:pt x="85" y="97"/>
                  <a:pt x="86" y="91"/>
                  <a:pt x="87" y="84"/>
                </a:cubicBezTo>
                <a:cubicBezTo>
                  <a:pt x="38" y="93"/>
                  <a:pt x="0" y="136"/>
                  <a:pt x="0" y="188"/>
                </a:cubicBezTo>
                <a:lnTo>
                  <a:pt x="0" y="569"/>
                </a:lnTo>
                <a:cubicBezTo>
                  <a:pt x="0" y="627"/>
                  <a:pt x="48" y="675"/>
                  <a:pt x="106" y="675"/>
                </a:cubicBezTo>
                <a:lnTo>
                  <a:pt x="387" y="675"/>
                </a:lnTo>
                <a:cubicBezTo>
                  <a:pt x="320" y="646"/>
                  <a:pt x="272" y="579"/>
                  <a:pt x="272" y="501"/>
                </a:cubicBezTo>
                <a:cubicBezTo>
                  <a:pt x="272" y="396"/>
                  <a:pt x="357" y="312"/>
                  <a:pt x="461" y="312"/>
                </a:cubicBezTo>
                <a:cubicBezTo>
                  <a:pt x="477" y="312"/>
                  <a:pt x="493" y="314"/>
                  <a:pt x="508" y="317"/>
                </a:cubicBezTo>
                <a:lnTo>
                  <a:pt x="508" y="188"/>
                </a:lnTo>
                <a:cubicBezTo>
                  <a:pt x="508" y="136"/>
                  <a:pt x="470" y="93"/>
                  <a:pt x="421" y="84"/>
                </a:cubicBezTo>
                <a:close/>
                <a:moveTo>
                  <a:pt x="238" y="423"/>
                </a:moveTo>
                <a:lnTo>
                  <a:pt x="238" y="423"/>
                </a:lnTo>
                <a:lnTo>
                  <a:pt x="106" y="423"/>
                </a:lnTo>
                <a:cubicBezTo>
                  <a:pt x="94" y="423"/>
                  <a:pt x="85" y="413"/>
                  <a:pt x="85" y="401"/>
                </a:cubicBezTo>
                <a:cubicBezTo>
                  <a:pt x="85" y="390"/>
                  <a:pt x="94" y="380"/>
                  <a:pt x="106" y="380"/>
                </a:cubicBezTo>
                <a:lnTo>
                  <a:pt x="238" y="380"/>
                </a:lnTo>
                <a:cubicBezTo>
                  <a:pt x="250" y="380"/>
                  <a:pt x="259" y="390"/>
                  <a:pt x="259" y="401"/>
                </a:cubicBezTo>
                <a:cubicBezTo>
                  <a:pt x="259" y="413"/>
                  <a:pt x="250" y="423"/>
                  <a:pt x="238" y="423"/>
                </a:cubicBezTo>
                <a:close/>
                <a:moveTo>
                  <a:pt x="280" y="338"/>
                </a:moveTo>
                <a:lnTo>
                  <a:pt x="280" y="338"/>
                </a:lnTo>
                <a:lnTo>
                  <a:pt x="106" y="338"/>
                </a:lnTo>
                <a:cubicBezTo>
                  <a:pt x="94" y="338"/>
                  <a:pt x="85" y="329"/>
                  <a:pt x="85" y="317"/>
                </a:cubicBezTo>
                <a:cubicBezTo>
                  <a:pt x="85" y="305"/>
                  <a:pt x="94" y="296"/>
                  <a:pt x="106" y="296"/>
                </a:cubicBezTo>
                <a:lnTo>
                  <a:pt x="280" y="296"/>
                </a:lnTo>
                <a:cubicBezTo>
                  <a:pt x="292" y="296"/>
                  <a:pt x="302" y="305"/>
                  <a:pt x="302" y="317"/>
                </a:cubicBezTo>
                <a:cubicBezTo>
                  <a:pt x="302" y="329"/>
                  <a:pt x="292" y="338"/>
                  <a:pt x="280" y="338"/>
                </a:cubicBezTo>
                <a:close/>
                <a:moveTo>
                  <a:pt x="496" y="370"/>
                </a:moveTo>
                <a:cubicBezTo>
                  <a:pt x="486" y="367"/>
                  <a:pt x="474" y="365"/>
                  <a:pt x="463" y="365"/>
                </a:cubicBezTo>
                <a:cubicBezTo>
                  <a:pt x="388" y="365"/>
                  <a:pt x="328" y="426"/>
                  <a:pt x="328" y="500"/>
                </a:cubicBezTo>
                <a:cubicBezTo>
                  <a:pt x="328" y="565"/>
                  <a:pt x="374" y="619"/>
                  <a:pt x="434" y="632"/>
                </a:cubicBezTo>
                <a:cubicBezTo>
                  <a:pt x="443" y="634"/>
                  <a:pt x="453" y="635"/>
                  <a:pt x="463" y="635"/>
                </a:cubicBezTo>
                <a:cubicBezTo>
                  <a:pt x="537" y="635"/>
                  <a:pt x="598" y="575"/>
                  <a:pt x="598" y="500"/>
                </a:cubicBezTo>
                <a:cubicBezTo>
                  <a:pt x="598" y="437"/>
                  <a:pt x="555" y="384"/>
                  <a:pt x="496" y="370"/>
                </a:cubicBezTo>
                <a:close/>
                <a:moveTo>
                  <a:pt x="539" y="481"/>
                </a:moveTo>
                <a:lnTo>
                  <a:pt x="539" y="481"/>
                </a:lnTo>
                <a:lnTo>
                  <a:pt x="496" y="524"/>
                </a:lnTo>
                <a:lnTo>
                  <a:pt x="463" y="557"/>
                </a:lnTo>
                <a:cubicBezTo>
                  <a:pt x="452" y="568"/>
                  <a:pt x="435" y="568"/>
                  <a:pt x="425" y="557"/>
                </a:cubicBezTo>
                <a:lnTo>
                  <a:pt x="387" y="519"/>
                </a:lnTo>
                <a:cubicBezTo>
                  <a:pt x="376" y="509"/>
                  <a:pt x="376" y="492"/>
                  <a:pt x="387" y="481"/>
                </a:cubicBezTo>
                <a:cubicBezTo>
                  <a:pt x="397" y="470"/>
                  <a:pt x="414" y="470"/>
                  <a:pt x="425" y="481"/>
                </a:cubicBezTo>
                <a:lnTo>
                  <a:pt x="444" y="500"/>
                </a:lnTo>
                <a:lnTo>
                  <a:pt x="496" y="447"/>
                </a:lnTo>
                <a:lnTo>
                  <a:pt x="501" y="443"/>
                </a:lnTo>
                <a:cubicBezTo>
                  <a:pt x="511" y="432"/>
                  <a:pt x="528" y="432"/>
                  <a:pt x="539" y="443"/>
                </a:cubicBezTo>
                <a:cubicBezTo>
                  <a:pt x="550" y="453"/>
                  <a:pt x="550" y="470"/>
                  <a:pt x="539" y="4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a:spLocks noEditPoints="1"/>
          </p:cNvSpPr>
          <p:nvPr/>
        </p:nvSpPr>
        <p:spPr bwMode="auto">
          <a:xfrm>
            <a:off x="1392966" y="3248630"/>
            <a:ext cx="468312" cy="477838"/>
          </a:xfrm>
          <a:custGeom>
            <a:gdLst>
              <a:gd name="T0" fmla="*/ 192 w 639"/>
              <a:gd name="T1" fmla="*/ 104 h 681"/>
              <a:gd name="T2" fmla="*/ 419 w 639"/>
              <a:gd name="T3" fmla="*/ 75 h 681"/>
              <a:gd name="T4" fmla="*/ 338 w 639"/>
              <a:gd name="T5" fmla="*/ 46 h 681"/>
              <a:gd name="T6" fmla="*/ 244 w 639"/>
              <a:gd name="T7" fmla="*/ 46 h 681"/>
              <a:gd name="T8" fmla="*/ 163 w 639"/>
              <a:gd name="T9" fmla="*/ 75 h 681"/>
              <a:gd name="T10" fmla="*/ 526 w 639"/>
              <a:gd name="T11" fmla="*/ 590 h 681"/>
              <a:gd name="T12" fmla="*/ 535 w 639"/>
              <a:gd name="T13" fmla="*/ 570 h 681"/>
              <a:gd name="T14" fmla="*/ 498 w 639"/>
              <a:gd name="T15" fmla="*/ 442 h 681"/>
              <a:gd name="T16" fmla="*/ 474 w 639"/>
              <a:gd name="T17" fmla="*/ 442 h 681"/>
              <a:gd name="T18" fmla="*/ 474 w 639"/>
              <a:gd name="T19" fmla="*/ 540 h 681"/>
              <a:gd name="T20" fmla="*/ 475 w 639"/>
              <a:gd name="T21" fmla="*/ 542 h 681"/>
              <a:gd name="T22" fmla="*/ 476 w 639"/>
              <a:gd name="T23" fmla="*/ 544 h 681"/>
              <a:gd name="T24" fmla="*/ 478 w 639"/>
              <a:gd name="T25" fmla="*/ 546 h 681"/>
              <a:gd name="T26" fmla="*/ 609 w 639"/>
              <a:gd name="T27" fmla="*/ 449 h 681"/>
              <a:gd name="T28" fmla="*/ 486 w 639"/>
              <a:gd name="T29" fmla="*/ 384 h 681"/>
              <a:gd name="T30" fmla="*/ 458 w 639"/>
              <a:gd name="T31" fmla="*/ 678 h 681"/>
              <a:gd name="T32" fmla="*/ 632 w 639"/>
              <a:gd name="T33" fmla="*/ 561 h 681"/>
              <a:gd name="T34" fmla="*/ 609 w 639"/>
              <a:gd name="T35" fmla="*/ 556 h 681"/>
              <a:gd name="T36" fmla="*/ 486 w 639"/>
              <a:gd name="T37" fmla="*/ 658 h 681"/>
              <a:gd name="T38" fmla="*/ 363 w 639"/>
              <a:gd name="T39" fmla="*/ 509 h 681"/>
              <a:gd name="T40" fmla="*/ 510 w 639"/>
              <a:gd name="T41" fmla="*/ 410 h 681"/>
              <a:gd name="T42" fmla="*/ 609 w 639"/>
              <a:gd name="T43" fmla="*/ 556 h 681"/>
              <a:gd name="T44" fmla="*/ 214 w 639"/>
              <a:gd name="T45" fmla="*/ 555 h 681"/>
              <a:gd name="T46" fmla="*/ 366 w 639"/>
              <a:gd name="T47" fmla="*/ 405 h 681"/>
              <a:gd name="T48" fmla="*/ 397 w 639"/>
              <a:gd name="T49" fmla="*/ 381 h 681"/>
              <a:gd name="T50" fmla="*/ 552 w 639"/>
              <a:gd name="T51" fmla="*/ 230 h 681"/>
              <a:gd name="T52" fmla="*/ 558 w 639"/>
              <a:gd name="T53" fmla="*/ 373 h 681"/>
              <a:gd name="T54" fmla="*/ 582 w 639"/>
              <a:gd name="T55" fmla="*/ 381 h 681"/>
              <a:gd name="T56" fmla="*/ 582 w 639"/>
              <a:gd name="T57" fmla="*/ 156 h 681"/>
              <a:gd name="T58" fmla="*/ 30 w 639"/>
              <a:gd name="T59" fmla="*/ 126 h 681"/>
              <a:gd name="T60" fmla="*/ 0 w 639"/>
              <a:gd name="T61" fmla="*/ 237 h 681"/>
              <a:gd name="T62" fmla="*/ 0 w 639"/>
              <a:gd name="T63" fmla="*/ 405 h 681"/>
              <a:gd name="T64" fmla="*/ 0 w 639"/>
              <a:gd name="T65" fmla="*/ 566 h 681"/>
              <a:gd name="T66" fmla="*/ 322 w 639"/>
              <a:gd name="T67" fmla="*/ 597 h 681"/>
              <a:gd name="T68" fmla="*/ 24 w 639"/>
              <a:gd name="T69" fmla="*/ 237 h 681"/>
              <a:gd name="T70" fmla="*/ 30 w 639"/>
              <a:gd name="T71" fmla="*/ 230 h 681"/>
              <a:gd name="T72" fmla="*/ 190 w 639"/>
              <a:gd name="T73" fmla="*/ 381 h 681"/>
              <a:gd name="T74" fmla="*/ 24 w 639"/>
              <a:gd name="T75" fmla="*/ 237 h 681"/>
              <a:gd name="T76" fmla="*/ 190 w 639"/>
              <a:gd name="T77" fmla="*/ 405 h 681"/>
              <a:gd name="T78" fmla="*/ 30 w 639"/>
              <a:gd name="T79" fmla="*/ 555 h 681"/>
              <a:gd name="T80" fmla="*/ 24 w 639"/>
              <a:gd name="T81" fmla="*/ 405 h 681"/>
              <a:gd name="T82" fmla="*/ 214 w 639"/>
              <a:gd name="T83" fmla="*/ 381 h 681"/>
              <a:gd name="T84" fmla="*/ 214 w 639"/>
              <a:gd name="T85" fmla="*/ 230 h 681"/>
              <a:gd name="T86" fmla="*/ 373 w 639"/>
              <a:gd name="T87" fmla="*/ 381 h 681"/>
              <a:gd name="T88" fmla="*/ 385 w 639"/>
              <a:gd name="T89" fmla="*/ 156 h 681"/>
              <a:gd name="T90" fmla="*/ 406 w 639"/>
              <a:gd name="T91" fmla="*/ 177 h 681"/>
              <a:gd name="T92" fmla="*/ 365 w 639"/>
              <a:gd name="T93" fmla="*/ 177 h 681"/>
              <a:gd name="T94" fmla="*/ 202 w 639"/>
              <a:gd name="T95" fmla="*/ 156 h 681"/>
              <a:gd name="T96" fmla="*/ 223 w 639"/>
              <a:gd name="T97" fmla="*/ 177 h 681"/>
              <a:gd name="T98" fmla="*/ 182 w 639"/>
              <a:gd name="T99" fmla="*/ 177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681">
                <a:moveTo>
                  <a:pt x="163" y="75"/>
                </a:moveTo>
                <a:cubicBezTo>
                  <a:pt x="163" y="91"/>
                  <a:pt x="176" y="104"/>
                  <a:pt x="192" y="104"/>
                </a:cubicBezTo>
                <a:lnTo>
                  <a:pt x="390" y="104"/>
                </a:lnTo>
                <a:cubicBezTo>
                  <a:pt x="406" y="104"/>
                  <a:pt x="419" y="91"/>
                  <a:pt x="419" y="75"/>
                </a:cubicBezTo>
                <a:cubicBezTo>
                  <a:pt x="419" y="59"/>
                  <a:pt x="406" y="46"/>
                  <a:pt x="390" y="46"/>
                </a:cubicBezTo>
                <a:lnTo>
                  <a:pt x="338" y="46"/>
                </a:lnTo>
                <a:cubicBezTo>
                  <a:pt x="338" y="20"/>
                  <a:pt x="317" y="0"/>
                  <a:pt x="291" y="0"/>
                </a:cubicBezTo>
                <a:cubicBezTo>
                  <a:pt x="265" y="0"/>
                  <a:pt x="244" y="20"/>
                  <a:pt x="244" y="46"/>
                </a:cubicBezTo>
                <a:lnTo>
                  <a:pt x="192" y="46"/>
                </a:lnTo>
                <a:cubicBezTo>
                  <a:pt x="176" y="46"/>
                  <a:pt x="163" y="59"/>
                  <a:pt x="163" y="75"/>
                </a:cubicBezTo>
                <a:close/>
                <a:moveTo>
                  <a:pt x="518" y="586"/>
                </a:moveTo>
                <a:cubicBezTo>
                  <a:pt x="520" y="589"/>
                  <a:pt x="523" y="590"/>
                  <a:pt x="526" y="590"/>
                </a:cubicBezTo>
                <a:cubicBezTo>
                  <a:pt x="529" y="590"/>
                  <a:pt x="532" y="589"/>
                  <a:pt x="535" y="586"/>
                </a:cubicBezTo>
                <a:cubicBezTo>
                  <a:pt x="539" y="582"/>
                  <a:pt x="539" y="574"/>
                  <a:pt x="535" y="570"/>
                </a:cubicBezTo>
                <a:lnTo>
                  <a:pt x="498" y="533"/>
                </a:lnTo>
                <a:lnTo>
                  <a:pt x="498" y="442"/>
                </a:lnTo>
                <a:cubicBezTo>
                  <a:pt x="498" y="435"/>
                  <a:pt x="493" y="430"/>
                  <a:pt x="486" y="430"/>
                </a:cubicBezTo>
                <a:cubicBezTo>
                  <a:pt x="480" y="430"/>
                  <a:pt x="474" y="435"/>
                  <a:pt x="474" y="442"/>
                </a:cubicBezTo>
                <a:lnTo>
                  <a:pt x="474" y="538"/>
                </a:lnTo>
                <a:cubicBezTo>
                  <a:pt x="474" y="539"/>
                  <a:pt x="474" y="539"/>
                  <a:pt x="474" y="540"/>
                </a:cubicBezTo>
                <a:cubicBezTo>
                  <a:pt x="474" y="541"/>
                  <a:pt x="475" y="541"/>
                  <a:pt x="475" y="541"/>
                </a:cubicBezTo>
                <a:cubicBezTo>
                  <a:pt x="475" y="542"/>
                  <a:pt x="475" y="542"/>
                  <a:pt x="475" y="542"/>
                </a:cubicBezTo>
                <a:cubicBezTo>
                  <a:pt x="475" y="543"/>
                  <a:pt x="475" y="543"/>
                  <a:pt x="476" y="543"/>
                </a:cubicBezTo>
                <a:cubicBezTo>
                  <a:pt x="476" y="544"/>
                  <a:pt x="476" y="544"/>
                  <a:pt x="476" y="544"/>
                </a:cubicBezTo>
                <a:cubicBezTo>
                  <a:pt x="477" y="545"/>
                  <a:pt x="477" y="546"/>
                  <a:pt x="478" y="546"/>
                </a:cubicBezTo>
                <a:cubicBezTo>
                  <a:pt x="478" y="546"/>
                  <a:pt x="478" y="546"/>
                  <a:pt x="478" y="546"/>
                </a:cubicBezTo>
                <a:lnTo>
                  <a:pt x="518" y="586"/>
                </a:lnTo>
                <a:close/>
                <a:moveTo>
                  <a:pt x="609" y="449"/>
                </a:moveTo>
                <a:cubicBezTo>
                  <a:pt x="587" y="417"/>
                  <a:pt x="553" y="395"/>
                  <a:pt x="514" y="387"/>
                </a:cubicBezTo>
                <a:cubicBezTo>
                  <a:pt x="505" y="385"/>
                  <a:pt x="495" y="384"/>
                  <a:pt x="486" y="384"/>
                </a:cubicBezTo>
                <a:cubicBezTo>
                  <a:pt x="415" y="384"/>
                  <a:pt x="354" y="435"/>
                  <a:pt x="340" y="505"/>
                </a:cubicBezTo>
                <a:cubicBezTo>
                  <a:pt x="325" y="585"/>
                  <a:pt x="378" y="663"/>
                  <a:pt x="458" y="678"/>
                </a:cubicBezTo>
                <a:cubicBezTo>
                  <a:pt x="467" y="680"/>
                  <a:pt x="477" y="681"/>
                  <a:pt x="486" y="681"/>
                </a:cubicBezTo>
                <a:cubicBezTo>
                  <a:pt x="557" y="681"/>
                  <a:pt x="618" y="630"/>
                  <a:pt x="632" y="561"/>
                </a:cubicBezTo>
                <a:cubicBezTo>
                  <a:pt x="639" y="522"/>
                  <a:pt x="631" y="482"/>
                  <a:pt x="609" y="449"/>
                </a:cubicBezTo>
                <a:close/>
                <a:moveTo>
                  <a:pt x="609" y="556"/>
                </a:moveTo>
                <a:lnTo>
                  <a:pt x="609" y="556"/>
                </a:lnTo>
                <a:cubicBezTo>
                  <a:pt x="598" y="615"/>
                  <a:pt x="546" y="658"/>
                  <a:pt x="486" y="658"/>
                </a:cubicBezTo>
                <a:cubicBezTo>
                  <a:pt x="478" y="658"/>
                  <a:pt x="470" y="657"/>
                  <a:pt x="463" y="656"/>
                </a:cubicBezTo>
                <a:cubicBezTo>
                  <a:pt x="395" y="643"/>
                  <a:pt x="350" y="577"/>
                  <a:pt x="363" y="509"/>
                </a:cubicBezTo>
                <a:cubicBezTo>
                  <a:pt x="374" y="450"/>
                  <a:pt x="426" y="407"/>
                  <a:pt x="486" y="407"/>
                </a:cubicBezTo>
                <a:cubicBezTo>
                  <a:pt x="494" y="407"/>
                  <a:pt x="502" y="408"/>
                  <a:pt x="510" y="410"/>
                </a:cubicBezTo>
                <a:cubicBezTo>
                  <a:pt x="543" y="416"/>
                  <a:pt x="571" y="435"/>
                  <a:pt x="590" y="462"/>
                </a:cubicBezTo>
                <a:cubicBezTo>
                  <a:pt x="609" y="490"/>
                  <a:pt x="615" y="523"/>
                  <a:pt x="609" y="556"/>
                </a:cubicBezTo>
                <a:close/>
                <a:moveTo>
                  <a:pt x="311" y="555"/>
                </a:moveTo>
                <a:lnTo>
                  <a:pt x="214" y="555"/>
                </a:lnTo>
                <a:lnTo>
                  <a:pt x="214" y="405"/>
                </a:lnTo>
                <a:lnTo>
                  <a:pt x="366" y="405"/>
                </a:lnTo>
                <a:cubicBezTo>
                  <a:pt x="375" y="396"/>
                  <a:pt x="386" y="388"/>
                  <a:pt x="398" y="381"/>
                </a:cubicBezTo>
                <a:lnTo>
                  <a:pt x="397" y="381"/>
                </a:lnTo>
                <a:lnTo>
                  <a:pt x="397" y="230"/>
                </a:lnTo>
                <a:lnTo>
                  <a:pt x="552" y="230"/>
                </a:lnTo>
                <a:cubicBezTo>
                  <a:pt x="555" y="230"/>
                  <a:pt x="558" y="233"/>
                  <a:pt x="558" y="237"/>
                </a:cubicBezTo>
                <a:lnTo>
                  <a:pt x="558" y="373"/>
                </a:lnTo>
                <a:cubicBezTo>
                  <a:pt x="567" y="376"/>
                  <a:pt x="575" y="381"/>
                  <a:pt x="582" y="386"/>
                </a:cubicBezTo>
                <a:lnTo>
                  <a:pt x="582" y="381"/>
                </a:lnTo>
                <a:lnTo>
                  <a:pt x="582" y="237"/>
                </a:lnTo>
                <a:lnTo>
                  <a:pt x="582" y="156"/>
                </a:lnTo>
                <a:cubicBezTo>
                  <a:pt x="582" y="140"/>
                  <a:pt x="569" y="126"/>
                  <a:pt x="552" y="126"/>
                </a:cubicBezTo>
                <a:lnTo>
                  <a:pt x="30" y="126"/>
                </a:lnTo>
                <a:cubicBezTo>
                  <a:pt x="13" y="126"/>
                  <a:pt x="0" y="140"/>
                  <a:pt x="0" y="156"/>
                </a:cubicBezTo>
                <a:lnTo>
                  <a:pt x="0" y="237"/>
                </a:lnTo>
                <a:lnTo>
                  <a:pt x="0" y="381"/>
                </a:lnTo>
                <a:lnTo>
                  <a:pt x="0" y="405"/>
                </a:lnTo>
                <a:lnTo>
                  <a:pt x="0" y="549"/>
                </a:lnTo>
                <a:lnTo>
                  <a:pt x="0" y="566"/>
                </a:lnTo>
                <a:cubicBezTo>
                  <a:pt x="0" y="583"/>
                  <a:pt x="13" y="597"/>
                  <a:pt x="30" y="597"/>
                </a:cubicBezTo>
                <a:lnTo>
                  <a:pt x="322" y="597"/>
                </a:lnTo>
                <a:cubicBezTo>
                  <a:pt x="317" y="583"/>
                  <a:pt x="313" y="569"/>
                  <a:pt x="311" y="555"/>
                </a:cubicBezTo>
                <a:close/>
                <a:moveTo>
                  <a:pt x="24" y="237"/>
                </a:moveTo>
                <a:lnTo>
                  <a:pt x="24" y="237"/>
                </a:lnTo>
                <a:cubicBezTo>
                  <a:pt x="24" y="233"/>
                  <a:pt x="27" y="230"/>
                  <a:pt x="30" y="230"/>
                </a:cubicBezTo>
                <a:lnTo>
                  <a:pt x="190" y="230"/>
                </a:lnTo>
                <a:lnTo>
                  <a:pt x="190" y="381"/>
                </a:lnTo>
                <a:lnTo>
                  <a:pt x="24" y="381"/>
                </a:lnTo>
                <a:lnTo>
                  <a:pt x="24" y="237"/>
                </a:lnTo>
                <a:close/>
                <a:moveTo>
                  <a:pt x="190" y="405"/>
                </a:moveTo>
                <a:lnTo>
                  <a:pt x="190" y="405"/>
                </a:lnTo>
                <a:lnTo>
                  <a:pt x="190" y="555"/>
                </a:lnTo>
                <a:lnTo>
                  <a:pt x="30" y="555"/>
                </a:lnTo>
                <a:cubicBezTo>
                  <a:pt x="27" y="555"/>
                  <a:pt x="24" y="552"/>
                  <a:pt x="24" y="549"/>
                </a:cubicBezTo>
                <a:lnTo>
                  <a:pt x="24" y="405"/>
                </a:lnTo>
                <a:lnTo>
                  <a:pt x="190" y="405"/>
                </a:lnTo>
                <a:close/>
                <a:moveTo>
                  <a:pt x="214" y="381"/>
                </a:moveTo>
                <a:lnTo>
                  <a:pt x="214" y="381"/>
                </a:lnTo>
                <a:lnTo>
                  <a:pt x="214" y="230"/>
                </a:lnTo>
                <a:lnTo>
                  <a:pt x="373" y="230"/>
                </a:lnTo>
                <a:lnTo>
                  <a:pt x="373" y="381"/>
                </a:lnTo>
                <a:lnTo>
                  <a:pt x="214" y="381"/>
                </a:lnTo>
                <a:close/>
                <a:moveTo>
                  <a:pt x="385" y="156"/>
                </a:moveTo>
                <a:lnTo>
                  <a:pt x="385" y="156"/>
                </a:lnTo>
                <a:cubicBezTo>
                  <a:pt x="396" y="156"/>
                  <a:pt x="406" y="165"/>
                  <a:pt x="406" y="177"/>
                </a:cubicBezTo>
                <a:cubicBezTo>
                  <a:pt x="406" y="188"/>
                  <a:pt x="396" y="197"/>
                  <a:pt x="385" y="197"/>
                </a:cubicBezTo>
                <a:cubicBezTo>
                  <a:pt x="374" y="197"/>
                  <a:pt x="365" y="188"/>
                  <a:pt x="365" y="177"/>
                </a:cubicBezTo>
                <a:cubicBezTo>
                  <a:pt x="365" y="165"/>
                  <a:pt x="374" y="156"/>
                  <a:pt x="385" y="156"/>
                </a:cubicBezTo>
                <a:close/>
                <a:moveTo>
                  <a:pt x="202" y="156"/>
                </a:moveTo>
                <a:lnTo>
                  <a:pt x="202" y="156"/>
                </a:lnTo>
                <a:cubicBezTo>
                  <a:pt x="214" y="156"/>
                  <a:pt x="223" y="165"/>
                  <a:pt x="223" y="177"/>
                </a:cubicBezTo>
                <a:cubicBezTo>
                  <a:pt x="223" y="188"/>
                  <a:pt x="214" y="197"/>
                  <a:pt x="202" y="197"/>
                </a:cubicBezTo>
                <a:cubicBezTo>
                  <a:pt x="191" y="197"/>
                  <a:pt x="182" y="188"/>
                  <a:pt x="182" y="177"/>
                </a:cubicBezTo>
                <a:cubicBezTo>
                  <a:pt x="182" y="165"/>
                  <a:pt x="191" y="156"/>
                  <a:pt x="202"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1307573" y="5224234"/>
            <a:ext cx="512762" cy="523875"/>
          </a:xfrm>
          <a:custGeom>
            <a:gdLst>
              <a:gd name="T0" fmla="*/ 265 w 699"/>
              <a:gd name="T1" fmla="*/ 463 h 745"/>
              <a:gd name="T2" fmla="*/ 252 w 699"/>
              <a:gd name="T3" fmla="*/ 421 h 745"/>
              <a:gd name="T4" fmla="*/ 306 w 699"/>
              <a:gd name="T5" fmla="*/ 203 h 745"/>
              <a:gd name="T6" fmla="*/ 363 w 699"/>
              <a:gd name="T7" fmla="*/ 380 h 745"/>
              <a:gd name="T8" fmla="*/ 433 w 699"/>
              <a:gd name="T9" fmla="*/ 175 h 745"/>
              <a:gd name="T10" fmla="*/ 277 w 699"/>
              <a:gd name="T11" fmla="*/ 348 h 745"/>
              <a:gd name="T12" fmla="*/ 263 w 699"/>
              <a:gd name="T13" fmla="*/ 371 h 745"/>
              <a:gd name="T14" fmla="*/ 359 w 699"/>
              <a:gd name="T15" fmla="*/ 427 h 745"/>
              <a:gd name="T16" fmla="*/ 461 w 699"/>
              <a:gd name="T17" fmla="*/ 148 h 745"/>
              <a:gd name="T18" fmla="*/ 466 w 699"/>
              <a:gd name="T19" fmla="*/ 94 h 745"/>
              <a:gd name="T20" fmla="*/ 461 w 699"/>
              <a:gd name="T21" fmla="*/ 148 h 745"/>
              <a:gd name="T22" fmla="*/ 546 w 699"/>
              <a:gd name="T23" fmla="*/ 175 h 745"/>
              <a:gd name="T24" fmla="*/ 492 w 699"/>
              <a:gd name="T25" fmla="*/ 180 h 745"/>
              <a:gd name="T26" fmla="*/ 399 w 699"/>
              <a:gd name="T27" fmla="*/ 125 h 745"/>
              <a:gd name="T28" fmla="*/ 376 w 699"/>
              <a:gd name="T29" fmla="*/ 76 h 745"/>
              <a:gd name="T30" fmla="*/ 399 w 699"/>
              <a:gd name="T31" fmla="*/ 125 h 745"/>
              <a:gd name="T32" fmla="*/ 309 w 699"/>
              <a:gd name="T33" fmla="*/ 93 h 745"/>
              <a:gd name="T34" fmla="*/ 314 w 699"/>
              <a:gd name="T35" fmla="*/ 147 h 745"/>
              <a:gd name="T36" fmla="*/ 514 w 699"/>
              <a:gd name="T37" fmla="*/ 266 h 745"/>
              <a:gd name="T38" fmla="*/ 563 w 699"/>
              <a:gd name="T39" fmla="*/ 243 h 745"/>
              <a:gd name="T40" fmla="*/ 514 w 699"/>
              <a:gd name="T41" fmla="*/ 266 h 745"/>
              <a:gd name="T42" fmla="*/ 257 w 699"/>
              <a:gd name="T43" fmla="*/ 381 h 745"/>
              <a:gd name="T44" fmla="*/ 244 w 699"/>
              <a:gd name="T45" fmla="*/ 405 h 745"/>
              <a:gd name="T46" fmla="*/ 340 w 699"/>
              <a:gd name="T47" fmla="*/ 461 h 745"/>
              <a:gd name="T48" fmla="*/ 255 w 699"/>
              <a:gd name="T49" fmla="*/ 745 h 745"/>
              <a:gd name="T50" fmla="*/ 273 w 699"/>
              <a:gd name="T51" fmla="*/ 43 h 745"/>
              <a:gd name="T52" fmla="*/ 665 w 699"/>
              <a:gd name="T53" fmla="*/ 211 h 745"/>
              <a:gd name="T54" fmla="*/ 671 w 699"/>
              <a:gd name="T55" fmla="*/ 324 h 745"/>
              <a:gd name="T56" fmla="*/ 691 w 699"/>
              <a:gd name="T57" fmla="*/ 466 h 745"/>
              <a:gd name="T58" fmla="*/ 667 w 699"/>
              <a:gd name="T59" fmla="*/ 586 h 745"/>
              <a:gd name="T60" fmla="*/ 522 w 699"/>
              <a:gd name="T61" fmla="*/ 619 h 745"/>
              <a:gd name="T62" fmla="*/ 255 w 699"/>
              <a:gd name="T63" fmla="*/ 745 h 7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745">
                <a:moveTo>
                  <a:pt x="252" y="421"/>
                </a:moveTo>
                <a:cubicBezTo>
                  <a:pt x="245" y="436"/>
                  <a:pt x="250" y="455"/>
                  <a:pt x="265" y="463"/>
                </a:cubicBezTo>
                <a:cubicBezTo>
                  <a:pt x="278" y="471"/>
                  <a:pt x="293" y="469"/>
                  <a:pt x="303" y="459"/>
                </a:cubicBezTo>
                <a:lnTo>
                  <a:pt x="252" y="421"/>
                </a:lnTo>
                <a:close/>
                <a:moveTo>
                  <a:pt x="433" y="175"/>
                </a:moveTo>
                <a:cubicBezTo>
                  <a:pt x="387" y="148"/>
                  <a:pt x="330" y="161"/>
                  <a:pt x="306" y="203"/>
                </a:cubicBezTo>
                <a:cubicBezTo>
                  <a:pt x="281" y="246"/>
                  <a:pt x="313" y="294"/>
                  <a:pt x="290" y="338"/>
                </a:cubicBezTo>
                <a:lnTo>
                  <a:pt x="363" y="380"/>
                </a:lnTo>
                <a:cubicBezTo>
                  <a:pt x="390" y="338"/>
                  <a:pt x="448" y="343"/>
                  <a:pt x="473" y="299"/>
                </a:cubicBezTo>
                <a:cubicBezTo>
                  <a:pt x="497" y="257"/>
                  <a:pt x="480" y="202"/>
                  <a:pt x="433" y="175"/>
                </a:cubicBezTo>
                <a:close/>
                <a:moveTo>
                  <a:pt x="355" y="407"/>
                </a:moveTo>
                <a:lnTo>
                  <a:pt x="277" y="348"/>
                </a:lnTo>
                <a:cubicBezTo>
                  <a:pt x="271" y="343"/>
                  <a:pt x="263" y="345"/>
                  <a:pt x="259" y="351"/>
                </a:cubicBezTo>
                <a:cubicBezTo>
                  <a:pt x="256" y="357"/>
                  <a:pt x="257" y="366"/>
                  <a:pt x="263" y="371"/>
                </a:cubicBezTo>
                <a:lnTo>
                  <a:pt x="342" y="430"/>
                </a:lnTo>
                <a:cubicBezTo>
                  <a:pt x="348" y="435"/>
                  <a:pt x="356" y="433"/>
                  <a:pt x="359" y="427"/>
                </a:cubicBezTo>
                <a:cubicBezTo>
                  <a:pt x="363" y="420"/>
                  <a:pt x="361" y="411"/>
                  <a:pt x="355" y="407"/>
                </a:cubicBezTo>
                <a:close/>
                <a:moveTo>
                  <a:pt x="461" y="148"/>
                </a:moveTo>
                <a:lnTo>
                  <a:pt x="486" y="106"/>
                </a:lnTo>
                <a:lnTo>
                  <a:pt x="466" y="94"/>
                </a:lnTo>
                <a:lnTo>
                  <a:pt x="441" y="137"/>
                </a:lnTo>
                <a:lnTo>
                  <a:pt x="461" y="148"/>
                </a:lnTo>
                <a:close/>
                <a:moveTo>
                  <a:pt x="503" y="200"/>
                </a:moveTo>
                <a:lnTo>
                  <a:pt x="546" y="175"/>
                </a:lnTo>
                <a:lnTo>
                  <a:pt x="534" y="156"/>
                </a:lnTo>
                <a:lnTo>
                  <a:pt x="492" y="180"/>
                </a:lnTo>
                <a:lnTo>
                  <a:pt x="503" y="200"/>
                </a:lnTo>
                <a:close/>
                <a:moveTo>
                  <a:pt x="399" y="125"/>
                </a:moveTo>
                <a:lnTo>
                  <a:pt x="399" y="76"/>
                </a:lnTo>
                <a:lnTo>
                  <a:pt x="376" y="76"/>
                </a:lnTo>
                <a:lnTo>
                  <a:pt x="376" y="125"/>
                </a:lnTo>
                <a:lnTo>
                  <a:pt x="399" y="125"/>
                </a:lnTo>
                <a:close/>
                <a:moveTo>
                  <a:pt x="333" y="135"/>
                </a:moveTo>
                <a:lnTo>
                  <a:pt x="309" y="93"/>
                </a:lnTo>
                <a:lnTo>
                  <a:pt x="289" y="104"/>
                </a:lnTo>
                <a:lnTo>
                  <a:pt x="314" y="147"/>
                </a:lnTo>
                <a:lnTo>
                  <a:pt x="333" y="135"/>
                </a:lnTo>
                <a:close/>
                <a:moveTo>
                  <a:pt x="514" y="266"/>
                </a:moveTo>
                <a:lnTo>
                  <a:pt x="563" y="266"/>
                </a:lnTo>
                <a:lnTo>
                  <a:pt x="563" y="243"/>
                </a:lnTo>
                <a:lnTo>
                  <a:pt x="514" y="243"/>
                </a:lnTo>
                <a:lnTo>
                  <a:pt x="514" y="266"/>
                </a:lnTo>
                <a:close/>
                <a:moveTo>
                  <a:pt x="336" y="441"/>
                </a:moveTo>
                <a:lnTo>
                  <a:pt x="257" y="381"/>
                </a:lnTo>
                <a:cubicBezTo>
                  <a:pt x="251" y="377"/>
                  <a:pt x="244" y="378"/>
                  <a:pt x="240" y="385"/>
                </a:cubicBezTo>
                <a:cubicBezTo>
                  <a:pt x="236" y="391"/>
                  <a:pt x="238" y="400"/>
                  <a:pt x="244" y="405"/>
                </a:cubicBezTo>
                <a:lnTo>
                  <a:pt x="322" y="464"/>
                </a:lnTo>
                <a:cubicBezTo>
                  <a:pt x="328" y="469"/>
                  <a:pt x="336" y="467"/>
                  <a:pt x="340" y="461"/>
                </a:cubicBezTo>
                <a:cubicBezTo>
                  <a:pt x="344" y="454"/>
                  <a:pt x="342" y="445"/>
                  <a:pt x="336" y="441"/>
                </a:cubicBezTo>
                <a:close/>
                <a:moveTo>
                  <a:pt x="255" y="745"/>
                </a:moveTo>
                <a:cubicBezTo>
                  <a:pt x="264" y="686"/>
                  <a:pt x="263" y="624"/>
                  <a:pt x="248" y="569"/>
                </a:cubicBezTo>
                <a:cubicBezTo>
                  <a:pt x="0" y="430"/>
                  <a:pt x="65" y="108"/>
                  <a:pt x="273" y="43"/>
                </a:cubicBezTo>
                <a:cubicBezTo>
                  <a:pt x="382" y="0"/>
                  <a:pt x="532" y="26"/>
                  <a:pt x="629" y="123"/>
                </a:cubicBezTo>
                <a:cubicBezTo>
                  <a:pt x="699" y="193"/>
                  <a:pt x="665" y="211"/>
                  <a:pt x="665" y="211"/>
                </a:cubicBezTo>
                <a:lnTo>
                  <a:pt x="650" y="220"/>
                </a:lnTo>
                <a:cubicBezTo>
                  <a:pt x="658" y="254"/>
                  <a:pt x="673" y="316"/>
                  <a:pt x="671" y="324"/>
                </a:cubicBezTo>
                <a:cubicBezTo>
                  <a:pt x="669" y="336"/>
                  <a:pt x="656" y="347"/>
                  <a:pt x="656" y="347"/>
                </a:cubicBezTo>
                <a:lnTo>
                  <a:pt x="691" y="466"/>
                </a:lnTo>
                <a:lnTo>
                  <a:pt x="660" y="479"/>
                </a:lnTo>
                <a:cubicBezTo>
                  <a:pt x="667" y="517"/>
                  <a:pt x="671" y="548"/>
                  <a:pt x="667" y="586"/>
                </a:cubicBezTo>
                <a:cubicBezTo>
                  <a:pt x="666" y="592"/>
                  <a:pt x="645" y="611"/>
                  <a:pt x="628" y="612"/>
                </a:cubicBezTo>
                <a:lnTo>
                  <a:pt x="522" y="619"/>
                </a:lnTo>
                <a:lnTo>
                  <a:pt x="529" y="745"/>
                </a:lnTo>
                <a:lnTo>
                  <a:pt x="255" y="7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1343666" y="1178573"/>
            <a:ext cx="427449" cy="561027"/>
          </a:xfrm>
          <a:custGeom>
            <a:gdLst>
              <a:gd name="T0" fmla="*/ 82 w 625"/>
              <a:gd name="T1" fmla="*/ 138 h 852"/>
              <a:gd name="T2" fmla="*/ 69 w 625"/>
              <a:gd name="T3" fmla="*/ 852 h 852"/>
              <a:gd name="T4" fmla="*/ 625 w 625"/>
              <a:gd name="T5" fmla="*/ 209 h 852"/>
              <a:gd name="T6" fmla="*/ 577 w 625"/>
              <a:gd name="T7" fmla="*/ 224 h 852"/>
              <a:gd name="T8" fmla="*/ 71 w 625"/>
              <a:gd name="T9" fmla="*/ 802 h 852"/>
              <a:gd name="T10" fmla="*/ 270 w 625"/>
              <a:gd name="T11" fmla="*/ 90 h 852"/>
              <a:gd name="T12" fmla="*/ 354 w 625"/>
              <a:gd name="T13" fmla="*/ 90 h 852"/>
              <a:gd name="T14" fmla="*/ 311 w 625"/>
              <a:gd name="T15" fmla="*/ 135 h 852"/>
              <a:gd name="T16" fmla="*/ 218 w 625"/>
              <a:gd name="T17" fmla="*/ 92 h 852"/>
              <a:gd name="T18" fmla="*/ 114 w 625"/>
              <a:gd name="T19" fmla="*/ 215 h 852"/>
              <a:gd name="T20" fmla="*/ 510 w 625"/>
              <a:gd name="T21" fmla="*/ 215 h 852"/>
              <a:gd name="T22" fmla="*/ 406 w 625"/>
              <a:gd name="T23" fmla="*/ 92 h 852"/>
              <a:gd name="T24" fmla="*/ 218 w 625"/>
              <a:gd name="T25" fmla="*/ 92 h 852"/>
              <a:gd name="T26" fmla="*/ 220 w 625"/>
              <a:gd name="T27" fmla="*/ 647 h 852"/>
              <a:gd name="T28" fmla="*/ 151 w 625"/>
              <a:gd name="T29" fmla="*/ 666 h 852"/>
              <a:gd name="T30" fmla="*/ 136 w 625"/>
              <a:gd name="T31" fmla="*/ 681 h 852"/>
              <a:gd name="T32" fmla="*/ 220 w 625"/>
              <a:gd name="T33" fmla="*/ 688 h 852"/>
              <a:gd name="T34" fmla="*/ 132 w 625"/>
              <a:gd name="T35" fmla="*/ 731 h 852"/>
              <a:gd name="T36" fmla="*/ 242 w 625"/>
              <a:gd name="T37" fmla="*/ 677 h 852"/>
              <a:gd name="T38" fmla="*/ 242 w 625"/>
              <a:gd name="T39" fmla="*/ 643 h 852"/>
              <a:gd name="T40" fmla="*/ 110 w 625"/>
              <a:gd name="T41" fmla="*/ 649 h 852"/>
              <a:gd name="T42" fmla="*/ 214 w 625"/>
              <a:gd name="T43" fmla="*/ 759 h 852"/>
              <a:gd name="T44" fmla="*/ 214 w 625"/>
              <a:gd name="T45" fmla="*/ 334 h 852"/>
              <a:gd name="T46" fmla="*/ 151 w 625"/>
              <a:gd name="T47" fmla="*/ 353 h 852"/>
              <a:gd name="T48" fmla="*/ 173 w 625"/>
              <a:gd name="T49" fmla="*/ 409 h 852"/>
              <a:gd name="T50" fmla="*/ 132 w 625"/>
              <a:gd name="T51" fmla="*/ 425 h 852"/>
              <a:gd name="T52" fmla="*/ 214 w 625"/>
              <a:gd name="T53" fmla="*/ 312 h 852"/>
              <a:gd name="T54" fmla="*/ 110 w 625"/>
              <a:gd name="T55" fmla="*/ 422 h 852"/>
              <a:gd name="T56" fmla="*/ 241 w 625"/>
              <a:gd name="T57" fmla="*/ 359 h 852"/>
              <a:gd name="T58" fmla="*/ 240 w 625"/>
              <a:gd name="T59" fmla="*/ 330 h 852"/>
              <a:gd name="T60" fmla="*/ 220 w 625"/>
              <a:gd name="T61" fmla="*/ 502 h 852"/>
              <a:gd name="T62" fmla="*/ 136 w 625"/>
              <a:gd name="T63" fmla="*/ 524 h 852"/>
              <a:gd name="T64" fmla="*/ 220 w 625"/>
              <a:gd name="T65" fmla="*/ 580 h 852"/>
              <a:gd name="T66" fmla="*/ 241 w 625"/>
              <a:gd name="T67" fmla="*/ 486 h 852"/>
              <a:gd name="T68" fmla="*/ 110 w 625"/>
              <a:gd name="T69" fmla="*/ 491 h 852"/>
              <a:gd name="T70" fmla="*/ 220 w 625"/>
              <a:gd name="T71" fmla="*/ 602 h 852"/>
              <a:gd name="T72" fmla="*/ 289 w 625"/>
              <a:gd name="T73" fmla="*/ 464 h 852"/>
              <a:gd name="T74" fmla="*/ 326 w 625"/>
              <a:gd name="T75" fmla="*/ 722 h 852"/>
              <a:gd name="T76" fmla="*/ 501 w 625"/>
              <a:gd name="T77" fmla="*/ 668 h 852"/>
              <a:gd name="T78" fmla="*/ 320 w 625"/>
              <a:gd name="T79" fmla="*/ 716 h 852"/>
              <a:gd name="T80" fmla="*/ 501 w 625"/>
              <a:gd name="T81" fmla="*/ 507 h 852"/>
              <a:gd name="T82" fmla="*/ 320 w 625"/>
              <a:gd name="T83" fmla="*/ 409 h 852"/>
              <a:gd name="T84" fmla="*/ 320 w 625"/>
              <a:gd name="T85" fmla="*/ 351 h 8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7" y="224"/>
                </a:moveTo>
                <a:cubicBezTo>
                  <a:pt x="47" y="200"/>
                  <a:pt x="59" y="188"/>
                  <a:pt x="82" y="187"/>
                </a:cubicBezTo>
                <a:lnTo>
                  <a:pt x="82" y="138"/>
                </a:lnTo>
                <a:cubicBezTo>
                  <a:pt x="39" y="139"/>
                  <a:pt x="0" y="166"/>
                  <a:pt x="0" y="209"/>
                </a:cubicBezTo>
                <a:lnTo>
                  <a:pt x="0" y="783"/>
                </a:lnTo>
                <a:cubicBezTo>
                  <a:pt x="0" y="818"/>
                  <a:pt x="34" y="852"/>
                  <a:pt x="69" y="852"/>
                </a:cubicBezTo>
                <a:lnTo>
                  <a:pt x="555" y="852"/>
                </a:lnTo>
                <a:cubicBezTo>
                  <a:pt x="590" y="852"/>
                  <a:pt x="625" y="818"/>
                  <a:pt x="625" y="783"/>
                </a:cubicBezTo>
                <a:lnTo>
                  <a:pt x="625" y="209"/>
                </a:lnTo>
                <a:cubicBezTo>
                  <a:pt x="625" y="166"/>
                  <a:pt x="586" y="139"/>
                  <a:pt x="542" y="138"/>
                </a:cubicBezTo>
                <a:lnTo>
                  <a:pt x="542" y="187"/>
                </a:lnTo>
                <a:cubicBezTo>
                  <a:pt x="566" y="188"/>
                  <a:pt x="577" y="200"/>
                  <a:pt x="577" y="224"/>
                </a:cubicBezTo>
                <a:lnTo>
                  <a:pt x="577" y="768"/>
                </a:lnTo>
                <a:cubicBezTo>
                  <a:pt x="577" y="785"/>
                  <a:pt x="570" y="802"/>
                  <a:pt x="553" y="802"/>
                </a:cubicBezTo>
                <a:lnTo>
                  <a:pt x="71" y="802"/>
                </a:lnTo>
                <a:cubicBezTo>
                  <a:pt x="53" y="802"/>
                  <a:pt x="47" y="782"/>
                  <a:pt x="47" y="763"/>
                </a:cubicBezTo>
                <a:lnTo>
                  <a:pt x="47" y="224"/>
                </a:lnTo>
                <a:close/>
                <a:moveTo>
                  <a:pt x="270" y="90"/>
                </a:moveTo>
                <a:cubicBezTo>
                  <a:pt x="270" y="71"/>
                  <a:pt x="289" y="51"/>
                  <a:pt x="309" y="51"/>
                </a:cubicBezTo>
                <a:lnTo>
                  <a:pt x="315" y="51"/>
                </a:lnTo>
                <a:cubicBezTo>
                  <a:pt x="335" y="51"/>
                  <a:pt x="354" y="71"/>
                  <a:pt x="354" y="90"/>
                </a:cubicBezTo>
                <a:lnTo>
                  <a:pt x="354" y="94"/>
                </a:lnTo>
                <a:cubicBezTo>
                  <a:pt x="354" y="117"/>
                  <a:pt x="335" y="135"/>
                  <a:pt x="313" y="135"/>
                </a:cubicBezTo>
                <a:lnTo>
                  <a:pt x="311" y="135"/>
                </a:lnTo>
                <a:cubicBezTo>
                  <a:pt x="289" y="135"/>
                  <a:pt x="270" y="117"/>
                  <a:pt x="270" y="94"/>
                </a:cubicBezTo>
                <a:lnTo>
                  <a:pt x="270" y="90"/>
                </a:lnTo>
                <a:close/>
                <a:moveTo>
                  <a:pt x="218" y="92"/>
                </a:moveTo>
                <a:lnTo>
                  <a:pt x="149" y="92"/>
                </a:lnTo>
                <a:cubicBezTo>
                  <a:pt x="125" y="92"/>
                  <a:pt x="114" y="103"/>
                  <a:pt x="114" y="127"/>
                </a:cubicBezTo>
                <a:lnTo>
                  <a:pt x="114" y="215"/>
                </a:lnTo>
                <a:cubicBezTo>
                  <a:pt x="114" y="230"/>
                  <a:pt x="124" y="246"/>
                  <a:pt x="138" y="246"/>
                </a:cubicBezTo>
                <a:lnTo>
                  <a:pt x="486" y="246"/>
                </a:lnTo>
                <a:cubicBezTo>
                  <a:pt x="501" y="246"/>
                  <a:pt x="510" y="230"/>
                  <a:pt x="510" y="215"/>
                </a:cubicBezTo>
                <a:lnTo>
                  <a:pt x="510" y="127"/>
                </a:lnTo>
                <a:cubicBezTo>
                  <a:pt x="510" y="103"/>
                  <a:pt x="499" y="92"/>
                  <a:pt x="475" y="92"/>
                </a:cubicBezTo>
                <a:lnTo>
                  <a:pt x="406" y="92"/>
                </a:lnTo>
                <a:cubicBezTo>
                  <a:pt x="406" y="45"/>
                  <a:pt x="366" y="0"/>
                  <a:pt x="320" y="0"/>
                </a:cubicBezTo>
                <a:lnTo>
                  <a:pt x="305" y="0"/>
                </a:lnTo>
                <a:cubicBezTo>
                  <a:pt x="259" y="0"/>
                  <a:pt x="218" y="45"/>
                  <a:pt x="218" y="92"/>
                </a:cubicBezTo>
                <a:close/>
                <a:moveTo>
                  <a:pt x="132" y="653"/>
                </a:moveTo>
                <a:cubicBezTo>
                  <a:pt x="132" y="648"/>
                  <a:pt x="133" y="647"/>
                  <a:pt x="138" y="647"/>
                </a:cubicBezTo>
                <a:lnTo>
                  <a:pt x="220" y="647"/>
                </a:lnTo>
                <a:lnTo>
                  <a:pt x="220" y="653"/>
                </a:lnTo>
                <a:cubicBezTo>
                  <a:pt x="220" y="660"/>
                  <a:pt x="186" y="680"/>
                  <a:pt x="179" y="684"/>
                </a:cubicBezTo>
                <a:cubicBezTo>
                  <a:pt x="174" y="679"/>
                  <a:pt x="160" y="666"/>
                  <a:pt x="151" y="666"/>
                </a:cubicBezTo>
                <a:lnTo>
                  <a:pt x="149" y="666"/>
                </a:lnTo>
                <a:cubicBezTo>
                  <a:pt x="144" y="666"/>
                  <a:pt x="136" y="674"/>
                  <a:pt x="136" y="679"/>
                </a:cubicBezTo>
                <a:lnTo>
                  <a:pt x="136" y="681"/>
                </a:lnTo>
                <a:cubicBezTo>
                  <a:pt x="136" y="687"/>
                  <a:pt x="167" y="720"/>
                  <a:pt x="173" y="720"/>
                </a:cubicBezTo>
                <a:lnTo>
                  <a:pt x="175" y="720"/>
                </a:lnTo>
                <a:cubicBezTo>
                  <a:pt x="180" y="720"/>
                  <a:pt x="213" y="692"/>
                  <a:pt x="220" y="688"/>
                </a:cubicBezTo>
                <a:cubicBezTo>
                  <a:pt x="220" y="699"/>
                  <a:pt x="225" y="737"/>
                  <a:pt x="214" y="737"/>
                </a:cubicBezTo>
                <a:lnTo>
                  <a:pt x="138" y="737"/>
                </a:lnTo>
                <a:cubicBezTo>
                  <a:pt x="133" y="737"/>
                  <a:pt x="132" y="736"/>
                  <a:pt x="132" y="731"/>
                </a:cubicBezTo>
                <a:lnTo>
                  <a:pt x="132" y="653"/>
                </a:lnTo>
                <a:close/>
                <a:moveTo>
                  <a:pt x="214" y="759"/>
                </a:moveTo>
                <a:cubicBezTo>
                  <a:pt x="255" y="759"/>
                  <a:pt x="239" y="715"/>
                  <a:pt x="242" y="677"/>
                </a:cubicBezTo>
                <a:cubicBezTo>
                  <a:pt x="243" y="658"/>
                  <a:pt x="291" y="641"/>
                  <a:pt x="296" y="623"/>
                </a:cubicBezTo>
                <a:lnTo>
                  <a:pt x="290" y="623"/>
                </a:lnTo>
                <a:cubicBezTo>
                  <a:pt x="275" y="623"/>
                  <a:pt x="253" y="637"/>
                  <a:pt x="242" y="643"/>
                </a:cubicBezTo>
                <a:cubicBezTo>
                  <a:pt x="237" y="634"/>
                  <a:pt x="232" y="625"/>
                  <a:pt x="218" y="625"/>
                </a:cubicBezTo>
                <a:lnTo>
                  <a:pt x="134" y="625"/>
                </a:lnTo>
                <a:cubicBezTo>
                  <a:pt x="121" y="625"/>
                  <a:pt x="110" y="636"/>
                  <a:pt x="110" y="649"/>
                </a:cubicBezTo>
                <a:lnTo>
                  <a:pt x="110" y="735"/>
                </a:lnTo>
                <a:cubicBezTo>
                  <a:pt x="110" y="750"/>
                  <a:pt x="123" y="759"/>
                  <a:pt x="138" y="759"/>
                </a:cubicBezTo>
                <a:lnTo>
                  <a:pt x="214" y="759"/>
                </a:lnTo>
                <a:close/>
                <a:moveTo>
                  <a:pt x="132" y="340"/>
                </a:moveTo>
                <a:cubicBezTo>
                  <a:pt x="132" y="335"/>
                  <a:pt x="133" y="334"/>
                  <a:pt x="138" y="334"/>
                </a:cubicBezTo>
                <a:lnTo>
                  <a:pt x="214" y="334"/>
                </a:lnTo>
                <a:cubicBezTo>
                  <a:pt x="219" y="334"/>
                  <a:pt x="220" y="335"/>
                  <a:pt x="220" y="340"/>
                </a:cubicBezTo>
                <a:cubicBezTo>
                  <a:pt x="220" y="346"/>
                  <a:pt x="184" y="371"/>
                  <a:pt x="179" y="371"/>
                </a:cubicBezTo>
                <a:cubicBezTo>
                  <a:pt x="175" y="371"/>
                  <a:pt x="164" y="353"/>
                  <a:pt x="151" y="353"/>
                </a:cubicBezTo>
                <a:cubicBezTo>
                  <a:pt x="145" y="353"/>
                  <a:pt x="136" y="360"/>
                  <a:pt x="136" y="366"/>
                </a:cubicBezTo>
                <a:lnTo>
                  <a:pt x="136" y="368"/>
                </a:lnTo>
                <a:cubicBezTo>
                  <a:pt x="136" y="377"/>
                  <a:pt x="166" y="406"/>
                  <a:pt x="173" y="409"/>
                </a:cubicBezTo>
                <a:lnTo>
                  <a:pt x="220" y="375"/>
                </a:lnTo>
                <a:lnTo>
                  <a:pt x="220" y="425"/>
                </a:lnTo>
                <a:lnTo>
                  <a:pt x="132" y="425"/>
                </a:lnTo>
                <a:lnTo>
                  <a:pt x="132" y="340"/>
                </a:lnTo>
                <a:close/>
                <a:moveTo>
                  <a:pt x="240" y="330"/>
                </a:moveTo>
                <a:cubicBezTo>
                  <a:pt x="237" y="318"/>
                  <a:pt x="228" y="312"/>
                  <a:pt x="214" y="312"/>
                </a:cubicBezTo>
                <a:lnTo>
                  <a:pt x="138" y="312"/>
                </a:lnTo>
                <a:cubicBezTo>
                  <a:pt x="123" y="312"/>
                  <a:pt x="110" y="322"/>
                  <a:pt x="110" y="336"/>
                </a:cubicBezTo>
                <a:lnTo>
                  <a:pt x="110" y="422"/>
                </a:lnTo>
                <a:cubicBezTo>
                  <a:pt x="110" y="435"/>
                  <a:pt x="121" y="446"/>
                  <a:pt x="134" y="446"/>
                </a:cubicBezTo>
                <a:lnTo>
                  <a:pt x="218" y="446"/>
                </a:lnTo>
                <a:cubicBezTo>
                  <a:pt x="252" y="446"/>
                  <a:pt x="242" y="393"/>
                  <a:pt x="241" y="359"/>
                </a:cubicBezTo>
                <a:lnTo>
                  <a:pt x="296" y="312"/>
                </a:lnTo>
                <a:cubicBezTo>
                  <a:pt x="296" y="312"/>
                  <a:pt x="292" y="310"/>
                  <a:pt x="292" y="310"/>
                </a:cubicBezTo>
                <a:cubicBezTo>
                  <a:pt x="270" y="310"/>
                  <a:pt x="253" y="329"/>
                  <a:pt x="240" y="330"/>
                </a:cubicBezTo>
                <a:close/>
                <a:moveTo>
                  <a:pt x="132" y="491"/>
                </a:moveTo>
                <a:lnTo>
                  <a:pt x="220" y="491"/>
                </a:lnTo>
                <a:lnTo>
                  <a:pt x="220" y="502"/>
                </a:lnTo>
                <a:lnTo>
                  <a:pt x="179" y="528"/>
                </a:lnTo>
                <a:lnTo>
                  <a:pt x="152" y="508"/>
                </a:lnTo>
                <a:cubicBezTo>
                  <a:pt x="145" y="512"/>
                  <a:pt x="136" y="514"/>
                  <a:pt x="136" y="524"/>
                </a:cubicBezTo>
                <a:cubicBezTo>
                  <a:pt x="136" y="530"/>
                  <a:pt x="167" y="565"/>
                  <a:pt x="173" y="565"/>
                </a:cubicBezTo>
                <a:cubicBezTo>
                  <a:pt x="183" y="565"/>
                  <a:pt x="209" y="535"/>
                  <a:pt x="220" y="532"/>
                </a:cubicBezTo>
                <a:lnTo>
                  <a:pt x="220" y="580"/>
                </a:lnTo>
                <a:lnTo>
                  <a:pt x="132" y="580"/>
                </a:lnTo>
                <a:lnTo>
                  <a:pt x="132" y="491"/>
                </a:lnTo>
                <a:close/>
                <a:moveTo>
                  <a:pt x="241" y="486"/>
                </a:moveTo>
                <a:cubicBezTo>
                  <a:pt x="238" y="479"/>
                  <a:pt x="233" y="470"/>
                  <a:pt x="220" y="470"/>
                </a:cubicBezTo>
                <a:lnTo>
                  <a:pt x="132" y="470"/>
                </a:lnTo>
                <a:cubicBezTo>
                  <a:pt x="121" y="470"/>
                  <a:pt x="110" y="481"/>
                  <a:pt x="110" y="491"/>
                </a:cubicBezTo>
                <a:lnTo>
                  <a:pt x="110" y="580"/>
                </a:lnTo>
                <a:cubicBezTo>
                  <a:pt x="110" y="591"/>
                  <a:pt x="121" y="602"/>
                  <a:pt x="132" y="602"/>
                </a:cubicBezTo>
                <a:lnTo>
                  <a:pt x="220" y="602"/>
                </a:lnTo>
                <a:cubicBezTo>
                  <a:pt x="252" y="602"/>
                  <a:pt x="242" y="546"/>
                  <a:pt x="241" y="514"/>
                </a:cubicBezTo>
                <a:lnTo>
                  <a:pt x="296" y="468"/>
                </a:lnTo>
                <a:lnTo>
                  <a:pt x="289" y="464"/>
                </a:lnTo>
                <a:lnTo>
                  <a:pt x="241" y="486"/>
                </a:lnTo>
                <a:close/>
                <a:moveTo>
                  <a:pt x="320" y="716"/>
                </a:moveTo>
                <a:cubicBezTo>
                  <a:pt x="320" y="721"/>
                  <a:pt x="321" y="722"/>
                  <a:pt x="326" y="722"/>
                </a:cubicBezTo>
                <a:lnTo>
                  <a:pt x="495" y="722"/>
                </a:lnTo>
                <a:cubicBezTo>
                  <a:pt x="500" y="722"/>
                  <a:pt x="501" y="721"/>
                  <a:pt x="501" y="716"/>
                </a:cubicBezTo>
                <a:lnTo>
                  <a:pt x="501" y="668"/>
                </a:lnTo>
                <a:cubicBezTo>
                  <a:pt x="501" y="663"/>
                  <a:pt x="500" y="662"/>
                  <a:pt x="495" y="662"/>
                </a:cubicBezTo>
                <a:lnTo>
                  <a:pt x="320" y="662"/>
                </a:lnTo>
                <a:lnTo>
                  <a:pt x="320" y="716"/>
                </a:lnTo>
                <a:close/>
                <a:moveTo>
                  <a:pt x="320" y="565"/>
                </a:moveTo>
                <a:lnTo>
                  <a:pt x="501" y="565"/>
                </a:lnTo>
                <a:lnTo>
                  <a:pt x="501" y="507"/>
                </a:lnTo>
                <a:lnTo>
                  <a:pt x="320" y="507"/>
                </a:lnTo>
                <a:lnTo>
                  <a:pt x="320" y="565"/>
                </a:lnTo>
                <a:close/>
                <a:moveTo>
                  <a:pt x="320" y="409"/>
                </a:moveTo>
                <a:lnTo>
                  <a:pt x="452" y="409"/>
                </a:lnTo>
                <a:lnTo>
                  <a:pt x="452" y="351"/>
                </a:lnTo>
                <a:lnTo>
                  <a:pt x="320" y="351"/>
                </a:lnTo>
                <a:lnTo>
                  <a:pt x="320" y="4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a:spLocks noEditPoints="1"/>
          </p:cNvSpPr>
          <p:nvPr/>
        </p:nvSpPr>
        <p:spPr bwMode="auto">
          <a:xfrm>
            <a:off x="1334593" y="2247026"/>
            <a:ext cx="515016" cy="495722"/>
          </a:xfrm>
          <a:custGeom>
            <a:gdLst>
              <a:gd name="T0" fmla="*/ 377 w 753"/>
              <a:gd name="T1" fmla="*/ 271 h 753"/>
              <a:gd name="T2" fmla="*/ 271 w 753"/>
              <a:gd name="T3" fmla="*/ 377 h 753"/>
              <a:gd name="T4" fmla="*/ 377 w 753"/>
              <a:gd name="T5" fmla="*/ 482 h 753"/>
              <a:gd name="T6" fmla="*/ 482 w 753"/>
              <a:gd name="T7" fmla="*/ 377 h 753"/>
              <a:gd name="T8" fmla="*/ 466 w 753"/>
              <a:gd name="T9" fmla="*/ 320 h 753"/>
              <a:gd name="T10" fmla="*/ 586 w 753"/>
              <a:gd name="T11" fmla="*/ 200 h 753"/>
              <a:gd name="T12" fmla="*/ 653 w 753"/>
              <a:gd name="T13" fmla="*/ 200 h 753"/>
              <a:gd name="T14" fmla="*/ 753 w 753"/>
              <a:gd name="T15" fmla="*/ 100 h 753"/>
              <a:gd name="T16" fmla="*/ 656 w 753"/>
              <a:gd name="T17" fmla="*/ 97 h 753"/>
              <a:gd name="T18" fmla="*/ 653 w 753"/>
              <a:gd name="T19" fmla="*/ 0 h 753"/>
              <a:gd name="T20" fmla="*/ 553 w 753"/>
              <a:gd name="T21" fmla="*/ 100 h 753"/>
              <a:gd name="T22" fmla="*/ 553 w 753"/>
              <a:gd name="T23" fmla="*/ 167 h 753"/>
              <a:gd name="T24" fmla="*/ 433 w 753"/>
              <a:gd name="T25" fmla="*/ 287 h 753"/>
              <a:gd name="T26" fmla="*/ 377 w 753"/>
              <a:gd name="T27" fmla="*/ 271 h 753"/>
              <a:gd name="T28" fmla="*/ 547 w 753"/>
              <a:gd name="T29" fmla="*/ 377 h 753"/>
              <a:gd name="T30" fmla="*/ 377 w 753"/>
              <a:gd name="T31" fmla="*/ 547 h 753"/>
              <a:gd name="T32" fmla="*/ 206 w 753"/>
              <a:gd name="T33" fmla="*/ 377 h 753"/>
              <a:gd name="T34" fmla="*/ 377 w 753"/>
              <a:gd name="T35" fmla="*/ 206 h 753"/>
              <a:gd name="T36" fmla="*/ 436 w 753"/>
              <a:gd name="T37" fmla="*/ 217 h 753"/>
              <a:gd name="T38" fmla="*/ 485 w 753"/>
              <a:gd name="T39" fmla="*/ 168 h 753"/>
              <a:gd name="T40" fmla="*/ 377 w 753"/>
              <a:gd name="T41" fmla="*/ 141 h 753"/>
              <a:gd name="T42" fmla="*/ 141 w 753"/>
              <a:gd name="T43" fmla="*/ 377 h 753"/>
              <a:gd name="T44" fmla="*/ 377 w 753"/>
              <a:gd name="T45" fmla="*/ 612 h 753"/>
              <a:gd name="T46" fmla="*/ 612 w 753"/>
              <a:gd name="T47" fmla="*/ 377 h 753"/>
              <a:gd name="T48" fmla="*/ 585 w 753"/>
              <a:gd name="T49" fmla="*/ 268 h 753"/>
              <a:gd name="T50" fmla="*/ 536 w 753"/>
              <a:gd name="T51" fmla="*/ 317 h 753"/>
              <a:gd name="T52" fmla="*/ 547 w 753"/>
              <a:gd name="T53" fmla="*/ 377 h 753"/>
              <a:gd name="T54" fmla="*/ 653 w 753"/>
              <a:gd name="T55" fmla="*/ 247 h 753"/>
              <a:gd name="T56" fmla="*/ 682 w 753"/>
              <a:gd name="T57" fmla="*/ 377 h 753"/>
              <a:gd name="T58" fmla="*/ 377 w 753"/>
              <a:gd name="T59" fmla="*/ 682 h 753"/>
              <a:gd name="T60" fmla="*/ 71 w 753"/>
              <a:gd name="T61" fmla="*/ 377 h 753"/>
              <a:gd name="T62" fmla="*/ 377 w 753"/>
              <a:gd name="T63" fmla="*/ 71 h 753"/>
              <a:gd name="T64" fmla="*/ 506 w 753"/>
              <a:gd name="T65" fmla="*/ 100 h 753"/>
              <a:gd name="T66" fmla="*/ 520 w 753"/>
              <a:gd name="T67" fmla="*/ 67 h 753"/>
              <a:gd name="T68" fmla="*/ 546 w 753"/>
              <a:gd name="T69" fmla="*/ 41 h 753"/>
              <a:gd name="T70" fmla="*/ 377 w 753"/>
              <a:gd name="T71" fmla="*/ 0 h 753"/>
              <a:gd name="T72" fmla="*/ 0 w 753"/>
              <a:gd name="T73" fmla="*/ 377 h 753"/>
              <a:gd name="T74" fmla="*/ 377 w 753"/>
              <a:gd name="T75" fmla="*/ 753 h 753"/>
              <a:gd name="T76" fmla="*/ 753 w 753"/>
              <a:gd name="T77" fmla="*/ 377 h 753"/>
              <a:gd name="T78" fmla="*/ 712 w 753"/>
              <a:gd name="T79" fmla="*/ 207 h 753"/>
              <a:gd name="T80" fmla="*/ 686 w 753"/>
              <a:gd name="T81" fmla="*/ 233 h 753"/>
              <a:gd name="T82" fmla="*/ 653 w 753"/>
              <a:gd name="T83" fmla="*/ 247 h 7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3" h="753">
                <a:moveTo>
                  <a:pt x="377" y="271"/>
                </a:moveTo>
                <a:cubicBezTo>
                  <a:pt x="318" y="271"/>
                  <a:pt x="271" y="318"/>
                  <a:pt x="271" y="377"/>
                </a:cubicBezTo>
                <a:cubicBezTo>
                  <a:pt x="271" y="435"/>
                  <a:pt x="318" y="482"/>
                  <a:pt x="377" y="482"/>
                </a:cubicBezTo>
                <a:cubicBezTo>
                  <a:pt x="435" y="482"/>
                  <a:pt x="482" y="435"/>
                  <a:pt x="482" y="377"/>
                </a:cubicBezTo>
                <a:cubicBezTo>
                  <a:pt x="482" y="356"/>
                  <a:pt x="476" y="336"/>
                  <a:pt x="466" y="320"/>
                </a:cubicBezTo>
                <a:lnTo>
                  <a:pt x="586" y="200"/>
                </a:lnTo>
                <a:lnTo>
                  <a:pt x="653" y="200"/>
                </a:lnTo>
                <a:lnTo>
                  <a:pt x="753" y="100"/>
                </a:lnTo>
                <a:lnTo>
                  <a:pt x="656" y="97"/>
                </a:lnTo>
                <a:lnTo>
                  <a:pt x="653" y="0"/>
                </a:lnTo>
                <a:lnTo>
                  <a:pt x="553" y="100"/>
                </a:lnTo>
                <a:lnTo>
                  <a:pt x="553" y="167"/>
                </a:lnTo>
                <a:lnTo>
                  <a:pt x="433" y="287"/>
                </a:lnTo>
                <a:cubicBezTo>
                  <a:pt x="416" y="277"/>
                  <a:pt x="397" y="271"/>
                  <a:pt x="377" y="271"/>
                </a:cubicBezTo>
                <a:close/>
                <a:moveTo>
                  <a:pt x="547" y="377"/>
                </a:moveTo>
                <a:cubicBezTo>
                  <a:pt x="547" y="470"/>
                  <a:pt x="470" y="547"/>
                  <a:pt x="377" y="547"/>
                </a:cubicBezTo>
                <a:cubicBezTo>
                  <a:pt x="283" y="547"/>
                  <a:pt x="206" y="470"/>
                  <a:pt x="206" y="377"/>
                </a:cubicBezTo>
                <a:cubicBezTo>
                  <a:pt x="206" y="283"/>
                  <a:pt x="283" y="206"/>
                  <a:pt x="377" y="206"/>
                </a:cubicBezTo>
                <a:cubicBezTo>
                  <a:pt x="398" y="206"/>
                  <a:pt x="418" y="210"/>
                  <a:pt x="436" y="217"/>
                </a:cubicBezTo>
                <a:lnTo>
                  <a:pt x="485" y="168"/>
                </a:lnTo>
                <a:cubicBezTo>
                  <a:pt x="453" y="151"/>
                  <a:pt x="416" y="141"/>
                  <a:pt x="377" y="141"/>
                </a:cubicBezTo>
                <a:cubicBezTo>
                  <a:pt x="247" y="141"/>
                  <a:pt x="141" y="247"/>
                  <a:pt x="141" y="377"/>
                </a:cubicBezTo>
                <a:cubicBezTo>
                  <a:pt x="141" y="506"/>
                  <a:pt x="247" y="612"/>
                  <a:pt x="377" y="612"/>
                </a:cubicBezTo>
                <a:cubicBezTo>
                  <a:pt x="506" y="612"/>
                  <a:pt x="612" y="506"/>
                  <a:pt x="612" y="377"/>
                </a:cubicBezTo>
                <a:cubicBezTo>
                  <a:pt x="612" y="337"/>
                  <a:pt x="602" y="300"/>
                  <a:pt x="585" y="268"/>
                </a:cubicBezTo>
                <a:lnTo>
                  <a:pt x="536" y="317"/>
                </a:lnTo>
                <a:cubicBezTo>
                  <a:pt x="543" y="335"/>
                  <a:pt x="547" y="356"/>
                  <a:pt x="547" y="377"/>
                </a:cubicBezTo>
                <a:close/>
                <a:moveTo>
                  <a:pt x="653" y="247"/>
                </a:moveTo>
                <a:cubicBezTo>
                  <a:pt x="672" y="286"/>
                  <a:pt x="682" y="330"/>
                  <a:pt x="682" y="377"/>
                </a:cubicBezTo>
                <a:cubicBezTo>
                  <a:pt x="682" y="545"/>
                  <a:pt x="545" y="682"/>
                  <a:pt x="377" y="682"/>
                </a:cubicBezTo>
                <a:cubicBezTo>
                  <a:pt x="208" y="682"/>
                  <a:pt x="71" y="545"/>
                  <a:pt x="71" y="377"/>
                </a:cubicBezTo>
                <a:cubicBezTo>
                  <a:pt x="71" y="208"/>
                  <a:pt x="208" y="71"/>
                  <a:pt x="377" y="71"/>
                </a:cubicBezTo>
                <a:cubicBezTo>
                  <a:pt x="423" y="71"/>
                  <a:pt x="467" y="81"/>
                  <a:pt x="506" y="100"/>
                </a:cubicBezTo>
                <a:cubicBezTo>
                  <a:pt x="506" y="87"/>
                  <a:pt x="511" y="76"/>
                  <a:pt x="520" y="67"/>
                </a:cubicBezTo>
                <a:lnTo>
                  <a:pt x="546" y="41"/>
                </a:lnTo>
                <a:cubicBezTo>
                  <a:pt x="495" y="15"/>
                  <a:pt x="437" y="0"/>
                  <a:pt x="377" y="0"/>
                </a:cubicBezTo>
                <a:cubicBezTo>
                  <a:pt x="169" y="0"/>
                  <a:pt x="0" y="169"/>
                  <a:pt x="0" y="377"/>
                </a:cubicBezTo>
                <a:cubicBezTo>
                  <a:pt x="0" y="584"/>
                  <a:pt x="169" y="753"/>
                  <a:pt x="377" y="753"/>
                </a:cubicBezTo>
                <a:cubicBezTo>
                  <a:pt x="584" y="753"/>
                  <a:pt x="753" y="584"/>
                  <a:pt x="753" y="377"/>
                </a:cubicBezTo>
                <a:cubicBezTo>
                  <a:pt x="753" y="316"/>
                  <a:pt x="738" y="258"/>
                  <a:pt x="712" y="207"/>
                </a:cubicBezTo>
                <a:lnTo>
                  <a:pt x="686" y="233"/>
                </a:lnTo>
                <a:cubicBezTo>
                  <a:pt x="677" y="242"/>
                  <a:pt x="666" y="247"/>
                  <a:pt x="653"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r="8992"/>
          <a:stretch>
            <a:fillRect/>
          </a:stretch>
        </p:blipFill>
        <p:spPr>
          <a:xfrm>
            <a:off x="6667309" y="1459087"/>
            <a:ext cx="5532215" cy="5272678"/>
          </a:xfrm>
          <a:prstGeom prst="rect">
            <a:avLst/>
          </a:prstGeom>
        </p:spPr>
      </p:pic>
      <p:sp>
        <p:nvSpPr>
          <p:cNvPr id="40" name="Freeform 5"/>
          <p:cNvSpPr/>
          <p:nvPr/>
        </p:nvSpPr>
        <p:spPr bwMode="auto">
          <a:xfrm>
            <a:off x="9585449" y="0"/>
            <a:ext cx="2309654" cy="1159835"/>
          </a:xfrm>
          <a:custGeom>
            <a:gdLst>
              <a:gd name="T0" fmla="*/ 3490 w 3490"/>
              <a:gd name="T1" fmla="*/ 0 h 1722"/>
              <a:gd name="T2" fmla="*/ 1794 w 3490"/>
              <a:gd name="T3" fmla="*/ 1695 h 1722"/>
              <a:gd name="T4" fmla="*/ 1695 w 3490"/>
              <a:gd name="T5" fmla="*/ 1695 h 1722"/>
              <a:gd name="T6" fmla="*/ 0 w 3490"/>
              <a:gd name="T7" fmla="*/ 0 h 1722"/>
              <a:gd name="T8" fmla="*/ 3490 w 3490"/>
              <a:gd name="T9" fmla="*/ 0 h 1722"/>
            </a:gdLst>
            <a:cxnLst>
              <a:cxn ang="0">
                <a:pos x="T0" y="T1"/>
              </a:cxn>
              <a:cxn ang="0">
                <a:pos x="T2" y="T3"/>
              </a:cxn>
              <a:cxn ang="0">
                <a:pos x="T4" y="T5"/>
              </a:cxn>
              <a:cxn ang="0">
                <a:pos x="T6" y="T7"/>
              </a:cxn>
              <a:cxn ang="0">
                <a:pos x="T8" y="T9"/>
              </a:cxn>
            </a:cxnLst>
            <a:rect l="0" t="0" r="r" b="b"/>
            <a:pathLst>
              <a:path w="3490" h="1722">
                <a:moveTo>
                  <a:pt x="3490" y="0"/>
                </a:moveTo>
                <a:lnTo>
                  <a:pt x="1794" y="1695"/>
                </a:lnTo>
                <a:cubicBezTo>
                  <a:pt x="1767" y="1722"/>
                  <a:pt x="1723" y="1722"/>
                  <a:pt x="1695" y="1695"/>
                </a:cubicBezTo>
                <a:lnTo>
                  <a:pt x="0" y="0"/>
                </a:lnTo>
                <a:lnTo>
                  <a:pt x="349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2" name="Freeform 6"/>
          <p:cNvSpPr/>
          <p:nvPr/>
        </p:nvSpPr>
        <p:spPr bwMode="auto">
          <a:xfrm>
            <a:off x="9122717" y="0"/>
            <a:ext cx="2309654" cy="1157832"/>
          </a:xfrm>
          <a:custGeom>
            <a:gdLst>
              <a:gd name="T0" fmla="*/ 3490 w 3490"/>
              <a:gd name="T1" fmla="*/ 0 h 1719"/>
              <a:gd name="T2" fmla="*/ 1803 w 3490"/>
              <a:gd name="T3" fmla="*/ 1687 h 1719"/>
              <a:gd name="T4" fmla="*/ 1687 w 3490"/>
              <a:gd name="T5" fmla="*/ 1687 h 1719"/>
              <a:gd name="T6" fmla="*/ 0 w 3490"/>
              <a:gd name="T7" fmla="*/ 0 h 1719"/>
              <a:gd name="T8" fmla="*/ 3490 w 3490"/>
              <a:gd name="T9" fmla="*/ 0 h 1719"/>
            </a:gdLst>
            <a:cxnLst>
              <a:cxn ang="0">
                <a:pos x="T0" y="T1"/>
              </a:cxn>
              <a:cxn ang="0">
                <a:pos x="T2" y="T3"/>
              </a:cxn>
              <a:cxn ang="0">
                <a:pos x="T4" y="T5"/>
              </a:cxn>
              <a:cxn ang="0">
                <a:pos x="T6" y="T7"/>
              </a:cxn>
              <a:cxn ang="0">
                <a:pos x="T8" y="T9"/>
              </a:cxn>
            </a:cxnLst>
            <a:rect l="0" t="0" r="r" b="b"/>
            <a:pathLst>
              <a:path w="3490" h="1719">
                <a:moveTo>
                  <a:pt x="3490" y="0"/>
                </a:moveTo>
                <a:lnTo>
                  <a:pt x="1803" y="1687"/>
                </a:lnTo>
                <a:cubicBezTo>
                  <a:pt x="1771" y="1719"/>
                  <a:pt x="1719" y="1719"/>
                  <a:pt x="1687" y="1687"/>
                </a:cubicBezTo>
                <a:lnTo>
                  <a:pt x="0" y="0"/>
                </a:lnTo>
                <a:lnTo>
                  <a:pt x="349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4" name="Freeform 7"/>
          <p:cNvSpPr>
            <a:spLocks noEditPoints="1"/>
          </p:cNvSpPr>
          <p:nvPr/>
        </p:nvSpPr>
        <p:spPr bwMode="auto">
          <a:xfrm>
            <a:off x="10072219" y="206326"/>
            <a:ext cx="763207" cy="761204"/>
          </a:xfrm>
          <a:custGeom>
            <a:gdLst>
              <a:gd name="T0" fmla="*/ 297 w 1152"/>
              <a:gd name="T1" fmla="*/ 452 h 1131"/>
              <a:gd name="T2" fmla="*/ 645 w 1152"/>
              <a:gd name="T3" fmla="*/ 869 h 1131"/>
              <a:gd name="T4" fmla="*/ 383 w 1152"/>
              <a:gd name="T5" fmla="*/ 1066 h 1131"/>
              <a:gd name="T6" fmla="*/ 383 w 1152"/>
              <a:gd name="T7" fmla="*/ 1131 h 1131"/>
              <a:gd name="T8" fmla="*/ 64 w 1152"/>
              <a:gd name="T9" fmla="*/ 747 h 1131"/>
              <a:gd name="T10" fmla="*/ 371 w 1152"/>
              <a:gd name="T11" fmla="*/ 594 h 1131"/>
              <a:gd name="T12" fmla="*/ 64 w 1152"/>
              <a:gd name="T13" fmla="*/ 747 h 1131"/>
              <a:gd name="T14" fmla="*/ 355 w 1152"/>
              <a:gd name="T15" fmla="*/ 1039 h 1131"/>
              <a:gd name="T16" fmla="*/ 506 w 1152"/>
              <a:gd name="T17" fmla="*/ 730 h 1131"/>
              <a:gd name="T18" fmla="*/ 170 w 1152"/>
              <a:gd name="T19" fmla="*/ 853 h 1131"/>
              <a:gd name="T20" fmla="*/ 479 w 1152"/>
              <a:gd name="T21" fmla="*/ 702 h 1131"/>
              <a:gd name="T22" fmla="*/ 170 w 1152"/>
              <a:gd name="T23" fmla="*/ 853 h 1131"/>
              <a:gd name="T24" fmla="*/ 999 w 1152"/>
              <a:gd name="T25" fmla="*/ 179 h 1131"/>
              <a:gd name="T26" fmla="*/ 965 w 1152"/>
              <a:gd name="T27" fmla="*/ 323 h 1131"/>
              <a:gd name="T28" fmla="*/ 1152 w 1152"/>
              <a:gd name="T29" fmla="*/ 307 h 1131"/>
              <a:gd name="T30" fmla="*/ 946 w 1152"/>
              <a:gd name="T31" fmla="*/ 438 h 1131"/>
              <a:gd name="T32" fmla="*/ 898 w 1152"/>
              <a:gd name="T33" fmla="*/ 606 h 1131"/>
              <a:gd name="T34" fmla="*/ 912 w 1152"/>
              <a:gd name="T35" fmla="*/ 527 h 1131"/>
              <a:gd name="T36" fmla="*/ 771 w 1152"/>
              <a:gd name="T37" fmla="*/ 325 h 1131"/>
              <a:gd name="T38" fmla="*/ 556 w 1152"/>
              <a:gd name="T39" fmla="*/ 484 h 1131"/>
              <a:gd name="T40" fmla="*/ 819 w 1152"/>
              <a:gd name="T41" fmla="*/ 132 h 1131"/>
              <a:gd name="T42" fmla="*/ 536 w 1152"/>
              <a:gd name="T43" fmla="*/ 361 h 1131"/>
              <a:gd name="T44" fmla="*/ 747 w 1152"/>
              <a:gd name="T45" fmla="*/ 60 h 1131"/>
              <a:gd name="T46" fmla="*/ 457 w 1152"/>
              <a:gd name="T47" fmla="*/ 295 h 1131"/>
              <a:gd name="T48" fmla="*/ 896 w 1152"/>
              <a:gd name="T49" fmla="*/ 144 h 1131"/>
              <a:gd name="T50" fmla="*/ 989 w 1152"/>
              <a:gd name="T51" fmla="*/ 107 h 1131"/>
              <a:gd name="T52" fmla="*/ 816 w 1152"/>
              <a:gd name="T53" fmla="*/ 307 h 1131"/>
              <a:gd name="T54" fmla="*/ 949 w 1152"/>
              <a:gd name="T55" fmla="*/ 174 h 1131"/>
              <a:gd name="T56" fmla="*/ 831 w 1152"/>
              <a:gd name="T57" fmla="*/ 419 h 1131"/>
              <a:gd name="T58" fmla="*/ 763 w 1152"/>
              <a:gd name="T59" fmla="*/ 676 h 1131"/>
              <a:gd name="T60" fmla="*/ 646 w 1152"/>
              <a:gd name="T61" fmla="*/ 470 h 1131"/>
              <a:gd name="T62" fmla="*/ 780 w 1152"/>
              <a:gd name="T63" fmla="*/ 443 h 1131"/>
              <a:gd name="T64" fmla="*/ 701 w 1152"/>
              <a:gd name="T65" fmla="*/ 505 h 1131"/>
              <a:gd name="T66" fmla="*/ 646 w 1152"/>
              <a:gd name="T67" fmla="*/ 470 h 1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2" h="1131">
                <a:moveTo>
                  <a:pt x="0" y="749"/>
                </a:moveTo>
                <a:lnTo>
                  <a:pt x="297" y="452"/>
                </a:lnTo>
                <a:lnTo>
                  <a:pt x="680" y="835"/>
                </a:lnTo>
                <a:lnTo>
                  <a:pt x="645" y="869"/>
                </a:lnTo>
                <a:lnTo>
                  <a:pt x="613" y="836"/>
                </a:lnTo>
                <a:lnTo>
                  <a:pt x="383" y="1066"/>
                </a:lnTo>
                <a:lnTo>
                  <a:pt x="415" y="1099"/>
                </a:lnTo>
                <a:lnTo>
                  <a:pt x="383" y="1131"/>
                </a:lnTo>
                <a:lnTo>
                  <a:pt x="0" y="749"/>
                </a:lnTo>
                <a:close/>
                <a:moveTo>
                  <a:pt x="64" y="747"/>
                </a:moveTo>
                <a:lnTo>
                  <a:pt x="141" y="824"/>
                </a:lnTo>
                <a:lnTo>
                  <a:pt x="371" y="594"/>
                </a:lnTo>
                <a:lnTo>
                  <a:pt x="294" y="517"/>
                </a:lnTo>
                <a:lnTo>
                  <a:pt x="64" y="747"/>
                </a:lnTo>
                <a:close/>
                <a:moveTo>
                  <a:pt x="276" y="960"/>
                </a:moveTo>
                <a:lnTo>
                  <a:pt x="355" y="1039"/>
                </a:lnTo>
                <a:lnTo>
                  <a:pt x="585" y="809"/>
                </a:lnTo>
                <a:lnTo>
                  <a:pt x="506" y="730"/>
                </a:lnTo>
                <a:lnTo>
                  <a:pt x="276" y="960"/>
                </a:lnTo>
                <a:close/>
                <a:moveTo>
                  <a:pt x="170" y="853"/>
                </a:moveTo>
                <a:lnTo>
                  <a:pt x="249" y="932"/>
                </a:lnTo>
                <a:lnTo>
                  <a:pt x="479" y="702"/>
                </a:lnTo>
                <a:lnTo>
                  <a:pt x="400" y="624"/>
                </a:lnTo>
                <a:lnTo>
                  <a:pt x="170" y="853"/>
                </a:lnTo>
                <a:close/>
                <a:moveTo>
                  <a:pt x="949" y="174"/>
                </a:moveTo>
                <a:lnTo>
                  <a:pt x="999" y="179"/>
                </a:lnTo>
                <a:cubicBezTo>
                  <a:pt x="997" y="192"/>
                  <a:pt x="991" y="219"/>
                  <a:pt x="980" y="259"/>
                </a:cubicBezTo>
                <a:cubicBezTo>
                  <a:pt x="974" y="287"/>
                  <a:pt x="968" y="308"/>
                  <a:pt x="965" y="323"/>
                </a:cubicBezTo>
                <a:cubicBezTo>
                  <a:pt x="1014" y="319"/>
                  <a:pt x="1074" y="297"/>
                  <a:pt x="1143" y="254"/>
                </a:cubicBezTo>
                <a:cubicBezTo>
                  <a:pt x="1143" y="270"/>
                  <a:pt x="1146" y="288"/>
                  <a:pt x="1152" y="307"/>
                </a:cubicBezTo>
                <a:cubicBezTo>
                  <a:pt x="1050" y="363"/>
                  <a:pt x="955" y="381"/>
                  <a:pt x="867" y="359"/>
                </a:cubicBezTo>
                <a:lnTo>
                  <a:pt x="946" y="438"/>
                </a:lnTo>
                <a:cubicBezTo>
                  <a:pt x="990" y="477"/>
                  <a:pt x="990" y="517"/>
                  <a:pt x="946" y="558"/>
                </a:cubicBezTo>
                <a:cubicBezTo>
                  <a:pt x="930" y="574"/>
                  <a:pt x="914" y="590"/>
                  <a:pt x="898" y="606"/>
                </a:cubicBezTo>
                <a:cubicBezTo>
                  <a:pt x="883" y="593"/>
                  <a:pt x="869" y="584"/>
                  <a:pt x="857" y="579"/>
                </a:cubicBezTo>
                <a:cubicBezTo>
                  <a:pt x="872" y="566"/>
                  <a:pt x="890" y="549"/>
                  <a:pt x="912" y="527"/>
                </a:cubicBezTo>
                <a:cubicBezTo>
                  <a:pt x="935" y="506"/>
                  <a:pt x="935" y="486"/>
                  <a:pt x="913" y="467"/>
                </a:cubicBezTo>
                <a:lnTo>
                  <a:pt x="771" y="325"/>
                </a:lnTo>
                <a:lnTo>
                  <a:pt x="584" y="512"/>
                </a:lnTo>
                <a:lnTo>
                  <a:pt x="556" y="484"/>
                </a:lnTo>
                <a:lnTo>
                  <a:pt x="864" y="177"/>
                </a:lnTo>
                <a:lnTo>
                  <a:pt x="819" y="132"/>
                </a:lnTo>
                <a:lnTo>
                  <a:pt x="563" y="388"/>
                </a:lnTo>
                <a:lnTo>
                  <a:pt x="536" y="361"/>
                </a:lnTo>
                <a:lnTo>
                  <a:pt x="792" y="105"/>
                </a:lnTo>
                <a:lnTo>
                  <a:pt x="747" y="60"/>
                </a:lnTo>
                <a:lnTo>
                  <a:pt x="484" y="323"/>
                </a:lnTo>
                <a:lnTo>
                  <a:pt x="457" y="295"/>
                </a:lnTo>
                <a:lnTo>
                  <a:pt x="752" y="0"/>
                </a:lnTo>
                <a:lnTo>
                  <a:pt x="896" y="144"/>
                </a:lnTo>
                <a:lnTo>
                  <a:pt x="962" y="79"/>
                </a:lnTo>
                <a:lnTo>
                  <a:pt x="989" y="107"/>
                </a:lnTo>
                <a:lnTo>
                  <a:pt x="802" y="294"/>
                </a:lnTo>
                <a:lnTo>
                  <a:pt x="816" y="307"/>
                </a:lnTo>
                <a:cubicBezTo>
                  <a:pt x="853" y="318"/>
                  <a:pt x="889" y="323"/>
                  <a:pt x="922" y="325"/>
                </a:cubicBezTo>
                <a:cubicBezTo>
                  <a:pt x="933" y="267"/>
                  <a:pt x="943" y="217"/>
                  <a:pt x="949" y="174"/>
                </a:cubicBezTo>
                <a:close/>
                <a:moveTo>
                  <a:pt x="721" y="659"/>
                </a:moveTo>
                <a:cubicBezTo>
                  <a:pt x="753" y="595"/>
                  <a:pt x="790" y="515"/>
                  <a:pt x="831" y="419"/>
                </a:cubicBezTo>
                <a:cubicBezTo>
                  <a:pt x="844" y="427"/>
                  <a:pt x="856" y="435"/>
                  <a:pt x="869" y="443"/>
                </a:cubicBezTo>
                <a:cubicBezTo>
                  <a:pt x="829" y="529"/>
                  <a:pt x="793" y="607"/>
                  <a:pt x="763" y="676"/>
                </a:cubicBezTo>
                <a:lnTo>
                  <a:pt x="721" y="659"/>
                </a:lnTo>
                <a:close/>
                <a:moveTo>
                  <a:pt x="646" y="470"/>
                </a:moveTo>
                <a:cubicBezTo>
                  <a:pt x="654" y="469"/>
                  <a:pt x="664" y="467"/>
                  <a:pt x="677" y="464"/>
                </a:cubicBezTo>
                <a:cubicBezTo>
                  <a:pt x="718" y="454"/>
                  <a:pt x="752" y="448"/>
                  <a:pt x="780" y="443"/>
                </a:cubicBezTo>
                <a:lnTo>
                  <a:pt x="788" y="489"/>
                </a:lnTo>
                <a:cubicBezTo>
                  <a:pt x="767" y="493"/>
                  <a:pt x="737" y="498"/>
                  <a:pt x="701" y="505"/>
                </a:cubicBezTo>
                <a:cubicBezTo>
                  <a:pt x="679" y="508"/>
                  <a:pt x="662" y="511"/>
                  <a:pt x="651" y="513"/>
                </a:cubicBezTo>
                <a:lnTo>
                  <a:pt x="646" y="4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
          <p:cNvSpPr>
            <a:spLocks noEditPoints="1"/>
          </p:cNvSpPr>
          <p:nvPr/>
        </p:nvSpPr>
        <p:spPr bwMode="auto">
          <a:xfrm>
            <a:off x="10677176" y="274434"/>
            <a:ext cx="673065" cy="683081"/>
          </a:xfrm>
          <a:custGeom>
            <a:gdLst>
              <a:gd name="T0" fmla="*/ 163 w 1017"/>
              <a:gd name="T1" fmla="*/ 893 h 1013"/>
              <a:gd name="T2" fmla="*/ 41 w 1017"/>
              <a:gd name="T3" fmla="*/ 977 h 1013"/>
              <a:gd name="T4" fmla="*/ 113 w 1017"/>
              <a:gd name="T5" fmla="*/ 847 h 1013"/>
              <a:gd name="T6" fmla="*/ 43 w 1017"/>
              <a:gd name="T7" fmla="*/ 873 h 1013"/>
              <a:gd name="T8" fmla="*/ 140 w 1017"/>
              <a:gd name="T9" fmla="*/ 971 h 1013"/>
              <a:gd name="T10" fmla="*/ 172 w 1017"/>
              <a:gd name="T11" fmla="*/ 745 h 1013"/>
              <a:gd name="T12" fmla="*/ 268 w 1017"/>
              <a:gd name="T13" fmla="*/ 843 h 1013"/>
              <a:gd name="T14" fmla="*/ 172 w 1017"/>
              <a:gd name="T15" fmla="*/ 745 h 1013"/>
              <a:gd name="T16" fmla="*/ 167 w 1017"/>
              <a:gd name="T17" fmla="*/ 851 h 1013"/>
              <a:gd name="T18" fmla="*/ 277 w 1017"/>
              <a:gd name="T19" fmla="*/ 738 h 1013"/>
              <a:gd name="T20" fmla="*/ 452 w 1017"/>
              <a:gd name="T21" fmla="*/ 676 h 1013"/>
              <a:gd name="T22" fmla="*/ 324 w 1017"/>
              <a:gd name="T23" fmla="*/ 573 h 1013"/>
              <a:gd name="T24" fmla="*/ 428 w 1017"/>
              <a:gd name="T25" fmla="*/ 674 h 1013"/>
              <a:gd name="T26" fmla="*/ 413 w 1017"/>
              <a:gd name="T27" fmla="*/ 670 h 1013"/>
              <a:gd name="T28" fmla="*/ 245 w 1017"/>
              <a:gd name="T29" fmla="*/ 652 h 1013"/>
              <a:gd name="T30" fmla="*/ 374 w 1017"/>
              <a:gd name="T31" fmla="*/ 755 h 1013"/>
              <a:gd name="T32" fmla="*/ 268 w 1017"/>
              <a:gd name="T33" fmla="*/ 652 h 1013"/>
              <a:gd name="T34" fmla="*/ 285 w 1017"/>
              <a:gd name="T35" fmla="*/ 658 h 1013"/>
              <a:gd name="T36" fmla="*/ 452 w 1017"/>
              <a:gd name="T37" fmla="*/ 676 h 1013"/>
              <a:gd name="T38" fmla="*/ 465 w 1017"/>
              <a:gd name="T39" fmla="*/ 454 h 1013"/>
              <a:gd name="T40" fmla="*/ 530 w 1017"/>
              <a:gd name="T41" fmla="*/ 598 h 1013"/>
              <a:gd name="T42" fmla="*/ 412 w 1017"/>
              <a:gd name="T43" fmla="*/ 507 h 1013"/>
              <a:gd name="T44" fmla="*/ 362 w 1017"/>
              <a:gd name="T45" fmla="*/ 535 h 1013"/>
              <a:gd name="T46" fmla="*/ 596 w 1017"/>
              <a:gd name="T47" fmla="*/ 511 h 1013"/>
              <a:gd name="T48" fmla="*/ 681 w 1017"/>
              <a:gd name="T49" fmla="*/ 448 h 1013"/>
              <a:gd name="T50" fmla="*/ 478 w 1017"/>
              <a:gd name="T51" fmla="*/ 419 h 1013"/>
              <a:gd name="T52" fmla="*/ 572 w 1017"/>
              <a:gd name="T53" fmla="*/ 346 h 1013"/>
              <a:gd name="T54" fmla="*/ 541 w 1017"/>
              <a:gd name="T55" fmla="*/ 456 h 1013"/>
              <a:gd name="T56" fmla="*/ 619 w 1017"/>
              <a:gd name="T57" fmla="*/ 402 h 1013"/>
              <a:gd name="T58" fmla="*/ 596 w 1017"/>
              <a:gd name="T59" fmla="*/ 511 h 1013"/>
              <a:gd name="T60" fmla="*/ 685 w 1017"/>
              <a:gd name="T61" fmla="*/ 212 h 1013"/>
              <a:gd name="T62" fmla="*/ 757 w 1017"/>
              <a:gd name="T63" fmla="*/ 309 h 1013"/>
              <a:gd name="T64" fmla="*/ 775 w 1017"/>
              <a:gd name="T65" fmla="*/ 327 h 1013"/>
              <a:gd name="T66" fmla="*/ 608 w 1017"/>
              <a:gd name="T67" fmla="*/ 288 h 1013"/>
              <a:gd name="T68" fmla="*/ 709 w 1017"/>
              <a:gd name="T69" fmla="*/ 419 h 1013"/>
              <a:gd name="T70" fmla="*/ 637 w 1017"/>
              <a:gd name="T71" fmla="*/ 321 h 1013"/>
              <a:gd name="T72" fmla="*/ 616 w 1017"/>
              <a:gd name="T73" fmla="*/ 303 h 1013"/>
              <a:gd name="T74" fmla="*/ 786 w 1017"/>
              <a:gd name="T75" fmla="*/ 342 h 1013"/>
              <a:gd name="T76" fmla="*/ 802 w 1017"/>
              <a:gd name="T77" fmla="*/ 95 h 1013"/>
              <a:gd name="T78" fmla="*/ 774 w 1017"/>
              <a:gd name="T79" fmla="*/ 145 h 1013"/>
              <a:gd name="T80" fmla="*/ 865 w 1017"/>
              <a:gd name="T81" fmla="*/ 263 h 1013"/>
              <a:gd name="T82" fmla="*/ 721 w 1017"/>
              <a:gd name="T83" fmla="*/ 198 h 1013"/>
              <a:gd name="T84" fmla="*/ 802 w 1017"/>
              <a:gd name="T85" fmla="*/ 95 h 1013"/>
              <a:gd name="T86" fmla="*/ 939 w 1017"/>
              <a:gd name="T87" fmla="*/ 16 h 1013"/>
              <a:gd name="T88" fmla="*/ 854 w 1017"/>
              <a:gd name="T89" fmla="*/ 101 h 1013"/>
              <a:gd name="T90" fmla="*/ 984 w 1017"/>
              <a:gd name="T91" fmla="*/ 83 h 1013"/>
              <a:gd name="T92" fmla="*/ 912 w 1017"/>
              <a:gd name="T93" fmla="*/ 141 h 1013"/>
              <a:gd name="T94" fmla="*/ 988 w 1017"/>
              <a:gd name="T95" fmla="*/ 144 h 1013"/>
              <a:gd name="T96" fmla="*/ 917 w 1017"/>
              <a:gd name="T97" fmla="*/ 79 h 1013"/>
              <a:gd name="T98" fmla="*/ 876 w 1017"/>
              <a:gd name="T99" fmla="*/ 39 h 10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7" h="1013">
                <a:moveTo>
                  <a:pt x="144" y="904"/>
                </a:moveTo>
                <a:lnTo>
                  <a:pt x="163" y="893"/>
                </a:lnTo>
                <a:cubicBezTo>
                  <a:pt x="181" y="925"/>
                  <a:pt x="177" y="955"/>
                  <a:pt x="151" y="981"/>
                </a:cubicBezTo>
                <a:cubicBezTo>
                  <a:pt x="116" y="1013"/>
                  <a:pt x="79" y="1011"/>
                  <a:pt x="41" y="977"/>
                </a:cubicBezTo>
                <a:cubicBezTo>
                  <a:pt x="3" y="936"/>
                  <a:pt x="0" y="897"/>
                  <a:pt x="32" y="861"/>
                </a:cubicBezTo>
                <a:cubicBezTo>
                  <a:pt x="55" y="839"/>
                  <a:pt x="82" y="835"/>
                  <a:pt x="113" y="847"/>
                </a:cubicBezTo>
                <a:lnTo>
                  <a:pt x="102" y="865"/>
                </a:lnTo>
                <a:cubicBezTo>
                  <a:pt x="78" y="856"/>
                  <a:pt x="59" y="858"/>
                  <a:pt x="43" y="873"/>
                </a:cubicBezTo>
                <a:cubicBezTo>
                  <a:pt x="22" y="899"/>
                  <a:pt x="25" y="929"/>
                  <a:pt x="53" y="962"/>
                </a:cubicBezTo>
                <a:cubicBezTo>
                  <a:pt x="85" y="990"/>
                  <a:pt x="113" y="993"/>
                  <a:pt x="140" y="971"/>
                </a:cubicBezTo>
                <a:cubicBezTo>
                  <a:pt x="158" y="952"/>
                  <a:pt x="159" y="929"/>
                  <a:pt x="144" y="904"/>
                </a:cubicBezTo>
                <a:close/>
                <a:moveTo>
                  <a:pt x="172" y="745"/>
                </a:moveTo>
                <a:cubicBezTo>
                  <a:pt x="149" y="772"/>
                  <a:pt x="151" y="803"/>
                  <a:pt x="179" y="836"/>
                </a:cubicBezTo>
                <a:cubicBezTo>
                  <a:pt x="210" y="864"/>
                  <a:pt x="240" y="867"/>
                  <a:pt x="268" y="843"/>
                </a:cubicBezTo>
                <a:cubicBezTo>
                  <a:pt x="293" y="815"/>
                  <a:pt x="292" y="784"/>
                  <a:pt x="263" y="752"/>
                </a:cubicBezTo>
                <a:cubicBezTo>
                  <a:pt x="230" y="724"/>
                  <a:pt x="200" y="721"/>
                  <a:pt x="172" y="745"/>
                </a:cubicBezTo>
                <a:close/>
                <a:moveTo>
                  <a:pt x="279" y="853"/>
                </a:moveTo>
                <a:cubicBezTo>
                  <a:pt x="242" y="886"/>
                  <a:pt x="204" y="885"/>
                  <a:pt x="167" y="851"/>
                </a:cubicBezTo>
                <a:cubicBezTo>
                  <a:pt x="129" y="810"/>
                  <a:pt x="127" y="770"/>
                  <a:pt x="161" y="732"/>
                </a:cubicBezTo>
                <a:cubicBezTo>
                  <a:pt x="198" y="700"/>
                  <a:pt x="237" y="702"/>
                  <a:pt x="277" y="738"/>
                </a:cubicBezTo>
                <a:cubicBezTo>
                  <a:pt x="313" y="777"/>
                  <a:pt x="314" y="815"/>
                  <a:pt x="279" y="853"/>
                </a:cubicBezTo>
                <a:close/>
                <a:moveTo>
                  <a:pt x="452" y="676"/>
                </a:moveTo>
                <a:lnTo>
                  <a:pt x="336" y="560"/>
                </a:lnTo>
                <a:lnTo>
                  <a:pt x="324" y="573"/>
                </a:lnTo>
                <a:lnTo>
                  <a:pt x="408" y="657"/>
                </a:lnTo>
                <a:cubicBezTo>
                  <a:pt x="415" y="664"/>
                  <a:pt x="421" y="669"/>
                  <a:pt x="428" y="674"/>
                </a:cubicBezTo>
                <a:lnTo>
                  <a:pt x="427" y="675"/>
                </a:lnTo>
                <a:cubicBezTo>
                  <a:pt x="424" y="673"/>
                  <a:pt x="419" y="672"/>
                  <a:pt x="413" y="670"/>
                </a:cubicBezTo>
                <a:lnTo>
                  <a:pt x="260" y="637"/>
                </a:lnTo>
                <a:lnTo>
                  <a:pt x="245" y="652"/>
                </a:lnTo>
                <a:lnTo>
                  <a:pt x="361" y="768"/>
                </a:lnTo>
                <a:lnTo>
                  <a:pt x="374" y="755"/>
                </a:lnTo>
                <a:lnTo>
                  <a:pt x="288" y="670"/>
                </a:lnTo>
                <a:cubicBezTo>
                  <a:pt x="280" y="662"/>
                  <a:pt x="273" y="656"/>
                  <a:pt x="268" y="652"/>
                </a:cubicBezTo>
                <a:lnTo>
                  <a:pt x="268" y="652"/>
                </a:lnTo>
                <a:cubicBezTo>
                  <a:pt x="274" y="655"/>
                  <a:pt x="280" y="657"/>
                  <a:pt x="285" y="658"/>
                </a:cubicBezTo>
                <a:lnTo>
                  <a:pt x="438" y="691"/>
                </a:lnTo>
                <a:lnTo>
                  <a:pt x="452" y="676"/>
                </a:lnTo>
                <a:close/>
                <a:moveTo>
                  <a:pt x="454" y="443"/>
                </a:moveTo>
                <a:lnTo>
                  <a:pt x="465" y="454"/>
                </a:lnTo>
                <a:lnTo>
                  <a:pt x="425" y="493"/>
                </a:lnTo>
                <a:lnTo>
                  <a:pt x="530" y="598"/>
                </a:lnTo>
                <a:lnTo>
                  <a:pt x="517" y="612"/>
                </a:lnTo>
                <a:lnTo>
                  <a:pt x="412" y="507"/>
                </a:lnTo>
                <a:lnTo>
                  <a:pt x="373" y="546"/>
                </a:lnTo>
                <a:lnTo>
                  <a:pt x="362" y="535"/>
                </a:lnTo>
                <a:lnTo>
                  <a:pt x="454" y="443"/>
                </a:lnTo>
                <a:close/>
                <a:moveTo>
                  <a:pt x="596" y="511"/>
                </a:moveTo>
                <a:lnTo>
                  <a:pt x="670" y="438"/>
                </a:lnTo>
                <a:lnTo>
                  <a:pt x="681" y="448"/>
                </a:lnTo>
                <a:lnTo>
                  <a:pt x="594" y="535"/>
                </a:lnTo>
                <a:lnTo>
                  <a:pt x="478" y="419"/>
                </a:lnTo>
                <a:lnTo>
                  <a:pt x="561" y="335"/>
                </a:lnTo>
                <a:lnTo>
                  <a:pt x="572" y="346"/>
                </a:lnTo>
                <a:lnTo>
                  <a:pt x="502" y="417"/>
                </a:lnTo>
                <a:lnTo>
                  <a:pt x="541" y="456"/>
                </a:lnTo>
                <a:lnTo>
                  <a:pt x="607" y="390"/>
                </a:lnTo>
                <a:lnTo>
                  <a:pt x="619" y="402"/>
                </a:lnTo>
                <a:lnTo>
                  <a:pt x="553" y="468"/>
                </a:lnTo>
                <a:lnTo>
                  <a:pt x="596" y="511"/>
                </a:lnTo>
                <a:close/>
                <a:moveTo>
                  <a:pt x="801" y="328"/>
                </a:moveTo>
                <a:lnTo>
                  <a:pt x="685" y="212"/>
                </a:lnTo>
                <a:lnTo>
                  <a:pt x="672" y="225"/>
                </a:lnTo>
                <a:lnTo>
                  <a:pt x="757" y="309"/>
                </a:lnTo>
                <a:cubicBezTo>
                  <a:pt x="763" y="315"/>
                  <a:pt x="769" y="321"/>
                  <a:pt x="776" y="326"/>
                </a:cubicBezTo>
                <a:lnTo>
                  <a:pt x="775" y="327"/>
                </a:lnTo>
                <a:cubicBezTo>
                  <a:pt x="772" y="325"/>
                  <a:pt x="767" y="324"/>
                  <a:pt x="761" y="322"/>
                </a:cubicBezTo>
                <a:lnTo>
                  <a:pt x="608" y="288"/>
                </a:lnTo>
                <a:lnTo>
                  <a:pt x="593" y="303"/>
                </a:lnTo>
                <a:lnTo>
                  <a:pt x="709" y="419"/>
                </a:lnTo>
                <a:lnTo>
                  <a:pt x="722" y="407"/>
                </a:lnTo>
                <a:lnTo>
                  <a:pt x="637" y="321"/>
                </a:lnTo>
                <a:cubicBezTo>
                  <a:pt x="628" y="313"/>
                  <a:pt x="621" y="308"/>
                  <a:pt x="616" y="304"/>
                </a:cubicBezTo>
                <a:lnTo>
                  <a:pt x="616" y="303"/>
                </a:lnTo>
                <a:cubicBezTo>
                  <a:pt x="622" y="307"/>
                  <a:pt x="628" y="309"/>
                  <a:pt x="633" y="310"/>
                </a:cubicBezTo>
                <a:lnTo>
                  <a:pt x="786" y="342"/>
                </a:lnTo>
                <a:lnTo>
                  <a:pt x="801" y="328"/>
                </a:lnTo>
                <a:close/>
                <a:moveTo>
                  <a:pt x="802" y="95"/>
                </a:moveTo>
                <a:lnTo>
                  <a:pt x="813" y="106"/>
                </a:lnTo>
                <a:lnTo>
                  <a:pt x="774" y="145"/>
                </a:lnTo>
                <a:lnTo>
                  <a:pt x="878" y="250"/>
                </a:lnTo>
                <a:lnTo>
                  <a:pt x="865" y="263"/>
                </a:lnTo>
                <a:lnTo>
                  <a:pt x="760" y="158"/>
                </a:lnTo>
                <a:lnTo>
                  <a:pt x="721" y="198"/>
                </a:lnTo>
                <a:lnTo>
                  <a:pt x="710" y="187"/>
                </a:lnTo>
                <a:lnTo>
                  <a:pt x="802" y="95"/>
                </a:lnTo>
                <a:close/>
                <a:moveTo>
                  <a:pt x="930" y="34"/>
                </a:moveTo>
                <a:lnTo>
                  <a:pt x="939" y="16"/>
                </a:lnTo>
                <a:cubicBezTo>
                  <a:pt x="914" y="0"/>
                  <a:pt x="888" y="4"/>
                  <a:pt x="863" y="29"/>
                </a:cubicBezTo>
                <a:cubicBezTo>
                  <a:pt x="839" y="56"/>
                  <a:pt x="835" y="80"/>
                  <a:pt x="854" y="101"/>
                </a:cubicBezTo>
                <a:cubicBezTo>
                  <a:pt x="868" y="119"/>
                  <a:pt x="893" y="116"/>
                  <a:pt x="928" y="92"/>
                </a:cubicBezTo>
                <a:cubicBezTo>
                  <a:pt x="957" y="73"/>
                  <a:pt x="975" y="70"/>
                  <a:pt x="984" y="83"/>
                </a:cubicBezTo>
                <a:cubicBezTo>
                  <a:pt x="998" y="98"/>
                  <a:pt x="995" y="115"/>
                  <a:pt x="977" y="135"/>
                </a:cubicBezTo>
                <a:cubicBezTo>
                  <a:pt x="956" y="157"/>
                  <a:pt x="934" y="159"/>
                  <a:pt x="912" y="141"/>
                </a:cubicBezTo>
                <a:lnTo>
                  <a:pt x="903" y="159"/>
                </a:lnTo>
                <a:cubicBezTo>
                  <a:pt x="932" y="179"/>
                  <a:pt x="960" y="174"/>
                  <a:pt x="988" y="144"/>
                </a:cubicBezTo>
                <a:cubicBezTo>
                  <a:pt x="1013" y="117"/>
                  <a:pt x="1017" y="92"/>
                  <a:pt x="999" y="70"/>
                </a:cubicBezTo>
                <a:cubicBezTo>
                  <a:pt x="982" y="50"/>
                  <a:pt x="955" y="53"/>
                  <a:pt x="917" y="79"/>
                </a:cubicBezTo>
                <a:cubicBezTo>
                  <a:pt x="893" y="95"/>
                  <a:pt x="876" y="98"/>
                  <a:pt x="867" y="88"/>
                </a:cubicBezTo>
                <a:cubicBezTo>
                  <a:pt x="855" y="74"/>
                  <a:pt x="858" y="58"/>
                  <a:pt x="876" y="39"/>
                </a:cubicBezTo>
                <a:cubicBezTo>
                  <a:pt x="891" y="24"/>
                  <a:pt x="909" y="22"/>
                  <a:pt x="93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1339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600"/>
                            </p:stCondLst>
                            <p:childTnLst>
                              <p:par>
                                <p:cTn id="16" presetID="31"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 calcmode="lin" valueType="num">
                                      <p:cBhvr>
                                        <p:cTn id="20" dur="500" fill="hold"/>
                                        <p:tgtEl>
                                          <p:spTgt spid="44"/>
                                        </p:tgtEl>
                                        <p:attrNameLst>
                                          <p:attrName>style.rotation</p:attrName>
                                        </p:attrNameLst>
                                      </p:cBhvr>
                                      <p:tavLst>
                                        <p:tav tm="0">
                                          <p:val>
                                            <p:fltVal val="90"/>
                                          </p:val>
                                        </p:tav>
                                        <p:tav tm="100000">
                                          <p:val>
                                            <p:fltVal val="0"/>
                                          </p:val>
                                        </p:tav>
                                      </p:tavLst>
                                    </p:anim>
                                    <p:animEffect transition="in" filter="fade">
                                      <p:cBhvr>
                                        <p:cTn id="21" dur="500"/>
                                        <p:tgtEl>
                                          <p:spTgt spid="4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 calcmode="lin" valueType="num">
                                      <p:cBhvr>
                                        <p:cTn id="26" dur="500" fill="hold"/>
                                        <p:tgtEl>
                                          <p:spTgt spid="46"/>
                                        </p:tgtEl>
                                        <p:attrNameLst>
                                          <p:attrName>style.rotation</p:attrName>
                                        </p:attrNameLst>
                                      </p:cBhvr>
                                      <p:tavLst>
                                        <p:tav tm="0">
                                          <p:val>
                                            <p:fltVal val="90"/>
                                          </p:val>
                                        </p:tav>
                                        <p:tav tm="100000">
                                          <p:val>
                                            <p:fltVal val="0"/>
                                          </p:val>
                                        </p:tav>
                                      </p:tavLst>
                                    </p:anim>
                                    <p:animEffect transition="in" filter="fade">
                                      <p:cBhvr>
                                        <p:cTn id="27" dur="500"/>
                                        <p:tgtEl>
                                          <p:spTgt spid="46"/>
                                        </p:tgtEl>
                                      </p:cBhvr>
                                    </p:animEffect>
                                  </p:childTnLst>
                                </p:cTn>
                              </p:par>
                            </p:childTnLst>
                          </p:cTn>
                        </p:par>
                        <p:par>
                          <p:cTn id="28" fill="hold" nodeType="afterGroup">
                            <p:stCondLst>
                              <p:cond delay="11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100"/>
                            </p:stCondLst>
                            <p:childTnLst>
                              <p:par>
                                <p:cTn id="35" presetID="2" presetClass="entr" presetSubtype="1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1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2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30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0-#ppt_w/2"/>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4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0-#ppt_w/2"/>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300"/>
                                        <p:tgtEl>
                                          <p:spTgt spid="23"/>
                                        </p:tgtEl>
                                      </p:cBhvr>
                                    </p:animEffect>
                                  </p:childTnLst>
                                </p:cTn>
                              </p:par>
                            </p:childTnLst>
                          </p:cTn>
                        </p:par>
                        <p:par>
                          <p:cTn id="59" fill="hold" nodeType="afterGroup">
                            <p:stCondLst>
                              <p:cond delay="3300"/>
                            </p:stCondLst>
                            <p:childTnLst>
                              <p:par>
                                <p:cTn id="60" presetID="22"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par>
                          <p:cTn id="63" fill="hold" nodeType="afterGroup">
                            <p:stCondLst>
                              <p:cond delay="3800"/>
                            </p:stCondLst>
                            <p:childTnLst>
                              <p:par>
                                <p:cTn id="64" presetID="31"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style.rotation</p:attrName>
                                        </p:attrNameLst>
                                      </p:cBhvr>
                                      <p:tavLst>
                                        <p:tav tm="0">
                                          <p:val>
                                            <p:fltVal val="90"/>
                                          </p:val>
                                        </p:tav>
                                        <p:tav tm="100000">
                                          <p:val>
                                            <p:fltVal val="0"/>
                                          </p:val>
                                        </p:tav>
                                      </p:tavLst>
                                    </p:anim>
                                    <p:animEffect transition="in" filter="fade">
                                      <p:cBhvr>
                                        <p:cTn id="69" dur="500"/>
                                        <p:tgtEl>
                                          <p:spTgt spid="17"/>
                                        </p:tgtEl>
                                      </p:cBhvr>
                                    </p:animEffect>
                                  </p:childTnLst>
                                </p:cTn>
                              </p:par>
                            </p:childTnLst>
                          </p:cTn>
                        </p:par>
                        <p:par>
                          <p:cTn id="70" fill="hold" nodeType="afterGroup">
                            <p:stCondLst>
                              <p:cond delay="4300"/>
                            </p:stCondLst>
                            <p:childTnLst>
                              <p:par>
                                <p:cTn id="71" presetID="22" presetClass="entr" presetSubtype="8"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childTnLst>
                          </p:cTn>
                        </p:par>
                        <p:par>
                          <p:cTn id="74" fill="hold" nodeType="afterGroup">
                            <p:stCondLst>
                              <p:cond delay="4800"/>
                            </p:stCondLst>
                            <p:childTnLst>
                              <p:par>
                                <p:cTn id="75" presetID="22" presetClass="entr" presetSubtype="4"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300"/>
                                        <p:tgtEl>
                                          <p:spTgt spid="26"/>
                                        </p:tgtEl>
                                      </p:cBhvr>
                                    </p:animEffect>
                                  </p:childTnLst>
                                </p:cTn>
                              </p:par>
                            </p:childTnLst>
                          </p:cTn>
                        </p:par>
                        <p:par>
                          <p:cTn id="78" fill="hold" nodeType="afterGroup">
                            <p:stCondLst>
                              <p:cond delay="5100"/>
                            </p:stCondLst>
                            <p:childTnLst>
                              <p:par>
                                <p:cTn id="79" presetID="22" presetClass="entr" presetSubtype="1"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up)">
                                      <p:cBhvr>
                                        <p:cTn id="81" dur="500"/>
                                        <p:tgtEl>
                                          <p:spTgt spid="32"/>
                                        </p:tgtEl>
                                      </p:cBhvr>
                                    </p:animEffect>
                                  </p:childTnLst>
                                </p:cTn>
                              </p:par>
                            </p:childTnLst>
                          </p:cTn>
                        </p:par>
                        <p:par>
                          <p:cTn id="82" fill="hold" nodeType="afterGroup">
                            <p:stCondLst>
                              <p:cond delay="5600"/>
                            </p:stCondLst>
                            <p:childTnLst>
                              <p:par>
                                <p:cTn id="83" presetID="31"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 calcmode="lin" valueType="num">
                                      <p:cBhvr>
                                        <p:cTn id="87" dur="500" fill="hold"/>
                                        <p:tgtEl>
                                          <p:spTgt spid="18"/>
                                        </p:tgtEl>
                                        <p:attrNameLst>
                                          <p:attrName>style.rotation</p:attrName>
                                        </p:attrNameLst>
                                      </p:cBhvr>
                                      <p:tavLst>
                                        <p:tav tm="0">
                                          <p:val>
                                            <p:fltVal val="90"/>
                                          </p:val>
                                        </p:tav>
                                        <p:tav tm="100000">
                                          <p:val>
                                            <p:fltVal val="0"/>
                                          </p:val>
                                        </p:tav>
                                      </p:tavLst>
                                    </p:anim>
                                    <p:animEffect transition="in" filter="fade">
                                      <p:cBhvr>
                                        <p:cTn id="88" dur="500"/>
                                        <p:tgtEl>
                                          <p:spTgt spid="18"/>
                                        </p:tgtEl>
                                      </p:cBhvr>
                                    </p:animEffect>
                                  </p:childTnLst>
                                </p:cTn>
                              </p:par>
                            </p:childTnLst>
                          </p:cTn>
                        </p:par>
                        <p:par>
                          <p:cTn id="89" fill="hold" nodeType="afterGroup">
                            <p:stCondLst>
                              <p:cond delay="6100"/>
                            </p:stCondLst>
                            <p:childTnLst>
                              <p:par>
                                <p:cTn id="90" presetID="22" presetClass="entr" presetSubtype="8"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par>
                          <p:cTn id="93" fill="hold" nodeType="afterGroup">
                            <p:stCondLst>
                              <p:cond delay="6600"/>
                            </p:stCondLst>
                            <p:childTnLst>
                              <p:par>
                                <p:cTn id="94" presetID="2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300"/>
                                        <p:tgtEl>
                                          <p:spTgt spid="33"/>
                                        </p:tgtEl>
                                      </p:cBhvr>
                                    </p:animEffect>
                                  </p:childTnLst>
                                </p:cTn>
                              </p:par>
                            </p:childTnLst>
                          </p:cTn>
                        </p:par>
                        <p:par>
                          <p:cTn id="97" fill="hold" nodeType="afterGroup">
                            <p:stCondLst>
                              <p:cond delay="6900"/>
                            </p:stCondLst>
                            <p:childTnLst>
                              <p:par>
                                <p:cTn id="98" presetID="22" presetClass="entr" presetSubtype="1"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par>
                          <p:cTn id="101" fill="hold" nodeType="afterGroup">
                            <p:stCondLst>
                              <p:cond delay="7400"/>
                            </p:stCondLst>
                            <p:childTnLst>
                              <p:par>
                                <p:cTn id="102" presetID="31" presetClass="entr" presetSubtype="0"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500" fill="hold"/>
                                        <p:tgtEl>
                                          <p:spTgt spid="15"/>
                                        </p:tgtEl>
                                        <p:attrNameLst>
                                          <p:attrName>ppt_w</p:attrName>
                                        </p:attrNameLst>
                                      </p:cBhvr>
                                      <p:tavLst>
                                        <p:tav tm="0">
                                          <p:val>
                                            <p:fltVal val="0"/>
                                          </p:val>
                                        </p:tav>
                                        <p:tav tm="100000">
                                          <p:val>
                                            <p:strVal val="#ppt_w"/>
                                          </p:val>
                                        </p:tav>
                                      </p:tavLst>
                                    </p:anim>
                                    <p:anim calcmode="lin" valueType="num">
                                      <p:cBhvr>
                                        <p:cTn id="105" dur="500" fill="hold"/>
                                        <p:tgtEl>
                                          <p:spTgt spid="15"/>
                                        </p:tgtEl>
                                        <p:attrNameLst>
                                          <p:attrName>ppt_h</p:attrName>
                                        </p:attrNameLst>
                                      </p:cBhvr>
                                      <p:tavLst>
                                        <p:tav tm="0">
                                          <p:val>
                                            <p:fltVal val="0"/>
                                          </p:val>
                                        </p:tav>
                                        <p:tav tm="100000">
                                          <p:val>
                                            <p:strVal val="#ppt_h"/>
                                          </p:val>
                                        </p:tav>
                                      </p:tavLst>
                                    </p:anim>
                                    <p:anim calcmode="lin" valueType="num">
                                      <p:cBhvr>
                                        <p:cTn id="106" dur="500" fill="hold"/>
                                        <p:tgtEl>
                                          <p:spTgt spid="15"/>
                                        </p:tgtEl>
                                        <p:attrNameLst>
                                          <p:attrName>style.rotation</p:attrName>
                                        </p:attrNameLst>
                                      </p:cBhvr>
                                      <p:tavLst>
                                        <p:tav tm="0">
                                          <p:val>
                                            <p:fltVal val="90"/>
                                          </p:val>
                                        </p:tav>
                                        <p:tav tm="100000">
                                          <p:val>
                                            <p:fltVal val="0"/>
                                          </p:val>
                                        </p:tav>
                                      </p:tavLst>
                                    </p:anim>
                                    <p:animEffect transition="in" filter="fade">
                                      <p:cBhvr>
                                        <p:cTn id="107" dur="500"/>
                                        <p:tgtEl>
                                          <p:spTgt spid="15"/>
                                        </p:tgtEl>
                                      </p:cBhvr>
                                    </p:animEffect>
                                  </p:childTnLst>
                                </p:cTn>
                              </p:par>
                            </p:childTnLst>
                          </p:cTn>
                        </p:par>
                        <p:par>
                          <p:cTn id="108" fill="hold" nodeType="afterGroup">
                            <p:stCondLst>
                              <p:cond delay="7900"/>
                            </p:stCondLst>
                            <p:childTnLst>
                              <p:par>
                                <p:cTn id="109" presetID="22" presetClass="entr" presetSubtype="8"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left)">
                                      <p:cBhvr>
                                        <p:cTn id="111" dur="500"/>
                                        <p:tgtEl>
                                          <p:spTgt spid="43"/>
                                        </p:tgtEl>
                                      </p:cBhvr>
                                    </p:animEffect>
                                  </p:childTnLst>
                                </p:cTn>
                              </p:par>
                            </p:childTnLst>
                          </p:cTn>
                        </p:par>
                        <p:par>
                          <p:cTn id="112" fill="hold" nodeType="afterGroup">
                            <p:stCondLst>
                              <p:cond delay="8400"/>
                            </p:stCondLst>
                            <p:childTnLst>
                              <p:par>
                                <p:cTn id="113" presetID="22" presetClass="entr" presetSubtype="4"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down)">
                                      <p:cBhvr>
                                        <p:cTn id="115" dur="300"/>
                                        <p:tgtEl>
                                          <p:spTgt spid="36"/>
                                        </p:tgtEl>
                                      </p:cBhvr>
                                    </p:animEffect>
                                  </p:childTnLst>
                                </p:cTn>
                              </p:par>
                            </p:childTnLst>
                          </p:cTn>
                        </p:par>
                        <p:par>
                          <p:cTn id="116" fill="hold" nodeType="afterGroup">
                            <p:stCondLst>
                              <p:cond delay="8700"/>
                            </p:stCondLst>
                            <p:childTnLst>
                              <p:par>
                                <p:cTn id="117" presetID="22" presetClass="entr" presetSubtype="1"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up)">
                                      <p:cBhvr>
                                        <p:cTn id="119" dur="500"/>
                                        <p:tgtEl>
                                          <p:spTgt spid="38"/>
                                        </p:tgtEl>
                                      </p:cBhvr>
                                    </p:animEffect>
                                  </p:childTnLst>
                                </p:cTn>
                              </p:par>
                            </p:childTnLst>
                          </p:cTn>
                        </p:par>
                        <p:par>
                          <p:cTn id="120" fill="hold" nodeType="afterGroup">
                            <p:stCondLst>
                              <p:cond delay="9200"/>
                            </p:stCondLst>
                            <p:childTnLst>
                              <p:par>
                                <p:cTn id="121" presetID="31" presetClass="entr" presetSubtype="0" fill="hold" grpId="0" nodeType="after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anim calcmode="lin" valueType="num">
                                      <p:cBhvr>
                                        <p:cTn id="125" dur="500" fill="hold"/>
                                        <p:tgtEl>
                                          <p:spTgt spid="14"/>
                                        </p:tgtEl>
                                        <p:attrNameLst>
                                          <p:attrName>style.rotation</p:attrName>
                                        </p:attrNameLst>
                                      </p:cBhvr>
                                      <p:tavLst>
                                        <p:tav tm="0">
                                          <p:val>
                                            <p:fltVal val="90"/>
                                          </p:val>
                                        </p:tav>
                                        <p:tav tm="100000">
                                          <p:val>
                                            <p:fltVal val="0"/>
                                          </p:val>
                                        </p:tav>
                                      </p:tavLst>
                                    </p:anim>
                                    <p:animEffect transition="in" filter="fade">
                                      <p:cBhvr>
                                        <p:cTn id="126" dur="500"/>
                                        <p:tgtEl>
                                          <p:spTgt spid="14"/>
                                        </p:tgtEl>
                                      </p:cBhvr>
                                    </p:animEffect>
                                  </p:childTnLst>
                                </p:cTn>
                              </p:par>
                            </p:childTnLst>
                          </p:cTn>
                        </p:par>
                        <p:par>
                          <p:cTn id="127" fill="hold" nodeType="afterGroup">
                            <p:stCondLst>
                              <p:cond delay="9700"/>
                            </p:stCondLst>
                            <p:childTnLst>
                              <p:par>
                                <p:cTn id="128" presetID="22" presetClass="entr" presetSubtype="8"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childTnLst>
                          </p:cTn>
                        </p:par>
                        <p:par>
                          <p:cTn id="131" fill="hold" nodeType="afterGroup">
                            <p:stCondLst>
                              <p:cond delay="10200"/>
                            </p:stCondLst>
                            <p:childTnLst>
                              <p:par>
                                <p:cTn id="132" presetID="22" presetClass="entr" presetSubtype="4"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wipe(down)">
                                      <p:cBhvr>
                                        <p:cTn id="134" dur="300"/>
                                        <p:tgtEl>
                                          <p:spTgt spid="47"/>
                                        </p:tgtEl>
                                      </p:cBhvr>
                                    </p:animEffect>
                                  </p:childTnLst>
                                </p:cTn>
                              </p:par>
                            </p:childTnLst>
                          </p:cTn>
                        </p:par>
                        <p:par>
                          <p:cTn id="135" fill="hold" nodeType="afterGroup">
                            <p:stCondLst>
                              <p:cond delay="10500"/>
                            </p:stCondLst>
                            <p:childTnLst>
                              <p:par>
                                <p:cTn id="136" presetID="22" presetClass="entr" presetSubtype="1" fill="hold" grpId="0" nodeType="after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wipe(up)">
                                      <p:cBhvr>
                                        <p:cTn id="138" dur="500"/>
                                        <p:tgtEl>
                                          <p:spTgt spid="49"/>
                                        </p:tgtEl>
                                      </p:cBhvr>
                                    </p:animEffect>
                                  </p:childTnLst>
                                </p:cTn>
                              </p:par>
                            </p:childTnLst>
                          </p:cTn>
                        </p:par>
                        <p:par>
                          <p:cTn id="139" fill="hold" nodeType="afterGroup">
                            <p:stCondLst>
                              <p:cond delay="11000"/>
                            </p:stCondLst>
                            <p:childTnLst>
                              <p:par>
                                <p:cTn id="140" presetID="31" presetClass="entr" presetSubtype="0" fill="hold" grpId="0" nodeType="afterEffect">
                                  <p:stCondLst>
                                    <p:cond delay="0"/>
                                  </p:stCondLst>
                                  <p:childTnLst>
                                    <p:set>
                                      <p:cBhvr>
                                        <p:cTn id="141" dur="1" fill="hold">
                                          <p:stCondLst>
                                            <p:cond delay="0"/>
                                          </p:stCondLst>
                                        </p:cTn>
                                        <p:tgtEl>
                                          <p:spTgt spid="16"/>
                                        </p:tgtEl>
                                        <p:attrNameLst>
                                          <p:attrName>style.visibility</p:attrName>
                                        </p:attrNameLst>
                                      </p:cBhvr>
                                      <p:to>
                                        <p:strVal val="visible"/>
                                      </p:to>
                                    </p:set>
                                    <p:anim calcmode="lin" valueType="num">
                                      <p:cBhvr>
                                        <p:cTn id="142" dur="500" fill="hold"/>
                                        <p:tgtEl>
                                          <p:spTgt spid="16"/>
                                        </p:tgtEl>
                                        <p:attrNameLst>
                                          <p:attrName>ppt_w</p:attrName>
                                        </p:attrNameLst>
                                      </p:cBhvr>
                                      <p:tavLst>
                                        <p:tav tm="0">
                                          <p:val>
                                            <p:fltVal val="0"/>
                                          </p:val>
                                        </p:tav>
                                        <p:tav tm="100000">
                                          <p:val>
                                            <p:strVal val="#ppt_w"/>
                                          </p:val>
                                        </p:tav>
                                      </p:tavLst>
                                    </p:anim>
                                    <p:anim calcmode="lin" valueType="num">
                                      <p:cBhvr>
                                        <p:cTn id="143" dur="500" fill="hold"/>
                                        <p:tgtEl>
                                          <p:spTgt spid="16"/>
                                        </p:tgtEl>
                                        <p:attrNameLst>
                                          <p:attrName>ppt_h</p:attrName>
                                        </p:attrNameLst>
                                      </p:cBhvr>
                                      <p:tavLst>
                                        <p:tav tm="0">
                                          <p:val>
                                            <p:fltVal val="0"/>
                                          </p:val>
                                        </p:tav>
                                        <p:tav tm="100000">
                                          <p:val>
                                            <p:strVal val="#ppt_h"/>
                                          </p:val>
                                        </p:tav>
                                      </p:tavLst>
                                    </p:anim>
                                    <p:anim calcmode="lin" valueType="num">
                                      <p:cBhvr>
                                        <p:cTn id="144" dur="500" fill="hold"/>
                                        <p:tgtEl>
                                          <p:spTgt spid="16"/>
                                        </p:tgtEl>
                                        <p:attrNameLst>
                                          <p:attrName>style.rotation</p:attrName>
                                        </p:attrNameLst>
                                      </p:cBhvr>
                                      <p:tavLst>
                                        <p:tav tm="0">
                                          <p:val>
                                            <p:fltVal val="90"/>
                                          </p:val>
                                        </p:tav>
                                        <p:tav tm="100000">
                                          <p:val>
                                            <p:fltVal val="0"/>
                                          </p:val>
                                        </p:tav>
                                      </p:tavLst>
                                    </p:anim>
                                    <p:animEffect transition="in" filter="fade">
                                      <p:cBhvr>
                                        <p:cTn id="145" dur="500"/>
                                        <p:tgtEl>
                                          <p:spTgt spid="16"/>
                                        </p:tgtEl>
                                      </p:cBhvr>
                                    </p:animEffect>
                                  </p:childTnLst>
                                </p:cTn>
                              </p:par>
                            </p:childTnLst>
                          </p:cTn>
                        </p:par>
                        <p:par>
                          <p:cTn id="146" fill="hold" nodeType="afterGroup">
                            <p:stCondLst>
                              <p:cond delay="11500"/>
                            </p:stCondLst>
                            <p:childTnLst>
                              <p:par>
                                <p:cTn id="147" presetID="22" presetClass="entr" presetSubtype="8"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left)">
                                      <p:cBhvr>
                                        <p:cTn id="1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1" grpId="0" animBg="1"/>
      <p:bldP spid="32" grpId="0" animBg="1"/>
      <p:bldP spid="33" grpId="0" animBg="1"/>
      <p:bldP spid="34" grpId="0" animBg="1"/>
      <p:bldP spid="35" grpId="0" animBg="1"/>
      <p:bldP spid="36" grpId="0" animBg="1"/>
      <p:bldP spid="37" grpId="0" animBg="1"/>
      <p:bldP spid="38" grpId="0" animBg="1"/>
      <p:bldP spid="39" grpId="0"/>
      <p:bldP spid="41" grpId="0"/>
      <p:bldP spid="43" grpId="0"/>
      <p:bldP spid="45" grpId="0"/>
      <p:bldP spid="47" grpId="0" animBg="1"/>
      <p:bldP spid="48" grpId="0" animBg="1"/>
      <p:bldP spid="49" grpId="0" animBg="1"/>
      <p:bldP spid="50" grpId="0"/>
      <p:bldP spid="14" grpId="0" animBg="1"/>
      <p:bldP spid="15" grpId="0" animBg="1"/>
      <p:bldP spid="16" grpId="0" animBg="1"/>
      <p:bldP spid="17" grpId="0" animBg="1"/>
      <p:bldP spid="18" grpId="0" animBg="1"/>
      <p:bldP spid="40" grpId="0" animBg="1"/>
      <p:bldP spid="42" grpId="0" animBg="1"/>
      <p:bldP spid="44" grpId="0" animBg="1"/>
      <p:bldP spid="46"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24" name="Freeform 6"/>
          <p:cNvSpPr/>
          <p:nvPr/>
        </p:nvSpPr>
        <p:spPr bwMode="auto">
          <a:xfrm>
            <a:off x="3678237" y="629634"/>
            <a:ext cx="2657475" cy="1706563"/>
          </a:xfrm>
          <a:custGeom>
            <a:gdLst>
              <a:gd name="T0" fmla="*/ 2990 w 3047"/>
              <a:gd name="T1" fmla="*/ 607 h 1956"/>
              <a:gd name="T2" fmla="*/ 2990 w 3047"/>
              <a:gd name="T3" fmla="*/ 1329 h 1956"/>
              <a:gd name="T4" fmla="*/ 1891 w 3047"/>
              <a:gd name="T5" fmla="*/ 1839 h 1956"/>
              <a:gd name="T6" fmla="*/ 0 w 3047"/>
              <a:gd name="T7" fmla="*/ 978 h 1956"/>
              <a:gd name="T8" fmla="*/ 1881 w 3047"/>
              <a:gd name="T9" fmla="*/ 138 h 1956"/>
              <a:gd name="T10" fmla="*/ 2990 w 3047"/>
              <a:gd name="T11" fmla="*/ 607 h 1956"/>
            </a:gdLst>
            <a:cxnLst>
              <a:cxn ang="0">
                <a:pos x="T0" y="T1"/>
              </a:cxn>
              <a:cxn ang="0">
                <a:pos x="T2" y="T3"/>
              </a:cxn>
              <a:cxn ang="0">
                <a:pos x="T4" y="T5"/>
              </a:cxn>
              <a:cxn ang="0">
                <a:pos x="T6" y="T7"/>
              </a:cxn>
              <a:cxn ang="0">
                <a:pos x="T8" y="T9"/>
              </a:cxn>
              <a:cxn ang="0">
                <a:pos x="T10" y="T11"/>
              </a:cxn>
            </a:cxnLst>
            <a:rect l="0" t="0" r="r" b="b"/>
            <a:pathLst>
              <a:path w="3047" h="1956">
                <a:moveTo>
                  <a:pt x="2990" y="607"/>
                </a:moveTo>
                <a:cubicBezTo>
                  <a:pt x="3047" y="858"/>
                  <a:pt x="3042" y="1098"/>
                  <a:pt x="2990" y="1329"/>
                </a:cubicBezTo>
                <a:cubicBezTo>
                  <a:pt x="2837" y="1815"/>
                  <a:pt x="2451" y="1956"/>
                  <a:pt x="1891" y="1839"/>
                </a:cubicBezTo>
                <a:cubicBezTo>
                  <a:pt x="1293" y="1681"/>
                  <a:pt x="602" y="1394"/>
                  <a:pt x="0" y="978"/>
                </a:cubicBezTo>
                <a:cubicBezTo>
                  <a:pt x="579" y="605"/>
                  <a:pt x="1233" y="284"/>
                  <a:pt x="1881" y="138"/>
                </a:cubicBezTo>
                <a:cubicBezTo>
                  <a:pt x="2502" y="0"/>
                  <a:pt x="2850" y="183"/>
                  <a:pt x="2990" y="607"/>
                </a:cubicBezTo>
                <a:close/>
              </a:path>
            </a:pathLst>
          </a:custGeom>
          <a:solidFill>
            <a:schemeClr val="tx1"/>
          </a:solidFill>
          <a:ln w="1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 name="Freeform 7"/>
          <p:cNvSpPr/>
          <p:nvPr/>
        </p:nvSpPr>
        <p:spPr bwMode="auto">
          <a:xfrm>
            <a:off x="3665538" y="3392488"/>
            <a:ext cx="2657475" cy="1704975"/>
          </a:xfrm>
          <a:custGeom>
            <a:gdLst>
              <a:gd name="T0" fmla="*/ 2990 w 3047"/>
              <a:gd name="T1" fmla="*/ 606 h 1956"/>
              <a:gd name="T2" fmla="*/ 2990 w 3047"/>
              <a:gd name="T3" fmla="*/ 1329 h 1956"/>
              <a:gd name="T4" fmla="*/ 1891 w 3047"/>
              <a:gd name="T5" fmla="*/ 1838 h 1956"/>
              <a:gd name="T6" fmla="*/ 0 w 3047"/>
              <a:gd name="T7" fmla="*/ 978 h 1956"/>
              <a:gd name="T8" fmla="*/ 1881 w 3047"/>
              <a:gd name="T9" fmla="*/ 138 h 1956"/>
              <a:gd name="T10" fmla="*/ 2990 w 3047"/>
              <a:gd name="T11" fmla="*/ 606 h 1956"/>
            </a:gdLst>
            <a:cxnLst>
              <a:cxn ang="0">
                <a:pos x="T0" y="T1"/>
              </a:cxn>
              <a:cxn ang="0">
                <a:pos x="T2" y="T3"/>
              </a:cxn>
              <a:cxn ang="0">
                <a:pos x="T4" y="T5"/>
              </a:cxn>
              <a:cxn ang="0">
                <a:pos x="T6" y="T7"/>
              </a:cxn>
              <a:cxn ang="0">
                <a:pos x="T8" y="T9"/>
              </a:cxn>
              <a:cxn ang="0">
                <a:pos x="T10" y="T11"/>
              </a:cxn>
            </a:cxnLst>
            <a:rect l="0" t="0" r="r" b="b"/>
            <a:pathLst>
              <a:path w="3047" h="1956">
                <a:moveTo>
                  <a:pt x="2990" y="606"/>
                </a:moveTo>
                <a:cubicBezTo>
                  <a:pt x="3047" y="858"/>
                  <a:pt x="3042" y="1098"/>
                  <a:pt x="2990" y="1329"/>
                </a:cubicBezTo>
                <a:cubicBezTo>
                  <a:pt x="2837" y="1814"/>
                  <a:pt x="2451" y="1956"/>
                  <a:pt x="1891" y="1838"/>
                </a:cubicBezTo>
                <a:cubicBezTo>
                  <a:pt x="1293" y="1680"/>
                  <a:pt x="602" y="1394"/>
                  <a:pt x="0" y="978"/>
                </a:cubicBezTo>
                <a:cubicBezTo>
                  <a:pt x="579" y="605"/>
                  <a:pt x="1233" y="283"/>
                  <a:pt x="1881" y="138"/>
                </a:cubicBezTo>
                <a:cubicBezTo>
                  <a:pt x="2502" y="0"/>
                  <a:pt x="2850" y="182"/>
                  <a:pt x="2990" y="606"/>
                </a:cubicBezTo>
                <a:close/>
              </a:path>
            </a:pathLst>
          </a:custGeom>
          <a:solidFill>
            <a:schemeClr val="tx2"/>
          </a:solidFill>
          <a:ln w="1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 name="Freeform 8"/>
          <p:cNvSpPr/>
          <p:nvPr/>
        </p:nvSpPr>
        <p:spPr bwMode="auto">
          <a:xfrm>
            <a:off x="5205413" y="2078038"/>
            <a:ext cx="2657475" cy="1704975"/>
          </a:xfrm>
          <a:custGeom>
            <a:gdLst>
              <a:gd name="T0" fmla="*/ 57 w 3047"/>
              <a:gd name="T1" fmla="*/ 607 h 1956"/>
              <a:gd name="T2" fmla="*/ 57 w 3047"/>
              <a:gd name="T3" fmla="*/ 1330 h 1956"/>
              <a:gd name="T4" fmla="*/ 1157 w 3047"/>
              <a:gd name="T5" fmla="*/ 1839 h 1956"/>
              <a:gd name="T6" fmla="*/ 3047 w 3047"/>
              <a:gd name="T7" fmla="*/ 978 h 1956"/>
              <a:gd name="T8" fmla="*/ 1167 w 3047"/>
              <a:gd name="T9" fmla="*/ 139 h 1956"/>
              <a:gd name="T10" fmla="*/ 57 w 3047"/>
              <a:gd name="T11" fmla="*/ 607 h 1956"/>
            </a:gdLst>
            <a:cxnLst>
              <a:cxn ang="0">
                <a:pos x="T0" y="T1"/>
              </a:cxn>
              <a:cxn ang="0">
                <a:pos x="T2" y="T3"/>
              </a:cxn>
              <a:cxn ang="0">
                <a:pos x="T4" y="T5"/>
              </a:cxn>
              <a:cxn ang="0">
                <a:pos x="T6" y="T7"/>
              </a:cxn>
              <a:cxn ang="0">
                <a:pos x="T8" y="T9"/>
              </a:cxn>
              <a:cxn ang="0">
                <a:pos x="T10" y="T11"/>
              </a:cxn>
            </a:cxnLst>
            <a:rect l="0" t="0" r="r" b="b"/>
            <a:pathLst>
              <a:path w="3047" h="1956">
                <a:moveTo>
                  <a:pt x="57" y="607"/>
                </a:moveTo>
                <a:cubicBezTo>
                  <a:pt x="0" y="859"/>
                  <a:pt x="6" y="1098"/>
                  <a:pt x="57" y="1330"/>
                </a:cubicBezTo>
                <a:cubicBezTo>
                  <a:pt x="211" y="1815"/>
                  <a:pt x="596" y="1956"/>
                  <a:pt x="1157" y="1839"/>
                </a:cubicBezTo>
                <a:cubicBezTo>
                  <a:pt x="1755" y="1681"/>
                  <a:pt x="2446" y="1395"/>
                  <a:pt x="3047" y="978"/>
                </a:cubicBezTo>
                <a:cubicBezTo>
                  <a:pt x="2469" y="605"/>
                  <a:pt x="1814" y="284"/>
                  <a:pt x="1167" y="139"/>
                </a:cubicBezTo>
                <a:cubicBezTo>
                  <a:pt x="545" y="0"/>
                  <a:pt x="198" y="183"/>
                  <a:pt x="57" y="607"/>
                </a:cubicBezTo>
                <a:close/>
              </a:path>
            </a:pathLst>
          </a:custGeom>
          <a:solidFill>
            <a:schemeClr val="accent4"/>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 name="Freeform 9"/>
          <p:cNvSpPr/>
          <p:nvPr/>
        </p:nvSpPr>
        <p:spPr bwMode="auto">
          <a:xfrm>
            <a:off x="5205413" y="4776788"/>
            <a:ext cx="2657475" cy="1706563"/>
          </a:xfrm>
          <a:custGeom>
            <a:gdLst>
              <a:gd name="T0" fmla="*/ 57 w 3047"/>
              <a:gd name="T1" fmla="*/ 606 h 1956"/>
              <a:gd name="T2" fmla="*/ 57 w 3047"/>
              <a:gd name="T3" fmla="*/ 1329 h 1956"/>
              <a:gd name="T4" fmla="*/ 1157 w 3047"/>
              <a:gd name="T5" fmla="*/ 1838 h 1956"/>
              <a:gd name="T6" fmla="*/ 3047 w 3047"/>
              <a:gd name="T7" fmla="*/ 978 h 1956"/>
              <a:gd name="T8" fmla="*/ 1167 w 3047"/>
              <a:gd name="T9" fmla="*/ 138 h 1956"/>
              <a:gd name="T10" fmla="*/ 57 w 3047"/>
              <a:gd name="T11" fmla="*/ 606 h 1956"/>
            </a:gdLst>
            <a:cxnLst>
              <a:cxn ang="0">
                <a:pos x="T0" y="T1"/>
              </a:cxn>
              <a:cxn ang="0">
                <a:pos x="T2" y="T3"/>
              </a:cxn>
              <a:cxn ang="0">
                <a:pos x="T4" y="T5"/>
              </a:cxn>
              <a:cxn ang="0">
                <a:pos x="T6" y="T7"/>
              </a:cxn>
              <a:cxn ang="0">
                <a:pos x="T8" y="T9"/>
              </a:cxn>
              <a:cxn ang="0">
                <a:pos x="T10" y="T11"/>
              </a:cxn>
            </a:cxnLst>
            <a:rect l="0" t="0" r="r" b="b"/>
            <a:pathLst>
              <a:path w="3047" h="1956">
                <a:moveTo>
                  <a:pt x="57" y="606"/>
                </a:moveTo>
                <a:cubicBezTo>
                  <a:pt x="0" y="858"/>
                  <a:pt x="6" y="1098"/>
                  <a:pt x="57" y="1329"/>
                </a:cubicBezTo>
                <a:cubicBezTo>
                  <a:pt x="211" y="1814"/>
                  <a:pt x="596" y="1956"/>
                  <a:pt x="1157" y="1838"/>
                </a:cubicBezTo>
                <a:cubicBezTo>
                  <a:pt x="1755" y="1681"/>
                  <a:pt x="2446" y="1394"/>
                  <a:pt x="3047" y="978"/>
                </a:cubicBezTo>
                <a:cubicBezTo>
                  <a:pt x="2469" y="605"/>
                  <a:pt x="1814" y="284"/>
                  <a:pt x="1167" y="138"/>
                </a:cubicBezTo>
                <a:cubicBezTo>
                  <a:pt x="545" y="0"/>
                  <a:pt x="198" y="182"/>
                  <a:pt x="57" y="606"/>
                </a:cubicBezTo>
                <a:close/>
              </a:path>
            </a:pathLst>
          </a:cu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6499225" y="1446213"/>
            <a:ext cx="257175" cy="257175"/>
          </a:xfrm>
          <a:custGeom>
            <a:gdLst>
              <a:gd name="T0" fmla="*/ 147 w 295"/>
              <a:gd name="T1" fmla="*/ 0 h 295"/>
              <a:gd name="T2" fmla="*/ 295 w 295"/>
              <a:gd name="T3" fmla="*/ 147 h 295"/>
              <a:gd name="T4" fmla="*/ 147 w 295"/>
              <a:gd name="T5" fmla="*/ 295 h 295"/>
              <a:gd name="T6" fmla="*/ 0 w 295"/>
              <a:gd name="T7" fmla="*/ 147 h 295"/>
              <a:gd name="T8" fmla="*/ 147 w 295"/>
              <a:gd name="T9" fmla="*/ 0 h 295"/>
              <a:gd name="T10" fmla="*/ 124 w 295"/>
              <a:gd name="T11" fmla="*/ 251 h 295"/>
              <a:gd name="T12" fmla="*/ 170 w 295"/>
              <a:gd name="T13" fmla="*/ 251 h 295"/>
              <a:gd name="T14" fmla="*/ 170 w 295"/>
              <a:gd name="T15" fmla="*/ 171 h 295"/>
              <a:gd name="T16" fmla="*/ 250 w 295"/>
              <a:gd name="T17" fmla="*/ 171 h 295"/>
              <a:gd name="T18" fmla="*/ 250 w 295"/>
              <a:gd name="T19" fmla="*/ 124 h 295"/>
              <a:gd name="T20" fmla="*/ 170 w 295"/>
              <a:gd name="T21" fmla="*/ 124 h 295"/>
              <a:gd name="T22" fmla="*/ 170 w 295"/>
              <a:gd name="T23" fmla="*/ 44 h 295"/>
              <a:gd name="T24" fmla="*/ 124 w 295"/>
              <a:gd name="T25" fmla="*/ 44 h 295"/>
              <a:gd name="T26" fmla="*/ 124 w 295"/>
              <a:gd name="T27" fmla="*/ 124 h 295"/>
              <a:gd name="T28" fmla="*/ 44 w 295"/>
              <a:gd name="T29" fmla="*/ 124 h 295"/>
              <a:gd name="T30" fmla="*/ 44 w 295"/>
              <a:gd name="T31" fmla="*/ 171 h 295"/>
              <a:gd name="T32" fmla="*/ 124 w 295"/>
              <a:gd name="T33" fmla="*/ 171 h 295"/>
              <a:gd name="T34" fmla="*/ 124 w 295"/>
              <a:gd name="T35" fmla="*/ 251 h 2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95">
                <a:moveTo>
                  <a:pt x="147" y="0"/>
                </a:moveTo>
                <a:cubicBezTo>
                  <a:pt x="229" y="0"/>
                  <a:pt x="295" y="66"/>
                  <a:pt x="295" y="147"/>
                </a:cubicBezTo>
                <a:cubicBezTo>
                  <a:pt x="295" y="229"/>
                  <a:pt x="229" y="295"/>
                  <a:pt x="147" y="295"/>
                </a:cubicBezTo>
                <a:cubicBezTo>
                  <a:pt x="66" y="295"/>
                  <a:pt x="0" y="229"/>
                  <a:pt x="0" y="147"/>
                </a:cubicBezTo>
                <a:cubicBezTo>
                  <a:pt x="0" y="66"/>
                  <a:pt x="66" y="0"/>
                  <a:pt x="147" y="0"/>
                </a:cubicBezTo>
                <a:close/>
                <a:moveTo>
                  <a:pt x="124" y="251"/>
                </a:moveTo>
                <a:lnTo>
                  <a:pt x="170" y="251"/>
                </a:lnTo>
                <a:lnTo>
                  <a:pt x="170" y="171"/>
                </a:lnTo>
                <a:lnTo>
                  <a:pt x="250" y="171"/>
                </a:lnTo>
                <a:lnTo>
                  <a:pt x="250" y="124"/>
                </a:lnTo>
                <a:lnTo>
                  <a:pt x="170" y="124"/>
                </a:lnTo>
                <a:lnTo>
                  <a:pt x="170" y="44"/>
                </a:lnTo>
                <a:lnTo>
                  <a:pt x="124" y="44"/>
                </a:lnTo>
                <a:lnTo>
                  <a:pt x="124" y="124"/>
                </a:lnTo>
                <a:lnTo>
                  <a:pt x="44" y="124"/>
                </a:lnTo>
                <a:lnTo>
                  <a:pt x="44" y="171"/>
                </a:lnTo>
                <a:lnTo>
                  <a:pt x="124" y="171"/>
                </a:lnTo>
                <a:lnTo>
                  <a:pt x="124" y="25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4749800" y="2803525"/>
            <a:ext cx="257175" cy="258763"/>
          </a:xfrm>
          <a:custGeom>
            <a:gdLst>
              <a:gd name="T0" fmla="*/ 148 w 295"/>
              <a:gd name="T1" fmla="*/ 0 h 296"/>
              <a:gd name="T2" fmla="*/ 295 w 295"/>
              <a:gd name="T3" fmla="*/ 148 h 296"/>
              <a:gd name="T4" fmla="*/ 148 w 295"/>
              <a:gd name="T5" fmla="*/ 296 h 296"/>
              <a:gd name="T6" fmla="*/ 0 w 295"/>
              <a:gd name="T7" fmla="*/ 148 h 296"/>
              <a:gd name="T8" fmla="*/ 148 w 295"/>
              <a:gd name="T9" fmla="*/ 0 h 296"/>
              <a:gd name="T10" fmla="*/ 124 w 295"/>
              <a:gd name="T11" fmla="*/ 251 h 296"/>
              <a:gd name="T12" fmla="*/ 171 w 295"/>
              <a:gd name="T13" fmla="*/ 251 h 296"/>
              <a:gd name="T14" fmla="*/ 171 w 295"/>
              <a:gd name="T15" fmla="*/ 171 h 296"/>
              <a:gd name="T16" fmla="*/ 251 w 295"/>
              <a:gd name="T17" fmla="*/ 171 h 296"/>
              <a:gd name="T18" fmla="*/ 251 w 295"/>
              <a:gd name="T19" fmla="*/ 125 h 296"/>
              <a:gd name="T20" fmla="*/ 171 w 295"/>
              <a:gd name="T21" fmla="*/ 125 h 296"/>
              <a:gd name="T22" fmla="*/ 171 w 295"/>
              <a:gd name="T23" fmla="*/ 45 h 296"/>
              <a:gd name="T24" fmla="*/ 124 w 295"/>
              <a:gd name="T25" fmla="*/ 45 h 296"/>
              <a:gd name="T26" fmla="*/ 124 w 295"/>
              <a:gd name="T27" fmla="*/ 125 h 296"/>
              <a:gd name="T28" fmla="*/ 44 w 295"/>
              <a:gd name="T29" fmla="*/ 125 h 296"/>
              <a:gd name="T30" fmla="*/ 44 w 295"/>
              <a:gd name="T31" fmla="*/ 171 h 296"/>
              <a:gd name="T32" fmla="*/ 124 w 295"/>
              <a:gd name="T33" fmla="*/ 171 h 296"/>
              <a:gd name="T34" fmla="*/ 124 w 295"/>
              <a:gd name="T35" fmla="*/ 251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96">
                <a:moveTo>
                  <a:pt x="148" y="0"/>
                </a:moveTo>
                <a:cubicBezTo>
                  <a:pt x="229" y="0"/>
                  <a:pt x="295" y="66"/>
                  <a:pt x="295" y="148"/>
                </a:cubicBezTo>
                <a:cubicBezTo>
                  <a:pt x="295" y="229"/>
                  <a:pt x="229" y="296"/>
                  <a:pt x="148" y="296"/>
                </a:cubicBezTo>
                <a:cubicBezTo>
                  <a:pt x="66" y="296"/>
                  <a:pt x="0" y="229"/>
                  <a:pt x="0" y="148"/>
                </a:cubicBezTo>
                <a:cubicBezTo>
                  <a:pt x="0" y="66"/>
                  <a:pt x="66" y="0"/>
                  <a:pt x="148" y="0"/>
                </a:cubicBezTo>
                <a:close/>
                <a:moveTo>
                  <a:pt x="124" y="251"/>
                </a:moveTo>
                <a:lnTo>
                  <a:pt x="171" y="251"/>
                </a:lnTo>
                <a:lnTo>
                  <a:pt x="171" y="171"/>
                </a:lnTo>
                <a:lnTo>
                  <a:pt x="251" y="171"/>
                </a:lnTo>
                <a:lnTo>
                  <a:pt x="251" y="125"/>
                </a:lnTo>
                <a:lnTo>
                  <a:pt x="171" y="125"/>
                </a:lnTo>
                <a:lnTo>
                  <a:pt x="171" y="45"/>
                </a:lnTo>
                <a:lnTo>
                  <a:pt x="124" y="45"/>
                </a:lnTo>
                <a:lnTo>
                  <a:pt x="124" y="125"/>
                </a:lnTo>
                <a:lnTo>
                  <a:pt x="44" y="125"/>
                </a:lnTo>
                <a:lnTo>
                  <a:pt x="44" y="171"/>
                </a:lnTo>
                <a:lnTo>
                  <a:pt x="124" y="171"/>
                </a:lnTo>
                <a:lnTo>
                  <a:pt x="124" y="25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6464300" y="4116387"/>
            <a:ext cx="257175" cy="257175"/>
          </a:xfrm>
          <a:custGeom>
            <a:gdLst>
              <a:gd name="T0" fmla="*/ 147 w 295"/>
              <a:gd name="T1" fmla="*/ 0 h 295"/>
              <a:gd name="T2" fmla="*/ 295 w 295"/>
              <a:gd name="T3" fmla="*/ 147 h 295"/>
              <a:gd name="T4" fmla="*/ 147 w 295"/>
              <a:gd name="T5" fmla="*/ 295 h 295"/>
              <a:gd name="T6" fmla="*/ 0 w 295"/>
              <a:gd name="T7" fmla="*/ 147 h 295"/>
              <a:gd name="T8" fmla="*/ 147 w 295"/>
              <a:gd name="T9" fmla="*/ 0 h 295"/>
              <a:gd name="T10" fmla="*/ 124 w 295"/>
              <a:gd name="T11" fmla="*/ 250 h 295"/>
              <a:gd name="T12" fmla="*/ 171 w 295"/>
              <a:gd name="T13" fmla="*/ 250 h 295"/>
              <a:gd name="T14" fmla="*/ 171 w 295"/>
              <a:gd name="T15" fmla="*/ 170 h 295"/>
              <a:gd name="T16" fmla="*/ 251 w 295"/>
              <a:gd name="T17" fmla="*/ 170 h 295"/>
              <a:gd name="T18" fmla="*/ 251 w 295"/>
              <a:gd name="T19" fmla="*/ 124 h 295"/>
              <a:gd name="T20" fmla="*/ 171 w 295"/>
              <a:gd name="T21" fmla="*/ 124 h 295"/>
              <a:gd name="T22" fmla="*/ 171 w 295"/>
              <a:gd name="T23" fmla="*/ 44 h 295"/>
              <a:gd name="T24" fmla="*/ 124 w 295"/>
              <a:gd name="T25" fmla="*/ 44 h 295"/>
              <a:gd name="T26" fmla="*/ 124 w 295"/>
              <a:gd name="T27" fmla="*/ 124 h 295"/>
              <a:gd name="T28" fmla="*/ 44 w 295"/>
              <a:gd name="T29" fmla="*/ 124 h 295"/>
              <a:gd name="T30" fmla="*/ 44 w 295"/>
              <a:gd name="T31" fmla="*/ 170 h 295"/>
              <a:gd name="T32" fmla="*/ 124 w 295"/>
              <a:gd name="T33" fmla="*/ 170 h 295"/>
              <a:gd name="T34" fmla="*/ 124 w 295"/>
              <a:gd name="T35" fmla="*/ 250 h 2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95">
                <a:moveTo>
                  <a:pt x="147" y="0"/>
                </a:moveTo>
                <a:cubicBezTo>
                  <a:pt x="229" y="0"/>
                  <a:pt x="295" y="66"/>
                  <a:pt x="295" y="147"/>
                </a:cubicBezTo>
                <a:cubicBezTo>
                  <a:pt x="295" y="229"/>
                  <a:pt x="229" y="295"/>
                  <a:pt x="147" y="295"/>
                </a:cubicBezTo>
                <a:cubicBezTo>
                  <a:pt x="66" y="295"/>
                  <a:pt x="0" y="229"/>
                  <a:pt x="0" y="147"/>
                </a:cubicBezTo>
                <a:cubicBezTo>
                  <a:pt x="0" y="66"/>
                  <a:pt x="66" y="0"/>
                  <a:pt x="147" y="0"/>
                </a:cubicBezTo>
                <a:close/>
                <a:moveTo>
                  <a:pt x="124" y="250"/>
                </a:moveTo>
                <a:lnTo>
                  <a:pt x="171" y="250"/>
                </a:lnTo>
                <a:lnTo>
                  <a:pt x="171" y="170"/>
                </a:lnTo>
                <a:lnTo>
                  <a:pt x="251" y="170"/>
                </a:lnTo>
                <a:lnTo>
                  <a:pt x="251" y="124"/>
                </a:lnTo>
                <a:lnTo>
                  <a:pt x="171" y="124"/>
                </a:lnTo>
                <a:lnTo>
                  <a:pt x="171" y="44"/>
                </a:lnTo>
                <a:lnTo>
                  <a:pt x="124" y="44"/>
                </a:lnTo>
                <a:lnTo>
                  <a:pt x="124" y="124"/>
                </a:lnTo>
                <a:lnTo>
                  <a:pt x="44" y="124"/>
                </a:lnTo>
                <a:lnTo>
                  <a:pt x="44" y="170"/>
                </a:lnTo>
                <a:lnTo>
                  <a:pt x="124" y="170"/>
                </a:lnTo>
                <a:lnTo>
                  <a:pt x="124" y="250"/>
                </a:lnTo>
                <a:close/>
              </a:path>
            </a:pathLst>
          </a:custGeom>
          <a:solidFill>
            <a:srgbClr val="6F7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4722813" y="5511800"/>
            <a:ext cx="258762" cy="257175"/>
          </a:xfrm>
          <a:custGeom>
            <a:gdLst>
              <a:gd name="T0" fmla="*/ 147 w 295"/>
              <a:gd name="T1" fmla="*/ 0 h 295"/>
              <a:gd name="T2" fmla="*/ 295 w 295"/>
              <a:gd name="T3" fmla="*/ 148 h 295"/>
              <a:gd name="T4" fmla="*/ 147 w 295"/>
              <a:gd name="T5" fmla="*/ 295 h 295"/>
              <a:gd name="T6" fmla="*/ 0 w 295"/>
              <a:gd name="T7" fmla="*/ 148 h 295"/>
              <a:gd name="T8" fmla="*/ 147 w 295"/>
              <a:gd name="T9" fmla="*/ 0 h 295"/>
              <a:gd name="T10" fmla="*/ 124 w 295"/>
              <a:gd name="T11" fmla="*/ 251 h 295"/>
              <a:gd name="T12" fmla="*/ 170 w 295"/>
              <a:gd name="T13" fmla="*/ 251 h 295"/>
              <a:gd name="T14" fmla="*/ 170 w 295"/>
              <a:gd name="T15" fmla="*/ 171 h 295"/>
              <a:gd name="T16" fmla="*/ 250 w 295"/>
              <a:gd name="T17" fmla="*/ 171 h 295"/>
              <a:gd name="T18" fmla="*/ 250 w 295"/>
              <a:gd name="T19" fmla="*/ 125 h 295"/>
              <a:gd name="T20" fmla="*/ 170 w 295"/>
              <a:gd name="T21" fmla="*/ 125 h 295"/>
              <a:gd name="T22" fmla="*/ 170 w 295"/>
              <a:gd name="T23" fmla="*/ 45 h 295"/>
              <a:gd name="T24" fmla="*/ 124 w 295"/>
              <a:gd name="T25" fmla="*/ 45 h 295"/>
              <a:gd name="T26" fmla="*/ 124 w 295"/>
              <a:gd name="T27" fmla="*/ 125 h 295"/>
              <a:gd name="T28" fmla="*/ 44 w 295"/>
              <a:gd name="T29" fmla="*/ 125 h 295"/>
              <a:gd name="T30" fmla="*/ 44 w 295"/>
              <a:gd name="T31" fmla="*/ 171 h 295"/>
              <a:gd name="T32" fmla="*/ 124 w 295"/>
              <a:gd name="T33" fmla="*/ 171 h 295"/>
              <a:gd name="T34" fmla="*/ 124 w 295"/>
              <a:gd name="T35" fmla="*/ 251 h 2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95">
                <a:moveTo>
                  <a:pt x="147" y="0"/>
                </a:moveTo>
                <a:cubicBezTo>
                  <a:pt x="229" y="0"/>
                  <a:pt x="295" y="66"/>
                  <a:pt x="295" y="148"/>
                </a:cubicBezTo>
                <a:cubicBezTo>
                  <a:pt x="295" y="229"/>
                  <a:pt x="229" y="295"/>
                  <a:pt x="147" y="295"/>
                </a:cubicBezTo>
                <a:cubicBezTo>
                  <a:pt x="66" y="295"/>
                  <a:pt x="0" y="229"/>
                  <a:pt x="0" y="148"/>
                </a:cubicBezTo>
                <a:cubicBezTo>
                  <a:pt x="0" y="66"/>
                  <a:pt x="66" y="0"/>
                  <a:pt x="147" y="0"/>
                </a:cubicBezTo>
                <a:close/>
                <a:moveTo>
                  <a:pt x="124" y="251"/>
                </a:moveTo>
                <a:lnTo>
                  <a:pt x="170" y="251"/>
                </a:lnTo>
                <a:lnTo>
                  <a:pt x="170" y="171"/>
                </a:lnTo>
                <a:lnTo>
                  <a:pt x="250" y="171"/>
                </a:lnTo>
                <a:lnTo>
                  <a:pt x="250" y="125"/>
                </a:lnTo>
                <a:lnTo>
                  <a:pt x="170" y="125"/>
                </a:lnTo>
                <a:lnTo>
                  <a:pt x="170" y="45"/>
                </a:lnTo>
                <a:lnTo>
                  <a:pt x="124" y="45"/>
                </a:lnTo>
                <a:lnTo>
                  <a:pt x="124" y="125"/>
                </a:lnTo>
                <a:lnTo>
                  <a:pt x="44" y="125"/>
                </a:lnTo>
                <a:lnTo>
                  <a:pt x="44" y="171"/>
                </a:lnTo>
                <a:lnTo>
                  <a:pt x="124" y="171"/>
                </a:lnTo>
                <a:lnTo>
                  <a:pt x="124" y="25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TextBox 31"/>
          <p:cNvSpPr txBox="1"/>
          <p:nvPr/>
        </p:nvSpPr>
        <p:spPr>
          <a:xfrm>
            <a:off x="4383280" y="1343967"/>
            <a:ext cx="1870540" cy="461665"/>
          </a:xfrm>
          <a:prstGeom prst="rect">
            <a:avLst/>
          </a:prstGeom>
          <a:noFill/>
        </p:spPr>
        <p:txBody>
          <a:bodyPr wrap="square" rtlCol="0">
            <a:spAutoFit/>
          </a:bodyPr>
          <a:lstStyle/>
          <a:p>
            <a:pPr algn="ctr"/>
            <a:r>
              <a:rPr lang="zh-CN" altLang="en-US" sz="2400" b="1">
                <a:solidFill>
                  <a:schemeClr val="accent2"/>
                </a:solidFill>
                <a:latin typeface="+mj-ea"/>
                <a:ea typeface="+mj-ea"/>
              </a:rPr>
              <a:t>您的标题</a:t>
            </a:r>
            <a:endParaRPr lang="zh-CN" altLang="en-US" sz="2400" b="1">
              <a:solidFill>
                <a:schemeClr val="accent2"/>
              </a:solidFill>
              <a:latin typeface="+mj-ea"/>
              <a:ea typeface="+mj-ea"/>
            </a:endParaRPr>
          </a:p>
        </p:txBody>
      </p:sp>
      <p:sp>
        <p:nvSpPr>
          <p:cNvPr id="33" name="TextBox 32"/>
          <p:cNvSpPr txBox="1"/>
          <p:nvPr/>
        </p:nvSpPr>
        <p:spPr>
          <a:xfrm>
            <a:off x="6890470" y="1222265"/>
            <a:ext cx="3313162" cy="923330"/>
          </a:xfrm>
          <a:prstGeom prst="rect">
            <a:avLst/>
          </a:prstGeom>
          <a:noFill/>
        </p:spPr>
        <p:txBody>
          <a:bodyPr wrap="square" rtlCol="0">
            <a:spAutoFit/>
          </a:bodyPr>
          <a:lstStyle>
            <a:defPPr>
              <a:defRPr lang="zh-CN"/>
            </a:defPPr>
            <a:lvl1pPr>
              <a:defRPr sz="1800">
                <a:latin typeface="+mn-ea"/>
                <a:ea typeface="+mn-ea"/>
              </a:defRPr>
            </a:lvl1pPr>
          </a:lstStyle>
          <a:p>
            <a:r>
              <a:rPr lang="zh-CN" altLang="en-US"/>
              <a:t>某某地区的销量占据了某市的一半以上，区域市场表现极不均衡。</a:t>
            </a:r>
            <a:endParaRPr lang="zh-CN" altLang="en-US"/>
          </a:p>
        </p:txBody>
      </p:sp>
      <p:sp>
        <p:nvSpPr>
          <p:cNvPr id="34" name="TextBox 33"/>
          <p:cNvSpPr txBox="1"/>
          <p:nvPr/>
        </p:nvSpPr>
        <p:spPr>
          <a:xfrm>
            <a:off x="5450309" y="2732742"/>
            <a:ext cx="1902806" cy="461665"/>
          </a:xfrm>
          <a:prstGeom prst="rect">
            <a:avLst/>
          </a:prstGeom>
          <a:noFill/>
        </p:spPr>
        <p:txBody>
          <a:bodyPr wrap="square" rtlCol="0">
            <a:spAutoFit/>
          </a:bodyPr>
          <a:lstStyle>
            <a:defPPr>
              <a:defRPr lang="zh-CN"/>
            </a:defPPr>
            <a:lvl1pPr algn="ctr">
              <a:defRPr sz="2400" b="1">
                <a:solidFill>
                  <a:schemeClr val="accent2"/>
                </a:solidFill>
                <a:latin typeface="+mj-ea"/>
                <a:ea typeface="+mj-ea"/>
              </a:defRPr>
            </a:lvl1pPr>
          </a:lstStyle>
          <a:p>
            <a:pPr algn="l"/>
            <a:r>
              <a:rPr lang="zh-CN" altLang="en-US"/>
              <a:t>您的标题</a:t>
            </a:r>
            <a:endParaRPr lang="zh-CN" altLang="en-US"/>
          </a:p>
        </p:txBody>
      </p:sp>
      <p:sp>
        <p:nvSpPr>
          <p:cNvPr id="35" name="TextBox 34"/>
          <p:cNvSpPr txBox="1"/>
          <p:nvPr/>
        </p:nvSpPr>
        <p:spPr>
          <a:xfrm>
            <a:off x="1418655" y="2468860"/>
            <a:ext cx="3209128" cy="923330"/>
          </a:xfrm>
          <a:prstGeom prst="rect">
            <a:avLst/>
          </a:prstGeom>
          <a:noFill/>
        </p:spPr>
        <p:txBody>
          <a:bodyPr wrap="square" rtlCol="0">
            <a:spAutoFit/>
          </a:bodyPr>
          <a:lstStyle>
            <a:defPPr>
              <a:defRPr lang="zh-CN"/>
            </a:defPPr>
            <a:lvl1pPr>
              <a:defRPr sz="1800">
                <a:latin typeface="+mn-ea"/>
                <a:ea typeface="+mn-ea"/>
              </a:defRPr>
            </a:lvl1pPr>
          </a:lstStyle>
          <a:p>
            <a:r>
              <a:rPr lang="zh-CN" altLang="en-US"/>
              <a:t>回款问题一直是困扰着我们的大问题，本季度在新政策剌激下依然没有大的改观。</a:t>
            </a:r>
            <a:endParaRPr lang="zh-CN" altLang="en-US"/>
          </a:p>
        </p:txBody>
      </p:sp>
      <p:sp>
        <p:nvSpPr>
          <p:cNvPr id="36" name="TextBox 35"/>
          <p:cNvSpPr txBox="1"/>
          <p:nvPr/>
        </p:nvSpPr>
        <p:spPr>
          <a:xfrm>
            <a:off x="4378526" y="4014141"/>
            <a:ext cx="1871003" cy="461665"/>
          </a:xfrm>
          <a:prstGeom prst="rect">
            <a:avLst/>
          </a:prstGeom>
          <a:noFill/>
        </p:spPr>
        <p:txBody>
          <a:bodyPr wrap="square" rtlCol="0">
            <a:spAutoFit/>
          </a:bodyPr>
          <a:lstStyle>
            <a:defPPr>
              <a:defRPr lang="zh-CN"/>
            </a:defPPr>
            <a:lvl1pPr algn="ctr">
              <a:defRPr sz="2400" b="1">
                <a:solidFill>
                  <a:schemeClr val="accent2"/>
                </a:solidFill>
                <a:latin typeface="+mj-ea"/>
                <a:ea typeface="+mj-ea"/>
              </a:defRPr>
            </a:lvl1pPr>
          </a:lstStyle>
          <a:p>
            <a:pPr algn="r"/>
            <a:r>
              <a:rPr lang="zh-CN" altLang="en-US"/>
              <a:t>您的标题</a:t>
            </a:r>
            <a:endParaRPr lang="zh-CN" altLang="en-US"/>
          </a:p>
        </p:txBody>
      </p:sp>
      <p:sp>
        <p:nvSpPr>
          <p:cNvPr id="37" name="TextBox 36"/>
          <p:cNvSpPr txBox="1"/>
          <p:nvPr/>
        </p:nvSpPr>
        <p:spPr>
          <a:xfrm>
            <a:off x="6890470" y="4045383"/>
            <a:ext cx="3313162" cy="646331"/>
          </a:xfrm>
          <a:prstGeom prst="rect">
            <a:avLst/>
          </a:prstGeom>
          <a:noFill/>
        </p:spPr>
        <p:txBody>
          <a:bodyPr wrap="square" rtlCol="0">
            <a:spAutoFit/>
          </a:bodyPr>
          <a:lstStyle>
            <a:defPPr>
              <a:defRPr lang="zh-CN"/>
            </a:defPPr>
            <a:lvl1pPr>
              <a:defRPr sz="1800">
                <a:latin typeface="+mn-ea"/>
                <a:ea typeface="+mn-ea"/>
              </a:defRPr>
            </a:lvl1pPr>
          </a:lstStyle>
          <a:p>
            <a:r>
              <a:rPr lang="zh-CN" altLang="en-US"/>
              <a:t>本季度投诉率同比增加了</a:t>
            </a:r>
            <a:r>
              <a:rPr lang="en-US" altLang="zh-CN"/>
              <a:t>2</a:t>
            </a:r>
            <a:r>
              <a:rPr lang="zh-CN" altLang="en-US"/>
              <a:t>个百分点。</a:t>
            </a:r>
            <a:endParaRPr lang="zh-CN" altLang="en-US"/>
          </a:p>
        </p:txBody>
      </p:sp>
      <p:sp>
        <p:nvSpPr>
          <p:cNvPr id="38" name="TextBox 37"/>
          <p:cNvSpPr txBox="1"/>
          <p:nvPr/>
        </p:nvSpPr>
        <p:spPr>
          <a:xfrm>
            <a:off x="5450309" y="5428645"/>
            <a:ext cx="1902806" cy="461665"/>
          </a:xfrm>
          <a:prstGeom prst="rect">
            <a:avLst/>
          </a:prstGeom>
          <a:noFill/>
        </p:spPr>
        <p:txBody>
          <a:bodyPr wrap="square" rtlCol="0">
            <a:spAutoFit/>
          </a:bodyPr>
          <a:lstStyle>
            <a:defPPr>
              <a:defRPr lang="zh-CN"/>
            </a:defPPr>
            <a:lvl1pPr algn="ctr">
              <a:defRPr sz="2400" b="1">
                <a:solidFill>
                  <a:schemeClr val="accent2"/>
                </a:solidFill>
                <a:latin typeface="+mj-ea"/>
                <a:ea typeface="+mj-ea"/>
              </a:defRPr>
            </a:lvl1pPr>
          </a:lstStyle>
          <a:p>
            <a:pPr algn="l"/>
            <a:r>
              <a:rPr lang="zh-CN" altLang="en-US"/>
              <a:t>您的标题</a:t>
            </a:r>
            <a:endParaRPr lang="zh-CN" altLang="en-US"/>
          </a:p>
        </p:txBody>
      </p:sp>
      <p:sp>
        <p:nvSpPr>
          <p:cNvPr id="39" name="TextBox 38"/>
          <p:cNvSpPr txBox="1"/>
          <p:nvPr/>
        </p:nvSpPr>
        <p:spPr>
          <a:xfrm>
            <a:off x="1418655" y="5275122"/>
            <a:ext cx="3209128" cy="646331"/>
          </a:xfrm>
          <a:prstGeom prst="rect">
            <a:avLst/>
          </a:prstGeom>
          <a:noFill/>
        </p:spPr>
        <p:txBody>
          <a:bodyPr wrap="square" rtlCol="0">
            <a:spAutoFit/>
          </a:bodyPr>
          <a:lstStyle>
            <a:defPPr>
              <a:defRPr lang="zh-CN"/>
            </a:defPPr>
            <a:lvl1pPr>
              <a:defRPr sz="1800">
                <a:latin typeface="+mn-ea"/>
                <a:ea typeface="+mn-ea"/>
              </a:defRPr>
            </a:lvl1pPr>
          </a:lstStyle>
          <a:p>
            <a:r>
              <a:rPr lang="en-US" altLang="zh-CN"/>
              <a:t>5</a:t>
            </a:r>
            <a:r>
              <a:rPr lang="zh-CN" altLang="en-US"/>
              <a:t>月上市的新品表现平淡，影响了整体业绩的增长。</a:t>
            </a:r>
            <a:endParaRPr lang="zh-CN" altLang="en-US"/>
          </a:p>
        </p:txBody>
      </p:sp>
    </p:spTree>
  </p:cSld>
  <p:clrMapOvr>
    <a:masterClrMapping/>
  </p:clrMapOvr>
  <mc:AlternateContent>
    <mc:Choice xmlns:p14="http://schemas.microsoft.com/office/powerpoint/2010/main" Requires="p14">
      <p:transition spd="slow" advTm="7778">
        <p14:prism dir="d" isInverted="1"/>
      </p:transition>
    </mc:Choice>
    <mc:Fallback>
      <p:transition spd="slow" advTm="777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500"/>
                            </p:stCondLst>
                            <p:childTnLst>
                              <p:par>
                                <p:cTn id="36" presetID="31"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 calcmode="lin" valueType="num">
                                      <p:cBhvr>
                                        <p:cTn id="40" dur="400" fill="hold"/>
                                        <p:tgtEl>
                                          <p:spTgt spid="32"/>
                                        </p:tgtEl>
                                        <p:attrNameLst>
                                          <p:attrName>style.rotation</p:attrName>
                                        </p:attrNameLst>
                                      </p:cBhvr>
                                      <p:tavLst>
                                        <p:tav tm="0">
                                          <p:val>
                                            <p:fltVal val="90"/>
                                          </p:val>
                                        </p:tav>
                                        <p:tav tm="100000">
                                          <p:val>
                                            <p:fltVal val="0"/>
                                          </p:val>
                                        </p:tav>
                                      </p:tavLst>
                                    </p:anim>
                                    <p:animEffect transition="in" filter="fade">
                                      <p:cBhvr>
                                        <p:cTn id="41" dur="400"/>
                                        <p:tgtEl>
                                          <p:spTgt spid="32"/>
                                        </p:tgtEl>
                                      </p:cBhvr>
                                    </p:animEffect>
                                  </p:childTnLst>
                                </p:cTn>
                              </p:par>
                            </p:childTnLst>
                          </p:cTn>
                        </p:par>
                        <p:par>
                          <p:cTn id="42" fill="hold" nodeType="afterGroup">
                            <p:stCondLst>
                              <p:cond delay="1900"/>
                            </p:stCondLst>
                            <p:childTnLst>
                              <p:par>
                                <p:cTn id="43" presetID="53" presetClass="entr" presetSubtype="16"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nodeType="afterGroup">
                            <p:stCondLst>
                              <p:cond delay="24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nodeType="afterGroup">
                            <p:stCondLst>
                              <p:cond delay="2900"/>
                            </p:stCondLst>
                            <p:childTnLst>
                              <p:par>
                                <p:cTn id="53" presetID="31"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400" fill="hold"/>
                                        <p:tgtEl>
                                          <p:spTgt spid="34"/>
                                        </p:tgtEl>
                                        <p:attrNameLst>
                                          <p:attrName>ppt_w</p:attrName>
                                        </p:attrNameLst>
                                      </p:cBhvr>
                                      <p:tavLst>
                                        <p:tav tm="0">
                                          <p:val>
                                            <p:fltVal val="0"/>
                                          </p:val>
                                        </p:tav>
                                        <p:tav tm="100000">
                                          <p:val>
                                            <p:strVal val="#ppt_w"/>
                                          </p:val>
                                        </p:tav>
                                      </p:tavLst>
                                    </p:anim>
                                    <p:anim calcmode="lin" valueType="num">
                                      <p:cBhvr>
                                        <p:cTn id="56" dur="400" fill="hold"/>
                                        <p:tgtEl>
                                          <p:spTgt spid="34"/>
                                        </p:tgtEl>
                                        <p:attrNameLst>
                                          <p:attrName>ppt_h</p:attrName>
                                        </p:attrNameLst>
                                      </p:cBhvr>
                                      <p:tavLst>
                                        <p:tav tm="0">
                                          <p:val>
                                            <p:fltVal val="0"/>
                                          </p:val>
                                        </p:tav>
                                        <p:tav tm="100000">
                                          <p:val>
                                            <p:strVal val="#ppt_h"/>
                                          </p:val>
                                        </p:tav>
                                      </p:tavLst>
                                    </p:anim>
                                    <p:anim calcmode="lin" valueType="num">
                                      <p:cBhvr>
                                        <p:cTn id="57" dur="400" fill="hold"/>
                                        <p:tgtEl>
                                          <p:spTgt spid="34"/>
                                        </p:tgtEl>
                                        <p:attrNameLst>
                                          <p:attrName>style.rotation</p:attrName>
                                        </p:attrNameLst>
                                      </p:cBhvr>
                                      <p:tavLst>
                                        <p:tav tm="0">
                                          <p:val>
                                            <p:fltVal val="90"/>
                                          </p:val>
                                        </p:tav>
                                        <p:tav tm="100000">
                                          <p:val>
                                            <p:fltVal val="0"/>
                                          </p:val>
                                        </p:tav>
                                      </p:tavLst>
                                    </p:anim>
                                    <p:animEffect transition="in" filter="fade">
                                      <p:cBhvr>
                                        <p:cTn id="58" dur="400"/>
                                        <p:tgtEl>
                                          <p:spTgt spid="34"/>
                                        </p:tgtEl>
                                      </p:cBhvr>
                                    </p:animEffect>
                                  </p:childTnLst>
                                </p:cTn>
                              </p:par>
                            </p:childTnLst>
                          </p:cTn>
                        </p:par>
                        <p:par>
                          <p:cTn id="59" fill="hold" nodeType="afterGroup">
                            <p:stCondLst>
                              <p:cond delay="3300"/>
                            </p:stCondLst>
                            <p:childTnLst>
                              <p:par>
                                <p:cTn id="60" presetID="53" presetClass="entr" presetSubtype="16"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nodeType="afterGroup">
                            <p:stCondLst>
                              <p:cond delay="3800"/>
                            </p:stCondLst>
                            <p:childTnLst>
                              <p:par>
                                <p:cTn id="66" presetID="22" presetClass="entr" presetSubtype="2"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right)">
                                      <p:cBhvr>
                                        <p:cTn id="68" dur="500"/>
                                        <p:tgtEl>
                                          <p:spTgt spid="35"/>
                                        </p:tgtEl>
                                      </p:cBhvr>
                                    </p:animEffect>
                                  </p:childTnLst>
                                </p:cTn>
                              </p:par>
                            </p:childTnLst>
                          </p:cTn>
                        </p:par>
                        <p:par>
                          <p:cTn id="69" fill="hold" nodeType="afterGroup">
                            <p:stCondLst>
                              <p:cond delay="4300"/>
                            </p:stCondLst>
                            <p:childTnLst>
                              <p:par>
                                <p:cTn id="70" presetID="31"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400" fill="hold"/>
                                        <p:tgtEl>
                                          <p:spTgt spid="36"/>
                                        </p:tgtEl>
                                        <p:attrNameLst>
                                          <p:attrName>ppt_w</p:attrName>
                                        </p:attrNameLst>
                                      </p:cBhvr>
                                      <p:tavLst>
                                        <p:tav tm="0">
                                          <p:val>
                                            <p:fltVal val="0"/>
                                          </p:val>
                                        </p:tav>
                                        <p:tav tm="100000">
                                          <p:val>
                                            <p:strVal val="#ppt_w"/>
                                          </p:val>
                                        </p:tav>
                                      </p:tavLst>
                                    </p:anim>
                                    <p:anim calcmode="lin" valueType="num">
                                      <p:cBhvr>
                                        <p:cTn id="73" dur="400" fill="hold"/>
                                        <p:tgtEl>
                                          <p:spTgt spid="36"/>
                                        </p:tgtEl>
                                        <p:attrNameLst>
                                          <p:attrName>ppt_h</p:attrName>
                                        </p:attrNameLst>
                                      </p:cBhvr>
                                      <p:tavLst>
                                        <p:tav tm="0">
                                          <p:val>
                                            <p:fltVal val="0"/>
                                          </p:val>
                                        </p:tav>
                                        <p:tav tm="100000">
                                          <p:val>
                                            <p:strVal val="#ppt_h"/>
                                          </p:val>
                                        </p:tav>
                                      </p:tavLst>
                                    </p:anim>
                                    <p:anim calcmode="lin" valueType="num">
                                      <p:cBhvr>
                                        <p:cTn id="74" dur="400" fill="hold"/>
                                        <p:tgtEl>
                                          <p:spTgt spid="36"/>
                                        </p:tgtEl>
                                        <p:attrNameLst>
                                          <p:attrName>style.rotation</p:attrName>
                                        </p:attrNameLst>
                                      </p:cBhvr>
                                      <p:tavLst>
                                        <p:tav tm="0">
                                          <p:val>
                                            <p:fltVal val="90"/>
                                          </p:val>
                                        </p:tav>
                                        <p:tav tm="100000">
                                          <p:val>
                                            <p:fltVal val="0"/>
                                          </p:val>
                                        </p:tav>
                                      </p:tavLst>
                                    </p:anim>
                                    <p:animEffect transition="in" filter="fade">
                                      <p:cBhvr>
                                        <p:cTn id="75" dur="400"/>
                                        <p:tgtEl>
                                          <p:spTgt spid="36"/>
                                        </p:tgtEl>
                                      </p:cBhvr>
                                    </p:animEffect>
                                  </p:childTnLst>
                                </p:cTn>
                              </p:par>
                            </p:childTnLst>
                          </p:cTn>
                        </p:par>
                        <p:par>
                          <p:cTn id="76" fill="hold" nodeType="afterGroup">
                            <p:stCondLst>
                              <p:cond delay="47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nodeType="afterGroup">
                            <p:stCondLst>
                              <p:cond delay="5200"/>
                            </p:stCondLst>
                            <p:childTnLst>
                              <p:par>
                                <p:cTn id="83" presetID="22" presetClass="entr" presetSubtype="8"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500"/>
                                        <p:tgtEl>
                                          <p:spTgt spid="37"/>
                                        </p:tgtEl>
                                      </p:cBhvr>
                                    </p:animEffect>
                                  </p:childTnLst>
                                </p:cTn>
                              </p:par>
                            </p:childTnLst>
                          </p:cTn>
                        </p:par>
                        <p:par>
                          <p:cTn id="86" fill="hold" nodeType="afterGroup">
                            <p:stCondLst>
                              <p:cond delay="5700"/>
                            </p:stCondLst>
                            <p:childTnLst>
                              <p:par>
                                <p:cTn id="87" presetID="31"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400" fill="hold"/>
                                        <p:tgtEl>
                                          <p:spTgt spid="38"/>
                                        </p:tgtEl>
                                        <p:attrNameLst>
                                          <p:attrName>ppt_w</p:attrName>
                                        </p:attrNameLst>
                                      </p:cBhvr>
                                      <p:tavLst>
                                        <p:tav tm="0">
                                          <p:val>
                                            <p:fltVal val="0"/>
                                          </p:val>
                                        </p:tav>
                                        <p:tav tm="100000">
                                          <p:val>
                                            <p:strVal val="#ppt_w"/>
                                          </p:val>
                                        </p:tav>
                                      </p:tavLst>
                                    </p:anim>
                                    <p:anim calcmode="lin" valueType="num">
                                      <p:cBhvr>
                                        <p:cTn id="90" dur="400" fill="hold"/>
                                        <p:tgtEl>
                                          <p:spTgt spid="38"/>
                                        </p:tgtEl>
                                        <p:attrNameLst>
                                          <p:attrName>ppt_h</p:attrName>
                                        </p:attrNameLst>
                                      </p:cBhvr>
                                      <p:tavLst>
                                        <p:tav tm="0">
                                          <p:val>
                                            <p:fltVal val="0"/>
                                          </p:val>
                                        </p:tav>
                                        <p:tav tm="100000">
                                          <p:val>
                                            <p:strVal val="#ppt_h"/>
                                          </p:val>
                                        </p:tav>
                                      </p:tavLst>
                                    </p:anim>
                                    <p:anim calcmode="lin" valueType="num">
                                      <p:cBhvr>
                                        <p:cTn id="91" dur="400" fill="hold"/>
                                        <p:tgtEl>
                                          <p:spTgt spid="38"/>
                                        </p:tgtEl>
                                        <p:attrNameLst>
                                          <p:attrName>style.rotation</p:attrName>
                                        </p:attrNameLst>
                                      </p:cBhvr>
                                      <p:tavLst>
                                        <p:tav tm="0">
                                          <p:val>
                                            <p:fltVal val="90"/>
                                          </p:val>
                                        </p:tav>
                                        <p:tav tm="100000">
                                          <p:val>
                                            <p:fltVal val="0"/>
                                          </p:val>
                                        </p:tav>
                                      </p:tavLst>
                                    </p:anim>
                                    <p:animEffect transition="in" filter="fade">
                                      <p:cBhvr>
                                        <p:cTn id="92" dur="400"/>
                                        <p:tgtEl>
                                          <p:spTgt spid="38"/>
                                        </p:tgtEl>
                                      </p:cBhvr>
                                    </p:animEffect>
                                  </p:childTnLst>
                                </p:cTn>
                              </p:par>
                            </p:childTnLst>
                          </p:cTn>
                        </p:par>
                        <p:par>
                          <p:cTn id="93" fill="hold" nodeType="afterGroup">
                            <p:stCondLst>
                              <p:cond delay="6100"/>
                            </p:stCondLst>
                            <p:childTnLst>
                              <p:par>
                                <p:cTn id="94" presetID="53" presetClass="entr" presetSubtype="16"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nodeType="afterGroup">
                            <p:stCondLst>
                              <p:cond delay="6600"/>
                            </p:stCondLst>
                            <p:childTnLst>
                              <p:par>
                                <p:cTn id="100" presetID="22" presetClass="entr" presetSubtype="2"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right)">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21" name="Oval 7"/>
          <p:cNvSpPr>
            <a:spLocks noChangeArrowheads="1"/>
          </p:cNvSpPr>
          <p:nvPr/>
        </p:nvSpPr>
        <p:spPr bwMode="auto">
          <a:xfrm>
            <a:off x="-471918" y="-527665"/>
            <a:ext cx="5687686" cy="5690106"/>
          </a:xfrm>
          <a:prstGeom prst="ellipse">
            <a:avLst/>
          </a:prstGeom>
          <a:solidFill>
            <a:schemeClr val="tx1">
              <a:alpha val="50000"/>
            </a:schemeClr>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3" name="Oval 8"/>
          <p:cNvSpPr>
            <a:spLocks noChangeArrowheads="1"/>
          </p:cNvSpPr>
          <p:nvPr/>
        </p:nvSpPr>
        <p:spPr bwMode="auto">
          <a:xfrm>
            <a:off x="195082" y="136910"/>
            <a:ext cx="4353686" cy="4360958"/>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7" name="矩形 26"/>
          <p:cNvSpPr/>
          <p:nvPr/>
        </p:nvSpPr>
        <p:spPr>
          <a:xfrm>
            <a:off x="433034" y="1809556"/>
            <a:ext cx="3877781" cy="1015663"/>
          </a:xfrm>
          <a:prstGeom prst="rect">
            <a:avLst/>
          </a:prstGeom>
          <a:noFill/>
          <a:ln>
            <a:noFill/>
          </a:ln>
        </p:spPr>
        <p:txBody>
          <a:bodyPr vert="horz" wrap="square" lIns="0" tIns="0" rIns="0" bIns="0" numCol="1" anchor="t" anchorCtr="0" compatLnSpc="1">
            <a:spAutoFit/>
          </a:bodyPr>
          <a:lstStyle/>
          <a:p>
            <a:pPr algn="ctr">
              <a:buFontTx/>
              <a:buNone/>
            </a:pPr>
            <a:r>
              <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实施效果</a:t>
            </a:r>
            <a:endPar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Oval 9"/>
          <p:cNvSpPr>
            <a:spLocks noChangeArrowheads="1"/>
          </p:cNvSpPr>
          <p:nvPr/>
        </p:nvSpPr>
        <p:spPr bwMode="auto">
          <a:xfrm>
            <a:off x="3666257" y="769455"/>
            <a:ext cx="1065104" cy="1065103"/>
          </a:xfrm>
          <a:prstGeom prst="ellipse">
            <a:avLst/>
          </a:pr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F4054"/>
              </a:solidFill>
            </a:endParaRPr>
          </a:p>
        </p:txBody>
      </p:sp>
      <p:sp>
        <p:nvSpPr>
          <p:cNvPr id="10" name="TextBox 9"/>
          <p:cNvSpPr txBox="1"/>
          <p:nvPr/>
        </p:nvSpPr>
        <p:spPr>
          <a:xfrm>
            <a:off x="2627621" y="1071173"/>
            <a:ext cx="1005403" cy="461665"/>
          </a:xfrm>
          <a:prstGeom prst="rect">
            <a:avLst/>
          </a:prstGeom>
          <a:noFill/>
        </p:spPr>
        <p:txBody>
          <a:bodyPr wrap="none" rtlCol="0">
            <a:spAutoFit/>
          </a:bodyPr>
          <a:lstStyle/>
          <a:p>
            <a:r>
              <a:rPr lang="en-US" altLang="zh-CN" sz="2400">
                <a:solidFill>
                  <a:srgbClr val="FFFFFF"/>
                </a:solidFill>
              </a:rPr>
              <a:t>Part 4</a:t>
            </a:r>
            <a:endParaRPr lang="zh-CN" altLang="en-US" sz="2400">
              <a:solidFill>
                <a:srgbClr val="FFFFFF"/>
              </a:solidFill>
            </a:endParaRPr>
          </a:p>
        </p:txBody>
      </p:sp>
      <p:sp>
        <p:nvSpPr>
          <p:cNvPr id="11" name="Freeform 10"/>
          <p:cNvSpPr>
            <a:spLocks noEditPoints="1"/>
          </p:cNvSpPr>
          <p:nvPr/>
        </p:nvSpPr>
        <p:spPr bwMode="auto">
          <a:xfrm>
            <a:off x="3936318" y="926602"/>
            <a:ext cx="662977" cy="720838"/>
          </a:xfrm>
          <a:custGeom>
            <a:gdLst>
              <a:gd name="T0" fmla="*/ 381 w 598"/>
              <a:gd name="T1" fmla="*/ 84 h 675"/>
              <a:gd name="T2" fmla="*/ 296 w 598"/>
              <a:gd name="T3" fmla="*/ 169 h 675"/>
              <a:gd name="T4" fmla="*/ 212 w 598"/>
              <a:gd name="T5" fmla="*/ 169 h 675"/>
              <a:gd name="T6" fmla="*/ 127 w 598"/>
              <a:gd name="T7" fmla="*/ 84 h 675"/>
              <a:gd name="T8" fmla="*/ 212 w 598"/>
              <a:gd name="T9" fmla="*/ 0 h 675"/>
              <a:gd name="T10" fmla="*/ 296 w 598"/>
              <a:gd name="T11" fmla="*/ 0 h 675"/>
              <a:gd name="T12" fmla="*/ 381 w 598"/>
              <a:gd name="T13" fmla="*/ 84 h 675"/>
              <a:gd name="T14" fmla="*/ 421 w 598"/>
              <a:gd name="T15" fmla="*/ 84 h 675"/>
              <a:gd name="T16" fmla="*/ 423 w 598"/>
              <a:gd name="T17" fmla="*/ 104 h 675"/>
              <a:gd name="T18" fmla="*/ 317 w 598"/>
              <a:gd name="T19" fmla="*/ 209 h 675"/>
              <a:gd name="T20" fmla="*/ 191 w 598"/>
              <a:gd name="T21" fmla="*/ 209 h 675"/>
              <a:gd name="T22" fmla="*/ 85 w 598"/>
              <a:gd name="T23" fmla="*/ 104 h 675"/>
              <a:gd name="T24" fmla="*/ 87 w 598"/>
              <a:gd name="T25" fmla="*/ 84 h 675"/>
              <a:gd name="T26" fmla="*/ 0 w 598"/>
              <a:gd name="T27" fmla="*/ 188 h 675"/>
              <a:gd name="T28" fmla="*/ 0 w 598"/>
              <a:gd name="T29" fmla="*/ 569 h 675"/>
              <a:gd name="T30" fmla="*/ 106 w 598"/>
              <a:gd name="T31" fmla="*/ 675 h 675"/>
              <a:gd name="T32" fmla="*/ 387 w 598"/>
              <a:gd name="T33" fmla="*/ 675 h 675"/>
              <a:gd name="T34" fmla="*/ 272 w 598"/>
              <a:gd name="T35" fmla="*/ 501 h 675"/>
              <a:gd name="T36" fmla="*/ 461 w 598"/>
              <a:gd name="T37" fmla="*/ 312 h 675"/>
              <a:gd name="T38" fmla="*/ 508 w 598"/>
              <a:gd name="T39" fmla="*/ 317 h 675"/>
              <a:gd name="T40" fmla="*/ 508 w 598"/>
              <a:gd name="T41" fmla="*/ 188 h 675"/>
              <a:gd name="T42" fmla="*/ 421 w 598"/>
              <a:gd name="T43" fmla="*/ 84 h 675"/>
              <a:gd name="T44" fmla="*/ 238 w 598"/>
              <a:gd name="T45" fmla="*/ 423 h 675"/>
              <a:gd name="T46" fmla="*/ 238 w 598"/>
              <a:gd name="T47" fmla="*/ 423 h 675"/>
              <a:gd name="T48" fmla="*/ 106 w 598"/>
              <a:gd name="T49" fmla="*/ 423 h 675"/>
              <a:gd name="T50" fmla="*/ 85 w 598"/>
              <a:gd name="T51" fmla="*/ 401 h 675"/>
              <a:gd name="T52" fmla="*/ 106 w 598"/>
              <a:gd name="T53" fmla="*/ 380 h 675"/>
              <a:gd name="T54" fmla="*/ 238 w 598"/>
              <a:gd name="T55" fmla="*/ 380 h 675"/>
              <a:gd name="T56" fmla="*/ 259 w 598"/>
              <a:gd name="T57" fmla="*/ 401 h 675"/>
              <a:gd name="T58" fmla="*/ 238 w 598"/>
              <a:gd name="T59" fmla="*/ 423 h 675"/>
              <a:gd name="T60" fmla="*/ 280 w 598"/>
              <a:gd name="T61" fmla="*/ 338 h 675"/>
              <a:gd name="T62" fmla="*/ 280 w 598"/>
              <a:gd name="T63" fmla="*/ 338 h 675"/>
              <a:gd name="T64" fmla="*/ 106 w 598"/>
              <a:gd name="T65" fmla="*/ 338 h 675"/>
              <a:gd name="T66" fmla="*/ 85 w 598"/>
              <a:gd name="T67" fmla="*/ 317 h 675"/>
              <a:gd name="T68" fmla="*/ 106 w 598"/>
              <a:gd name="T69" fmla="*/ 296 h 675"/>
              <a:gd name="T70" fmla="*/ 280 w 598"/>
              <a:gd name="T71" fmla="*/ 296 h 675"/>
              <a:gd name="T72" fmla="*/ 302 w 598"/>
              <a:gd name="T73" fmla="*/ 317 h 675"/>
              <a:gd name="T74" fmla="*/ 280 w 598"/>
              <a:gd name="T75" fmla="*/ 338 h 675"/>
              <a:gd name="T76" fmla="*/ 496 w 598"/>
              <a:gd name="T77" fmla="*/ 370 h 675"/>
              <a:gd name="T78" fmla="*/ 463 w 598"/>
              <a:gd name="T79" fmla="*/ 365 h 675"/>
              <a:gd name="T80" fmla="*/ 328 w 598"/>
              <a:gd name="T81" fmla="*/ 500 h 675"/>
              <a:gd name="T82" fmla="*/ 434 w 598"/>
              <a:gd name="T83" fmla="*/ 632 h 675"/>
              <a:gd name="T84" fmla="*/ 463 w 598"/>
              <a:gd name="T85" fmla="*/ 635 h 675"/>
              <a:gd name="T86" fmla="*/ 598 w 598"/>
              <a:gd name="T87" fmla="*/ 500 h 675"/>
              <a:gd name="T88" fmla="*/ 496 w 598"/>
              <a:gd name="T89" fmla="*/ 370 h 675"/>
              <a:gd name="T90" fmla="*/ 539 w 598"/>
              <a:gd name="T91" fmla="*/ 481 h 675"/>
              <a:gd name="T92" fmla="*/ 539 w 598"/>
              <a:gd name="T93" fmla="*/ 481 h 675"/>
              <a:gd name="T94" fmla="*/ 496 w 598"/>
              <a:gd name="T95" fmla="*/ 524 h 675"/>
              <a:gd name="T96" fmla="*/ 463 w 598"/>
              <a:gd name="T97" fmla="*/ 557 h 675"/>
              <a:gd name="T98" fmla="*/ 425 w 598"/>
              <a:gd name="T99" fmla="*/ 557 h 675"/>
              <a:gd name="T100" fmla="*/ 387 w 598"/>
              <a:gd name="T101" fmla="*/ 519 h 675"/>
              <a:gd name="T102" fmla="*/ 387 w 598"/>
              <a:gd name="T103" fmla="*/ 481 h 675"/>
              <a:gd name="T104" fmla="*/ 425 w 598"/>
              <a:gd name="T105" fmla="*/ 481 h 675"/>
              <a:gd name="T106" fmla="*/ 444 w 598"/>
              <a:gd name="T107" fmla="*/ 500 h 675"/>
              <a:gd name="T108" fmla="*/ 496 w 598"/>
              <a:gd name="T109" fmla="*/ 447 h 675"/>
              <a:gd name="T110" fmla="*/ 501 w 598"/>
              <a:gd name="T111" fmla="*/ 443 h 675"/>
              <a:gd name="T112" fmla="*/ 539 w 598"/>
              <a:gd name="T113" fmla="*/ 443 h 675"/>
              <a:gd name="T114" fmla="*/ 539 w 598"/>
              <a:gd name="T115" fmla="*/ 481 h 6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5">
                <a:moveTo>
                  <a:pt x="381" y="84"/>
                </a:moveTo>
                <a:cubicBezTo>
                  <a:pt x="381" y="131"/>
                  <a:pt x="343" y="169"/>
                  <a:pt x="296" y="169"/>
                </a:cubicBezTo>
                <a:lnTo>
                  <a:pt x="212" y="169"/>
                </a:lnTo>
                <a:cubicBezTo>
                  <a:pt x="165" y="169"/>
                  <a:pt x="127" y="131"/>
                  <a:pt x="127" y="84"/>
                </a:cubicBezTo>
                <a:cubicBezTo>
                  <a:pt x="127" y="38"/>
                  <a:pt x="165" y="0"/>
                  <a:pt x="212" y="0"/>
                </a:cubicBezTo>
                <a:lnTo>
                  <a:pt x="296" y="0"/>
                </a:lnTo>
                <a:cubicBezTo>
                  <a:pt x="343" y="0"/>
                  <a:pt x="381" y="38"/>
                  <a:pt x="381" y="84"/>
                </a:cubicBezTo>
                <a:close/>
                <a:moveTo>
                  <a:pt x="421" y="84"/>
                </a:moveTo>
                <a:cubicBezTo>
                  <a:pt x="423" y="91"/>
                  <a:pt x="423" y="97"/>
                  <a:pt x="423" y="104"/>
                </a:cubicBezTo>
                <a:cubicBezTo>
                  <a:pt x="423" y="162"/>
                  <a:pt x="376" y="209"/>
                  <a:pt x="317" y="209"/>
                </a:cubicBezTo>
                <a:lnTo>
                  <a:pt x="191" y="209"/>
                </a:lnTo>
                <a:cubicBezTo>
                  <a:pt x="132" y="209"/>
                  <a:pt x="85" y="162"/>
                  <a:pt x="85" y="104"/>
                </a:cubicBezTo>
                <a:cubicBezTo>
                  <a:pt x="85" y="97"/>
                  <a:pt x="86" y="91"/>
                  <a:pt x="87" y="84"/>
                </a:cubicBezTo>
                <a:cubicBezTo>
                  <a:pt x="38" y="93"/>
                  <a:pt x="0" y="136"/>
                  <a:pt x="0" y="188"/>
                </a:cubicBezTo>
                <a:lnTo>
                  <a:pt x="0" y="569"/>
                </a:lnTo>
                <a:cubicBezTo>
                  <a:pt x="0" y="627"/>
                  <a:pt x="48" y="675"/>
                  <a:pt x="106" y="675"/>
                </a:cubicBezTo>
                <a:lnTo>
                  <a:pt x="387" y="675"/>
                </a:lnTo>
                <a:cubicBezTo>
                  <a:pt x="320" y="646"/>
                  <a:pt x="272" y="579"/>
                  <a:pt x="272" y="501"/>
                </a:cubicBezTo>
                <a:cubicBezTo>
                  <a:pt x="272" y="396"/>
                  <a:pt x="357" y="312"/>
                  <a:pt x="461" y="312"/>
                </a:cubicBezTo>
                <a:cubicBezTo>
                  <a:pt x="477" y="312"/>
                  <a:pt x="493" y="314"/>
                  <a:pt x="508" y="317"/>
                </a:cubicBezTo>
                <a:lnTo>
                  <a:pt x="508" y="188"/>
                </a:lnTo>
                <a:cubicBezTo>
                  <a:pt x="508" y="136"/>
                  <a:pt x="470" y="93"/>
                  <a:pt x="421" y="84"/>
                </a:cubicBezTo>
                <a:close/>
                <a:moveTo>
                  <a:pt x="238" y="423"/>
                </a:moveTo>
                <a:lnTo>
                  <a:pt x="238" y="423"/>
                </a:lnTo>
                <a:lnTo>
                  <a:pt x="106" y="423"/>
                </a:lnTo>
                <a:cubicBezTo>
                  <a:pt x="94" y="423"/>
                  <a:pt x="85" y="413"/>
                  <a:pt x="85" y="401"/>
                </a:cubicBezTo>
                <a:cubicBezTo>
                  <a:pt x="85" y="390"/>
                  <a:pt x="94" y="380"/>
                  <a:pt x="106" y="380"/>
                </a:cubicBezTo>
                <a:lnTo>
                  <a:pt x="238" y="380"/>
                </a:lnTo>
                <a:cubicBezTo>
                  <a:pt x="250" y="380"/>
                  <a:pt x="259" y="390"/>
                  <a:pt x="259" y="401"/>
                </a:cubicBezTo>
                <a:cubicBezTo>
                  <a:pt x="259" y="413"/>
                  <a:pt x="250" y="423"/>
                  <a:pt x="238" y="423"/>
                </a:cubicBezTo>
                <a:close/>
                <a:moveTo>
                  <a:pt x="280" y="338"/>
                </a:moveTo>
                <a:lnTo>
                  <a:pt x="280" y="338"/>
                </a:lnTo>
                <a:lnTo>
                  <a:pt x="106" y="338"/>
                </a:lnTo>
                <a:cubicBezTo>
                  <a:pt x="94" y="338"/>
                  <a:pt x="85" y="329"/>
                  <a:pt x="85" y="317"/>
                </a:cubicBezTo>
                <a:cubicBezTo>
                  <a:pt x="85" y="305"/>
                  <a:pt x="94" y="296"/>
                  <a:pt x="106" y="296"/>
                </a:cubicBezTo>
                <a:lnTo>
                  <a:pt x="280" y="296"/>
                </a:lnTo>
                <a:cubicBezTo>
                  <a:pt x="292" y="296"/>
                  <a:pt x="302" y="305"/>
                  <a:pt x="302" y="317"/>
                </a:cubicBezTo>
                <a:cubicBezTo>
                  <a:pt x="302" y="329"/>
                  <a:pt x="292" y="338"/>
                  <a:pt x="280" y="338"/>
                </a:cubicBezTo>
                <a:close/>
                <a:moveTo>
                  <a:pt x="496" y="370"/>
                </a:moveTo>
                <a:cubicBezTo>
                  <a:pt x="486" y="367"/>
                  <a:pt x="474" y="365"/>
                  <a:pt x="463" y="365"/>
                </a:cubicBezTo>
                <a:cubicBezTo>
                  <a:pt x="388" y="365"/>
                  <a:pt x="328" y="426"/>
                  <a:pt x="328" y="500"/>
                </a:cubicBezTo>
                <a:cubicBezTo>
                  <a:pt x="328" y="565"/>
                  <a:pt x="374" y="619"/>
                  <a:pt x="434" y="632"/>
                </a:cubicBezTo>
                <a:cubicBezTo>
                  <a:pt x="443" y="634"/>
                  <a:pt x="453" y="635"/>
                  <a:pt x="463" y="635"/>
                </a:cubicBezTo>
                <a:cubicBezTo>
                  <a:pt x="537" y="635"/>
                  <a:pt x="598" y="575"/>
                  <a:pt x="598" y="500"/>
                </a:cubicBezTo>
                <a:cubicBezTo>
                  <a:pt x="598" y="437"/>
                  <a:pt x="555" y="384"/>
                  <a:pt x="496" y="370"/>
                </a:cubicBezTo>
                <a:close/>
                <a:moveTo>
                  <a:pt x="539" y="481"/>
                </a:moveTo>
                <a:lnTo>
                  <a:pt x="539" y="481"/>
                </a:lnTo>
                <a:lnTo>
                  <a:pt x="496" y="524"/>
                </a:lnTo>
                <a:lnTo>
                  <a:pt x="463" y="557"/>
                </a:lnTo>
                <a:cubicBezTo>
                  <a:pt x="452" y="568"/>
                  <a:pt x="435" y="568"/>
                  <a:pt x="425" y="557"/>
                </a:cubicBezTo>
                <a:lnTo>
                  <a:pt x="387" y="519"/>
                </a:lnTo>
                <a:cubicBezTo>
                  <a:pt x="376" y="509"/>
                  <a:pt x="376" y="492"/>
                  <a:pt x="387" y="481"/>
                </a:cubicBezTo>
                <a:cubicBezTo>
                  <a:pt x="397" y="470"/>
                  <a:pt x="414" y="470"/>
                  <a:pt x="425" y="481"/>
                </a:cubicBezTo>
                <a:lnTo>
                  <a:pt x="444" y="500"/>
                </a:lnTo>
                <a:lnTo>
                  <a:pt x="496" y="447"/>
                </a:lnTo>
                <a:lnTo>
                  <a:pt x="501" y="443"/>
                </a:lnTo>
                <a:cubicBezTo>
                  <a:pt x="511" y="432"/>
                  <a:pt x="528" y="432"/>
                  <a:pt x="539" y="443"/>
                </a:cubicBezTo>
                <a:cubicBezTo>
                  <a:pt x="550" y="453"/>
                  <a:pt x="550" y="470"/>
                  <a:pt x="539" y="4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4664">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400" fill="hold"/>
                                        <p:tgtEl>
                                          <p:spTgt spid="8"/>
                                        </p:tgtEl>
                                        <p:attrNameLst>
                                          <p:attrName>ppt_w</p:attrName>
                                        </p:attrNameLst>
                                      </p:cBhvr>
                                      <p:tavLst>
                                        <p:tav tm="0">
                                          <p:val>
                                            <p:fltVal val="0"/>
                                          </p:val>
                                        </p:tav>
                                        <p:tav tm="100000">
                                          <p:val>
                                            <p:strVal val="#ppt_w"/>
                                          </p:val>
                                        </p:tav>
                                      </p:tavLst>
                                    </p:anim>
                                    <p:anim calcmode="lin" valueType="num">
                                      <p:cBhvr>
                                        <p:cTn id="15" dur="400" fill="hold"/>
                                        <p:tgtEl>
                                          <p:spTgt spid="8"/>
                                        </p:tgtEl>
                                        <p:attrNameLst>
                                          <p:attrName>ppt_h</p:attrName>
                                        </p:attrNameLst>
                                      </p:cBhvr>
                                      <p:tavLst>
                                        <p:tav tm="0">
                                          <p:val>
                                            <p:fltVal val="0"/>
                                          </p:val>
                                        </p:tav>
                                        <p:tav tm="100000">
                                          <p:val>
                                            <p:strVal val="#ppt_h"/>
                                          </p:val>
                                        </p:tav>
                                      </p:tavLst>
                                    </p:anim>
                                    <p:animEffect transition="in" filter="fade">
                                      <p:cBhvr>
                                        <p:cTn id="16" dur="400"/>
                                        <p:tgtEl>
                                          <p:spTgt spid="8"/>
                                        </p:tgtEl>
                                      </p:cBhvr>
                                    </p:animEffect>
                                  </p:childTnLst>
                                </p:cTn>
                              </p:par>
                            </p:childTnLst>
                          </p:cTn>
                        </p:par>
                        <p:par>
                          <p:cTn id="17" fill="hold" nodeType="afterGroup">
                            <p:stCondLst>
                              <p:cond delay="24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400" fill="hold"/>
                                        <p:tgtEl>
                                          <p:spTgt spid="11"/>
                                        </p:tgtEl>
                                        <p:attrNameLst>
                                          <p:attrName>ppt_w</p:attrName>
                                        </p:attrNameLst>
                                      </p:cBhvr>
                                      <p:tavLst>
                                        <p:tav tm="0">
                                          <p:val>
                                            <p:fltVal val="0"/>
                                          </p:val>
                                        </p:tav>
                                        <p:tav tm="100000">
                                          <p:val>
                                            <p:strVal val="#ppt_w"/>
                                          </p:val>
                                        </p:tav>
                                      </p:tavLst>
                                    </p:anim>
                                    <p:anim calcmode="lin" valueType="num">
                                      <p:cBhvr>
                                        <p:cTn id="21" dur="400" fill="hold"/>
                                        <p:tgtEl>
                                          <p:spTgt spid="11"/>
                                        </p:tgtEl>
                                        <p:attrNameLst>
                                          <p:attrName>ppt_h</p:attrName>
                                        </p:attrNameLst>
                                      </p:cBhvr>
                                      <p:tavLst>
                                        <p:tav tm="0">
                                          <p:val>
                                            <p:fltVal val="0"/>
                                          </p:val>
                                        </p:tav>
                                        <p:tav tm="100000">
                                          <p:val>
                                            <p:strVal val="#ppt_h"/>
                                          </p:val>
                                        </p:tav>
                                      </p:tavLst>
                                    </p:anim>
                                    <p:anim calcmode="lin" valueType="num">
                                      <p:cBhvr>
                                        <p:cTn id="22" dur="400" fill="hold"/>
                                        <p:tgtEl>
                                          <p:spTgt spid="11"/>
                                        </p:tgtEl>
                                        <p:attrNameLst>
                                          <p:attrName>style.rotation</p:attrName>
                                        </p:attrNameLst>
                                      </p:cBhvr>
                                      <p:tavLst>
                                        <p:tav tm="0">
                                          <p:val>
                                            <p:fltVal val="90"/>
                                          </p:val>
                                        </p:tav>
                                        <p:tav tm="100000">
                                          <p:val>
                                            <p:fltVal val="0"/>
                                          </p:val>
                                        </p:tav>
                                      </p:tavLst>
                                    </p:anim>
                                    <p:animEffect transition="in" filter="fade">
                                      <p:cBhvr>
                                        <p:cTn id="23" dur="400"/>
                                        <p:tgtEl>
                                          <p:spTgt spid="11"/>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fltVal val="0"/>
                                          </p:val>
                                        </p:tav>
                                        <p:tav tm="100000">
                                          <p:val>
                                            <p:strVal val="#ppt_w"/>
                                          </p:val>
                                        </p:tav>
                                      </p:tavLst>
                                    </p:anim>
                                    <p:anim calcmode="lin" valueType="num">
                                      <p:cBhvr>
                                        <p:cTn id="28" dur="400" fill="hold"/>
                                        <p:tgtEl>
                                          <p:spTgt spid="10"/>
                                        </p:tgtEl>
                                        <p:attrNameLst>
                                          <p:attrName>ppt_h</p:attrName>
                                        </p:attrNameLst>
                                      </p:cBhvr>
                                      <p:tavLst>
                                        <p:tav tm="0">
                                          <p:val>
                                            <p:fltVal val="0"/>
                                          </p:val>
                                        </p:tav>
                                        <p:tav tm="100000">
                                          <p:val>
                                            <p:strVal val="#ppt_h"/>
                                          </p:val>
                                        </p:tav>
                                      </p:tavLst>
                                    </p:anim>
                                    <p:anim calcmode="lin" valueType="num">
                                      <p:cBhvr>
                                        <p:cTn id="29" dur="400" fill="hold"/>
                                        <p:tgtEl>
                                          <p:spTgt spid="10"/>
                                        </p:tgtEl>
                                        <p:attrNameLst>
                                          <p:attrName>style.rotation</p:attrName>
                                        </p:attrNameLst>
                                      </p:cBhvr>
                                      <p:tavLst>
                                        <p:tav tm="0">
                                          <p:val>
                                            <p:fltVal val="90"/>
                                          </p:val>
                                        </p:tav>
                                        <p:tav tm="100000">
                                          <p:val>
                                            <p:fltVal val="0"/>
                                          </p:val>
                                        </p:tav>
                                      </p:tavLst>
                                    </p:anim>
                                    <p:animEffect transition="in" filter="fade">
                                      <p:cBhvr>
                                        <p:cTn id="30" dur="400"/>
                                        <p:tgtEl>
                                          <p:spTgt spid="10"/>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p:bldP spid="8" grpId="0" animBg="1"/>
      <p:bldP spid="10" grpId="0"/>
      <p:bldP spid="11"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效果确认</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矩形 4"/>
          <p:cNvSpPr/>
          <p:nvPr/>
        </p:nvSpPr>
        <p:spPr>
          <a:xfrm>
            <a:off x="913804" y="5476719"/>
            <a:ext cx="10363423" cy="707886"/>
          </a:xfrm>
          <a:prstGeom prst="rect">
            <a:avLst/>
          </a:prstGeom>
          <a:noFill/>
        </p:spPr>
        <p:txBody>
          <a:bodyPr wrap="square" rtlCol="0">
            <a:spAutoFit/>
          </a:bodyPr>
          <a:lstStyle/>
          <a:p>
            <a:pPr algn="just"/>
            <a:r>
              <a:rPr lang="zh-CN" altLang="en-US" sz="2000">
                <a:solidFill>
                  <a:schemeClr val="accent1"/>
                </a:solidFill>
                <a:latin typeface="微软雅黑" panose="020b0503020204020204" pitchFamily="34" charset="-122"/>
                <a:ea typeface="微软雅黑" panose="020b0503020204020204" pitchFamily="34" charset="-122"/>
              </a:rPr>
              <a:t>这是一个图表范例，可以将阶段性的数据做成类似的图表，配色可以参考以上的，既美观，又方便直接在</a:t>
            </a:r>
            <a:r>
              <a:rPr lang="en-US" altLang="zh-CN" sz="2000">
                <a:solidFill>
                  <a:schemeClr val="accent1"/>
                </a:solidFill>
                <a:latin typeface="微软雅黑" panose="020b0503020204020204" pitchFamily="34" charset="-122"/>
                <a:ea typeface="微软雅黑" panose="020b0503020204020204" pitchFamily="34" charset="-122"/>
              </a:rPr>
              <a:t>EXCEL</a:t>
            </a:r>
            <a:r>
              <a:rPr lang="zh-CN" altLang="en-US" sz="2000">
                <a:solidFill>
                  <a:schemeClr val="accent1"/>
                </a:solidFill>
                <a:latin typeface="微软雅黑" panose="020b0503020204020204" pitchFamily="34" charset="-122"/>
                <a:ea typeface="微软雅黑" panose="020b0503020204020204" pitchFamily="34" charset="-122"/>
              </a:rPr>
              <a:t>里编辑数据。</a:t>
            </a:r>
            <a:endParaRPr lang="zh-CN" altLang="en-US" sz="200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表 5"/>
          <p:cNvGraphicFramePr/>
          <p:nvPr/>
        </p:nvGraphicFramePr>
        <p:xfrm>
          <a:off x="913805" y="1800616"/>
          <a:ext cx="10363423" cy="3345889"/>
        </p:xfrm>
        <a:graphic>
          <a:graphicData uri="http://schemas.openxmlformats.org/drawingml/2006/chart">
            <c:chart xmlns:c="http://schemas.openxmlformats.org/drawingml/2006/chart" r:id="rId3"/>
          </a:graphicData>
        </a:graphic>
      </p:graphicFrame>
      <p:sp>
        <p:nvSpPr>
          <p:cNvPr id="7" name="TextBox 6"/>
          <p:cNvSpPr txBox="1"/>
          <p:nvPr/>
        </p:nvSpPr>
        <p:spPr>
          <a:xfrm>
            <a:off x="4119653" y="973456"/>
            <a:ext cx="3951723" cy="461665"/>
          </a:xfrm>
          <a:prstGeom prst="rect">
            <a:avLst/>
          </a:prstGeom>
          <a:noFill/>
        </p:spPr>
        <p:txBody>
          <a:bodyPr wrap="none" rtlCol="0">
            <a:spAutoFit/>
          </a:bodyPr>
          <a:lstStyle/>
          <a:p>
            <a:r>
              <a:rPr lang="en-US" altLang="zh-CN" sz="2400" b="1">
                <a:latin typeface="+mj-ea"/>
                <a:ea typeface="+mj-ea"/>
              </a:rPr>
              <a:t>201X</a:t>
            </a:r>
            <a:r>
              <a:rPr lang="zh-CN" altLang="en-US" sz="2400" b="1">
                <a:latin typeface="+mj-ea"/>
                <a:ea typeface="+mj-ea"/>
              </a:rPr>
              <a:t>年第</a:t>
            </a:r>
            <a:r>
              <a:rPr lang="en-US" altLang="zh-CN" sz="2400" b="1">
                <a:latin typeface="+mj-ea"/>
                <a:ea typeface="+mj-ea"/>
              </a:rPr>
              <a:t>X</a:t>
            </a:r>
            <a:r>
              <a:rPr lang="zh-CN" altLang="en-US" sz="2400" b="1">
                <a:latin typeface="+mj-ea"/>
                <a:ea typeface="+mj-ea"/>
              </a:rPr>
              <a:t>季度业绩概况表</a:t>
            </a:r>
            <a:endParaRPr lang="zh-CN" altLang="en-US" sz="2400" b="1">
              <a:latin typeface="+mj-ea"/>
              <a:ea typeface="+mj-ea"/>
            </a:endParaRPr>
          </a:p>
        </p:txBody>
      </p:sp>
    </p:spTree>
  </p:cSld>
  <p:clrMapOvr>
    <a:masterClrMapping/>
  </p:clrMapOvr>
  <mc:AlternateContent>
    <mc:Choice xmlns:p14="http://schemas.microsoft.com/office/powerpoint/2010/main" Requires="p14">
      <p:transition spd="slow" advTm="3640">
        <p14:doors dir="vert"/>
      </p:transition>
    </mc:Choice>
    <mc:Fallback>
      <p:transition spd="slow" advTm="364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nodeType="afterGroup">
                            <p:stCondLst>
                              <p:cond delay="22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p:bldP spid="7" grpId="0"/>
      <p:bldGraphic spid="6" grpId="0">
        <p:bldAsOne/>
      </p:bldGraphic>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grpSp>
        <p:nvGrpSpPr>
          <p:cNvPr id="6" name="Group 4"/>
          <p:cNvGrpSpPr>
            <a:grpSpLocks noChangeAspect="1"/>
          </p:cNvGrpSpPr>
          <p:nvPr/>
        </p:nvGrpSpPr>
        <p:grpSpPr>
          <a:xfrm>
            <a:off x="5028834" y="1004171"/>
            <a:ext cx="2137510" cy="2954184"/>
            <a:chOff x="3116" y="561"/>
            <a:chExt cx="1450" cy="2004"/>
          </a:xfrm>
        </p:grpSpPr>
        <p:sp>
          <p:nvSpPr>
            <p:cNvPr id="7" name="Freeform 5"/>
            <p:cNvSpPr/>
            <p:nvPr/>
          </p:nvSpPr>
          <p:spPr bwMode="auto">
            <a:xfrm>
              <a:off x="3116" y="561"/>
              <a:ext cx="1450" cy="2004"/>
            </a:xfrm>
            <a:custGeom>
              <a:gdLst>
                <a:gd name="T0" fmla="*/ 1835 w 3670"/>
                <a:gd name="T1" fmla="*/ 0 h 5076"/>
                <a:gd name="T2" fmla="*/ 3670 w 3670"/>
                <a:gd name="T3" fmla="*/ 1835 h 5076"/>
                <a:gd name="T4" fmla="*/ 1835 w 3670"/>
                <a:gd name="T5" fmla="*/ 5076 h 5076"/>
                <a:gd name="T6" fmla="*/ 0 w 3670"/>
                <a:gd name="T7" fmla="*/ 1835 h 5076"/>
                <a:gd name="T8" fmla="*/ 1835 w 3670"/>
                <a:gd name="T9" fmla="*/ 0 h 5076"/>
              </a:gdLst>
              <a:cxnLst>
                <a:cxn ang="0">
                  <a:pos x="T0" y="T1"/>
                </a:cxn>
                <a:cxn ang="0">
                  <a:pos x="T2" y="T3"/>
                </a:cxn>
                <a:cxn ang="0">
                  <a:pos x="T4" y="T5"/>
                </a:cxn>
                <a:cxn ang="0">
                  <a:pos x="T6" y="T7"/>
                </a:cxn>
                <a:cxn ang="0">
                  <a:pos x="T8" y="T9"/>
                </a:cxn>
              </a:cxnLst>
              <a:rect l="0" t="0" r="r" b="b"/>
              <a:pathLst>
                <a:path w="3669" h="5076">
                  <a:moveTo>
                    <a:pt x="1835" y="0"/>
                  </a:moveTo>
                  <a:cubicBezTo>
                    <a:pt x="2848" y="0"/>
                    <a:pt x="3670" y="822"/>
                    <a:pt x="3670" y="1835"/>
                  </a:cubicBezTo>
                  <a:cubicBezTo>
                    <a:pt x="3670" y="2848"/>
                    <a:pt x="2344" y="5076"/>
                    <a:pt x="1835" y="5076"/>
                  </a:cubicBezTo>
                  <a:cubicBezTo>
                    <a:pt x="1326" y="5076"/>
                    <a:pt x="0" y="2848"/>
                    <a:pt x="0" y="1835"/>
                  </a:cubicBezTo>
                  <a:cubicBezTo>
                    <a:pt x="0" y="822"/>
                    <a:pt x="822" y="0"/>
                    <a:pt x="183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959"/>
                </a:solidFill>
              </a:endParaRPr>
            </a:p>
          </p:txBody>
        </p:sp>
        <p:sp>
          <p:nvSpPr>
            <p:cNvPr id="8" name="Oval 6"/>
            <p:cNvSpPr>
              <a:spLocks noChangeArrowheads="1"/>
            </p:cNvSpPr>
            <p:nvPr/>
          </p:nvSpPr>
          <p:spPr bwMode="auto">
            <a:xfrm>
              <a:off x="3225" y="670"/>
              <a:ext cx="1232" cy="12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959"/>
                </a:solidFill>
              </a:endParaRPr>
            </a:p>
          </p:txBody>
        </p:sp>
      </p:grpSp>
      <p:sp>
        <p:nvSpPr>
          <p:cNvPr id="9" name="矩形 8"/>
          <p:cNvSpPr/>
          <p:nvPr/>
        </p:nvSpPr>
        <p:spPr>
          <a:xfrm>
            <a:off x="5485521" y="1440567"/>
            <a:ext cx="1224136" cy="1200329"/>
          </a:xfrm>
          <a:prstGeom prst="rect">
            <a:avLst/>
          </a:prstGeom>
        </p:spPr>
        <p:txBody>
          <a:bodyPr wrap="square">
            <a:spAutoFit/>
          </a:bodyPr>
          <a:lstStyle/>
          <a:p>
            <a:pPr algn="ctr"/>
            <a:r>
              <a:rPr lang="zh-CN" altLang="en-US" sz="3600" b="1">
                <a:solidFill>
                  <a:srgbClr val="595959"/>
                </a:solidFill>
                <a:latin typeface="微软雅黑" panose="020b0503020204020204" pitchFamily="34" charset="-122"/>
                <a:ea typeface="微软雅黑" panose="020b0503020204020204" pitchFamily="34" charset="-122"/>
              </a:rPr>
              <a:t>效果定位</a:t>
            </a:r>
            <a:endParaRPr lang="zh-CN" altLang="en-US" sz="3600" b="1">
              <a:solidFill>
                <a:srgbClr val="595959"/>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96927" y="3990215"/>
            <a:ext cx="10214022" cy="707886"/>
          </a:xfrm>
          <a:prstGeom prst="rect">
            <a:avLst/>
          </a:prstGeom>
          <a:noFill/>
        </p:spPr>
        <p:txBody>
          <a:bodyPr wrap="square" rtlCol="0">
            <a:spAutoFit/>
          </a:bodyPr>
          <a:lstStyle>
            <a:defPPr>
              <a:defRPr lang="zh-CN"/>
            </a:defPPr>
            <a:lvl1pPr algn="just">
              <a:defRPr>
                <a:solidFill>
                  <a:schemeClr val="accent1"/>
                </a:solidFill>
                <a:latin typeface="微软雅黑" panose="020b0503020204020204" pitchFamily="34" charset="-122"/>
                <a:ea typeface="微软雅黑" panose="020b0503020204020204" pitchFamily="34" charset="-122"/>
              </a:defRPr>
            </a:lvl1pPr>
          </a:lstStyle>
          <a:p>
            <a:pPr algn="ctr"/>
            <a:r>
              <a:rPr lang="zh-CN" altLang="en-US" sz="2000">
                <a:solidFill>
                  <a:srgbClr val="595959"/>
                </a:solidFill>
              </a:rPr>
              <a:t>请在这里输入您的文本说明请在这里输入您的文本说明请在这里输入您的文本说明</a:t>
            </a:r>
            <a:endParaRPr lang="en-US" altLang="zh-CN" sz="2000">
              <a:solidFill>
                <a:srgbClr val="595959"/>
              </a:solidFill>
            </a:endParaRPr>
          </a:p>
          <a:p>
            <a:pPr algn="ctr"/>
            <a:r>
              <a:rPr lang="zh-CN" altLang="en-US" sz="2000">
                <a:solidFill>
                  <a:srgbClr val="595959"/>
                </a:solidFill>
              </a:rPr>
              <a:t>请在这里输入您的文本</a:t>
            </a:r>
            <a:endParaRPr lang="en-US" altLang="zh-CN" sz="2000">
              <a:solidFill>
                <a:srgbClr val="595959"/>
              </a:solidFill>
            </a:endParaRPr>
          </a:p>
        </p:txBody>
      </p:sp>
      <p:sp>
        <p:nvSpPr>
          <p:cNvPr id="11" name="六边形 10"/>
          <p:cNvSpPr/>
          <p:nvPr/>
        </p:nvSpPr>
        <p:spPr bwMode="auto">
          <a:xfrm>
            <a:off x="2358354" y="5121527"/>
            <a:ext cx="1368152" cy="1179441"/>
          </a:xfrm>
          <a:prstGeom prst="hexagon">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595959"/>
              </a:solidFill>
            </a:endParaRPr>
          </a:p>
        </p:txBody>
      </p:sp>
      <p:sp>
        <p:nvSpPr>
          <p:cNvPr id="12" name="六边形 11"/>
          <p:cNvSpPr/>
          <p:nvPr/>
        </p:nvSpPr>
        <p:spPr bwMode="auto">
          <a:xfrm>
            <a:off x="6291866" y="5149651"/>
            <a:ext cx="1368152" cy="1179441"/>
          </a:xfrm>
          <a:prstGeom prst="hexagon">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595959"/>
              </a:solidFill>
            </a:endParaRPr>
          </a:p>
        </p:txBody>
      </p:sp>
      <p:sp>
        <p:nvSpPr>
          <p:cNvPr id="13" name="六边形 12"/>
          <p:cNvSpPr/>
          <p:nvPr/>
        </p:nvSpPr>
        <p:spPr bwMode="auto">
          <a:xfrm>
            <a:off x="8258621" y="5149651"/>
            <a:ext cx="1368152" cy="1179441"/>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595959"/>
              </a:solidFill>
            </a:endParaRPr>
          </a:p>
        </p:txBody>
      </p:sp>
      <p:sp>
        <p:nvSpPr>
          <p:cNvPr id="14" name="六边形 13"/>
          <p:cNvSpPr/>
          <p:nvPr/>
        </p:nvSpPr>
        <p:spPr bwMode="auto">
          <a:xfrm>
            <a:off x="4325110" y="5121527"/>
            <a:ext cx="1368152" cy="1179441"/>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595959"/>
              </a:solidFill>
            </a:endParaRPr>
          </a:p>
        </p:txBody>
      </p:sp>
      <p:sp>
        <p:nvSpPr>
          <p:cNvPr id="15" name="矩形 14"/>
          <p:cNvSpPr/>
          <p:nvPr/>
        </p:nvSpPr>
        <p:spPr>
          <a:xfrm>
            <a:off x="2504564" y="5295748"/>
            <a:ext cx="1075731" cy="830997"/>
          </a:xfrm>
          <a:prstGeom prst="rect">
            <a:avLst/>
          </a:prstGeom>
        </p:spPr>
        <p:txBody>
          <a:bodyPr wrap="square">
            <a:spAutoFit/>
          </a:bodyPr>
          <a:lstStyle/>
          <a:p>
            <a:pPr algn="ctr"/>
            <a:r>
              <a:rPr lang="zh-CN" altLang="en-US" sz="2400">
                <a:solidFill>
                  <a:srgbClr val="F8F8F8"/>
                </a:solidFill>
                <a:latin typeface="微软雅黑" panose="020b0503020204020204" pitchFamily="34" charset="-122"/>
                <a:ea typeface="微软雅黑" panose="020b0503020204020204" pitchFamily="34" charset="-122"/>
              </a:rPr>
              <a:t>您的标题</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16" name="矩形 15"/>
          <p:cNvSpPr/>
          <p:nvPr/>
        </p:nvSpPr>
        <p:spPr>
          <a:xfrm>
            <a:off x="4481966" y="5323872"/>
            <a:ext cx="1033708" cy="830997"/>
          </a:xfrm>
          <a:prstGeom prst="rect">
            <a:avLst/>
          </a:prstGeom>
        </p:spPr>
        <p:txBody>
          <a:bodyPr wrap="square">
            <a:spAutoFit/>
          </a:bodyPr>
          <a:lstStyle/>
          <a:p>
            <a:pPr algn="ctr"/>
            <a:r>
              <a:rPr lang="zh-CN" altLang="en-US" sz="2400">
                <a:solidFill>
                  <a:srgbClr val="F8F8F8"/>
                </a:solidFill>
                <a:latin typeface="微软雅黑" panose="020b0503020204020204" pitchFamily="34" charset="-122"/>
                <a:ea typeface="微软雅黑" panose="020b0503020204020204" pitchFamily="34" charset="-122"/>
              </a:rPr>
              <a:t>您的标题</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17" name="矩形 16"/>
          <p:cNvSpPr/>
          <p:nvPr/>
        </p:nvSpPr>
        <p:spPr>
          <a:xfrm>
            <a:off x="6459622" y="5323872"/>
            <a:ext cx="1033708" cy="830997"/>
          </a:xfrm>
          <a:prstGeom prst="rect">
            <a:avLst/>
          </a:prstGeom>
        </p:spPr>
        <p:txBody>
          <a:bodyPr wrap="square">
            <a:spAutoFit/>
          </a:bodyPr>
          <a:lstStyle/>
          <a:p>
            <a:pPr algn="ctr"/>
            <a:r>
              <a:rPr lang="zh-CN" altLang="en-US" sz="2400">
                <a:solidFill>
                  <a:srgbClr val="F8F8F8"/>
                </a:solidFill>
                <a:latin typeface="微软雅黑" panose="020b0503020204020204" pitchFamily="34" charset="-122"/>
                <a:ea typeface="微软雅黑" panose="020b0503020204020204" pitchFamily="34" charset="-122"/>
              </a:rPr>
              <a:t>您的标题</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18" name="矩形 17"/>
          <p:cNvSpPr/>
          <p:nvPr/>
        </p:nvSpPr>
        <p:spPr>
          <a:xfrm>
            <a:off x="8426645" y="5323872"/>
            <a:ext cx="1033708" cy="830997"/>
          </a:xfrm>
          <a:prstGeom prst="rect">
            <a:avLst/>
          </a:prstGeom>
        </p:spPr>
        <p:txBody>
          <a:bodyPr wrap="square">
            <a:spAutoFit/>
          </a:bodyPr>
          <a:lstStyle/>
          <a:p>
            <a:pPr algn="ctr"/>
            <a:r>
              <a:rPr lang="zh-CN" altLang="en-US" sz="2400">
                <a:solidFill>
                  <a:srgbClr val="F8F8F8"/>
                </a:solidFill>
                <a:latin typeface="微软雅黑" panose="020b0503020204020204" pitchFamily="34" charset="-122"/>
                <a:ea typeface="微软雅黑" panose="020b0503020204020204" pitchFamily="34" charset="-122"/>
              </a:rPr>
              <a:t>您的标题</a:t>
            </a:r>
            <a:endParaRPr lang="zh-CN" altLang="en-US" sz="240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696">
        <p14:doors dir="vert"/>
      </p:transition>
    </mc:Choice>
    <mc:Fallback>
      <p:transition spd="slow" advTm="469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p:tgtEl>
                                          <p:spTgt spid="6"/>
                                        </p:tgtEl>
                                      </p:cBhvr>
                                    </p:animEffect>
                                    <p:anim calcmode="lin" valueType="num">
                                      <p:cBhvr>
                                        <p:cTn id="22" dur="800" fill="hold"/>
                                        <p:tgtEl>
                                          <p:spTgt spid="6"/>
                                        </p:tgtEl>
                                        <p:attrNameLst>
                                          <p:attrName>ppt_x</p:attrName>
                                        </p:attrNameLst>
                                      </p:cBhvr>
                                      <p:tavLst>
                                        <p:tav tm="0">
                                          <p:val>
                                            <p:strVal val="#ppt_x"/>
                                          </p:val>
                                        </p:tav>
                                        <p:tav tm="100000">
                                          <p:val>
                                            <p:strVal val="#ppt_x"/>
                                          </p:val>
                                        </p:tav>
                                      </p:tavLst>
                                    </p:anim>
                                    <p:anim calcmode="lin" valueType="num">
                                      <p:cBhvr>
                                        <p:cTn id="23" dur="800" fill="hold"/>
                                        <p:tgtEl>
                                          <p:spTgt spid="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400" fill="hold"/>
                                        <p:tgtEl>
                                          <p:spTgt spid="9"/>
                                        </p:tgtEl>
                                        <p:attrNameLst>
                                          <p:attrName>ppt_w</p:attrName>
                                        </p:attrNameLst>
                                      </p:cBhvr>
                                      <p:tavLst>
                                        <p:tav tm="0">
                                          <p:val>
                                            <p:fltVal val="0"/>
                                          </p:val>
                                        </p:tav>
                                        <p:tav tm="100000">
                                          <p:val>
                                            <p:strVal val="#ppt_w"/>
                                          </p:val>
                                        </p:tav>
                                      </p:tavLst>
                                    </p:anim>
                                    <p:anim calcmode="lin" valueType="num">
                                      <p:cBhvr>
                                        <p:cTn id="28" dur="400" fill="hold"/>
                                        <p:tgtEl>
                                          <p:spTgt spid="9"/>
                                        </p:tgtEl>
                                        <p:attrNameLst>
                                          <p:attrName>ppt_h</p:attrName>
                                        </p:attrNameLst>
                                      </p:cBhvr>
                                      <p:tavLst>
                                        <p:tav tm="0">
                                          <p:val>
                                            <p:fltVal val="0"/>
                                          </p:val>
                                        </p:tav>
                                        <p:tav tm="100000">
                                          <p:val>
                                            <p:strVal val="#ppt_h"/>
                                          </p:val>
                                        </p:tav>
                                      </p:tavLst>
                                    </p:anim>
                                    <p:anim calcmode="lin" valueType="num">
                                      <p:cBhvr>
                                        <p:cTn id="29" dur="400" fill="hold"/>
                                        <p:tgtEl>
                                          <p:spTgt spid="9"/>
                                        </p:tgtEl>
                                        <p:attrNameLst>
                                          <p:attrName>style.rotation</p:attrName>
                                        </p:attrNameLst>
                                      </p:cBhvr>
                                      <p:tavLst>
                                        <p:tav tm="0">
                                          <p:val>
                                            <p:fltVal val="90"/>
                                          </p:val>
                                        </p:tav>
                                        <p:tav tm="100000">
                                          <p:val>
                                            <p:fltVal val="0"/>
                                          </p:val>
                                        </p:tav>
                                      </p:tavLst>
                                    </p:anim>
                                    <p:animEffect transition="in" filter="fade">
                                      <p:cBhvr>
                                        <p:cTn id="30" dur="400"/>
                                        <p:tgtEl>
                                          <p:spTgt spid="9"/>
                                        </p:tgtEl>
                                      </p:cBhvr>
                                    </p:animEffect>
                                  </p:childTnLst>
                                </p:cTn>
                              </p:par>
                            </p:childTnLst>
                          </p:cTn>
                        </p:par>
                        <p:par>
                          <p:cTn id="31" fill="hold" nodeType="afterGroup">
                            <p:stCondLst>
                              <p:cond delay="19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nodeType="afterGroup">
                            <p:stCondLst>
                              <p:cond delay="2400"/>
                            </p:stCondLst>
                            <p:childTnLst>
                              <p:par>
                                <p:cTn id="36" presetID="2" presetClass="entr" presetSubtype="1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1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20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30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200"/>
                            </p:stCondLst>
                            <p:childTnLst>
                              <p:par>
                                <p:cTn id="53" presetID="3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par>
                                <p:cTn id="59" presetID="31" presetClass="entr" presetSubtype="0" fill="hold" grpId="0" nodeType="withEffect">
                                  <p:stCondLst>
                                    <p:cond delay="1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90"/>
                                          </p:val>
                                        </p:tav>
                                        <p:tav tm="100000">
                                          <p:val>
                                            <p:fltVal val="0"/>
                                          </p:val>
                                        </p:tav>
                                      </p:tavLst>
                                    </p:anim>
                                    <p:animEffect transition="in" filter="fade">
                                      <p:cBhvr>
                                        <p:cTn id="70" dur="500"/>
                                        <p:tgtEl>
                                          <p:spTgt spid="17"/>
                                        </p:tgtEl>
                                      </p:cBhvr>
                                    </p:animEffect>
                                  </p:childTnLst>
                                </p:cTn>
                              </p:par>
                              <p:par>
                                <p:cTn id="71" presetID="31" presetClass="entr" presetSubtype="0"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style.rotation</p:attrName>
                                        </p:attrNameLst>
                                      </p:cBhvr>
                                      <p:tavLst>
                                        <p:tav tm="0">
                                          <p:val>
                                            <p:fltVal val="90"/>
                                          </p:val>
                                        </p:tav>
                                        <p:tav tm="100000">
                                          <p:val>
                                            <p:fltVal val="0"/>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9" grpId="0"/>
      <p:bldP spid="10" grpId="0"/>
      <p:bldP spid="11" grpId="0" animBg="1"/>
      <p:bldP spid="12" grpId="0" animBg="1"/>
      <p:bldP spid="13" grpId="0" animBg="1"/>
      <p:bldP spid="14" grpId="0" animBg="1"/>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6"/>
          <p:cNvSpPr/>
          <p:nvPr/>
        </p:nvSpPr>
        <p:spPr bwMode="auto">
          <a:xfrm>
            <a:off x="1389063" y="1341438"/>
            <a:ext cx="239712" cy="4773612"/>
          </a:xfrm>
          <a:custGeom>
            <a:gdLst>
              <a:gd name="T0" fmla="*/ 142 w 285"/>
              <a:gd name="T1" fmla="*/ 0 h 5701"/>
              <a:gd name="T2" fmla="*/ 142 w 285"/>
              <a:gd name="T3" fmla="*/ 0 h 5701"/>
              <a:gd name="T4" fmla="*/ 285 w 285"/>
              <a:gd name="T5" fmla="*/ 143 h 5701"/>
              <a:gd name="T6" fmla="*/ 285 w 285"/>
              <a:gd name="T7" fmla="*/ 5558 h 5701"/>
              <a:gd name="T8" fmla="*/ 142 w 285"/>
              <a:gd name="T9" fmla="*/ 5701 h 5701"/>
              <a:gd name="T10" fmla="*/ 142 w 285"/>
              <a:gd name="T11" fmla="*/ 5701 h 5701"/>
              <a:gd name="T12" fmla="*/ 0 w 285"/>
              <a:gd name="T13" fmla="*/ 5558 h 5701"/>
              <a:gd name="T14" fmla="*/ 0 w 285"/>
              <a:gd name="T15" fmla="*/ 143 h 5701"/>
              <a:gd name="T16" fmla="*/ 142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2582863" y="1341438"/>
            <a:ext cx="239712" cy="4773612"/>
          </a:xfrm>
          <a:custGeom>
            <a:gdLst>
              <a:gd name="T0" fmla="*/ 143 w 285"/>
              <a:gd name="T1" fmla="*/ 0 h 5701"/>
              <a:gd name="T2" fmla="*/ 143 w 285"/>
              <a:gd name="T3" fmla="*/ 0 h 5701"/>
              <a:gd name="T4" fmla="*/ 285 w 285"/>
              <a:gd name="T5" fmla="*/ 143 h 5701"/>
              <a:gd name="T6" fmla="*/ 285 w 285"/>
              <a:gd name="T7" fmla="*/ 5558 h 5701"/>
              <a:gd name="T8" fmla="*/ 143 w 285"/>
              <a:gd name="T9" fmla="*/ 5701 h 5701"/>
              <a:gd name="T10" fmla="*/ 143 w 285"/>
              <a:gd name="T11" fmla="*/ 5701 h 5701"/>
              <a:gd name="T12" fmla="*/ 0 w 285"/>
              <a:gd name="T13" fmla="*/ 5558 h 5701"/>
              <a:gd name="T14" fmla="*/ 0 w 285"/>
              <a:gd name="T15" fmla="*/ 143 h 5701"/>
              <a:gd name="T16" fmla="*/ 143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3776663" y="1341438"/>
            <a:ext cx="239712" cy="4773612"/>
          </a:xfrm>
          <a:custGeom>
            <a:gdLst>
              <a:gd name="T0" fmla="*/ 143 w 285"/>
              <a:gd name="T1" fmla="*/ 0 h 5701"/>
              <a:gd name="T2" fmla="*/ 143 w 285"/>
              <a:gd name="T3" fmla="*/ 0 h 5701"/>
              <a:gd name="T4" fmla="*/ 285 w 285"/>
              <a:gd name="T5" fmla="*/ 143 h 5701"/>
              <a:gd name="T6" fmla="*/ 285 w 285"/>
              <a:gd name="T7" fmla="*/ 5558 h 5701"/>
              <a:gd name="T8" fmla="*/ 143 w 285"/>
              <a:gd name="T9" fmla="*/ 5701 h 5701"/>
              <a:gd name="T10" fmla="*/ 143 w 285"/>
              <a:gd name="T11" fmla="*/ 5701 h 5701"/>
              <a:gd name="T12" fmla="*/ 0 w 285"/>
              <a:gd name="T13" fmla="*/ 5558 h 5701"/>
              <a:gd name="T14" fmla="*/ 0 w 285"/>
              <a:gd name="T15" fmla="*/ 143 h 5701"/>
              <a:gd name="T16" fmla="*/ 143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9"/>
          <p:cNvSpPr/>
          <p:nvPr/>
        </p:nvSpPr>
        <p:spPr bwMode="auto">
          <a:xfrm>
            <a:off x="4972050" y="1341438"/>
            <a:ext cx="238125" cy="4773612"/>
          </a:xfrm>
          <a:custGeom>
            <a:gdLst>
              <a:gd name="T0" fmla="*/ 143 w 285"/>
              <a:gd name="T1" fmla="*/ 0 h 5701"/>
              <a:gd name="T2" fmla="*/ 143 w 285"/>
              <a:gd name="T3" fmla="*/ 0 h 5701"/>
              <a:gd name="T4" fmla="*/ 285 w 285"/>
              <a:gd name="T5" fmla="*/ 143 h 5701"/>
              <a:gd name="T6" fmla="*/ 285 w 285"/>
              <a:gd name="T7" fmla="*/ 5558 h 5701"/>
              <a:gd name="T8" fmla="*/ 143 w 285"/>
              <a:gd name="T9" fmla="*/ 5701 h 5701"/>
              <a:gd name="T10" fmla="*/ 143 w 285"/>
              <a:gd name="T11" fmla="*/ 5701 h 5701"/>
              <a:gd name="T12" fmla="*/ 0 w 285"/>
              <a:gd name="T13" fmla="*/ 5558 h 5701"/>
              <a:gd name="T14" fmla="*/ 0 w 285"/>
              <a:gd name="T15" fmla="*/ 143 h 5701"/>
              <a:gd name="T16" fmla="*/ 143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5" y="5701"/>
                  <a:pt x="0" y="5637"/>
                  <a:pt x="0" y="5558"/>
                </a:cubicBezTo>
                <a:lnTo>
                  <a:pt x="0" y="143"/>
                </a:lnTo>
                <a:cubicBezTo>
                  <a:pt x="0" y="64"/>
                  <a:pt x="65" y="0"/>
                  <a:pt x="143"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10"/>
          <p:cNvSpPr/>
          <p:nvPr/>
        </p:nvSpPr>
        <p:spPr bwMode="auto">
          <a:xfrm>
            <a:off x="6165850" y="1341438"/>
            <a:ext cx="239712" cy="4773612"/>
          </a:xfrm>
          <a:custGeom>
            <a:gdLst>
              <a:gd name="T0" fmla="*/ 142 w 285"/>
              <a:gd name="T1" fmla="*/ 0 h 5701"/>
              <a:gd name="T2" fmla="*/ 142 w 285"/>
              <a:gd name="T3" fmla="*/ 0 h 5701"/>
              <a:gd name="T4" fmla="*/ 285 w 285"/>
              <a:gd name="T5" fmla="*/ 143 h 5701"/>
              <a:gd name="T6" fmla="*/ 285 w 285"/>
              <a:gd name="T7" fmla="*/ 5558 h 5701"/>
              <a:gd name="T8" fmla="*/ 142 w 285"/>
              <a:gd name="T9" fmla="*/ 5701 h 5701"/>
              <a:gd name="T10" fmla="*/ 142 w 285"/>
              <a:gd name="T11" fmla="*/ 5701 h 5701"/>
              <a:gd name="T12" fmla="*/ 0 w 285"/>
              <a:gd name="T13" fmla="*/ 5558 h 5701"/>
              <a:gd name="T14" fmla="*/ 0 w 285"/>
              <a:gd name="T15" fmla="*/ 143 h 5701"/>
              <a:gd name="T16" fmla="*/ 142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2" y="0"/>
                </a:moveTo>
                <a:lnTo>
                  <a:pt x="142" y="0"/>
                </a:lnTo>
                <a:cubicBezTo>
                  <a:pt x="220" y="0"/>
                  <a:pt x="285" y="64"/>
                  <a:pt x="285" y="143"/>
                </a:cubicBezTo>
                <a:lnTo>
                  <a:pt x="285" y="5558"/>
                </a:lnTo>
                <a:cubicBezTo>
                  <a:pt x="285" y="5637"/>
                  <a:pt x="220" y="5701"/>
                  <a:pt x="142" y="5701"/>
                </a:cubicBezTo>
                <a:lnTo>
                  <a:pt x="142" y="5701"/>
                </a:lnTo>
                <a:cubicBezTo>
                  <a:pt x="64" y="5701"/>
                  <a:pt x="0" y="5637"/>
                  <a:pt x="0" y="5558"/>
                </a:cubicBezTo>
                <a:lnTo>
                  <a:pt x="0" y="143"/>
                </a:lnTo>
                <a:cubicBezTo>
                  <a:pt x="0" y="64"/>
                  <a:pt x="64" y="0"/>
                  <a:pt x="142"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7359650" y="1341438"/>
            <a:ext cx="239712" cy="4773612"/>
          </a:xfrm>
          <a:custGeom>
            <a:gdLst>
              <a:gd name="T0" fmla="*/ 142 w 285"/>
              <a:gd name="T1" fmla="*/ 0 h 5701"/>
              <a:gd name="T2" fmla="*/ 142 w 285"/>
              <a:gd name="T3" fmla="*/ 0 h 5701"/>
              <a:gd name="T4" fmla="*/ 285 w 285"/>
              <a:gd name="T5" fmla="*/ 143 h 5701"/>
              <a:gd name="T6" fmla="*/ 285 w 285"/>
              <a:gd name="T7" fmla="*/ 5558 h 5701"/>
              <a:gd name="T8" fmla="*/ 142 w 285"/>
              <a:gd name="T9" fmla="*/ 5701 h 5701"/>
              <a:gd name="T10" fmla="*/ 142 w 285"/>
              <a:gd name="T11" fmla="*/ 5701 h 5701"/>
              <a:gd name="T12" fmla="*/ 0 w 285"/>
              <a:gd name="T13" fmla="*/ 5558 h 5701"/>
              <a:gd name="T14" fmla="*/ 0 w 285"/>
              <a:gd name="T15" fmla="*/ 143 h 5701"/>
              <a:gd name="T16" fmla="*/ 142 w 285"/>
              <a:gd name="T17" fmla="*/ 0 h 5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Oval 12"/>
          <p:cNvSpPr>
            <a:spLocks noChangeArrowheads="1"/>
          </p:cNvSpPr>
          <p:nvPr/>
        </p:nvSpPr>
        <p:spPr bwMode="auto">
          <a:xfrm>
            <a:off x="1209675" y="1951038"/>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 name="TextBox 11"/>
          <p:cNvSpPr txBox="1"/>
          <p:nvPr/>
        </p:nvSpPr>
        <p:spPr>
          <a:xfrm>
            <a:off x="1203578" y="2056090"/>
            <a:ext cx="646331" cy="369332"/>
          </a:xfrm>
          <a:prstGeom prst="rect">
            <a:avLst/>
          </a:prstGeom>
          <a:noFill/>
        </p:spPr>
        <p:txBody>
          <a:bodyPr wrap="none" rtlCol="0">
            <a:spAutoFit/>
          </a:bodyPr>
          <a:lstStyle/>
          <a:p>
            <a:r>
              <a:rPr lang="en-US" altLang="zh-CN">
                <a:solidFill>
                  <a:schemeClr val="accent2"/>
                </a:solidFill>
              </a:rPr>
              <a:t>83%</a:t>
            </a:r>
            <a:endParaRPr lang="zh-CN" altLang="en-US">
              <a:solidFill>
                <a:schemeClr val="accent2"/>
              </a:solidFill>
            </a:endParaRPr>
          </a:p>
        </p:txBody>
      </p:sp>
      <p:sp>
        <p:nvSpPr>
          <p:cNvPr id="13" name="Oval 12"/>
          <p:cNvSpPr>
            <a:spLocks noChangeArrowheads="1"/>
          </p:cNvSpPr>
          <p:nvPr/>
        </p:nvSpPr>
        <p:spPr bwMode="auto">
          <a:xfrm>
            <a:off x="2397030" y="3261223"/>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 name="TextBox 13"/>
          <p:cNvSpPr txBox="1"/>
          <p:nvPr/>
        </p:nvSpPr>
        <p:spPr>
          <a:xfrm>
            <a:off x="2390933" y="3366275"/>
            <a:ext cx="646331" cy="369332"/>
          </a:xfrm>
          <a:prstGeom prst="rect">
            <a:avLst/>
          </a:prstGeom>
          <a:noFill/>
        </p:spPr>
        <p:txBody>
          <a:bodyPr wrap="none" rtlCol="0">
            <a:spAutoFit/>
          </a:bodyPr>
          <a:lstStyle/>
          <a:p>
            <a:r>
              <a:rPr lang="en-US" altLang="zh-CN">
                <a:solidFill>
                  <a:schemeClr val="accent2"/>
                </a:solidFill>
              </a:rPr>
              <a:t>65%</a:t>
            </a:r>
            <a:endParaRPr lang="zh-CN" altLang="en-US">
              <a:solidFill>
                <a:schemeClr val="accent2"/>
              </a:solidFill>
            </a:endParaRPr>
          </a:p>
        </p:txBody>
      </p:sp>
      <p:sp>
        <p:nvSpPr>
          <p:cNvPr id="15" name="Oval 12"/>
          <p:cNvSpPr>
            <a:spLocks noChangeArrowheads="1"/>
          </p:cNvSpPr>
          <p:nvPr/>
        </p:nvSpPr>
        <p:spPr bwMode="auto">
          <a:xfrm>
            <a:off x="3584385" y="3929964"/>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 name="TextBox 15"/>
          <p:cNvSpPr txBox="1"/>
          <p:nvPr/>
        </p:nvSpPr>
        <p:spPr>
          <a:xfrm>
            <a:off x="3578288" y="4035016"/>
            <a:ext cx="646331" cy="369332"/>
          </a:xfrm>
          <a:prstGeom prst="rect">
            <a:avLst/>
          </a:prstGeom>
          <a:noFill/>
        </p:spPr>
        <p:txBody>
          <a:bodyPr wrap="none" rtlCol="0">
            <a:spAutoFit/>
          </a:bodyPr>
          <a:lstStyle/>
          <a:p>
            <a:r>
              <a:rPr lang="en-US" altLang="zh-CN">
                <a:solidFill>
                  <a:schemeClr val="accent2"/>
                </a:solidFill>
              </a:rPr>
              <a:t>43%</a:t>
            </a:r>
            <a:endParaRPr lang="zh-CN" altLang="en-US">
              <a:solidFill>
                <a:schemeClr val="accent2"/>
              </a:solidFill>
            </a:endParaRPr>
          </a:p>
        </p:txBody>
      </p:sp>
      <p:sp>
        <p:nvSpPr>
          <p:cNvPr id="17" name="Oval 12"/>
          <p:cNvSpPr>
            <a:spLocks noChangeArrowheads="1"/>
          </p:cNvSpPr>
          <p:nvPr/>
        </p:nvSpPr>
        <p:spPr bwMode="auto">
          <a:xfrm>
            <a:off x="4785388" y="2469653"/>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 name="TextBox 17"/>
          <p:cNvSpPr txBox="1"/>
          <p:nvPr/>
        </p:nvSpPr>
        <p:spPr>
          <a:xfrm>
            <a:off x="4779291" y="2574705"/>
            <a:ext cx="646331" cy="369332"/>
          </a:xfrm>
          <a:prstGeom prst="rect">
            <a:avLst/>
          </a:prstGeom>
          <a:noFill/>
        </p:spPr>
        <p:txBody>
          <a:bodyPr wrap="none" rtlCol="0">
            <a:spAutoFit/>
          </a:bodyPr>
          <a:lstStyle/>
          <a:p>
            <a:r>
              <a:rPr lang="en-US" altLang="zh-CN">
                <a:solidFill>
                  <a:schemeClr val="accent2"/>
                </a:solidFill>
              </a:rPr>
              <a:t>75%</a:t>
            </a:r>
            <a:endParaRPr lang="zh-CN" altLang="en-US">
              <a:solidFill>
                <a:schemeClr val="accent2"/>
              </a:solidFill>
            </a:endParaRPr>
          </a:p>
        </p:txBody>
      </p:sp>
      <p:sp>
        <p:nvSpPr>
          <p:cNvPr id="19" name="Oval 12"/>
          <p:cNvSpPr>
            <a:spLocks noChangeArrowheads="1"/>
          </p:cNvSpPr>
          <p:nvPr/>
        </p:nvSpPr>
        <p:spPr bwMode="auto">
          <a:xfrm>
            <a:off x="6000039" y="3820781"/>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 name="TextBox 19"/>
          <p:cNvSpPr txBox="1"/>
          <p:nvPr/>
        </p:nvSpPr>
        <p:spPr>
          <a:xfrm>
            <a:off x="5993942" y="3925833"/>
            <a:ext cx="646331" cy="369332"/>
          </a:xfrm>
          <a:prstGeom prst="rect">
            <a:avLst/>
          </a:prstGeom>
          <a:noFill/>
        </p:spPr>
        <p:txBody>
          <a:bodyPr wrap="none" rtlCol="0">
            <a:spAutoFit/>
          </a:bodyPr>
          <a:lstStyle/>
          <a:p>
            <a:r>
              <a:rPr lang="en-US" altLang="zh-CN">
                <a:solidFill>
                  <a:schemeClr val="accent2"/>
                </a:solidFill>
              </a:rPr>
              <a:t>48%</a:t>
            </a:r>
            <a:endParaRPr lang="zh-CN" altLang="en-US">
              <a:solidFill>
                <a:schemeClr val="accent2"/>
              </a:solidFill>
            </a:endParaRPr>
          </a:p>
        </p:txBody>
      </p:sp>
      <p:sp>
        <p:nvSpPr>
          <p:cNvPr id="21" name="Oval 12"/>
          <p:cNvSpPr>
            <a:spLocks noChangeArrowheads="1"/>
          </p:cNvSpPr>
          <p:nvPr/>
        </p:nvSpPr>
        <p:spPr bwMode="auto">
          <a:xfrm>
            <a:off x="7173747" y="2892734"/>
            <a:ext cx="581025" cy="579437"/>
          </a:xfrm>
          <a:prstGeom prst="ellipse">
            <a:avLst/>
          </a:prstGeom>
          <a:solidFill>
            <a:schemeClr val="bg2"/>
          </a:solidFill>
          <a:ln w="28575"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 name="TextBox 21"/>
          <p:cNvSpPr txBox="1"/>
          <p:nvPr/>
        </p:nvSpPr>
        <p:spPr>
          <a:xfrm>
            <a:off x="7167650" y="2997786"/>
            <a:ext cx="646331" cy="369332"/>
          </a:xfrm>
          <a:prstGeom prst="rect">
            <a:avLst/>
          </a:prstGeom>
          <a:noFill/>
        </p:spPr>
        <p:txBody>
          <a:bodyPr wrap="none" rtlCol="0">
            <a:spAutoFit/>
          </a:bodyPr>
          <a:lstStyle/>
          <a:p>
            <a:r>
              <a:rPr lang="en-US" altLang="zh-CN">
                <a:solidFill>
                  <a:schemeClr val="accent2"/>
                </a:solidFill>
              </a:rPr>
              <a:t>70%</a:t>
            </a:r>
            <a:endParaRPr lang="zh-CN" altLang="en-US">
              <a:solidFill>
                <a:schemeClr val="accent2"/>
              </a:solidFill>
            </a:endParaRPr>
          </a:p>
        </p:txBody>
      </p:sp>
      <p:sp>
        <p:nvSpPr>
          <p:cNvPr id="23" name="TextBox 22"/>
          <p:cNvSpPr txBox="1"/>
          <p:nvPr/>
        </p:nvSpPr>
        <p:spPr>
          <a:xfrm>
            <a:off x="942513" y="6136476"/>
            <a:ext cx="923619" cy="369332"/>
          </a:xfrm>
          <a:prstGeom prst="rect">
            <a:avLst/>
          </a:prstGeom>
          <a:noFill/>
        </p:spPr>
        <p:txBody>
          <a:bodyPr wrap="square" rtlCol="0">
            <a:spAutoFit/>
          </a:bodyPr>
          <a:lstStyle/>
          <a:p>
            <a:pPr algn="ctr"/>
            <a:r>
              <a:rPr lang="zh-CN" altLang="en-US">
                <a:latin typeface="+mn-ea"/>
                <a:ea typeface="+mn-ea"/>
              </a:rPr>
              <a:t>文本一</a:t>
            </a:r>
            <a:endParaRPr lang="zh-CN" altLang="en-US">
              <a:latin typeface="+mn-ea"/>
              <a:ea typeface="+mn-ea"/>
            </a:endParaRPr>
          </a:p>
        </p:txBody>
      </p:sp>
      <p:sp>
        <p:nvSpPr>
          <p:cNvPr id="24" name="TextBox 23"/>
          <p:cNvSpPr txBox="1"/>
          <p:nvPr/>
        </p:nvSpPr>
        <p:spPr>
          <a:xfrm>
            <a:off x="2198107" y="6136476"/>
            <a:ext cx="923619" cy="369332"/>
          </a:xfrm>
          <a:prstGeom prst="rect">
            <a:avLst/>
          </a:prstGeom>
          <a:noFill/>
        </p:spPr>
        <p:txBody>
          <a:bodyPr wrap="square" rtlCol="0">
            <a:spAutoFit/>
          </a:bodyPr>
          <a:lstStyle/>
          <a:p>
            <a:pPr algn="ctr"/>
            <a:r>
              <a:rPr lang="zh-CN" altLang="en-US">
                <a:latin typeface="+mn-ea"/>
                <a:ea typeface="+mn-ea"/>
              </a:rPr>
              <a:t>文本二</a:t>
            </a:r>
            <a:endParaRPr lang="zh-CN" altLang="en-US">
              <a:latin typeface="+mn-ea"/>
              <a:ea typeface="+mn-ea"/>
            </a:endParaRPr>
          </a:p>
        </p:txBody>
      </p:sp>
      <p:sp>
        <p:nvSpPr>
          <p:cNvPr id="25" name="TextBox 24"/>
          <p:cNvSpPr txBox="1"/>
          <p:nvPr/>
        </p:nvSpPr>
        <p:spPr>
          <a:xfrm>
            <a:off x="3412757" y="6136476"/>
            <a:ext cx="923619" cy="369332"/>
          </a:xfrm>
          <a:prstGeom prst="rect">
            <a:avLst/>
          </a:prstGeom>
          <a:noFill/>
        </p:spPr>
        <p:txBody>
          <a:bodyPr wrap="square" rtlCol="0">
            <a:spAutoFit/>
          </a:bodyPr>
          <a:lstStyle/>
          <a:p>
            <a:pPr algn="ctr"/>
            <a:r>
              <a:rPr lang="zh-CN" altLang="en-US">
                <a:latin typeface="+mn-ea"/>
                <a:ea typeface="+mn-ea"/>
              </a:rPr>
              <a:t>文本三</a:t>
            </a:r>
            <a:endParaRPr lang="zh-CN" altLang="en-US">
              <a:latin typeface="+mn-ea"/>
              <a:ea typeface="+mn-ea"/>
            </a:endParaRPr>
          </a:p>
        </p:txBody>
      </p:sp>
      <p:sp>
        <p:nvSpPr>
          <p:cNvPr id="26" name="TextBox 25"/>
          <p:cNvSpPr txBox="1"/>
          <p:nvPr/>
        </p:nvSpPr>
        <p:spPr>
          <a:xfrm>
            <a:off x="4613760" y="6136476"/>
            <a:ext cx="923619" cy="369332"/>
          </a:xfrm>
          <a:prstGeom prst="rect">
            <a:avLst/>
          </a:prstGeom>
          <a:noFill/>
        </p:spPr>
        <p:txBody>
          <a:bodyPr wrap="square" rtlCol="0">
            <a:spAutoFit/>
          </a:bodyPr>
          <a:lstStyle/>
          <a:p>
            <a:pPr algn="ctr"/>
            <a:r>
              <a:rPr lang="zh-CN" altLang="en-US">
                <a:latin typeface="+mn-ea"/>
                <a:ea typeface="+mn-ea"/>
              </a:rPr>
              <a:t>文本四</a:t>
            </a:r>
            <a:endParaRPr lang="zh-CN" altLang="en-US">
              <a:latin typeface="+mn-ea"/>
              <a:ea typeface="+mn-ea"/>
            </a:endParaRPr>
          </a:p>
        </p:txBody>
      </p:sp>
      <p:sp>
        <p:nvSpPr>
          <p:cNvPr id="27" name="TextBox 26"/>
          <p:cNvSpPr txBox="1"/>
          <p:nvPr/>
        </p:nvSpPr>
        <p:spPr>
          <a:xfrm>
            <a:off x="5814763" y="6136476"/>
            <a:ext cx="923619" cy="369332"/>
          </a:xfrm>
          <a:prstGeom prst="rect">
            <a:avLst/>
          </a:prstGeom>
          <a:noFill/>
        </p:spPr>
        <p:txBody>
          <a:bodyPr wrap="square" rtlCol="0">
            <a:spAutoFit/>
          </a:bodyPr>
          <a:lstStyle/>
          <a:p>
            <a:pPr algn="ctr"/>
            <a:r>
              <a:rPr lang="zh-CN" altLang="en-US">
                <a:latin typeface="+mn-ea"/>
                <a:ea typeface="+mn-ea"/>
              </a:rPr>
              <a:t>文本五</a:t>
            </a:r>
            <a:endParaRPr lang="zh-CN" altLang="en-US">
              <a:latin typeface="+mn-ea"/>
              <a:ea typeface="+mn-ea"/>
            </a:endParaRPr>
          </a:p>
        </p:txBody>
      </p:sp>
      <p:sp>
        <p:nvSpPr>
          <p:cNvPr id="28" name="TextBox 27"/>
          <p:cNvSpPr txBox="1"/>
          <p:nvPr/>
        </p:nvSpPr>
        <p:spPr>
          <a:xfrm>
            <a:off x="7029414" y="6136476"/>
            <a:ext cx="923619" cy="369332"/>
          </a:xfrm>
          <a:prstGeom prst="rect">
            <a:avLst/>
          </a:prstGeom>
          <a:noFill/>
        </p:spPr>
        <p:txBody>
          <a:bodyPr wrap="square" rtlCol="0">
            <a:spAutoFit/>
          </a:bodyPr>
          <a:lstStyle/>
          <a:p>
            <a:pPr algn="ctr"/>
            <a:r>
              <a:rPr lang="zh-CN" altLang="en-US">
                <a:latin typeface="+mn-ea"/>
                <a:ea typeface="+mn-ea"/>
              </a:rPr>
              <a:t>文本六</a:t>
            </a:r>
            <a:endParaRPr lang="zh-CN" altLang="en-US">
              <a:latin typeface="+mn-ea"/>
              <a:ea typeface="+mn-ea"/>
            </a:endParaRPr>
          </a:p>
        </p:txBody>
      </p:sp>
      <p:sp>
        <p:nvSpPr>
          <p:cNvPr id="29" name="TextBox 28"/>
          <p:cNvSpPr txBox="1"/>
          <p:nvPr/>
        </p:nvSpPr>
        <p:spPr>
          <a:xfrm>
            <a:off x="8546653" y="2618203"/>
            <a:ext cx="1760280" cy="430887"/>
          </a:xfrm>
          <a:prstGeom prst="rect">
            <a:avLst/>
          </a:prstGeom>
          <a:noFill/>
        </p:spPr>
        <p:txBody>
          <a:bodyPr wrap="square" rtlCol="0">
            <a:spAutoFit/>
          </a:bodyPr>
          <a:lstStyle/>
          <a:p>
            <a:r>
              <a:rPr lang="zh-CN" altLang="en-US" sz="2200" b="1">
                <a:solidFill>
                  <a:schemeClr val="accent1"/>
                </a:solidFill>
                <a:latin typeface="+mn-ea"/>
                <a:ea typeface="+mn-ea"/>
              </a:rPr>
              <a:t>添加标题</a:t>
            </a:r>
            <a:endParaRPr lang="en-US" altLang="zh-CN" sz="2200" b="1">
              <a:solidFill>
                <a:schemeClr val="accent1"/>
              </a:solidFill>
              <a:latin typeface="+mn-ea"/>
              <a:ea typeface="+mn-ea"/>
            </a:endParaRPr>
          </a:p>
        </p:txBody>
      </p:sp>
      <p:sp>
        <p:nvSpPr>
          <p:cNvPr id="30" name="TextBox 29"/>
          <p:cNvSpPr txBox="1"/>
          <p:nvPr/>
        </p:nvSpPr>
        <p:spPr>
          <a:xfrm>
            <a:off x="8562151" y="3167904"/>
            <a:ext cx="2888137" cy="2246769"/>
          </a:xfrm>
          <a:prstGeom prst="rect">
            <a:avLst/>
          </a:prstGeom>
          <a:noFill/>
        </p:spPr>
        <p:txBody>
          <a:bodyPr wrap="square" rtlCol="0">
            <a:spAutoFit/>
          </a:bodyPr>
          <a:lstStyle/>
          <a:p>
            <a:r>
              <a:rPr lang="zh-CN" altLang="en-US" sz="2000">
                <a:solidFill>
                  <a:schemeClr val="accent1"/>
                </a:solidFill>
                <a:latin typeface="+mn-ea"/>
                <a:ea typeface="+mn-ea"/>
              </a:rPr>
              <a:t>这里可以添加主要内容这里可以添加主要内容这里可以添加主要内容这里可以添加主要内容添加主要内容这里可以添加主要内容</a:t>
            </a:r>
            <a:endParaRPr lang="zh-CN" altLang="en-US" sz="2000">
              <a:solidFill>
                <a:schemeClr val="accent1"/>
              </a:solidFill>
              <a:latin typeface="+mn-ea"/>
              <a:ea typeface="+mn-ea"/>
            </a:endParaRPr>
          </a:p>
          <a:p>
            <a:endParaRPr lang="zh-CN" altLang="en-US" sz="2000">
              <a:solidFill>
                <a:schemeClr val="accent1"/>
              </a:solidFill>
              <a:latin typeface="+mn-ea"/>
              <a:ea typeface="+mn-ea"/>
            </a:endParaRPr>
          </a:p>
        </p:txBody>
      </p:sp>
    </p:spTree>
  </p:cSld>
  <p:clrMapOvr>
    <a:masterClrMapping/>
  </p:clrMapOvr>
  <mc:AlternateContent>
    <mc:Choice xmlns:p14="http://schemas.microsoft.com/office/powerpoint/2010/main" Requires="p14">
      <p:transition spd="slow" advTm="13500">
        <p14:doors dir="vert"/>
      </p:transition>
    </mc:Choice>
    <mc:Fallback>
      <p:transition spd="slow" advTm="135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9"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2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30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1700"/>
                            </p:stCondLst>
                            <p:childTnLst>
                              <p:par>
                                <p:cTn id="44" presetID="2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par>
                                <p:cTn id="47" presetID="22" presetClass="entr" presetSubtype="4" fill="hold" grpId="0" nodeType="withEffect">
                                  <p:stCondLst>
                                    <p:cond delay="1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20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30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50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par>
                          <p:cTn id="62" fill="hold" nodeType="afterGroup">
                            <p:stCondLst>
                              <p:cond delay="2700"/>
                            </p:stCondLst>
                            <p:childTnLst>
                              <p:par>
                                <p:cTn id="63" presetID="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64" presetClass="path" presetSubtype="0" accel="50000" decel="50000" fill="hold" grpId="1" nodeType="withEffect">
                                  <p:stCondLst>
                                    <p:cond delay="0"/>
                                  </p:stCondLst>
                                  <p:childTnLst>
                                    <p:animMotion origin="layout" path="M -4.82503E-06 0.56181 L -4.82503E-06 -3.7037E-07" pathEditMode="relative" rAng="0" ptsTypes="AA">
                                      <p:cBhvr>
                                        <p:cTn id="66" dur="1000" fill="hold"/>
                                        <p:tgtEl>
                                          <p:spTgt spid="11"/>
                                        </p:tgtEl>
                                        <p:attrNameLst>
                                          <p:attrName>ppt_x</p:attrName>
                                          <p:attrName>ppt_y</p:attrName>
                                        </p:attrNameLst>
                                      </p:cBhvr>
                                      <p:rCtr x="0" y="-28102"/>
                                    </p:animMotion>
                                  </p:childTnLst>
                                </p:cTn>
                              </p:par>
                            </p:childTnLst>
                          </p:cTn>
                        </p:par>
                        <p:par>
                          <p:cTn id="67" fill="hold" nodeType="afterGroup">
                            <p:stCondLst>
                              <p:cond delay="3700"/>
                            </p:stCondLst>
                            <p:childTnLst>
                              <p:par>
                                <p:cTn id="68" presetID="31"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 calcmode="lin" valueType="num">
                                      <p:cBhvr>
                                        <p:cTn id="72" dur="500" fill="hold"/>
                                        <p:tgtEl>
                                          <p:spTgt spid="12"/>
                                        </p:tgtEl>
                                        <p:attrNameLst>
                                          <p:attrName>style.rotation</p:attrName>
                                        </p:attrNameLst>
                                      </p:cBhvr>
                                      <p:tavLst>
                                        <p:tav tm="0">
                                          <p:val>
                                            <p:fltVal val="90"/>
                                          </p:val>
                                        </p:tav>
                                        <p:tav tm="100000">
                                          <p:val>
                                            <p:fltVal val="0"/>
                                          </p:val>
                                        </p:tav>
                                      </p:tavLst>
                                    </p:anim>
                                    <p:animEffect transition="in" filter="fade">
                                      <p:cBhvr>
                                        <p:cTn id="73" dur="500"/>
                                        <p:tgtEl>
                                          <p:spTgt spid="12"/>
                                        </p:tgtEl>
                                      </p:cBhvr>
                                    </p:animEffect>
                                  </p:childTnLst>
                                </p:cTn>
                              </p:par>
                            </p:childTnLst>
                          </p:cTn>
                        </p:par>
                        <p:par>
                          <p:cTn id="74" fill="hold" nodeType="afterGroup">
                            <p:stCondLst>
                              <p:cond delay="4200"/>
                            </p:stCondLst>
                            <p:childTnLst>
                              <p:par>
                                <p:cTn id="75" presetID="1"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64" presetClass="path" presetSubtype="0" accel="50000" decel="50000" fill="hold" grpId="1" nodeType="withEffect">
                                  <p:stCondLst>
                                    <p:cond delay="0"/>
                                  </p:stCondLst>
                                  <p:childTnLst>
                                    <p:animMotion origin="layout" path="M -1.96696E-06 0.37084 L -1.96696E-06 -2.59259E-06" pathEditMode="relative" rAng="0" ptsTypes="AA">
                                      <p:cBhvr>
                                        <p:cTn id="78" dur="1000" fill="hold"/>
                                        <p:tgtEl>
                                          <p:spTgt spid="13"/>
                                        </p:tgtEl>
                                        <p:attrNameLst>
                                          <p:attrName>ppt_x</p:attrName>
                                          <p:attrName>ppt_y</p:attrName>
                                        </p:attrNameLst>
                                      </p:cBhvr>
                                      <p:rCtr x="0" y="-18542"/>
                                    </p:animMotion>
                                  </p:childTnLst>
                                </p:cTn>
                              </p:par>
                            </p:childTnLst>
                          </p:cTn>
                        </p:par>
                        <p:par>
                          <p:cTn id="79" fill="hold" nodeType="afterGroup">
                            <p:stCondLst>
                              <p:cond delay="5200"/>
                            </p:stCondLst>
                            <p:childTnLst>
                              <p:par>
                                <p:cTn id="80" presetID="31"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 calcmode="lin" valueType="num">
                                      <p:cBhvr>
                                        <p:cTn id="84" dur="500" fill="hold"/>
                                        <p:tgtEl>
                                          <p:spTgt spid="14"/>
                                        </p:tgtEl>
                                        <p:attrNameLst>
                                          <p:attrName>style.rotation</p:attrName>
                                        </p:attrNameLst>
                                      </p:cBhvr>
                                      <p:tavLst>
                                        <p:tav tm="0">
                                          <p:val>
                                            <p:fltVal val="90"/>
                                          </p:val>
                                        </p:tav>
                                        <p:tav tm="100000">
                                          <p:val>
                                            <p:fltVal val="0"/>
                                          </p:val>
                                        </p:tav>
                                      </p:tavLst>
                                    </p:anim>
                                    <p:animEffect transition="in" filter="fade">
                                      <p:cBhvr>
                                        <p:cTn id="85" dur="500"/>
                                        <p:tgtEl>
                                          <p:spTgt spid="14"/>
                                        </p:tgtEl>
                                      </p:cBhvr>
                                    </p:animEffect>
                                  </p:childTnLst>
                                </p:cTn>
                              </p:par>
                            </p:childTnLst>
                          </p:cTn>
                        </p:par>
                        <p:par>
                          <p:cTn id="86" fill="hold" nodeType="afterGroup">
                            <p:stCondLst>
                              <p:cond delay="5700"/>
                            </p:stCondLst>
                            <p:childTnLst>
                              <p:par>
                                <p:cTn id="87" presetID="1"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64" presetClass="path" presetSubtype="0" accel="50000" decel="50000" fill="hold" grpId="1" nodeType="withEffect">
                                  <p:stCondLst>
                                    <p:cond delay="0"/>
                                  </p:stCondLst>
                                  <p:childTnLst>
                                    <p:animMotion origin="layout" path="M 8.91115E-07 0.27315 L 8.91115E-07 2.22222E-06" pathEditMode="relative" rAng="0" ptsTypes="AA">
                                      <p:cBhvr>
                                        <p:cTn id="90" dur="1000" fill="hold"/>
                                        <p:tgtEl>
                                          <p:spTgt spid="15"/>
                                        </p:tgtEl>
                                        <p:attrNameLst>
                                          <p:attrName>ppt_x</p:attrName>
                                          <p:attrName>ppt_y</p:attrName>
                                        </p:attrNameLst>
                                      </p:cBhvr>
                                      <p:rCtr x="0" y="-13657"/>
                                    </p:animMotion>
                                  </p:childTnLst>
                                </p:cTn>
                              </p:par>
                            </p:childTnLst>
                          </p:cTn>
                        </p:par>
                        <p:par>
                          <p:cTn id="91" fill="hold" nodeType="afterGroup">
                            <p:stCondLst>
                              <p:cond delay="6700"/>
                            </p:stCondLst>
                            <p:childTnLst>
                              <p:par>
                                <p:cTn id="92" presetID="31" presetClass="entr" presetSubtype="0"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 calcmode="lin" valueType="num">
                                      <p:cBhvr>
                                        <p:cTn id="96" dur="500" fill="hold"/>
                                        <p:tgtEl>
                                          <p:spTgt spid="16"/>
                                        </p:tgtEl>
                                        <p:attrNameLst>
                                          <p:attrName>style.rotation</p:attrName>
                                        </p:attrNameLst>
                                      </p:cBhvr>
                                      <p:tavLst>
                                        <p:tav tm="0">
                                          <p:val>
                                            <p:fltVal val="90"/>
                                          </p:val>
                                        </p:tav>
                                        <p:tav tm="100000">
                                          <p:val>
                                            <p:fltVal val="0"/>
                                          </p:val>
                                        </p:tav>
                                      </p:tavLst>
                                    </p:anim>
                                    <p:animEffect transition="in" filter="fade">
                                      <p:cBhvr>
                                        <p:cTn id="97" dur="500"/>
                                        <p:tgtEl>
                                          <p:spTgt spid="16"/>
                                        </p:tgtEl>
                                      </p:cBhvr>
                                    </p:animEffect>
                                  </p:childTnLst>
                                </p:cTn>
                              </p:par>
                            </p:childTnLst>
                          </p:cTn>
                        </p:par>
                        <p:par>
                          <p:cTn id="98" fill="hold" nodeType="afterGroup">
                            <p:stCondLst>
                              <p:cond delay="7200"/>
                            </p:stCondLst>
                            <p:childTnLst>
                              <p:par>
                                <p:cTn id="99" presetID="1"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par>
                                <p:cTn id="101" presetID="64" presetClass="path" presetSubtype="0" accel="50000" decel="50000" fill="hold" grpId="1" nodeType="withEffect">
                                  <p:stCondLst>
                                    <p:cond delay="0"/>
                                  </p:stCondLst>
                                  <p:childTnLst>
                                    <p:animMotion origin="layout" path="M 3.03109E-06 0.48612 L 3.03109E-06 -4.81481E-06" pathEditMode="relative" rAng="0" ptsTypes="AA">
                                      <p:cBhvr>
                                        <p:cTn id="102" dur="1000" fill="hold"/>
                                        <p:tgtEl>
                                          <p:spTgt spid="17"/>
                                        </p:tgtEl>
                                        <p:attrNameLst>
                                          <p:attrName>ppt_x</p:attrName>
                                          <p:attrName>ppt_y</p:attrName>
                                        </p:attrNameLst>
                                      </p:cBhvr>
                                      <p:rCtr x="0" y="-24306"/>
                                    </p:animMotion>
                                  </p:childTnLst>
                                </p:cTn>
                              </p:par>
                            </p:childTnLst>
                          </p:cTn>
                        </p:par>
                        <p:par>
                          <p:cTn id="103" fill="hold" nodeType="afterGroup">
                            <p:stCondLst>
                              <p:cond delay="8200"/>
                            </p:stCondLst>
                            <p:childTnLst>
                              <p:par>
                                <p:cTn id="104" presetID="31"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 calcmode="lin" valueType="num">
                                      <p:cBhvr>
                                        <p:cTn id="108" dur="500" fill="hold"/>
                                        <p:tgtEl>
                                          <p:spTgt spid="18"/>
                                        </p:tgtEl>
                                        <p:attrNameLst>
                                          <p:attrName>style.rotation</p:attrName>
                                        </p:attrNameLst>
                                      </p:cBhvr>
                                      <p:tavLst>
                                        <p:tav tm="0">
                                          <p:val>
                                            <p:fltVal val="90"/>
                                          </p:val>
                                        </p:tav>
                                        <p:tav tm="100000">
                                          <p:val>
                                            <p:fltVal val="0"/>
                                          </p:val>
                                        </p:tav>
                                      </p:tavLst>
                                    </p:anim>
                                    <p:animEffect transition="in" filter="fade">
                                      <p:cBhvr>
                                        <p:cTn id="109" dur="500"/>
                                        <p:tgtEl>
                                          <p:spTgt spid="18"/>
                                        </p:tgtEl>
                                      </p:cBhvr>
                                    </p:animEffect>
                                  </p:childTnLst>
                                </p:cTn>
                              </p:par>
                            </p:childTnLst>
                          </p:cTn>
                        </p:par>
                        <p:par>
                          <p:cTn id="110" fill="hold" nodeType="afterGroup">
                            <p:stCondLst>
                              <p:cond delay="8700"/>
                            </p:stCondLst>
                            <p:childTnLst>
                              <p:par>
                                <p:cTn id="111" presetID="1" presetClass="entr" presetSubtype="0"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childTnLst>
                                </p:cTn>
                              </p:par>
                              <p:par>
                                <p:cTn id="113" presetID="64" presetClass="path" presetSubtype="0" accel="50000" decel="50000" fill="hold" grpId="1" nodeType="withEffect">
                                  <p:stCondLst>
                                    <p:cond delay="0"/>
                                  </p:stCondLst>
                                  <p:childTnLst>
                                    <p:animMotion origin="layout" path="M 8.91115E-07 0.27315 L 8.91115E-07 2.22222E-06" pathEditMode="relative" rAng="0" ptsTypes="AA">
                                      <p:cBhvr>
                                        <p:cTn id="114" dur="1000" fill="hold"/>
                                        <p:tgtEl>
                                          <p:spTgt spid="19"/>
                                        </p:tgtEl>
                                        <p:attrNameLst>
                                          <p:attrName>ppt_x</p:attrName>
                                          <p:attrName>ppt_y</p:attrName>
                                        </p:attrNameLst>
                                      </p:cBhvr>
                                      <p:rCtr x="0" y="-13657"/>
                                    </p:animMotion>
                                  </p:childTnLst>
                                </p:cTn>
                              </p:par>
                            </p:childTnLst>
                          </p:cTn>
                        </p:par>
                        <p:par>
                          <p:cTn id="115" fill="hold" nodeType="afterGroup">
                            <p:stCondLst>
                              <p:cond delay="9700"/>
                            </p:stCondLst>
                            <p:childTnLst>
                              <p:par>
                                <p:cTn id="116" presetID="31" presetClass="entr" presetSubtype="0"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500" fill="hold"/>
                                        <p:tgtEl>
                                          <p:spTgt spid="20"/>
                                        </p:tgtEl>
                                        <p:attrNameLst>
                                          <p:attrName>ppt_w</p:attrName>
                                        </p:attrNameLst>
                                      </p:cBhvr>
                                      <p:tavLst>
                                        <p:tav tm="0">
                                          <p:val>
                                            <p:fltVal val="0"/>
                                          </p:val>
                                        </p:tav>
                                        <p:tav tm="100000">
                                          <p:val>
                                            <p:strVal val="#ppt_w"/>
                                          </p:val>
                                        </p:tav>
                                      </p:tavLst>
                                    </p:anim>
                                    <p:anim calcmode="lin" valueType="num">
                                      <p:cBhvr>
                                        <p:cTn id="119" dur="500" fill="hold"/>
                                        <p:tgtEl>
                                          <p:spTgt spid="20"/>
                                        </p:tgtEl>
                                        <p:attrNameLst>
                                          <p:attrName>ppt_h</p:attrName>
                                        </p:attrNameLst>
                                      </p:cBhvr>
                                      <p:tavLst>
                                        <p:tav tm="0">
                                          <p:val>
                                            <p:fltVal val="0"/>
                                          </p:val>
                                        </p:tav>
                                        <p:tav tm="100000">
                                          <p:val>
                                            <p:strVal val="#ppt_h"/>
                                          </p:val>
                                        </p:tav>
                                      </p:tavLst>
                                    </p:anim>
                                    <p:anim calcmode="lin" valueType="num">
                                      <p:cBhvr>
                                        <p:cTn id="120" dur="500" fill="hold"/>
                                        <p:tgtEl>
                                          <p:spTgt spid="20"/>
                                        </p:tgtEl>
                                        <p:attrNameLst>
                                          <p:attrName>style.rotation</p:attrName>
                                        </p:attrNameLst>
                                      </p:cBhvr>
                                      <p:tavLst>
                                        <p:tav tm="0">
                                          <p:val>
                                            <p:fltVal val="90"/>
                                          </p:val>
                                        </p:tav>
                                        <p:tav tm="100000">
                                          <p:val>
                                            <p:fltVal val="0"/>
                                          </p:val>
                                        </p:tav>
                                      </p:tavLst>
                                    </p:anim>
                                    <p:animEffect transition="in" filter="fade">
                                      <p:cBhvr>
                                        <p:cTn id="121" dur="500"/>
                                        <p:tgtEl>
                                          <p:spTgt spid="20"/>
                                        </p:tgtEl>
                                      </p:cBhvr>
                                    </p:animEffect>
                                  </p:childTnLst>
                                </p:cTn>
                              </p:par>
                            </p:childTnLst>
                          </p:cTn>
                        </p:par>
                        <p:par>
                          <p:cTn id="122" fill="hold" nodeType="afterGroup">
                            <p:stCondLst>
                              <p:cond delay="10200"/>
                            </p:stCondLst>
                            <p:childTnLst>
                              <p:par>
                                <p:cTn id="123" presetID="1" presetClass="entr" presetSubtype="0"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childTnLst>
                                </p:cTn>
                              </p:par>
                              <p:par>
                                <p:cTn id="125" presetID="64" presetClass="path" presetSubtype="0" accel="50000" decel="50000" fill="hold" grpId="1" nodeType="withEffect">
                                  <p:stCondLst>
                                    <p:cond delay="0"/>
                                  </p:stCondLst>
                                  <p:childTnLst>
                                    <p:animMotion origin="layout" path="M -2.06062E-06 0.42454 L -2.06062E-06 1.11111E-06" pathEditMode="relative" rAng="0" ptsTypes="AA">
                                      <p:cBhvr>
                                        <p:cTn id="126" dur="1000" fill="hold"/>
                                        <p:tgtEl>
                                          <p:spTgt spid="21"/>
                                        </p:tgtEl>
                                        <p:attrNameLst>
                                          <p:attrName>ppt_x</p:attrName>
                                          <p:attrName>ppt_y</p:attrName>
                                        </p:attrNameLst>
                                      </p:cBhvr>
                                      <p:rCtr x="0" y="-21227"/>
                                    </p:animMotion>
                                  </p:childTnLst>
                                </p:cTn>
                              </p:par>
                            </p:childTnLst>
                          </p:cTn>
                        </p:par>
                        <p:par>
                          <p:cTn id="127" fill="hold" nodeType="afterGroup">
                            <p:stCondLst>
                              <p:cond delay="11200"/>
                            </p:stCondLst>
                            <p:childTnLst>
                              <p:par>
                                <p:cTn id="128" presetID="31" presetClass="entr" presetSubtype="0"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fill="hold"/>
                                        <p:tgtEl>
                                          <p:spTgt spid="22"/>
                                        </p:tgtEl>
                                        <p:attrNameLst>
                                          <p:attrName>ppt_w</p:attrName>
                                        </p:attrNameLst>
                                      </p:cBhvr>
                                      <p:tavLst>
                                        <p:tav tm="0">
                                          <p:val>
                                            <p:fltVal val="0"/>
                                          </p:val>
                                        </p:tav>
                                        <p:tav tm="100000">
                                          <p:val>
                                            <p:strVal val="#ppt_w"/>
                                          </p:val>
                                        </p:tav>
                                      </p:tavLst>
                                    </p:anim>
                                    <p:anim calcmode="lin" valueType="num">
                                      <p:cBhvr>
                                        <p:cTn id="131" dur="500" fill="hold"/>
                                        <p:tgtEl>
                                          <p:spTgt spid="22"/>
                                        </p:tgtEl>
                                        <p:attrNameLst>
                                          <p:attrName>ppt_h</p:attrName>
                                        </p:attrNameLst>
                                      </p:cBhvr>
                                      <p:tavLst>
                                        <p:tav tm="0">
                                          <p:val>
                                            <p:fltVal val="0"/>
                                          </p:val>
                                        </p:tav>
                                        <p:tav tm="100000">
                                          <p:val>
                                            <p:strVal val="#ppt_h"/>
                                          </p:val>
                                        </p:tav>
                                      </p:tavLst>
                                    </p:anim>
                                    <p:anim calcmode="lin" valueType="num">
                                      <p:cBhvr>
                                        <p:cTn id="132" dur="500" fill="hold"/>
                                        <p:tgtEl>
                                          <p:spTgt spid="22"/>
                                        </p:tgtEl>
                                        <p:attrNameLst>
                                          <p:attrName>style.rotation</p:attrName>
                                        </p:attrNameLst>
                                      </p:cBhvr>
                                      <p:tavLst>
                                        <p:tav tm="0">
                                          <p:val>
                                            <p:fltVal val="90"/>
                                          </p:val>
                                        </p:tav>
                                        <p:tav tm="100000">
                                          <p:val>
                                            <p:fltVal val="0"/>
                                          </p:val>
                                        </p:tav>
                                      </p:tavLst>
                                    </p:anim>
                                    <p:animEffect transition="in" filter="fade">
                                      <p:cBhvr>
                                        <p:cTn id="133" dur="500"/>
                                        <p:tgtEl>
                                          <p:spTgt spid="22"/>
                                        </p:tgtEl>
                                      </p:cBhvr>
                                    </p:animEffect>
                                  </p:childTnLst>
                                </p:cTn>
                              </p:par>
                            </p:childTnLst>
                          </p:cTn>
                        </p:par>
                        <p:par>
                          <p:cTn id="134" fill="hold" nodeType="afterGroup">
                            <p:stCondLst>
                              <p:cond delay="11700"/>
                            </p:stCondLst>
                            <p:childTnLst>
                              <p:par>
                                <p:cTn id="135" presetID="31" presetClass="entr" presetSubtype="0"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 calcmode="lin" valueType="num">
                                      <p:cBhvr>
                                        <p:cTn id="139" dur="500" fill="hold"/>
                                        <p:tgtEl>
                                          <p:spTgt spid="29"/>
                                        </p:tgtEl>
                                        <p:attrNameLst>
                                          <p:attrName>style.rotation</p:attrName>
                                        </p:attrNameLst>
                                      </p:cBhvr>
                                      <p:tavLst>
                                        <p:tav tm="0">
                                          <p:val>
                                            <p:fltVal val="90"/>
                                          </p:val>
                                        </p:tav>
                                        <p:tav tm="100000">
                                          <p:val>
                                            <p:fltVal val="0"/>
                                          </p:val>
                                        </p:tav>
                                      </p:tavLst>
                                    </p:anim>
                                    <p:animEffect transition="in" filter="fade">
                                      <p:cBhvr>
                                        <p:cTn id="140" dur="500"/>
                                        <p:tgtEl>
                                          <p:spTgt spid="29"/>
                                        </p:tgtEl>
                                      </p:cBhvr>
                                    </p:animEffect>
                                  </p:childTnLst>
                                </p:cTn>
                              </p:par>
                            </p:childTnLst>
                          </p:cTn>
                        </p:par>
                        <p:par>
                          <p:cTn id="141" fill="hold" nodeType="afterGroup">
                            <p:stCondLst>
                              <p:cond delay="12200"/>
                            </p:stCondLst>
                            <p:childTnLst>
                              <p:par>
                                <p:cTn id="142" presetID="22" presetClass="entr" presetSubtype="1"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wipe(up)">
                                      <p:cBhvr>
                                        <p:cTn id="1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7" grpId="0" animBg="1"/>
      <p:bldP spid="8" grpId="0" animBg="1"/>
      <p:bldP spid="9" grpId="0" animBg="1"/>
      <p:bldP spid="10" grpId="0" animBg="1"/>
      <p:bldP spid="11" grpId="0" animBg="1"/>
      <p:bldP spid="11" grpId="1" animBg="1"/>
      <p:bldP spid="12" grpId="0"/>
      <p:bldP spid="13" grpId="0" animBg="1"/>
      <p:bldP spid="13" grpId="1" animBg="1"/>
      <p:bldP spid="14" grpId="0"/>
      <p:bldP spid="15" grpId="0" animBg="1"/>
      <p:bldP spid="15" grpId="1" animBg="1"/>
      <p:bldP spid="16" grpId="0"/>
      <p:bldP spid="17" grpId="0" animBg="1"/>
      <p:bldP spid="17" grpId="1" animBg="1"/>
      <p:bldP spid="18" grpId="0"/>
      <p:bldP spid="19" grpId="0" animBg="1"/>
      <p:bldP spid="19" grpId="1" animBg="1"/>
      <p:bldP spid="20" grpId="0"/>
      <p:bldP spid="21" grpId="0" animBg="1"/>
      <p:bldP spid="21" grpId="1" animBg="1"/>
      <p:bldP spid="22" grpId="0"/>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21" name="Oval 7"/>
          <p:cNvSpPr>
            <a:spLocks noChangeArrowheads="1"/>
          </p:cNvSpPr>
          <p:nvPr/>
        </p:nvSpPr>
        <p:spPr bwMode="auto">
          <a:xfrm>
            <a:off x="-471918" y="-527665"/>
            <a:ext cx="5687686" cy="5690106"/>
          </a:xfrm>
          <a:prstGeom prst="ellipse">
            <a:avLst/>
          </a:prstGeom>
          <a:solidFill>
            <a:schemeClr val="tx1">
              <a:alpha val="50000"/>
            </a:schemeClr>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3" name="Oval 8"/>
          <p:cNvSpPr>
            <a:spLocks noChangeArrowheads="1"/>
          </p:cNvSpPr>
          <p:nvPr/>
        </p:nvSpPr>
        <p:spPr bwMode="auto">
          <a:xfrm>
            <a:off x="195082" y="136910"/>
            <a:ext cx="4353686" cy="4360958"/>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7" name="矩形 26"/>
          <p:cNvSpPr/>
          <p:nvPr/>
        </p:nvSpPr>
        <p:spPr>
          <a:xfrm>
            <a:off x="433034" y="1809556"/>
            <a:ext cx="3877781" cy="1015663"/>
          </a:xfrm>
          <a:prstGeom prst="rect">
            <a:avLst/>
          </a:prstGeom>
          <a:noFill/>
          <a:ln>
            <a:noFill/>
          </a:ln>
        </p:spPr>
        <p:txBody>
          <a:bodyPr vert="horz" wrap="square" lIns="0" tIns="0" rIns="0" bIns="0" numCol="1" anchor="t" anchorCtr="0" compatLnSpc="1">
            <a:spAutoFit/>
          </a:bodyPr>
          <a:lstStyle/>
          <a:p>
            <a:pPr algn="ctr">
              <a:buFontTx/>
              <a:buNone/>
            </a:pPr>
            <a:r>
              <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心得体会</a:t>
            </a:r>
            <a:endPar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Oval 9"/>
          <p:cNvSpPr>
            <a:spLocks noChangeArrowheads="1"/>
          </p:cNvSpPr>
          <p:nvPr/>
        </p:nvSpPr>
        <p:spPr bwMode="auto">
          <a:xfrm>
            <a:off x="3666257" y="769455"/>
            <a:ext cx="1065104" cy="1065103"/>
          </a:xfrm>
          <a:prstGeom prst="ellipse">
            <a:avLst/>
          </a:pr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F4054"/>
              </a:solidFill>
            </a:endParaRPr>
          </a:p>
        </p:txBody>
      </p:sp>
      <p:sp>
        <p:nvSpPr>
          <p:cNvPr id="10" name="TextBox 9"/>
          <p:cNvSpPr txBox="1"/>
          <p:nvPr/>
        </p:nvSpPr>
        <p:spPr>
          <a:xfrm>
            <a:off x="2627621" y="1071173"/>
            <a:ext cx="1005403" cy="461665"/>
          </a:xfrm>
          <a:prstGeom prst="rect">
            <a:avLst/>
          </a:prstGeom>
          <a:noFill/>
        </p:spPr>
        <p:txBody>
          <a:bodyPr wrap="none" rtlCol="0">
            <a:spAutoFit/>
          </a:bodyPr>
          <a:lstStyle/>
          <a:p>
            <a:r>
              <a:rPr lang="en-US" altLang="zh-CN" sz="2400">
                <a:solidFill>
                  <a:srgbClr val="FFFFFF"/>
                </a:solidFill>
              </a:rPr>
              <a:t>Part 5</a:t>
            </a:r>
            <a:endParaRPr lang="zh-CN" altLang="en-US" sz="2400">
              <a:solidFill>
                <a:srgbClr val="FFFFFF"/>
              </a:solidFill>
            </a:endParaRPr>
          </a:p>
        </p:txBody>
      </p:sp>
      <p:sp>
        <p:nvSpPr>
          <p:cNvPr id="12" name="Freeform 12"/>
          <p:cNvSpPr>
            <a:spLocks noEditPoints="1"/>
          </p:cNvSpPr>
          <p:nvPr/>
        </p:nvSpPr>
        <p:spPr bwMode="auto">
          <a:xfrm>
            <a:off x="3841266" y="945485"/>
            <a:ext cx="697918" cy="713042"/>
          </a:xfrm>
          <a:custGeom>
            <a:gdLst>
              <a:gd name="T0" fmla="*/ 265 w 699"/>
              <a:gd name="T1" fmla="*/ 463 h 745"/>
              <a:gd name="T2" fmla="*/ 252 w 699"/>
              <a:gd name="T3" fmla="*/ 421 h 745"/>
              <a:gd name="T4" fmla="*/ 306 w 699"/>
              <a:gd name="T5" fmla="*/ 203 h 745"/>
              <a:gd name="T6" fmla="*/ 363 w 699"/>
              <a:gd name="T7" fmla="*/ 380 h 745"/>
              <a:gd name="T8" fmla="*/ 433 w 699"/>
              <a:gd name="T9" fmla="*/ 175 h 745"/>
              <a:gd name="T10" fmla="*/ 277 w 699"/>
              <a:gd name="T11" fmla="*/ 348 h 745"/>
              <a:gd name="T12" fmla="*/ 263 w 699"/>
              <a:gd name="T13" fmla="*/ 371 h 745"/>
              <a:gd name="T14" fmla="*/ 359 w 699"/>
              <a:gd name="T15" fmla="*/ 427 h 745"/>
              <a:gd name="T16" fmla="*/ 461 w 699"/>
              <a:gd name="T17" fmla="*/ 148 h 745"/>
              <a:gd name="T18" fmla="*/ 466 w 699"/>
              <a:gd name="T19" fmla="*/ 94 h 745"/>
              <a:gd name="T20" fmla="*/ 461 w 699"/>
              <a:gd name="T21" fmla="*/ 148 h 745"/>
              <a:gd name="T22" fmla="*/ 546 w 699"/>
              <a:gd name="T23" fmla="*/ 175 h 745"/>
              <a:gd name="T24" fmla="*/ 492 w 699"/>
              <a:gd name="T25" fmla="*/ 180 h 745"/>
              <a:gd name="T26" fmla="*/ 399 w 699"/>
              <a:gd name="T27" fmla="*/ 125 h 745"/>
              <a:gd name="T28" fmla="*/ 376 w 699"/>
              <a:gd name="T29" fmla="*/ 76 h 745"/>
              <a:gd name="T30" fmla="*/ 399 w 699"/>
              <a:gd name="T31" fmla="*/ 125 h 745"/>
              <a:gd name="T32" fmla="*/ 309 w 699"/>
              <a:gd name="T33" fmla="*/ 93 h 745"/>
              <a:gd name="T34" fmla="*/ 314 w 699"/>
              <a:gd name="T35" fmla="*/ 147 h 745"/>
              <a:gd name="T36" fmla="*/ 514 w 699"/>
              <a:gd name="T37" fmla="*/ 266 h 745"/>
              <a:gd name="T38" fmla="*/ 563 w 699"/>
              <a:gd name="T39" fmla="*/ 243 h 745"/>
              <a:gd name="T40" fmla="*/ 514 w 699"/>
              <a:gd name="T41" fmla="*/ 266 h 745"/>
              <a:gd name="T42" fmla="*/ 257 w 699"/>
              <a:gd name="T43" fmla="*/ 381 h 745"/>
              <a:gd name="T44" fmla="*/ 244 w 699"/>
              <a:gd name="T45" fmla="*/ 405 h 745"/>
              <a:gd name="T46" fmla="*/ 340 w 699"/>
              <a:gd name="T47" fmla="*/ 461 h 745"/>
              <a:gd name="T48" fmla="*/ 255 w 699"/>
              <a:gd name="T49" fmla="*/ 745 h 745"/>
              <a:gd name="T50" fmla="*/ 273 w 699"/>
              <a:gd name="T51" fmla="*/ 43 h 745"/>
              <a:gd name="T52" fmla="*/ 665 w 699"/>
              <a:gd name="T53" fmla="*/ 211 h 745"/>
              <a:gd name="T54" fmla="*/ 671 w 699"/>
              <a:gd name="T55" fmla="*/ 324 h 745"/>
              <a:gd name="T56" fmla="*/ 691 w 699"/>
              <a:gd name="T57" fmla="*/ 466 h 745"/>
              <a:gd name="T58" fmla="*/ 667 w 699"/>
              <a:gd name="T59" fmla="*/ 586 h 745"/>
              <a:gd name="T60" fmla="*/ 522 w 699"/>
              <a:gd name="T61" fmla="*/ 619 h 745"/>
              <a:gd name="T62" fmla="*/ 255 w 699"/>
              <a:gd name="T63" fmla="*/ 745 h 7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745">
                <a:moveTo>
                  <a:pt x="252" y="421"/>
                </a:moveTo>
                <a:cubicBezTo>
                  <a:pt x="245" y="436"/>
                  <a:pt x="250" y="455"/>
                  <a:pt x="265" y="463"/>
                </a:cubicBezTo>
                <a:cubicBezTo>
                  <a:pt x="278" y="471"/>
                  <a:pt x="293" y="469"/>
                  <a:pt x="303" y="459"/>
                </a:cubicBezTo>
                <a:lnTo>
                  <a:pt x="252" y="421"/>
                </a:lnTo>
                <a:close/>
                <a:moveTo>
                  <a:pt x="433" y="175"/>
                </a:moveTo>
                <a:cubicBezTo>
                  <a:pt x="387" y="148"/>
                  <a:pt x="330" y="161"/>
                  <a:pt x="306" y="203"/>
                </a:cubicBezTo>
                <a:cubicBezTo>
                  <a:pt x="281" y="246"/>
                  <a:pt x="313" y="294"/>
                  <a:pt x="290" y="338"/>
                </a:cubicBezTo>
                <a:lnTo>
                  <a:pt x="363" y="380"/>
                </a:lnTo>
                <a:cubicBezTo>
                  <a:pt x="390" y="338"/>
                  <a:pt x="448" y="343"/>
                  <a:pt x="473" y="299"/>
                </a:cubicBezTo>
                <a:cubicBezTo>
                  <a:pt x="497" y="257"/>
                  <a:pt x="480" y="202"/>
                  <a:pt x="433" y="175"/>
                </a:cubicBezTo>
                <a:close/>
                <a:moveTo>
                  <a:pt x="355" y="407"/>
                </a:moveTo>
                <a:lnTo>
                  <a:pt x="277" y="348"/>
                </a:lnTo>
                <a:cubicBezTo>
                  <a:pt x="271" y="343"/>
                  <a:pt x="263" y="345"/>
                  <a:pt x="259" y="351"/>
                </a:cubicBezTo>
                <a:cubicBezTo>
                  <a:pt x="256" y="357"/>
                  <a:pt x="257" y="366"/>
                  <a:pt x="263" y="371"/>
                </a:cubicBezTo>
                <a:lnTo>
                  <a:pt x="342" y="430"/>
                </a:lnTo>
                <a:cubicBezTo>
                  <a:pt x="348" y="435"/>
                  <a:pt x="356" y="433"/>
                  <a:pt x="359" y="427"/>
                </a:cubicBezTo>
                <a:cubicBezTo>
                  <a:pt x="363" y="420"/>
                  <a:pt x="361" y="411"/>
                  <a:pt x="355" y="407"/>
                </a:cubicBezTo>
                <a:close/>
                <a:moveTo>
                  <a:pt x="461" y="148"/>
                </a:moveTo>
                <a:lnTo>
                  <a:pt x="486" y="106"/>
                </a:lnTo>
                <a:lnTo>
                  <a:pt x="466" y="94"/>
                </a:lnTo>
                <a:lnTo>
                  <a:pt x="441" y="137"/>
                </a:lnTo>
                <a:lnTo>
                  <a:pt x="461" y="148"/>
                </a:lnTo>
                <a:close/>
                <a:moveTo>
                  <a:pt x="503" y="200"/>
                </a:moveTo>
                <a:lnTo>
                  <a:pt x="546" y="175"/>
                </a:lnTo>
                <a:lnTo>
                  <a:pt x="534" y="156"/>
                </a:lnTo>
                <a:lnTo>
                  <a:pt x="492" y="180"/>
                </a:lnTo>
                <a:lnTo>
                  <a:pt x="503" y="200"/>
                </a:lnTo>
                <a:close/>
                <a:moveTo>
                  <a:pt x="399" y="125"/>
                </a:moveTo>
                <a:lnTo>
                  <a:pt x="399" y="76"/>
                </a:lnTo>
                <a:lnTo>
                  <a:pt x="376" y="76"/>
                </a:lnTo>
                <a:lnTo>
                  <a:pt x="376" y="125"/>
                </a:lnTo>
                <a:lnTo>
                  <a:pt x="399" y="125"/>
                </a:lnTo>
                <a:close/>
                <a:moveTo>
                  <a:pt x="333" y="135"/>
                </a:moveTo>
                <a:lnTo>
                  <a:pt x="309" y="93"/>
                </a:lnTo>
                <a:lnTo>
                  <a:pt x="289" y="104"/>
                </a:lnTo>
                <a:lnTo>
                  <a:pt x="314" y="147"/>
                </a:lnTo>
                <a:lnTo>
                  <a:pt x="333" y="135"/>
                </a:lnTo>
                <a:close/>
                <a:moveTo>
                  <a:pt x="514" y="266"/>
                </a:moveTo>
                <a:lnTo>
                  <a:pt x="563" y="266"/>
                </a:lnTo>
                <a:lnTo>
                  <a:pt x="563" y="243"/>
                </a:lnTo>
                <a:lnTo>
                  <a:pt x="514" y="243"/>
                </a:lnTo>
                <a:lnTo>
                  <a:pt x="514" y="266"/>
                </a:lnTo>
                <a:close/>
                <a:moveTo>
                  <a:pt x="336" y="441"/>
                </a:moveTo>
                <a:lnTo>
                  <a:pt x="257" y="381"/>
                </a:lnTo>
                <a:cubicBezTo>
                  <a:pt x="251" y="377"/>
                  <a:pt x="244" y="378"/>
                  <a:pt x="240" y="385"/>
                </a:cubicBezTo>
                <a:cubicBezTo>
                  <a:pt x="236" y="391"/>
                  <a:pt x="238" y="400"/>
                  <a:pt x="244" y="405"/>
                </a:cubicBezTo>
                <a:lnTo>
                  <a:pt x="322" y="464"/>
                </a:lnTo>
                <a:cubicBezTo>
                  <a:pt x="328" y="469"/>
                  <a:pt x="336" y="467"/>
                  <a:pt x="340" y="461"/>
                </a:cubicBezTo>
                <a:cubicBezTo>
                  <a:pt x="344" y="454"/>
                  <a:pt x="342" y="445"/>
                  <a:pt x="336" y="441"/>
                </a:cubicBezTo>
                <a:close/>
                <a:moveTo>
                  <a:pt x="255" y="745"/>
                </a:moveTo>
                <a:cubicBezTo>
                  <a:pt x="264" y="686"/>
                  <a:pt x="263" y="624"/>
                  <a:pt x="248" y="569"/>
                </a:cubicBezTo>
                <a:cubicBezTo>
                  <a:pt x="0" y="430"/>
                  <a:pt x="65" y="108"/>
                  <a:pt x="273" y="43"/>
                </a:cubicBezTo>
                <a:cubicBezTo>
                  <a:pt x="382" y="0"/>
                  <a:pt x="532" y="26"/>
                  <a:pt x="629" y="123"/>
                </a:cubicBezTo>
                <a:cubicBezTo>
                  <a:pt x="699" y="193"/>
                  <a:pt x="665" y="211"/>
                  <a:pt x="665" y="211"/>
                </a:cubicBezTo>
                <a:lnTo>
                  <a:pt x="650" y="220"/>
                </a:lnTo>
                <a:cubicBezTo>
                  <a:pt x="658" y="254"/>
                  <a:pt x="673" y="316"/>
                  <a:pt x="671" y="324"/>
                </a:cubicBezTo>
                <a:cubicBezTo>
                  <a:pt x="669" y="336"/>
                  <a:pt x="656" y="347"/>
                  <a:pt x="656" y="347"/>
                </a:cubicBezTo>
                <a:lnTo>
                  <a:pt x="691" y="466"/>
                </a:lnTo>
                <a:lnTo>
                  <a:pt x="660" y="479"/>
                </a:lnTo>
                <a:cubicBezTo>
                  <a:pt x="667" y="517"/>
                  <a:pt x="671" y="548"/>
                  <a:pt x="667" y="586"/>
                </a:cubicBezTo>
                <a:cubicBezTo>
                  <a:pt x="666" y="592"/>
                  <a:pt x="645" y="611"/>
                  <a:pt x="628" y="612"/>
                </a:cubicBezTo>
                <a:lnTo>
                  <a:pt x="522" y="619"/>
                </a:lnTo>
                <a:lnTo>
                  <a:pt x="529" y="745"/>
                </a:lnTo>
                <a:lnTo>
                  <a:pt x="255" y="7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064">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400" fill="hold"/>
                                        <p:tgtEl>
                                          <p:spTgt spid="8"/>
                                        </p:tgtEl>
                                        <p:attrNameLst>
                                          <p:attrName>ppt_w</p:attrName>
                                        </p:attrNameLst>
                                      </p:cBhvr>
                                      <p:tavLst>
                                        <p:tav tm="0">
                                          <p:val>
                                            <p:fltVal val="0"/>
                                          </p:val>
                                        </p:tav>
                                        <p:tav tm="100000">
                                          <p:val>
                                            <p:strVal val="#ppt_w"/>
                                          </p:val>
                                        </p:tav>
                                      </p:tavLst>
                                    </p:anim>
                                    <p:anim calcmode="lin" valueType="num">
                                      <p:cBhvr>
                                        <p:cTn id="15" dur="400" fill="hold"/>
                                        <p:tgtEl>
                                          <p:spTgt spid="8"/>
                                        </p:tgtEl>
                                        <p:attrNameLst>
                                          <p:attrName>ppt_h</p:attrName>
                                        </p:attrNameLst>
                                      </p:cBhvr>
                                      <p:tavLst>
                                        <p:tav tm="0">
                                          <p:val>
                                            <p:fltVal val="0"/>
                                          </p:val>
                                        </p:tav>
                                        <p:tav tm="100000">
                                          <p:val>
                                            <p:strVal val="#ppt_h"/>
                                          </p:val>
                                        </p:tav>
                                      </p:tavLst>
                                    </p:anim>
                                    <p:animEffect transition="in" filter="fade">
                                      <p:cBhvr>
                                        <p:cTn id="16" dur="400"/>
                                        <p:tgtEl>
                                          <p:spTgt spid="8"/>
                                        </p:tgtEl>
                                      </p:cBhvr>
                                    </p:animEffect>
                                  </p:childTnLst>
                                </p:cTn>
                              </p:par>
                            </p:childTnLst>
                          </p:cTn>
                        </p:par>
                        <p:par>
                          <p:cTn id="17" fill="hold" nodeType="afterGroup">
                            <p:stCondLst>
                              <p:cond delay="2400"/>
                            </p:stCondLst>
                            <p:childTnLst>
                              <p:par>
                                <p:cTn id="18" presetID="3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400" fill="hold"/>
                                        <p:tgtEl>
                                          <p:spTgt spid="12"/>
                                        </p:tgtEl>
                                        <p:attrNameLst>
                                          <p:attrName>ppt_w</p:attrName>
                                        </p:attrNameLst>
                                      </p:cBhvr>
                                      <p:tavLst>
                                        <p:tav tm="0">
                                          <p:val>
                                            <p:fltVal val="0"/>
                                          </p:val>
                                        </p:tav>
                                        <p:tav tm="100000">
                                          <p:val>
                                            <p:strVal val="#ppt_w"/>
                                          </p:val>
                                        </p:tav>
                                      </p:tavLst>
                                    </p:anim>
                                    <p:anim calcmode="lin" valueType="num">
                                      <p:cBhvr>
                                        <p:cTn id="21" dur="400" fill="hold"/>
                                        <p:tgtEl>
                                          <p:spTgt spid="12"/>
                                        </p:tgtEl>
                                        <p:attrNameLst>
                                          <p:attrName>ppt_h</p:attrName>
                                        </p:attrNameLst>
                                      </p:cBhvr>
                                      <p:tavLst>
                                        <p:tav tm="0">
                                          <p:val>
                                            <p:fltVal val="0"/>
                                          </p:val>
                                        </p:tav>
                                        <p:tav tm="100000">
                                          <p:val>
                                            <p:strVal val="#ppt_h"/>
                                          </p:val>
                                        </p:tav>
                                      </p:tavLst>
                                    </p:anim>
                                    <p:anim calcmode="lin" valueType="num">
                                      <p:cBhvr>
                                        <p:cTn id="22" dur="400" fill="hold"/>
                                        <p:tgtEl>
                                          <p:spTgt spid="12"/>
                                        </p:tgtEl>
                                        <p:attrNameLst>
                                          <p:attrName>style.rotation</p:attrName>
                                        </p:attrNameLst>
                                      </p:cBhvr>
                                      <p:tavLst>
                                        <p:tav tm="0">
                                          <p:val>
                                            <p:fltVal val="90"/>
                                          </p:val>
                                        </p:tav>
                                        <p:tav tm="100000">
                                          <p:val>
                                            <p:fltVal val="0"/>
                                          </p:val>
                                        </p:tav>
                                      </p:tavLst>
                                    </p:anim>
                                    <p:animEffect transition="in" filter="fade">
                                      <p:cBhvr>
                                        <p:cTn id="23" dur="400"/>
                                        <p:tgtEl>
                                          <p:spTgt spid="12"/>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fltVal val="0"/>
                                          </p:val>
                                        </p:tav>
                                        <p:tav tm="100000">
                                          <p:val>
                                            <p:strVal val="#ppt_w"/>
                                          </p:val>
                                        </p:tav>
                                      </p:tavLst>
                                    </p:anim>
                                    <p:anim calcmode="lin" valueType="num">
                                      <p:cBhvr>
                                        <p:cTn id="28" dur="400" fill="hold"/>
                                        <p:tgtEl>
                                          <p:spTgt spid="10"/>
                                        </p:tgtEl>
                                        <p:attrNameLst>
                                          <p:attrName>ppt_h</p:attrName>
                                        </p:attrNameLst>
                                      </p:cBhvr>
                                      <p:tavLst>
                                        <p:tav tm="0">
                                          <p:val>
                                            <p:fltVal val="0"/>
                                          </p:val>
                                        </p:tav>
                                        <p:tav tm="100000">
                                          <p:val>
                                            <p:strVal val="#ppt_h"/>
                                          </p:val>
                                        </p:tav>
                                      </p:tavLst>
                                    </p:anim>
                                    <p:anim calcmode="lin" valueType="num">
                                      <p:cBhvr>
                                        <p:cTn id="29" dur="400" fill="hold"/>
                                        <p:tgtEl>
                                          <p:spTgt spid="10"/>
                                        </p:tgtEl>
                                        <p:attrNameLst>
                                          <p:attrName>style.rotation</p:attrName>
                                        </p:attrNameLst>
                                      </p:cBhvr>
                                      <p:tavLst>
                                        <p:tav tm="0">
                                          <p:val>
                                            <p:fltVal val="90"/>
                                          </p:val>
                                        </p:tav>
                                        <p:tav tm="100000">
                                          <p:val>
                                            <p:fltVal val="0"/>
                                          </p:val>
                                        </p:tav>
                                      </p:tavLst>
                                    </p:anim>
                                    <p:animEffect transition="in" filter="fade">
                                      <p:cBhvr>
                                        <p:cTn id="30" dur="400"/>
                                        <p:tgtEl>
                                          <p:spTgt spid="10"/>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p:bldP spid="8" grpId="0" animBg="1"/>
      <p:bldP spid="10" grpId="0"/>
      <p:bldP spid="12"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检讨与改善</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7" name="Oval 6"/>
          <p:cNvSpPr>
            <a:spLocks noChangeArrowheads="1"/>
          </p:cNvSpPr>
          <p:nvPr/>
        </p:nvSpPr>
        <p:spPr bwMode="auto">
          <a:xfrm>
            <a:off x="4978173" y="1316367"/>
            <a:ext cx="1725613" cy="1725613"/>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8" name="Oval 7"/>
          <p:cNvSpPr>
            <a:spLocks noChangeArrowheads="1"/>
          </p:cNvSpPr>
          <p:nvPr/>
        </p:nvSpPr>
        <p:spPr bwMode="auto">
          <a:xfrm>
            <a:off x="5081361" y="1419555"/>
            <a:ext cx="1519238" cy="15192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9" name="Oval 8"/>
          <p:cNvSpPr>
            <a:spLocks noChangeArrowheads="1"/>
          </p:cNvSpPr>
          <p:nvPr/>
        </p:nvSpPr>
        <p:spPr bwMode="auto">
          <a:xfrm>
            <a:off x="2555648" y="4175264"/>
            <a:ext cx="1725613" cy="1725613"/>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2658836" y="4278451"/>
            <a:ext cx="1519238" cy="1519238"/>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7656286" y="4175264"/>
            <a:ext cx="1727200" cy="1725613"/>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12" name="Oval 11"/>
          <p:cNvSpPr>
            <a:spLocks noChangeArrowheads="1"/>
          </p:cNvSpPr>
          <p:nvPr/>
        </p:nvSpPr>
        <p:spPr bwMode="auto">
          <a:xfrm>
            <a:off x="7761061" y="4278451"/>
            <a:ext cx="1517650" cy="151923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 name="Freeform 12"/>
          <p:cNvSpPr/>
          <p:nvPr/>
        </p:nvSpPr>
        <p:spPr bwMode="auto">
          <a:xfrm>
            <a:off x="7094311" y="2332176"/>
            <a:ext cx="1295400" cy="1614488"/>
          </a:xfrm>
          <a:custGeom>
            <a:gdLst>
              <a:gd name="T0" fmla="*/ 644 w 1535"/>
              <a:gd name="T1" fmla="*/ 465 h 1915"/>
              <a:gd name="T2" fmla="*/ 1419 w 1535"/>
              <a:gd name="T3" fmla="*/ 1527 h 1915"/>
              <a:gd name="T4" fmla="*/ 1535 w 1535"/>
              <a:gd name="T5" fmla="*/ 1473 h 1915"/>
              <a:gd name="T6" fmla="*/ 1516 w 1535"/>
              <a:gd name="T7" fmla="*/ 1694 h 1915"/>
              <a:gd name="T8" fmla="*/ 1497 w 1535"/>
              <a:gd name="T9" fmla="*/ 1915 h 1915"/>
              <a:gd name="T10" fmla="*/ 1315 w 1535"/>
              <a:gd name="T11" fmla="*/ 1788 h 1915"/>
              <a:gd name="T12" fmla="*/ 1133 w 1535"/>
              <a:gd name="T13" fmla="*/ 1661 h 1915"/>
              <a:gd name="T14" fmla="*/ 1260 w 1535"/>
              <a:gd name="T15" fmla="*/ 1602 h 1915"/>
              <a:gd name="T16" fmla="*/ 526 w 1535"/>
              <a:gd name="T17" fmla="*/ 583 h 1915"/>
              <a:gd name="T18" fmla="*/ 0 w 1535"/>
              <a:gd name="T19" fmla="*/ 141 h 1915"/>
              <a:gd name="T20" fmla="*/ 94 w 1535"/>
              <a:gd name="T21" fmla="*/ 0 h 1915"/>
              <a:gd name="T22" fmla="*/ 644 w 1535"/>
              <a:gd name="T23" fmla="*/ 465 h 19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5" h="1914">
                <a:moveTo>
                  <a:pt x="644" y="465"/>
                </a:moveTo>
                <a:cubicBezTo>
                  <a:pt x="973" y="794"/>
                  <a:pt x="1232" y="1157"/>
                  <a:pt x="1419" y="1527"/>
                </a:cubicBezTo>
                <a:lnTo>
                  <a:pt x="1535" y="1473"/>
                </a:lnTo>
                <a:lnTo>
                  <a:pt x="1516" y="1694"/>
                </a:lnTo>
                <a:lnTo>
                  <a:pt x="1497" y="1915"/>
                </a:lnTo>
                <a:lnTo>
                  <a:pt x="1315" y="1788"/>
                </a:lnTo>
                <a:lnTo>
                  <a:pt x="1133" y="1661"/>
                </a:lnTo>
                <a:lnTo>
                  <a:pt x="1260" y="1602"/>
                </a:lnTo>
                <a:cubicBezTo>
                  <a:pt x="1087" y="1246"/>
                  <a:pt x="841" y="898"/>
                  <a:pt x="526" y="583"/>
                </a:cubicBezTo>
                <a:cubicBezTo>
                  <a:pt x="359" y="416"/>
                  <a:pt x="183" y="269"/>
                  <a:pt x="0" y="141"/>
                </a:cubicBezTo>
                <a:lnTo>
                  <a:pt x="94" y="0"/>
                </a:lnTo>
                <a:cubicBezTo>
                  <a:pt x="285" y="135"/>
                  <a:pt x="469" y="291"/>
                  <a:pt x="644" y="465"/>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Freeform 13"/>
          <p:cNvSpPr/>
          <p:nvPr/>
        </p:nvSpPr>
        <p:spPr bwMode="auto">
          <a:xfrm>
            <a:off x="3398611" y="2368689"/>
            <a:ext cx="1362075" cy="1524000"/>
          </a:xfrm>
          <a:custGeom>
            <a:gdLst>
              <a:gd name="T0" fmla="*/ 352 w 1613"/>
              <a:gd name="T1" fmla="*/ 1113 h 1807"/>
              <a:gd name="T2" fmla="*/ 1247 w 1613"/>
              <a:gd name="T3" fmla="*/ 150 h 1807"/>
              <a:gd name="T4" fmla="*/ 1172 w 1613"/>
              <a:gd name="T5" fmla="*/ 47 h 1807"/>
              <a:gd name="T6" fmla="*/ 1392 w 1613"/>
              <a:gd name="T7" fmla="*/ 23 h 1807"/>
              <a:gd name="T8" fmla="*/ 1613 w 1613"/>
              <a:gd name="T9" fmla="*/ 0 h 1807"/>
              <a:gd name="T10" fmla="*/ 1523 w 1613"/>
              <a:gd name="T11" fmla="*/ 203 h 1807"/>
              <a:gd name="T12" fmla="*/ 1433 w 1613"/>
              <a:gd name="T13" fmla="*/ 405 h 1807"/>
              <a:gd name="T14" fmla="*/ 1351 w 1613"/>
              <a:gd name="T15" fmla="*/ 292 h 1807"/>
              <a:gd name="T16" fmla="*/ 491 w 1613"/>
              <a:gd name="T17" fmla="*/ 1206 h 1807"/>
              <a:gd name="T18" fmla="*/ 156 w 1613"/>
              <a:gd name="T19" fmla="*/ 1807 h 1807"/>
              <a:gd name="T20" fmla="*/ 0 w 1613"/>
              <a:gd name="T21" fmla="*/ 1741 h 1807"/>
              <a:gd name="T22" fmla="*/ 352 w 1613"/>
              <a:gd name="T23" fmla="*/ 1113 h 18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3" h="1807">
                <a:moveTo>
                  <a:pt x="352" y="1113"/>
                </a:moveTo>
                <a:cubicBezTo>
                  <a:pt x="612" y="728"/>
                  <a:pt x="919" y="404"/>
                  <a:pt x="1247" y="150"/>
                </a:cubicBezTo>
                <a:lnTo>
                  <a:pt x="1172" y="47"/>
                </a:lnTo>
                <a:lnTo>
                  <a:pt x="1392" y="23"/>
                </a:lnTo>
                <a:lnTo>
                  <a:pt x="1613" y="0"/>
                </a:lnTo>
                <a:lnTo>
                  <a:pt x="1523" y="203"/>
                </a:lnTo>
                <a:lnTo>
                  <a:pt x="1433" y="405"/>
                </a:lnTo>
                <a:lnTo>
                  <a:pt x="1351" y="292"/>
                </a:lnTo>
                <a:cubicBezTo>
                  <a:pt x="1035" y="530"/>
                  <a:pt x="739" y="837"/>
                  <a:pt x="491" y="1206"/>
                </a:cubicBezTo>
                <a:cubicBezTo>
                  <a:pt x="358" y="1402"/>
                  <a:pt x="247" y="1603"/>
                  <a:pt x="156" y="1807"/>
                </a:cubicBezTo>
                <a:lnTo>
                  <a:pt x="0" y="1741"/>
                </a:lnTo>
                <a:cubicBezTo>
                  <a:pt x="97" y="1528"/>
                  <a:pt x="214" y="1318"/>
                  <a:pt x="352" y="111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Freeform 14"/>
          <p:cNvSpPr/>
          <p:nvPr/>
        </p:nvSpPr>
        <p:spPr bwMode="auto">
          <a:xfrm>
            <a:off x="4905148" y="5470664"/>
            <a:ext cx="1998663" cy="363538"/>
          </a:xfrm>
          <a:custGeom>
            <a:gdLst>
              <a:gd name="T0" fmla="*/ 1661 w 2370"/>
              <a:gd name="T1" fmla="*/ 383 h 430"/>
              <a:gd name="T2" fmla="*/ 349 w 2370"/>
              <a:gd name="T3" fmla="*/ 305 h 430"/>
              <a:gd name="T4" fmla="*/ 317 w 2370"/>
              <a:gd name="T5" fmla="*/ 430 h 430"/>
              <a:gd name="T6" fmla="*/ 159 w 2370"/>
              <a:gd name="T7" fmla="*/ 274 h 430"/>
              <a:gd name="T8" fmla="*/ 0 w 2370"/>
              <a:gd name="T9" fmla="*/ 119 h 430"/>
              <a:gd name="T10" fmla="*/ 214 w 2370"/>
              <a:gd name="T11" fmla="*/ 60 h 430"/>
              <a:gd name="T12" fmla="*/ 428 w 2370"/>
              <a:gd name="T13" fmla="*/ 0 h 430"/>
              <a:gd name="T14" fmla="*/ 393 w 2370"/>
              <a:gd name="T15" fmla="*/ 135 h 430"/>
              <a:gd name="T16" fmla="*/ 1645 w 2370"/>
              <a:gd name="T17" fmla="*/ 217 h 430"/>
              <a:gd name="T18" fmla="*/ 2321 w 2370"/>
              <a:gd name="T19" fmla="*/ 92 h 430"/>
              <a:gd name="T20" fmla="*/ 2370 w 2370"/>
              <a:gd name="T21" fmla="*/ 254 h 430"/>
              <a:gd name="T22" fmla="*/ 1661 w 2370"/>
              <a:gd name="T23" fmla="*/ 383 h 4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0" h="430">
                <a:moveTo>
                  <a:pt x="1661" y="383"/>
                </a:moveTo>
                <a:cubicBezTo>
                  <a:pt x="1199" y="428"/>
                  <a:pt x="753" y="397"/>
                  <a:pt x="349" y="305"/>
                </a:cubicBezTo>
                <a:lnTo>
                  <a:pt x="317" y="430"/>
                </a:lnTo>
                <a:lnTo>
                  <a:pt x="159" y="274"/>
                </a:lnTo>
                <a:lnTo>
                  <a:pt x="0" y="119"/>
                </a:lnTo>
                <a:lnTo>
                  <a:pt x="214" y="60"/>
                </a:lnTo>
                <a:lnTo>
                  <a:pt x="428" y="0"/>
                </a:lnTo>
                <a:lnTo>
                  <a:pt x="393" y="135"/>
                </a:lnTo>
                <a:cubicBezTo>
                  <a:pt x="777" y="228"/>
                  <a:pt x="1202" y="260"/>
                  <a:pt x="1645" y="217"/>
                </a:cubicBezTo>
                <a:cubicBezTo>
                  <a:pt x="1880" y="194"/>
                  <a:pt x="2106" y="152"/>
                  <a:pt x="2321" y="92"/>
                </a:cubicBezTo>
                <a:lnTo>
                  <a:pt x="2370" y="254"/>
                </a:lnTo>
                <a:cubicBezTo>
                  <a:pt x="2144" y="315"/>
                  <a:pt x="1907" y="359"/>
                  <a:pt x="1661" y="38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6" name="TextBox 15"/>
          <p:cNvSpPr txBox="1"/>
          <p:nvPr/>
        </p:nvSpPr>
        <p:spPr>
          <a:xfrm>
            <a:off x="1907080" y="1008737"/>
            <a:ext cx="3174281" cy="830997"/>
          </a:xfrm>
          <a:prstGeom prst="rect">
            <a:avLst/>
          </a:prstGeom>
          <a:noFill/>
        </p:spPr>
        <p:txBody>
          <a:bodyPr wrap="square" rtlCol="0">
            <a:spAutoFit/>
          </a:bodyPr>
          <a:lstStyle/>
          <a:p>
            <a:pPr algn="just"/>
            <a:r>
              <a:rPr lang="zh-CN" altLang="en-US" sz="1600">
                <a:latin typeface="+mn-ea"/>
                <a:ea typeface="+mn-ea"/>
              </a:rPr>
              <a:t>这里可以添加主要内容这里可以添加主要内容这里可以添加主要内容</a:t>
            </a:r>
            <a:endParaRPr lang="zh-CN" altLang="en-US" sz="1600">
              <a:latin typeface="+mn-ea"/>
              <a:ea typeface="+mn-ea"/>
            </a:endParaRPr>
          </a:p>
        </p:txBody>
      </p:sp>
      <p:sp>
        <p:nvSpPr>
          <p:cNvPr id="17" name="TextBox 16"/>
          <p:cNvSpPr txBox="1"/>
          <p:nvPr/>
        </p:nvSpPr>
        <p:spPr>
          <a:xfrm>
            <a:off x="5453036" y="1859420"/>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18" name="TextBox 17"/>
          <p:cNvSpPr txBox="1"/>
          <p:nvPr/>
        </p:nvSpPr>
        <p:spPr>
          <a:xfrm>
            <a:off x="3023734" y="4694409"/>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19" name="TextBox 18"/>
          <p:cNvSpPr txBox="1"/>
          <p:nvPr/>
        </p:nvSpPr>
        <p:spPr>
          <a:xfrm>
            <a:off x="332792" y="4707280"/>
            <a:ext cx="2096652" cy="1077218"/>
          </a:xfrm>
          <a:prstGeom prst="rect">
            <a:avLst/>
          </a:prstGeom>
          <a:noFill/>
        </p:spPr>
        <p:txBody>
          <a:bodyPr wrap="square" rtlCol="0">
            <a:spAutoFit/>
          </a:bodyPr>
          <a:lstStyle/>
          <a:p>
            <a:pPr algn="just"/>
            <a:r>
              <a:rPr lang="zh-CN" altLang="en-US" sz="1600">
                <a:latin typeface="+mn-ea"/>
                <a:ea typeface="+mn-ea"/>
              </a:rPr>
              <a:t>这里可以添加主要内容这里可以添加主要内容这里可以添加主要内容</a:t>
            </a:r>
            <a:endParaRPr lang="zh-CN" altLang="en-US" sz="1600">
              <a:latin typeface="+mn-ea"/>
              <a:ea typeface="+mn-ea"/>
            </a:endParaRPr>
          </a:p>
        </p:txBody>
      </p:sp>
      <p:sp>
        <p:nvSpPr>
          <p:cNvPr id="20" name="TextBox 19"/>
          <p:cNvSpPr txBox="1"/>
          <p:nvPr/>
        </p:nvSpPr>
        <p:spPr>
          <a:xfrm>
            <a:off x="8141645" y="4694409"/>
            <a:ext cx="775887" cy="707886"/>
          </a:xfrm>
          <a:prstGeom prst="rect">
            <a:avLst/>
          </a:prstGeom>
          <a:noFill/>
        </p:spPr>
        <p:txBody>
          <a:bodyPr wrap="square" rtlCol="0">
            <a:spAutoFit/>
          </a:bodyPr>
          <a:lstStyle/>
          <a:p>
            <a:pPr algn="ctr"/>
            <a:r>
              <a:rPr lang="zh-CN" altLang="en-US" sz="2000">
                <a:solidFill>
                  <a:schemeClr val="accent2"/>
                </a:solidFill>
                <a:latin typeface="+mn-ea"/>
                <a:ea typeface="+mn-ea"/>
              </a:rPr>
              <a:t>添加</a:t>
            </a:r>
            <a:endParaRPr lang="en-US" altLang="zh-CN" sz="2000">
              <a:solidFill>
                <a:schemeClr val="accent2"/>
              </a:solidFill>
              <a:latin typeface="+mn-ea"/>
              <a:ea typeface="+mn-ea"/>
            </a:endParaRPr>
          </a:p>
          <a:p>
            <a:pPr algn="ctr"/>
            <a:r>
              <a:rPr lang="zh-CN" altLang="en-US" sz="2000">
                <a:solidFill>
                  <a:schemeClr val="accent2"/>
                </a:solidFill>
                <a:latin typeface="+mn-ea"/>
                <a:ea typeface="+mn-ea"/>
              </a:rPr>
              <a:t>标题</a:t>
            </a:r>
            <a:endParaRPr lang="en-US" altLang="zh-CN" sz="2000">
              <a:solidFill>
                <a:schemeClr val="accent2"/>
              </a:solidFill>
              <a:latin typeface="+mn-ea"/>
              <a:ea typeface="+mn-ea"/>
            </a:endParaRPr>
          </a:p>
        </p:txBody>
      </p:sp>
      <p:sp>
        <p:nvSpPr>
          <p:cNvPr id="21" name="TextBox 20"/>
          <p:cNvSpPr txBox="1"/>
          <p:nvPr/>
        </p:nvSpPr>
        <p:spPr>
          <a:xfrm>
            <a:off x="9408553" y="4707280"/>
            <a:ext cx="2096652" cy="1077218"/>
          </a:xfrm>
          <a:prstGeom prst="rect">
            <a:avLst/>
          </a:prstGeom>
          <a:noFill/>
        </p:spPr>
        <p:txBody>
          <a:bodyPr wrap="square" rtlCol="0">
            <a:spAutoFit/>
          </a:bodyPr>
          <a:lstStyle/>
          <a:p>
            <a:pPr algn="just"/>
            <a:r>
              <a:rPr lang="zh-CN" altLang="en-US" sz="1600">
                <a:latin typeface="+mn-ea"/>
                <a:ea typeface="+mn-ea"/>
              </a:rPr>
              <a:t>这里可以添加主要内容这里可以添加主要内容这里可以添加主要内容</a:t>
            </a:r>
            <a:endParaRPr lang="zh-CN" altLang="en-US" sz="1600">
              <a:latin typeface="+mn-ea"/>
              <a:ea typeface="+mn-ea"/>
            </a:endParaRPr>
          </a:p>
        </p:txBody>
      </p:sp>
    </p:spTree>
  </p:cSld>
  <p:clrMapOvr>
    <a:masterClrMapping/>
  </p:clrMapOvr>
  <mc:AlternateContent>
    <mc:Choice xmlns:p14="http://schemas.microsoft.com/office/powerpoint/2010/main" Requires="p14">
      <p:transition spd="slow" advTm="7586" p14:dur="800">
        <p14:prism dir="u"/>
      </p:transition>
    </mc:Choice>
    <mc:Fallback>
      <p:transition spd="slow" advTm="758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2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 calcmode="lin" valueType="num">
                                      <p:cBhvr>
                                        <p:cTn id="34" dur="500" fill="hold"/>
                                        <p:tgtEl>
                                          <p:spTgt spid="17"/>
                                        </p:tgtEl>
                                        <p:attrNameLst>
                                          <p:attrName>style.rotation</p:attrName>
                                        </p:attrNameLst>
                                      </p:cBhvr>
                                      <p:tavLst>
                                        <p:tav tm="0">
                                          <p:val>
                                            <p:fltVal val="90"/>
                                          </p:val>
                                        </p:tav>
                                        <p:tav tm="100000">
                                          <p:val>
                                            <p:fltVal val="0"/>
                                          </p:val>
                                        </p:tav>
                                      </p:tavLst>
                                    </p:anim>
                                    <p:animEffect transition="in" filter="fade">
                                      <p:cBhvr>
                                        <p:cTn id="35" dur="500"/>
                                        <p:tgtEl>
                                          <p:spTgt spid="17"/>
                                        </p:tgtEl>
                                      </p:cBhvr>
                                    </p:animEffect>
                                  </p:childTnLst>
                                </p:cTn>
                              </p:par>
                            </p:childTnLst>
                          </p:cTn>
                        </p:par>
                        <p:par>
                          <p:cTn id="36" fill="hold" nodeType="afterGroup">
                            <p:stCondLst>
                              <p:cond delay="1700"/>
                            </p:stCondLst>
                            <p:childTnLst>
                              <p:par>
                                <p:cTn id="37" presetID="22"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par>
                          <p:cTn id="40" fill="hold" nodeType="afterGroup">
                            <p:stCondLst>
                              <p:cond delay="22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nodeType="afterGroup">
                            <p:stCondLst>
                              <p:cond delay="270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7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nodeType="afterGroup">
                            <p:stCondLst>
                              <p:cond delay="420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par>
                          <p:cTn id="68" fill="hold" nodeType="afterGroup">
                            <p:stCondLst>
                              <p:cond delay="4700"/>
                            </p:stCondLst>
                            <p:childTnLst>
                              <p:par>
                                <p:cTn id="69" presetID="42"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5700"/>
                            </p:stCondLst>
                            <p:childTnLst>
                              <p:par>
                                <p:cTn id="85" presetID="22" presetClass="entr" presetSubtype="2"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par>
                          <p:cTn id="88" fill="hold" nodeType="afterGroup">
                            <p:stCondLst>
                              <p:cond delay="6200"/>
                            </p:stCondLst>
                            <p:childTnLst>
                              <p:par>
                                <p:cTn id="89" presetID="2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检讨与改善</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pic>
        <p:nvPicPr>
          <p:cNvPr id="4" name="Picture 2" descr="F:\快盘\商务图片\png\903642_153949082_2.png"/>
          <p:cNvPicPr>
            <a:picLocks noChangeAspect="1" noChangeArrowheads="1"/>
          </p:cNvPicPr>
          <p:nvPr/>
        </p:nvPicPr>
        <p:blipFill>
          <a:blip r:embed="rId3">
            <a:extLst>
              <a:ext uri="{28A0092B-C50C-407E-A947-70E740481C1C}">
                <a14:useLocalDpi xmlns:a14="http://schemas.microsoft.com/office/drawing/2010/main" val="0"/>
              </a:ext>
            </a:extLst>
          </a:blip>
          <a:srcRect l="8713" t="11567" r="13959" b="7668"/>
          <a:stretch>
            <a:fillRect/>
          </a:stretch>
        </p:blipFill>
        <p:spPr bwMode="auto">
          <a:xfrm>
            <a:off x="457191" y="1628801"/>
            <a:ext cx="3336933" cy="407679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p:cNvSpPr/>
          <p:nvPr/>
        </p:nvSpPr>
        <p:spPr bwMode="auto">
          <a:xfrm>
            <a:off x="2933700" y="917575"/>
            <a:ext cx="2098675" cy="5510213"/>
          </a:xfrm>
          <a:custGeom>
            <a:gdLst>
              <a:gd name="T0" fmla="*/ 0 w 2306"/>
              <a:gd name="T1" fmla="*/ 0 h 6111"/>
              <a:gd name="T2" fmla="*/ 2306 w 2306"/>
              <a:gd name="T3" fmla="*/ 3055 h 6111"/>
              <a:gd name="T4" fmla="*/ 0 w 2306"/>
              <a:gd name="T5" fmla="*/ 6111 h 6111"/>
            </a:gdLst>
            <a:cxnLst>
              <a:cxn ang="0">
                <a:pos x="T0" y="T1"/>
              </a:cxn>
              <a:cxn ang="0">
                <a:pos x="T2" y="T3"/>
              </a:cxn>
              <a:cxn ang="0">
                <a:pos x="T4" y="T5"/>
              </a:cxn>
            </a:cxnLst>
            <a:rect l="0" t="0" r="r" b="b"/>
            <a:pathLst>
              <a:path w="2306" h="6111">
                <a:moveTo>
                  <a:pt x="0" y="0"/>
                </a:moveTo>
                <a:cubicBezTo>
                  <a:pt x="1331" y="378"/>
                  <a:pt x="2306" y="1603"/>
                  <a:pt x="2306" y="3055"/>
                </a:cubicBezTo>
                <a:cubicBezTo>
                  <a:pt x="2306" y="4508"/>
                  <a:pt x="1331" y="5733"/>
                  <a:pt x="0" y="6111"/>
                </a:cubicBezTo>
              </a:path>
            </a:pathLst>
          </a:custGeom>
          <a:noFill/>
          <a:ln w="11" cap="flat">
            <a:solidFill>
              <a:schemeClr val="accent1">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6" name="Freeform 14"/>
          <p:cNvSpPr/>
          <p:nvPr/>
        </p:nvSpPr>
        <p:spPr bwMode="auto">
          <a:xfrm>
            <a:off x="4557713" y="1204913"/>
            <a:ext cx="171450" cy="271463"/>
          </a:xfrm>
          <a:custGeom>
            <a:gdLst>
              <a:gd name="T0" fmla="*/ 190 w 190"/>
              <a:gd name="T1" fmla="*/ 151 h 301"/>
              <a:gd name="T2" fmla="*/ 95 w 190"/>
              <a:gd name="T3" fmla="*/ 226 h 301"/>
              <a:gd name="T4" fmla="*/ 0 w 190"/>
              <a:gd name="T5" fmla="*/ 301 h 301"/>
              <a:gd name="T6" fmla="*/ 0 w 190"/>
              <a:gd name="T7" fmla="*/ 151 h 301"/>
              <a:gd name="T8" fmla="*/ 0 w 190"/>
              <a:gd name="T9" fmla="*/ 0 h 301"/>
              <a:gd name="T10" fmla="*/ 95 w 190"/>
              <a:gd name="T11" fmla="*/ 75 h 301"/>
              <a:gd name="T12" fmla="*/ 190 w 190"/>
              <a:gd name="T13" fmla="*/ 151 h 301"/>
            </a:gdLst>
            <a:cxnLst>
              <a:cxn ang="0">
                <a:pos x="T0" y="T1"/>
              </a:cxn>
              <a:cxn ang="0">
                <a:pos x="T2" y="T3"/>
              </a:cxn>
              <a:cxn ang="0">
                <a:pos x="T4" y="T5"/>
              </a:cxn>
              <a:cxn ang="0">
                <a:pos x="T6" y="T7"/>
              </a:cxn>
              <a:cxn ang="0">
                <a:pos x="T8" y="T9"/>
              </a:cxn>
              <a:cxn ang="0">
                <a:pos x="T10" y="T11"/>
              </a:cxn>
              <a:cxn ang="0">
                <a:pos x="T12" y="T13"/>
              </a:cxn>
            </a:cxnLst>
            <a:rect l="0" t="0" r="r" b="b"/>
            <a:pathLst>
              <a:path w="190" h="301">
                <a:moveTo>
                  <a:pt x="190" y="151"/>
                </a:moveTo>
                <a:lnTo>
                  <a:pt x="95" y="226"/>
                </a:lnTo>
                <a:lnTo>
                  <a:pt x="0" y="301"/>
                </a:lnTo>
                <a:lnTo>
                  <a:pt x="0" y="151"/>
                </a:lnTo>
                <a:lnTo>
                  <a:pt x="0" y="0"/>
                </a:lnTo>
                <a:lnTo>
                  <a:pt x="95" y="75"/>
                </a:lnTo>
                <a:lnTo>
                  <a:pt x="190" y="151"/>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 name="Freeform 15"/>
          <p:cNvSpPr/>
          <p:nvPr/>
        </p:nvSpPr>
        <p:spPr bwMode="auto">
          <a:xfrm>
            <a:off x="5410200" y="2554288"/>
            <a:ext cx="171450" cy="271463"/>
          </a:xfrm>
          <a:custGeom>
            <a:gdLst>
              <a:gd name="T0" fmla="*/ 189 w 189"/>
              <a:gd name="T1" fmla="*/ 150 h 300"/>
              <a:gd name="T2" fmla="*/ 94 w 189"/>
              <a:gd name="T3" fmla="*/ 225 h 300"/>
              <a:gd name="T4" fmla="*/ 0 w 189"/>
              <a:gd name="T5" fmla="*/ 300 h 300"/>
              <a:gd name="T6" fmla="*/ 0 w 189"/>
              <a:gd name="T7" fmla="*/ 150 h 300"/>
              <a:gd name="T8" fmla="*/ 0 w 189"/>
              <a:gd name="T9" fmla="*/ 0 h 300"/>
              <a:gd name="T10" fmla="*/ 94 w 189"/>
              <a:gd name="T11" fmla="*/ 75 h 300"/>
              <a:gd name="T12" fmla="*/ 189 w 189"/>
              <a:gd name="T13" fmla="*/ 150 h 300"/>
            </a:gdLst>
            <a:cxnLst>
              <a:cxn ang="0">
                <a:pos x="T0" y="T1"/>
              </a:cxn>
              <a:cxn ang="0">
                <a:pos x="T2" y="T3"/>
              </a:cxn>
              <a:cxn ang="0">
                <a:pos x="T4" y="T5"/>
              </a:cxn>
              <a:cxn ang="0">
                <a:pos x="T6" y="T7"/>
              </a:cxn>
              <a:cxn ang="0">
                <a:pos x="T8" y="T9"/>
              </a:cxn>
              <a:cxn ang="0">
                <a:pos x="T10" y="T11"/>
              </a:cxn>
              <a:cxn ang="0">
                <a:pos x="T12" y="T13"/>
              </a:cxn>
            </a:cxnLst>
            <a:rect l="0" t="0" r="r" b="b"/>
            <a:pathLst>
              <a:path w="189" h="300">
                <a:moveTo>
                  <a:pt x="189" y="150"/>
                </a:moveTo>
                <a:lnTo>
                  <a:pt x="94" y="225"/>
                </a:lnTo>
                <a:lnTo>
                  <a:pt x="0" y="300"/>
                </a:lnTo>
                <a:lnTo>
                  <a:pt x="0" y="150"/>
                </a:lnTo>
                <a:lnTo>
                  <a:pt x="0" y="0"/>
                </a:lnTo>
                <a:lnTo>
                  <a:pt x="94" y="75"/>
                </a:lnTo>
                <a:lnTo>
                  <a:pt x="189" y="15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 name="Freeform 16"/>
          <p:cNvSpPr/>
          <p:nvPr/>
        </p:nvSpPr>
        <p:spPr bwMode="auto">
          <a:xfrm>
            <a:off x="5502275" y="4363839"/>
            <a:ext cx="173038" cy="271463"/>
          </a:xfrm>
          <a:custGeom>
            <a:gdLst>
              <a:gd name="T0" fmla="*/ 190 w 190"/>
              <a:gd name="T1" fmla="*/ 150 h 301"/>
              <a:gd name="T2" fmla="*/ 95 w 190"/>
              <a:gd name="T3" fmla="*/ 225 h 301"/>
              <a:gd name="T4" fmla="*/ 0 w 190"/>
              <a:gd name="T5" fmla="*/ 301 h 301"/>
              <a:gd name="T6" fmla="*/ 0 w 190"/>
              <a:gd name="T7" fmla="*/ 150 h 301"/>
              <a:gd name="T8" fmla="*/ 0 w 190"/>
              <a:gd name="T9" fmla="*/ 0 h 301"/>
              <a:gd name="T10" fmla="*/ 95 w 190"/>
              <a:gd name="T11" fmla="*/ 75 h 301"/>
              <a:gd name="T12" fmla="*/ 190 w 190"/>
              <a:gd name="T13" fmla="*/ 150 h 301"/>
            </a:gdLst>
            <a:cxnLst>
              <a:cxn ang="0">
                <a:pos x="T0" y="T1"/>
              </a:cxn>
              <a:cxn ang="0">
                <a:pos x="T2" y="T3"/>
              </a:cxn>
              <a:cxn ang="0">
                <a:pos x="T4" y="T5"/>
              </a:cxn>
              <a:cxn ang="0">
                <a:pos x="T6" y="T7"/>
              </a:cxn>
              <a:cxn ang="0">
                <a:pos x="T8" y="T9"/>
              </a:cxn>
              <a:cxn ang="0">
                <a:pos x="T10" y="T11"/>
              </a:cxn>
              <a:cxn ang="0">
                <a:pos x="T12" y="T13"/>
              </a:cxn>
            </a:cxnLst>
            <a:rect l="0" t="0" r="r" b="b"/>
            <a:pathLst>
              <a:path w="190" h="301">
                <a:moveTo>
                  <a:pt x="190" y="150"/>
                </a:moveTo>
                <a:lnTo>
                  <a:pt x="95" y="225"/>
                </a:lnTo>
                <a:lnTo>
                  <a:pt x="0" y="301"/>
                </a:lnTo>
                <a:lnTo>
                  <a:pt x="0" y="150"/>
                </a:lnTo>
                <a:lnTo>
                  <a:pt x="0" y="0"/>
                </a:lnTo>
                <a:lnTo>
                  <a:pt x="95" y="75"/>
                </a:lnTo>
                <a:lnTo>
                  <a:pt x="190" y="15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 name="Freeform 17"/>
          <p:cNvSpPr/>
          <p:nvPr/>
        </p:nvSpPr>
        <p:spPr bwMode="auto">
          <a:xfrm>
            <a:off x="4502150" y="5822950"/>
            <a:ext cx="171450" cy="271463"/>
          </a:xfrm>
          <a:custGeom>
            <a:gdLst>
              <a:gd name="T0" fmla="*/ 190 w 190"/>
              <a:gd name="T1" fmla="*/ 150 h 300"/>
              <a:gd name="T2" fmla="*/ 95 w 190"/>
              <a:gd name="T3" fmla="*/ 225 h 300"/>
              <a:gd name="T4" fmla="*/ 0 w 190"/>
              <a:gd name="T5" fmla="*/ 300 h 300"/>
              <a:gd name="T6" fmla="*/ 0 w 190"/>
              <a:gd name="T7" fmla="*/ 150 h 300"/>
              <a:gd name="T8" fmla="*/ 0 w 190"/>
              <a:gd name="T9" fmla="*/ 0 h 300"/>
              <a:gd name="T10" fmla="*/ 95 w 190"/>
              <a:gd name="T11" fmla="*/ 75 h 300"/>
              <a:gd name="T12" fmla="*/ 190 w 190"/>
              <a:gd name="T13" fmla="*/ 150 h 300"/>
            </a:gdLst>
            <a:cxnLst>
              <a:cxn ang="0">
                <a:pos x="T0" y="T1"/>
              </a:cxn>
              <a:cxn ang="0">
                <a:pos x="T2" y="T3"/>
              </a:cxn>
              <a:cxn ang="0">
                <a:pos x="T4" y="T5"/>
              </a:cxn>
              <a:cxn ang="0">
                <a:pos x="T6" y="T7"/>
              </a:cxn>
              <a:cxn ang="0">
                <a:pos x="T8" y="T9"/>
              </a:cxn>
              <a:cxn ang="0">
                <a:pos x="T10" y="T11"/>
              </a:cxn>
              <a:cxn ang="0">
                <a:pos x="T12" y="T13"/>
              </a:cxn>
            </a:cxnLst>
            <a:rect l="0" t="0" r="r" b="b"/>
            <a:pathLst>
              <a:path w="190" h="300">
                <a:moveTo>
                  <a:pt x="190" y="150"/>
                </a:moveTo>
                <a:lnTo>
                  <a:pt x="95" y="225"/>
                </a:lnTo>
                <a:lnTo>
                  <a:pt x="0" y="300"/>
                </a:lnTo>
                <a:lnTo>
                  <a:pt x="0" y="150"/>
                </a:lnTo>
                <a:lnTo>
                  <a:pt x="0" y="0"/>
                </a:lnTo>
                <a:lnTo>
                  <a:pt x="95" y="75"/>
                </a:lnTo>
                <a:lnTo>
                  <a:pt x="190" y="15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10" name="组合 9"/>
          <p:cNvGrpSpPr/>
          <p:nvPr/>
        </p:nvGrpSpPr>
        <p:grpSpPr>
          <a:xfrm>
            <a:off x="3522663" y="1001713"/>
            <a:ext cx="908050" cy="898525"/>
            <a:chOff x="3522663" y="1001713"/>
            <a:chExt cx="908050" cy="898525"/>
          </a:xfrm>
        </p:grpSpPr>
        <p:sp>
          <p:nvSpPr>
            <p:cNvPr id="11" name="Oval 6"/>
            <p:cNvSpPr>
              <a:spLocks noChangeArrowheads="1"/>
            </p:cNvSpPr>
            <p:nvPr/>
          </p:nvSpPr>
          <p:spPr bwMode="auto">
            <a:xfrm>
              <a:off x="3522663" y="1001713"/>
              <a:ext cx="908050" cy="898525"/>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 name="Oval 7"/>
            <p:cNvSpPr>
              <a:spLocks noChangeArrowheads="1"/>
            </p:cNvSpPr>
            <p:nvPr/>
          </p:nvSpPr>
          <p:spPr bwMode="auto">
            <a:xfrm>
              <a:off x="3619500" y="1096963"/>
              <a:ext cx="712788" cy="708025"/>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 name="TextBox 12"/>
            <p:cNvSpPr txBox="1"/>
            <p:nvPr/>
          </p:nvSpPr>
          <p:spPr>
            <a:xfrm>
              <a:off x="3715704" y="1126485"/>
              <a:ext cx="534666" cy="646331"/>
            </a:xfrm>
            <a:prstGeom prst="rect">
              <a:avLst/>
            </a:prstGeom>
            <a:noFill/>
          </p:spPr>
          <p:txBody>
            <a:bodyPr wrap="square" rtlCol="0">
              <a:spAutoFit/>
            </a:bodyPr>
            <a:lstStyle/>
            <a:p>
              <a:pPr algn="ctr"/>
              <a:r>
                <a:rPr lang="en-US" altLang="zh-CN" sz="3600" b="1">
                  <a:solidFill>
                    <a:schemeClr val="accent2"/>
                  </a:solidFill>
                  <a:latin typeface="+mn-ea"/>
                  <a:ea typeface="+mn-ea"/>
                </a:rPr>
                <a:t>1</a:t>
              </a:r>
              <a:endParaRPr lang="zh-CN" altLang="en-US" sz="3600" b="1">
                <a:solidFill>
                  <a:schemeClr val="accent2"/>
                </a:solidFill>
                <a:latin typeface="+mn-ea"/>
                <a:ea typeface="+mn-ea"/>
              </a:endParaRPr>
            </a:p>
          </p:txBody>
        </p:sp>
      </p:grpSp>
      <p:grpSp>
        <p:nvGrpSpPr>
          <p:cNvPr id="14" name="组合 13"/>
          <p:cNvGrpSpPr/>
          <p:nvPr/>
        </p:nvGrpSpPr>
        <p:grpSpPr>
          <a:xfrm>
            <a:off x="4392613" y="2268538"/>
            <a:ext cx="908050" cy="898525"/>
            <a:chOff x="4392613" y="2268538"/>
            <a:chExt cx="908050" cy="898525"/>
          </a:xfrm>
        </p:grpSpPr>
        <p:sp>
          <p:nvSpPr>
            <p:cNvPr id="15" name="Oval 12"/>
            <p:cNvSpPr>
              <a:spLocks noChangeArrowheads="1"/>
            </p:cNvSpPr>
            <p:nvPr/>
          </p:nvSpPr>
          <p:spPr bwMode="auto">
            <a:xfrm>
              <a:off x="4392613" y="2268538"/>
              <a:ext cx="908050" cy="898525"/>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Oval 13"/>
            <p:cNvSpPr>
              <a:spLocks noChangeArrowheads="1"/>
            </p:cNvSpPr>
            <p:nvPr/>
          </p:nvSpPr>
          <p:spPr bwMode="auto">
            <a:xfrm>
              <a:off x="4491038" y="2363788"/>
              <a:ext cx="712788" cy="706438"/>
            </a:xfrm>
            <a:prstGeom prst="ellipse">
              <a:avLst/>
            </a:prstGeom>
            <a:solidFill>
              <a:schemeClr val="accent4"/>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TextBox 16"/>
            <p:cNvSpPr txBox="1"/>
            <p:nvPr/>
          </p:nvSpPr>
          <p:spPr>
            <a:xfrm>
              <a:off x="4572773" y="2394634"/>
              <a:ext cx="547730" cy="646331"/>
            </a:xfrm>
            <a:prstGeom prst="rect">
              <a:avLst/>
            </a:prstGeom>
            <a:noFill/>
          </p:spPr>
          <p:txBody>
            <a:bodyPr wrap="square" rtlCol="0">
              <a:spAutoFit/>
            </a:bodyPr>
            <a:lstStyle/>
            <a:p>
              <a:pPr algn="ctr"/>
              <a:r>
                <a:rPr lang="en-US" altLang="zh-CN" sz="3600" b="1">
                  <a:solidFill>
                    <a:schemeClr val="accent2"/>
                  </a:solidFill>
                  <a:latin typeface="+mn-ea"/>
                  <a:ea typeface="+mn-ea"/>
                </a:rPr>
                <a:t>2</a:t>
              </a:r>
              <a:endParaRPr lang="zh-CN" altLang="en-US" sz="3600" b="1">
                <a:solidFill>
                  <a:schemeClr val="accent2"/>
                </a:solidFill>
                <a:latin typeface="+mn-ea"/>
                <a:ea typeface="+mn-ea"/>
              </a:endParaRPr>
            </a:p>
          </p:txBody>
        </p:sp>
      </p:grpSp>
      <p:grpSp>
        <p:nvGrpSpPr>
          <p:cNvPr id="18" name="组合 17"/>
          <p:cNvGrpSpPr/>
          <p:nvPr/>
        </p:nvGrpSpPr>
        <p:grpSpPr>
          <a:xfrm>
            <a:off x="4495800" y="4005064"/>
            <a:ext cx="908050" cy="898525"/>
            <a:chOff x="4495800" y="4005064"/>
            <a:chExt cx="908050" cy="898525"/>
          </a:xfrm>
        </p:grpSpPr>
        <p:sp>
          <p:nvSpPr>
            <p:cNvPr id="19" name="Oval 10"/>
            <p:cNvSpPr>
              <a:spLocks noChangeArrowheads="1"/>
            </p:cNvSpPr>
            <p:nvPr/>
          </p:nvSpPr>
          <p:spPr bwMode="auto">
            <a:xfrm>
              <a:off x="4495800" y="4005064"/>
              <a:ext cx="908050" cy="898525"/>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0" name="Oval 11"/>
            <p:cNvSpPr>
              <a:spLocks noChangeArrowheads="1"/>
            </p:cNvSpPr>
            <p:nvPr/>
          </p:nvSpPr>
          <p:spPr bwMode="auto">
            <a:xfrm>
              <a:off x="4592638" y="4101901"/>
              <a:ext cx="712788" cy="704850"/>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1" name="TextBox 20"/>
            <p:cNvSpPr txBox="1"/>
            <p:nvPr/>
          </p:nvSpPr>
          <p:spPr>
            <a:xfrm>
              <a:off x="4708025" y="4124194"/>
              <a:ext cx="540324" cy="646331"/>
            </a:xfrm>
            <a:prstGeom prst="rect">
              <a:avLst/>
            </a:prstGeom>
            <a:noFill/>
          </p:spPr>
          <p:txBody>
            <a:bodyPr wrap="square" rtlCol="0">
              <a:spAutoFit/>
            </a:bodyPr>
            <a:lstStyle/>
            <a:p>
              <a:pPr algn="ctr"/>
              <a:r>
                <a:rPr lang="en-US" altLang="zh-CN" sz="3600" b="1">
                  <a:solidFill>
                    <a:schemeClr val="accent2"/>
                  </a:solidFill>
                  <a:latin typeface="+mn-ea"/>
                  <a:ea typeface="+mn-ea"/>
                </a:rPr>
                <a:t>3</a:t>
              </a:r>
              <a:endParaRPr lang="zh-CN" altLang="en-US" sz="3600" b="1">
                <a:solidFill>
                  <a:schemeClr val="accent2"/>
                </a:solidFill>
                <a:latin typeface="+mn-ea"/>
                <a:ea typeface="+mn-ea"/>
              </a:endParaRPr>
            </a:p>
          </p:txBody>
        </p:sp>
      </p:grpSp>
      <p:grpSp>
        <p:nvGrpSpPr>
          <p:cNvPr id="22" name="组合 21"/>
          <p:cNvGrpSpPr/>
          <p:nvPr/>
        </p:nvGrpSpPr>
        <p:grpSpPr>
          <a:xfrm>
            <a:off x="3522663" y="5426075"/>
            <a:ext cx="908050" cy="900113"/>
            <a:chOff x="3522663" y="5426075"/>
            <a:chExt cx="908050" cy="900113"/>
          </a:xfrm>
        </p:grpSpPr>
        <p:sp>
          <p:nvSpPr>
            <p:cNvPr id="23" name="Oval 8"/>
            <p:cNvSpPr>
              <a:spLocks noChangeArrowheads="1"/>
            </p:cNvSpPr>
            <p:nvPr/>
          </p:nvSpPr>
          <p:spPr bwMode="auto">
            <a:xfrm>
              <a:off x="3522663" y="5426075"/>
              <a:ext cx="908050" cy="900113"/>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4" name="Oval 9"/>
            <p:cNvSpPr>
              <a:spLocks noChangeArrowheads="1"/>
            </p:cNvSpPr>
            <p:nvPr/>
          </p:nvSpPr>
          <p:spPr bwMode="auto">
            <a:xfrm>
              <a:off x="3619500" y="5522913"/>
              <a:ext cx="712788" cy="706438"/>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5" name="TextBox 24"/>
            <p:cNvSpPr txBox="1"/>
            <p:nvPr/>
          </p:nvSpPr>
          <p:spPr>
            <a:xfrm>
              <a:off x="3659786" y="5583020"/>
              <a:ext cx="570273" cy="646331"/>
            </a:xfrm>
            <a:prstGeom prst="rect">
              <a:avLst/>
            </a:prstGeom>
            <a:noFill/>
          </p:spPr>
          <p:txBody>
            <a:bodyPr wrap="square" rtlCol="0">
              <a:spAutoFit/>
            </a:bodyPr>
            <a:lstStyle/>
            <a:p>
              <a:pPr algn="ctr"/>
              <a:r>
                <a:rPr lang="en-US" altLang="zh-CN" sz="3600" b="1">
                  <a:solidFill>
                    <a:schemeClr val="accent2"/>
                  </a:solidFill>
                  <a:latin typeface="+mn-ea"/>
                  <a:ea typeface="+mn-ea"/>
                </a:rPr>
                <a:t>4</a:t>
              </a:r>
              <a:endParaRPr lang="zh-CN" altLang="en-US" sz="3600" b="1">
                <a:solidFill>
                  <a:schemeClr val="accent2"/>
                </a:solidFill>
                <a:latin typeface="+mn-ea"/>
                <a:ea typeface="+mn-ea"/>
              </a:endParaRPr>
            </a:p>
          </p:txBody>
        </p:sp>
      </p:grpSp>
      <p:sp>
        <p:nvSpPr>
          <p:cNvPr id="26" name="TextBox 25"/>
          <p:cNvSpPr txBox="1"/>
          <p:nvPr/>
        </p:nvSpPr>
        <p:spPr>
          <a:xfrm>
            <a:off x="5001500" y="916739"/>
            <a:ext cx="3794761" cy="400110"/>
          </a:xfrm>
          <a:prstGeom prst="rect">
            <a:avLst/>
          </a:prstGeom>
          <a:noFill/>
        </p:spPr>
        <p:txBody>
          <a:bodyPr wrap="square" rtlCol="0">
            <a:spAutoFit/>
          </a:bodyPr>
          <a:lstStyle/>
          <a:p>
            <a:r>
              <a:rPr lang="zh-CN" altLang="en-US" sz="2000" b="1">
                <a:solidFill>
                  <a:schemeClr val="accent1"/>
                </a:solidFill>
                <a:latin typeface="+mn-ea"/>
                <a:ea typeface="+mn-ea"/>
              </a:rPr>
              <a:t>这里输入您的文字</a:t>
            </a:r>
            <a:endParaRPr lang="en-US" altLang="zh-CN" sz="2000" b="1">
              <a:solidFill>
                <a:schemeClr val="accent1"/>
              </a:solidFill>
              <a:latin typeface="+mn-ea"/>
              <a:ea typeface="+mn-ea"/>
            </a:endParaRPr>
          </a:p>
        </p:txBody>
      </p:sp>
      <p:sp>
        <p:nvSpPr>
          <p:cNvPr id="27" name="TextBox 26"/>
          <p:cNvSpPr txBox="1"/>
          <p:nvPr/>
        </p:nvSpPr>
        <p:spPr>
          <a:xfrm>
            <a:off x="4993492" y="1238649"/>
            <a:ext cx="6433481" cy="646331"/>
          </a:xfrm>
          <a:prstGeom prst="rect">
            <a:avLst/>
          </a:prstGeom>
          <a:noFill/>
        </p:spPr>
        <p:txBody>
          <a:bodyPr wrap="square" rtlCol="0">
            <a:spAutoFit/>
          </a:bodyPr>
          <a:lstStyle/>
          <a:p>
            <a:r>
              <a:rPr lang="zh-CN" altLang="en-US">
                <a:solidFill>
                  <a:schemeClr val="accent1"/>
                </a:solidFill>
                <a:latin typeface="+mn-ea"/>
                <a:ea typeface="+mn-ea"/>
              </a:rPr>
              <a:t>这里可以添加主要内容这里可以添加主要内容这里可以添加主要内容这里可以添加主要内容可以添加主要内容</a:t>
            </a:r>
            <a:endParaRPr lang="zh-CN" altLang="en-US">
              <a:solidFill>
                <a:schemeClr val="accent1"/>
              </a:solidFill>
              <a:latin typeface="+mn-ea"/>
              <a:ea typeface="+mn-ea"/>
            </a:endParaRPr>
          </a:p>
        </p:txBody>
      </p:sp>
      <p:sp>
        <p:nvSpPr>
          <p:cNvPr id="28" name="TextBox 27"/>
          <p:cNvSpPr txBox="1"/>
          <p:nvPr/>
        </p:nvSpPr>
        <p:spPr>
          <a:xfrm>
            <a:off x="5810349" y="2308810"/>
            <a:ext cx="3794761" cy="400110"/>
          </a:xfrm>
          <a:prstGeom prst="rect">
            <a:avLst/>
          </a:prstGeom>
          <a:noFill/>
        </p:spPr>
        <p:txBody>
          <a:bodyPr wrap="square" rtlCol="0">
            <a:spAutoFit/>
          </a:bodyPr>
          <a:lstStyle/>
          <a:p>
            <a:r>
              <a:rPr lang="zh-CN" altLang="en-US" sz="2000" b="1">
                <a:solidFill>
                  <a:schemeClr val="accent1"/>
                </a:solidFill>
                <a:latin typeface="+mn-ea"/>
                <a:ea typeface="+mn-ea"/>
              </a:rPr>
              <a:t>这里输入您的文字</a:t>
            </a:r>
            <a:endParaRPr lang="en-US" altLang="zh-CN" sz="2000" b="1">
              <a:solidFill>
                <a:schemeClr val="accent1"/>
              </a:solidFill>
              <a:latin typeface="+mn-ea"/>
              <a:ea typeface="+mn-ea"/>
            </a:endParaRPr>
          </a:p>
        </p:txBody>
      </p:sp>
      <p:sp>
        <p:nvSpPr>
          <p:cNvPr id="29" name="TextBox 28"/>
          <p:cNvSpPr txBox="1"/>
          <p:nvPr/>
        </p:nvSpPr>
        <p:spPr>
          <a:xfrm>
            <a:off x="5802342" y="2630720"/>
            <a:ext cx="5552624" cy="646331"/>
          </a:xfrm>
          <a:prstGeom prst="rect">
            <a:avLst/>
          </a:prstGeom>
          <a:noFill/>
        </p:spPr>
        <p:txBody>
          <a:bodyPr wrap="square" rtlCol="0">
            <a:spAutoFit/>
          </a:bodyPr>
          <a:lstStyle/>
          <a:p>
            <a:r>
              <a:rPr lang="zh-CN" altLang="en-US">
                <a:solidFill>
                  <a:schemeClr val="accent1"/>
                </a:solidFill>
                <a:latin typeface="+mn-ea"/>
                <a:ea typeface="+mn-ea"/>
              </a:rPr>
              <a:t>这里可以添加主要内容这里可以添加主要内容这里可以添加主要内容这里可以添加主要内容可以添加</a:t>
            </a:r>
            <a:endParaRPr lang="zh-CN" altLang="en-US">
              <a:solidFill>
                <a:schemeClr val="accent1"/>
              </a:solidFill>
              <a:latin typeface="+mn-ea"/>
              <a:ea typeface="+mn-ea"/>
            </a:endParaRPr>
          </a:p>
        </p:txBody>
      </p:sp>
      <p:sp>
        <p:nvSpPr>
          <p:cNvPr id="30" name="TextBox 29"/>
          <p:cNvSpPr txBox="1"/>
          <p:nvPr/>
        </p:nvSpPr>
        <p:spPr>
          <a:xfrm>
            <a:off x="5810349" y="4032423"/>
            <a:ext cx="3794761" cy="400110"/>
          </a:xfrm>
          <a:prstGeom prst="rect">
            <a:avLst/>
          </a:prstGeom>
          <a:noFill/>
        </p:spPr>
        <p:txBody>
          <a:bodyPr wrap="square" rtlCol="0">
            <a:spAutoFit/>
          </a:bodyPr>
          <a:lstStyle/>
          <a:p>
            <a:r>
              <a:rPr lang="zh-CN" altLang="en-US" sz="2000" b="1">
                <a:solidFill>
                  <a:schemeClr val="accent1"/>
                </a:solidFill>
                <a:latin typeface="+mn-ea"/>
                <a:ea typeface="+mn-ea"/>
              </a:rPr>
              <a:t>这里输入您的文字</a:t>
            </a:r>
            <a:endParaRPr lang="en-US" altLang="zh-CN" sz="2000" b="1">
              <a:solidFill>
                <a:schemeClr val="accent1"/>
              </a:solidFill>
              <a:latin typeface="+mn-ea"/>
              <a:ea typeface="+mn-ea"/>
            </a:endParaRPr>
          </a:p>
        </p:txBody>
      </p:sp>
      <p:sp>
        <p:nvSpPr>
          <p:cNvPr id="31" name="TextBox 30"/>
          <p:cNvSpPr txBox="1"/>
          <p:nvPr/>
        </p:nvSpPr>
        <p:spPr>
          <a:xfrm>
            <a:off x="5802342" y="4354333"/>
            <a:ext cx="5552624" cy="646331"/>
          </a:xfrm>
          <a:prstGeom prst="rect">
            <a:avLst/>
          </a:prstGeom>
          <a:noFill/>
        </p:spPr>
        <p:txBody>
          <a:bodyPr wrap="square" rtlCol="0">
            <a:spAutoFit/>
          </a:bodyPr>
          <a:lstStyle/>
          <a:p>
            <a:r>
              <a:rPr lang="zh-CN" altLang="en-US">
                <a:solidFill>
                  <a:schemeClr val="accent1"/>
                </a:solidFill>
                <a:latin typeface="+mn-ea"/>
                <a:ea typeface="+mn-ea"/>
              </a:rPr>
              <a:t>这里可以添加主要内容这里可以添加主要内容这里可以添加主要内容这里可以添加主要内容可以添加</a:t>
            </a:r>
            <a:endParaRPr lang="zh-CN" altLang="en-US">
              <a:solidFill>
                <a:schemeClr val="accent1"/>
              </a:solidFill>
              <a:latin typeface="+mn-ea"/>
              <a:ea typeface="+mn-ea"/>
            </a:endParaRPr>
          </a:p>
        </p:txBody>
      </p:sp>
      <p:sp>
        <p:nvSpPr>
          <p:cNvPr id="32" name="TextBox 31"/>
          <p:cNvSpPr txBox="1"/>
          <p:nvPr/>
        </p:nvSpPr>
        <p:spPr>
          <a:xfrm>
            <a:off x="5001500" y="5461443"/>
            <a:ext cx="3794761" cy="400110"/>
          </a:xfrm>
          <a:prstGeom prst="rect">
            <a:avLst/>
          </a:prstGeom>
          <a:noFill/>
        </p:spPr>
        <p:txBody>
          <a:bodyPr wrap="square" rtlCol="0">
            <a:spAutoFit/>
          </a:bodyPr>
          <a:lstStyle/>
          <a:p>
            <a:r>
              <a:rPr lang="zh-CN" altLang="en-US" sz="2000" b="1">
                <a:solidFill>
                  <a:schemeClr val="accent1"/>
                </a:solidFill>
                <a:latin typeface="+mn-ea"/>
                <a:ea typeface="+mn-ea"/>
              </a:rPr>
              <a:t>这里输入您的文字</a:t>
            </a:r>
            <a:endParaRPr lang="en-US" altLang="zh-CN" sz="2000" b="1">
              <a:solidFill>
                <a:schemeClr val="accent1"/>
              </a:solidFill>
              <a:latin typeface="+mn-ea"/>
              <a:ea typeface="+mn-ea"/>
            </a:endParaRPr>
          </a:p>
        </p:txBody>
      </p:sp>
      <p:sp>
        <p:nvSpPr>
          <p:cNvPr id="33" name="TextBox 32"/>
          <p:cNvSpPr txBox="1"/>
          <p:nvPr/>
        </p:nvSpPr>
        <p:spPr>
          <a:xfrm>
            <a:off x="4993492" y="5783353"/>
            <a:ext cx="6433481" cy="646331"/>
          </a:xfrm>
          <a:prstGeom prst="rect">
            <a:avLst/>
          </a:prstGeom>
          <a:noFill/>
        </p:spPr>
        <p:txBody>
          <a:bodyPr wrap="square" rtlCol="0">
            <a:spAutoFit/>
          </a:bodyPr>
          <a:lstStyle/>
          <a:p>
            <a:r>
              <a:rPr lang="zh-CN" altLang="en-US">
                <a:solidFill>
                  <a:schemeClr val="accent1"/>
                </a:solidFill>
                <a:latin typeface="+mn-ea"/>
                <a:ea typeface="+mn-ea"/>
              </a:rPr>
              <a:t>这里可以添加主要内容这里可以添加主要内容这里可以添加主要内容这里可以添加主要内容可以添加主要内容</a:t>
            </a:r>
            <a:endParaRPr lang="zh-CN" altLang="en-US">
              <a:solidFill>
                <a:schemeClr val="accent1"/>
              </a:solidFill>
              <a:latin typeface="+mn-ea"/>
              <a:ea typeface="+mn-ea"/>
            </a:endParaRPr>
          </a:p>
        </p:txBody>
      </p:sp>
    </p:spTree>
  </p:cSld>
  <p:clrMapOvr>
    <a:masterClrMapping/>
  </p:clrMapOvr>
  <mc:AlternateContent>
    <mc:Choice xmlns:p14="http://schemas.microsoft.com/office/powerpoint/2010/main" Requires="p14">
      <p:transition spd="slow" advTm="6437" p14:dur="800">
        <p14:prism dir="u"/>
      </p:transition>
    </mc:Choice>
    <mc:Fallback>
      <p:transition spd="slow" advTm="643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par>
                          <p:cTn id="28" fill="hold" nodeType="afterGroup">
                            <p:stCondLst>
                              <p:cond delay="2700"/>
                            </p:stCondLst>
                            <p:childTnLst>
                              <p:par>
                                <p:cTn id="29" presetID="5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2" dur="1000" decel="50000" fill="hold">
                                          <p:stCondLst>
                                            <p:cond delay="0"/>
                                          </p:stCondLst>
                                        </p:cTn>
                                        <p:tgtEl>
                                          <p:spTgt spid="10"/>
                                        </p:tgtEl>
                                        <p:attrNameLst>
                                          <p:attrName>ppt_x</p:attrName>
                                          <p:attrName>ppt_y</p:attrName>
                                        </p:attrNameLst>
                                      </p:cBhvr>
                                    </p:animMotion>
                                    <p:animEffect transition="in" filter="fade">
                                      <p:cBhvr>
                                        <p:cTn id="33" dur="1000"/>
                                        <p:tgtEl>
                                          <p:spTgt spid="10"/>
                                        </p:tgtEl>
                                      </p:cBhvr>
                                    </p:animEffect>
                                  </p:childTnLst>
                                </p:cTn>
                              </p:par>
                              <p:par>
                                <p:cTn id="34" presetID="52" presetClass="entr" presetSubtype="0" fill="hold" nodeType="withEffect">
                                  <p:stCondLst>
                                    <p:cond delay="200"/>
                                  </p:stCondLst>
                                  <p:childTnLst>
                                    <p:set>
                                      <p:cBhvr>
                                        <p:cTn id="35" dur="1" fill="hold">
                                          <p:stCondLst>
                                            <p:cond delay="0"/>
                                          </p:stCondLst>
                                        </p:cTn>
                                        <p:tgtEl>
                                          <p:spTgt spid="14"/>
                                        </p:tgtEl>
                                        <p:attrNameLst>
                                          <p:attrName>style.visibility</p:attrName>
                                        </p:attrNameLst>
                                      </p:cBhvr>
                                      <p:to>
                                        <p:strVal val="visible"/>
                                      </p:to>
                                    </p:set>
                                    <p:animScale>
                                      <p:cBhvr>
                                        <p:cTn id="3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7" dur="1000" decel="50000" fill="hold">
                                          <p:stCondLst>
                                            <p:cond delay="0"/>
                                          </p:stCondLst>
                                        </p:cTn>
                                        <p:tgtEl>
                                          <p:spTgt spid="14"/>
                                        </p:tgtEl>
                                        <p:attrNameLst>
                                          <p:attrName>ppt_x</p:attrName>
                                          <p:attrName>ppt_y</p:attrName>
                                        </p:attrNameLst>
                                      </p:cBhvr>
                                    </p:animMotion>
                                    <p:animEffect transition="in" filter="fade">
                                      <p:cBhvr>
                                        <p:cTn id="38" dur="1000"/>
                                        <p:tgtEl>
                                          <p:spTgt spid="14"/>
                                        </p:tgtEl>
                                      </p:cBhvr>
                                    </p:animEffect>
                                  </p:childTnLst>
                                </p:cTn>
                              </p:par>
                              <p:par>
                                <p:cTn id="39" presetID="52" presetClass="entr" presetSubtype="0" fill="hold" nodeType="withEffect">
                                  <p:stCondLst>
                                    <p:cond delay="400"/>
                                  </p:stCondLst>
                                  <p:childTnLst>
                                    <p:set>
                                      <p:cBhvr>
                                        <p:cTn id="40" dur="1" fill="hold">
                                          <p:stCondLst>
                                            <p:cond delay="0"/>
                                          </p:stCondLst>
                                        </p:cTn>
                                        <p:tgtEl>
                                          <p:spTgt spid="18"/>
                                        </p:tgtEl>
                                        <p:attrNameLst>
                                          <p:attrName>style.visibility</p:attrName>
                                        </p:attrNameLst>
                                      </p:cBhvr>
                                      <p:to>
                                        <p:strVal val="visible"/>
                                      </p:to>
                                    </p:set>
                                    <p:animScale>
                                      <p:cBhvr>
                                        <p:cTn id="4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2" dur="1000" decel="50000" fill="hold">
                                          <p:stCondLst>
                                            <p:cond delay="0"/>
                                          </p:stCondLst>
                                        </p:cTn>
                                        <p:tgtEl>
                                          <p:spTgt spid="18"/>
                                        </p:tgtEl>
                                        <p:attrNameLst>
                                          <p:attrName>ppt_x</p:attrName>
                                          <p:attrName>ppt_y</p:attrName>
                                        </p:attrNameLst>
                                      </p:cBhvr>
                                    </p:animMotion>
                                    <p:animEffect transition="in" filter="fade">
                                      <p:cBhvr>
                                        <p:cTn id="43" dur="1000"/>
                                        <p:tgtEl>
                                          <p:spTgt spid="18"/>
                                        </p:tgtEl>
                                      </p:cBhvr>
                                    </p:animEffect>
                                  </p:childTnLst>
                                </p:cTn>
                              </p:par>
                              <p:par>
                                <p:cTn id="44" presetID="52" presetClass="entr" presetSubtype="0" fill="hold" nodeType="withEffect">
                                  <p:stCondLst>
                                    <p:cond delay="600"/>
                                  </p:stCondLst>
                                  <p:childTnLst>
                                    <p:set>
                                      <p:cBhvr>
                                        <p:cTn id="45" dur="1" fill="hold">
                                          <p:stCondLst>
                                            <p:cond delay="0"/>
                                          </p:stCondLst>
                                        </p:cTn>
                                        <p:tgtEl>
                                          <p:spTgt spid="22"/>
                                        </p:tgtEl>
                                        <p:attrNameLst>
                                          <p:attrName>style.visibility</p:attrName>
                                        </p:attrNameLst>
                                      </p:cBhvr>
                                      <p:to>
                                        <p:strVal val="visible"/>
                                      </p:to>
                                    </p:set>
                                    <p:animScale>
                                      <p:cBhvr>
                                        <p:cTn id="4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7" dur="1000" decel="50000" fill="hold">
                                          <p:stCondLst>
                                            <p:cond delay="0"/>
                                          </p:stCondLst>
                                        </p:cTn>
                                        <p:tgtEl>
                                          <p:spTgt spid="22"/>
                                        </p:tgtEl>
                                        <p:attrNameLst>
                                          <p:attrName>ppt_x</p:attrName>
                                          <p:attrName>ppt_y</p:attrName>
                                        </p:attrNameLst>
                                      </p:cBhvr>
                                    </p:animMotion>
                                    <p:animEffect transition="in" filter="fade">
                                      <p:cBhvr>
                                        <p:cTn id="48" dur="1000"/>
                                        <p:tgtEl>
                                          <p:spTgt spid="22"/>
                                        </p:tgtEl>
                                      </p:cBhvr>
                                    </p:animEffect>
                                  </p:childTnLst>
                                </p:cTn>
                              </p:par>
                            </p:childTnLst>
                          </p:cTn>
                        </p:par>
                        <p:par>
                          <p:cTn id="49" fill="hold" nodeType="afterGroup">
                            <p:stCondLst>
                              <p:cond delay="4300"/>
                            </p:stCondLst>
                            <p:childTnLst>
                              <p:par>
                                <p:cTn id="50" presetID="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0-#ppt_w/2"/>
                                          </p:val>
                                        </p:tav>
                                        <p:tav tm="100000">
                                          <p:val>
                                            <p:strVal val="#ppt_x"/>
                                          </p:val>
                                        </p:tav>
                                      </p:tavLst>
                                    </p:anim>
                                    <p:anim calcmode="lin" valueType="num">
                                      <p:cBhvr additive="base">
                                        <p:cTn id="53" dur="500" fill="hold"/>
                                        <p:tgtEl>
                                          <p:spTgt spid="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0-#ppt_w/2"/>
                                          </p:val>
                                        </p:tav>
                                        <p:tav tm="100000">
                                          <p:val>
                                            <p:strVal val="#ppt_x"/>
                                          </p:val>
                                        </p:tav>
                                      </p:tavLst>
                                    </p:anim>
                                    <p:anim calcmode="lin" valueType="num">
                                      <p:cBhvr additive="base">
                                        <p:cTn id="57" dur="500" fill="hold"/>
                                        <p:tgtEl>
                                          <p:spTgt spid="7"/>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0-#ppt_w/2"/>
                                          </p:val>
                                        </p:tav>
                                        <p:tav tm="100000">
                                          <p:val>
                                            <p:strVal val="#ppt_x"/>
                                          </p:val>
                                        </p:tav>
                                      </p:tavLst>
                                    </p:anim>
                                    <p:anim calcmode="lin" valueType="num">
                                      <p:cBhvr additive="base">
                                        <p:cTn id="61" dur="500" fill="hold"/>
                                        <p:tgtEl>
                                          <p:spTgt spid="8"/>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0-#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48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7" grpId="0" animBg="1"/>
      <p:bldP spid="8" grpId="0" animBg="1"/>
      <p:bldP spid="9" grpId="0" animBg="1"/>
      <p:bldP spid="26" grpId="0"/>
      <p:bldP spid="27" grpId="0"/>
      <p:bldP spid="28" grpId="0"/>
      <p:bldP spid="29" grpId="0"/>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Freeform 6"/>
          <p:cNvSpPr/>
          <p:nvPr/>
        </p:nvSpPr>
        <p:spPr bwMode="auto">
          <a:xfrm>
            <a:off x="2028791" y="1626733"/>
            <a:ext cx="3529011" cy="4210409"/>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4850622" y="3112352"/>
            <a:ext cx="2336248" cy="2787341"/>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6" name="椭圆 5"/>
          <p:cNvSpPr/>
          <p:nvPr/>
        </p:nvSpPr>
        <p:spPr bwMode="auto">
          <a:xfrm>
            <a:off x="4604478" y="1639770"/>
            <a:ext cx="936104" cy="936104"/>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bwMode="auto">
          <a:xfrm>
            <a:off x="6607880" y="3244217"/>
            <a:ext cx="782712" cy="782712"/>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TextBox 7"/>
          <p:cNvSpPr txBox="1"/>
          <p:nvPr/>
        </p:nvSpPr>
        <p:spPr>
          <a:xfrm>
            <a:off x="4605297" y="1830823"/>
            <a:ext cx="952505" cy="553998"/>
          </a:xfrm>
          <a:prstGeom prst="rect">
            <a:avLst/>
          </a:prstGeom>
          <a:noFill/>
        </p:spPr>
        <p:txBody>
          <a:bodyPr wrap="none" rtlCol="0">
            <a:spAutoFit/>
          </a:bodyPr>
          <a:lstStyle/>
          <a:p>
            <a:r>
              <a:rPr lang="en-US" altLang="zh-CN" sz="3000">
                <a:solidFill>
                  <a:srgbClr val="F8F8F8"/>
                </a:solidFill>
              </a:rPr>
              <a:t>75%</a:t>
            </a:r>
            <a:endParaRPr lang="zh-CN" altLang="en-US" sz="3000">
              <a:solidFill>
                <a:srgbClr val="F8F8F8"/>
              </a:solidFill>
            </a:endParaRPr>
          </a:p>
        </p:txBody>
      </p:sp>
      <p:sp>
        <p:nvSpPr>
          <p:cNvPr id="9" name="TextBox 8"/>
          <p:cNvSpPr txBox="1"/>
          <p:nvPr/>
        </p:nvSpPr>
        <p:spPr>
          <a:xfrm>
            <a:off x="6624502" y="3404740"/>
            <a:ext cx="801823" cy="461665"/>
          </a:xfrm>
          <a:prstGeom prst="rect">
            <a:avLst/>
          </a:prstGeom>
          <a:noFill/>
        </p:spPr>
        <p:txBody>
          <a:bodyPr wrap="none" rtlCol="0">
            <a:spAutoFit/>
          </a:bodyPr>
          <a:lstStyle/>
          <a:p>
            <a:r>
              <a:rPr lang="en-US" altLang="zh-CN" sz="2400">
                <a:solidFill>
                  <a:srgbClr val="F8F8F8"/>
                </a:solidFill>
              </a:rPr>
              <a:t>34%</a:t>
            </a:r>
            <a:endParaRPr lang="zh-CN" altLang="en-US" sz="2400">
              <a:solidFill>
                <a:srgbClr val="F8F8F8"/>
              </a:solidFill>
            </a:endParaRPr>
          </a:p>
        </p:txBody>
      </p:sp>
      <p:sp>
        <p:nvSpPr>
          <p:cNvPr id="10" name="TextBox 9"/>
          <p:cNvSpPr txBox="1"/>
          <p:nvPr/>
        </p:nvSpPr>
        <p:spPr>
          <a:xfrm>
            <a:off x="2873188" y="2151799"/>
            <a:ext cx="1826141" cy="584775"/>
          </a:xfrm>
          <a:prstGeom prst="rect">
            <a:avLst/>
          </a:prstGeom>
          <a:noFill/>
        </p:spPr>
        <p:txBody>
          <a:bodyPr wrap="none" rtlCol="0">
            <a:spAutoFit/>
          </a:bodyPr>
          <a:lstStyle/>
          <a:p>
            <a:r>
              <a:rPr lang="zh-CN" altLang="en-US" sz="3200">
                <a:solidFill>
                  <a:srgbClr val="F8F8F8"/>
                </a:solidFill>
                <a:latin typeface="+mj-ea"/>
                <a:ea typeface="+mj-ea"/>
              </a:rPr>
              <a:t>预计数字</a:t>
            </a:r>
            <a:endParaRPr lang="zh-CN" altLang="en-US" sz="3200">
              <a:solidFill>
                <a:srgbClr val="F8F8F8"/>
              </a:solidFill>
              <a:latin typeface="+mj-ea"/>
              <a:ea typeface="+mj-ea"/>
            </a:endParaRPr>
          </a:p>
        </p:txBody>
      </p:sp>
      <p:sp>
        <p:nvSpPr>
          <p:cNvPr id="11" name="TextBox 10"/>
          <p:cNvSpPr txBox="1"/>
          <p:nvPr/>
        </p:nvSpPr>
        <p:spPr>
          <a:xfrm>
            <a:off x="2439063" y="2751696"/>
            <a:ext cx="2611611" cy="1754326"/>
          </a:xfrm>
          <a:prstGeom prst="rect">
            <a:avLst/>
          </a:prstGeom>
          <a:noFill/>
        </p:spPr>
        <p:txBody>
          <a:bodyPr wrap="square" rtlCol="0">
            <a:spAutoFit/>
          </a:bodyPr>
          <a:lstStyle/>
          <a:p>
            <a:pPr algn="ctr"/>
            <a:r>
              <a:rPr lang="zh-CN" altLang="en-US">
                <a:solidFill>
                  <a:srgbClr val="F8F8F8"/>
                </a:solidFill>
                <a:latin typeface="+mn-ea"/>
                <a:ea typeface="+mn-ea"/>
              </a:rPr>
              <a:t>请输入您的文字对目标进行说明请输入您的文字对目标进行说明请输入您的文字对目标进行说明</a:t>
            </a:r>
            <a:endParaRPr lang="zh-CN" altLang="en-US">
              <a:solidFill>
                <a:srgbClr val="F8F8F8"/>
              </a:solidFill>
              <a:latin typeface="+mn-ea"/>
              <a:ea typeface="+mn-ea"/>
            </a:endParaRPr>
          </a:p>
          <a:p>
            <a:pPr algn="ctr"/>
            <a:endParaRPr lang="zh-CN" altLang="en-US">
              <a:solidFill>
                <a:srgbClr val="F8F8F8"/>
              </a:solidFill>
              <a:latin typeface="+mn-ea"/>
              <a:ea typeface="+mn-ea"/>
            </a:endParaRPr>
          </a:p>
        </p:txBody>
      </p:sp>
      <p:sp>
        <p:nvSpPr>
          <p:cNvPr id="12" name="TextBox 11"/>
          <p:cNvSpPr txBox="1"/>
          <p:nvPr/>
        </p:nvSpPr>
        <p:spPr>
          <a:xfrm>
            <a:off x="5199067" y="3724680"/>
            <a:ext cx="1620957" cy="523220"/>
          </a:xfrm>
          <a:prstGeom prst="rect">
            <a:avLst/>
          </a:prstGeom>
          <a:noFill/>
        </p:spPr>
        <p:txBody>
          <a:bodyPr wrap="none" rtlCol="0">
            <a:spAutoFit/>
          </a:bodyPr>
          <a:lstStyle/>
          <a:p>
            <a:r>
              <a:rPr lang="zh-CN" altLang="en-US" sz="2800">
                <a:solidFill>
                  <a:srgbClr val="F8F8F8"/>
                </a:solidFill>
                <a:latin typeface="+mj-ea"/>
                <a:ea typeface="+mj-ea"/>
              </a:rPr>
              <a:t>现有资金</a:t>
            </a:r>
            <a:endParaRPr lang="zh-CN" altLang="en-US" sz="2800">
              <a:solidFill>
                <a:srgbClr val="F8F8F8"/>
              </a:solidFill>
              <a:latin typeface="+mj-ea"/>
              <a:ea typeface="+mj-ea"/>
            </a:endParaRPr>
          </a:p>
        </p:txBody>
      </p:sp>
      <p:sp>
        <p:nvSpPr>
          <p:cNvPr id="13" name="TextBox 12"/>
          <p:cNvSpPr txBox="1"/>
          <p:nvPr/>
        </p:nvSpPr>
        <p:spPr>
          <a:xfrm>
            <a:off x="5018255" y="4197366"/>
            <a:ext cx="1982582" cy="923330"/>
          </a:xfrm>
          <a:prstGeom prst="rect">
            <a:avLst/>
          </a:prstGeom>
          <a:noFill/>
        </p:spPr>
        <p:txBody>
          <a:bodyPr wrap="square" rtlCol="0">
            <a:spAutoFit/>
          </a:bodyPr>
          <a:lstStyle/>
          <a:p>
            <a:pPr algn="ctr"/>
            <a:r>
              <a:rPr lang="zh-CN" altLang="en-US">
                <a:solidFill>
                  <a:srgbClr val="F8F8F8"/>
                </a:solidFill>
                <a:latin typeface="+mn-ea"/>
                <a:ea typeface="+mn-ea"/>
              </a:rPr>
              <a:t>请输入您的文字对实际情况进行说明</a:t>
            </a:r>
            <a:endParaRPr lang="zh-CN" altLang="en-US">
              <a:solidFill>
                <a:srgbClr val="F8F8F8"/>
              </a:solidFill>
              <a:latin typeface="+mn-ea"/>
              <a:ea typeface="+mn-ea"/>
            </a:endParaRPr>
          </a:p>
        </p:txBody>
      </p:sp>
      <p:sp>
        <p:nvSpPr>
          <p:cNvPr id="14" name="TextBox 13"/>
          <p:cNvSpPr txBox="1"/>
          <p:nvPr/>
        </p:nvSpPr>
        <p:spPr>
          <a:xfrm>
            <a:off x="5808171" y="1461491"/>
            <a:ext cx="5114745" cy="646331"/>
          </a:xfrm>
          <a:prstGeom prst="rect">
            <a:avLst/>
          </a:prstGeom>
          <a:noFill/>
        </p:spPr>
        <p:txBody>
          <a:bodyPr wrap="square" rtlCol="0">
            <a:spAutoFit/>
          </a:bodyPr>
          <a:lstStyle/>
          <a:p>
            <a:r>
              <a:rPr lang="zh-CN" altLang="en-US">
                <a:solidFill>
                  <a:schemeClr val="accent1"/>
                </a:solidFill>
                <a:latin typeface="+mn-ea"/>
                <a:ea typeface="+mn-ea"/>
              </a:rPr>
              <a:t>请输入您的文字请输入您的文字请输入您的文字请输入您的文字请输入您的文字</a:t>
            </a:r>
            <a:endParaRPr lang="zh-CN" altLang="en-US">
              <a:solidFill>
                <a:schemeClr val="accent1"/>
              </a:solidFill>
              <a:latin typeface="+mn-ea"/>
              <a:ea typeface="+mn-ea"/>
            </a:endParaRPr>
          </a:p>
        </p:txBody>
      </p:sp>
      <p:sp>
        <p:nvSpPr>
          <p:cNvPr id="15" name="TextBox 14"/>
          <p:cNvSpPr txBox="1"/>
          <p:nvPr/>
        </p:nvSpPr>
        <p:spPr>
          <a:xfrm>
            <a:off x="7525669" y="3160136"/>
            <a:ext cx="3397247" cy="923330"/>
          </a:xfrm>
          <a:prstGeom prst="rect">
            <a:avLst/>
          </a:prstGeom>
          <a:noFill/>
        </p:spPr>
        <p:txBody>
          <a:bodyPr wrap="square" rtlCol="0">
            <a:spAutoFit/>
          </a:bodyPr>
          <a:lstStyle/>
          <a:p>
            <a:r>
              <a:rPr lang="zh-CN" altLang="en-US">
                <a:solidFill>
                  <a:schemeClr val="accent1"/>
                </a:solidFill>
                <a:latin typeface="+mn-ea"/>
                <a:ea typeface="+mn-ea"/>
              </a:rPr>
              <a:t>请输入您的文字请输入您的文字请输入您的文字请输入您的文字请输入您的文字</a:t>
            </a:r>
            <a:endParaRPr lang="zh-CN" altLang="en-US">
              <a:solidFill>
                <a:schemeClr val="accent1"/>
              </a:solidFill>
              <a:latin typeface="+mn-ea"/>
              <a:ea typeface="+mn-ea"/>
            </a:endParaRPr>
          </a:p>
        </p:txBody>
      </p:sp>
    </p:spTree>
  </p:cSld>
  <p:clrMapOvr>
    <a:masterClrMapping/>
  </p:clrMapOvr>
  <p:transition spd="slow" advTm="737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6"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435">
                                          <p:stCondLst>
                                            <p:cond delay="0"/>
                                          </p:stCondLst>
                                        </p:cTn>
                                        <p:tgtEl>
                                          <p:spTgt spid="4"/>
                                        </p:tgtEl>
                                      </p:cBhvr>
                                    </p:animEffect>
                                    <p:anim calcmode="lin" valueType="num">
                                      <p:cBhvr>
                                        <p:cTn id="22"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7" dur="20">
                                          <p:stCondLst>
                                            <p:cond delay="487"/>
                                          </p:stCondLst>
                                        </p:cTn>
                                        <p:tgtEl>
                                          <p:spTgt spid="4"/>
                                        </p:tgtEl>
                                      </p:cBhvr>
                                      <p:to x="100000" y="60000"/>
                                    </p:animScale>
                                    <p:animScale>
                                      <p:cBhvr>
                                        <p:cTn id="28" dur="124" decel="50000">
                                          <p:stCondLst>
                                            <p:cond delay="507"/>
                                          </p:stCondLst>
                                        </p:cTn>
                                        <p:tgtEl>
                                          <p:spTgt spid="4"/>
                                        </p:tgtEl>
                                      </p:cBhvr>
                                      <p:to x="100000" y="100000"/>
                                    </p:animScale>
                                    <p:animScale>
                                      <p:cBhvr>
                                        <p:cTn id="29" dur="20">
                                          <p:stCondLst>
                                            <p:cond delay="984"/>
                                          </p:stCondLst>
                                        </p:cTn>
                                        <p:tgtEl>
                                          <p:spTgt spid="4"/>
                                        </p:tgtEl>
                                      </p:cBhvr>
                                      <p:to x="100000" y="80000"/>
                                    </p:animScale>
                                    <p:animScale>
                                      <p:cBhvr>
                                        <p:cTn id="30" dur="124" decel="50000">
                                          <p:stCondLst>
                                            <p:cond delay="1004"/>
                                          </p:stCondLst>
                                        </p:cTn>
                                        <p:tgtEl>
                                          <p:spTgt spid="4"/>
                                        </p:tgtEl>
                                      </p:cBhvr>
                                      <p:to x="100000" y="100000"/>
                                    </p:animScale>
                                    <p:animScale>
                                      <p:cBhvr>
                                        <p:cTn id="31" dur="20">
                                          <p:stCondLst>
                                            <p:cond delay="1231"/>
                                          </p:stCondLst>
                                        </p:cTn>
                                        <p:tgtEl>
                                          <p:spTgt spid="4"/>
                                        </p:tgtEl>
                                      </p:cBhvr>
                                      <p:to x="100000" y="90000"/>
                                    </p:animScale>
                                    <p:animScale>
                                      <p:cBhvr>
                                        <p:cTn id="32" dur="124" decel="50000">
                                          <p:stCondLst>
                                            <p:cond delay="1251"/>
                                          </p:stCondLst>
                                        </p:cTn>
                                        <p:tgtEl>
                                          <p:spTgt spid="4"/>
                                        </p:tgtEl>
                                      </p:cBhvr>
                                      <p:to x="100000" y="100000"/>
                                    </p:animScale>
                                    <p:animScale>
                                      <p:cBhvr>
                                        <p:cTn id="33" dur="20">
                                          <p:stCondLst>
                                            <p:cond delay="1356"/>
                                          </p:stCondLst>
                                        </p:cTn>
                                        <p:tgtEl>
                                          <p:spTgt spid="4"/>
                                        </p:tgtEl>
                                      </p:cBhvr>
                                      <p:to x="100000" y="95000"/>
                                    </p:animScale>
                                    <p:animScale>
                                      <p:cBhvr>
                                        <p:cTn id="34" dur="124" decel="50000">
                                          <p:stCondLst>
                                            <p:cond delay="1376"/>
                                          </p:stCondLst>
                                        </p:cTn>
                                        <p:tgtEl>
                                          <p:spTgt spid="4"/>
                                        </p:tgtEl>
                                      </p:cBhvr>
                                      <p:to x="100000" y="100000"/>
                                    </p:animScale>
                                  </p:childTnLst>
                                </p:cTn>
                              </p:par>
                              <p:par>
                                <p:cTn id="35" presetID="26"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435">
                                          <p:stCondLst>
                                            <p:cond delay="0"/>
                                          </p:stCondLst>
                                        </p:cTn>
                                        <p:tgtEl>
                                          <p:spTgt spid="5"/>
                                        </p:tgtEl>
                                      </p:cBhvr>
                                    </p:animEffect>
                                    <p:anim calcmode="lin" valueType="num">
                                      <p:cBhvr>
                                        <p:cTn id="3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43" dur="20">
                                          <p:stCondLst>
                                            <p:cond delay="487"/>
                                          </p:stCondLst>
                                        </p:cTn>
                                        <p:tgtEl>
                                          <p:spTgt spid="5"/>
                                        </p:tgtEl>
                                      </p:cBhvr>
                                      <p:to x="100000" y="60000"/>
                                    </p:animScale>
                                    <p:animScale>
                                      <p:cBhvr>
                                        <p:cTn id="44" dur="124" decel="50000">
                                          <p:stCondLst>
                                            <p:cond delay="507"/>
                                          </p:stCondLst>
                                        </p:cTn>
                                        <p:tgtEl>
                                          <p:spTgt spid="5"/>
                                        </p:tgtEl>
                                      </p:cBhvr>
                                      <p:to x="100000" y="100000"/>
                                    </p:animScale>
                                    <p:animScale>
                                      <p:cBhvr>
                                        <p:cTn id="45" dur="20">
                                          <p:stCondLst>
                                            <p:cond delay="984"/>
                                          </p:stCondLst>
                                        </p:cTn>
                                        <p:tgtEl>
                                          <p:spTgt spid="5"/>
                                        </p:tgtEl>
                                      </p:cBhvr>
                                      <p:to x="100000" y="80000"/>
                                    </p:animScale>
                                    <p:animScale>
                                      <p:cBhvr>
                                        <p:cTn id="46" dur="124" decel="50000">
                                          <p:stCondLst>
                                            <p:cond delay="1004"/>
                                          </p:stCondLst>
                                        </p:cTn>
                                        <p:tgtEl>
                                          <p:spTgt spid="5"/>
                                        </p:tgtEl>
                                      </p:cBhvr>
                                      <p:to x="100000" y="100000"/>
                                    </p:animScale>
                                    <p:animScale>
                                      <p:cBhvr>
                                        <p:cTn id="47" dur="20">
                                          <p:stCondLst>
                                            <p:cond delay="1231"/>
                                          </p:stCondLst>
                                        </p:cTn>
                                        <p:tgtEl>
                                          <p:spTgt spid="5"/>
                                        </p:tgtEl>
                                      </p:cBhvr>
                                      <p:to x="100000" y="90000"/>
                                    </p:animScale>
                                    <p:animScale>
                                      <p:cBhvr>
                                        <p:cTn id="48" dur="124" decel="50000">
                                          <p:stCondLst>
                                            <p:cond delay="1251"/>
                                          </p:stCondLst>
                                        </p:cTn>
                                        <p:tgtEl>
                                          <p:spTgt spid="5"/>
                                        </p:tgtEl>
                                      </p:cBhvr>
                                      <p:to x="100000" y="100000"/>
                                    </p:animScale>
                                    <p:animScale>
                                      <p:cBhvr>
                                        <p:cTn id="49" dur="20">
                                          <p:stCondLst>
                                            <p:cond delay="1356"/>
                                          </p:stCondLst>
                                        </p:cTn>
                                        <p:tgtEl>
                                          <p:spTgt spid="5"/>
                                        </p:tgtEl>
                                      </p:cBhvr>
                                      <p:to x="100000" y="95000"/>
                                    </p:animScale>
                                    <p:animScale>
                                      <p:cBhvr>
                                        <p:cTn id="50" dur="124" decel="50000">
                                          <p:stCondLst>
                                            <p:cond delay="1376"/>
                                          </p:stCondLst>
                                        </p:cTn>
                                        <p:tgtEl>
                                          <p:spTgt spid="5"/>
                                        </p:tgtEl>
                                      </p:cBhvr>
                                      <p:to x="100000" y="100000"/>
                                    </p:animScale>
                                  </p:childTnLst>
                                </p:cTn>
                              </p:par>
                            </p:childTnLst>
                          </p:cTn>
                        </p:par>
                        <p:par>
                          <p:cTn id="51" fill="hold" nodeType="afterGroup">
                            <p:stCondLst>
                              <p:cond delay="2700"/>
                            </p:stCondLst>
                            <p:childTnLst>
                              <p:par>
                                <p:cTn id="52" presetID="31"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90"/>
                                          </p:val>
                                        </p:tav>
                                        <p:tav tm="100000">
                                          <p:val>
                                            <p:fltVal val="0"/>
                                          </p:val>
                                        </p:tav>
                                      </p:tavLst>
                                    </p:anim>
                                    <p:animEffect transition="in" filter="fade">
                                      <p:cBhvr>
                                        <p:cTn id="57" dur="500"/>
                                        <p:tgtEl>
                                          <p:spTgt spid="1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style.rotation</p:attrName>
                                        </p:attrNameLst>
                                      </p:cBhvr>
                                      <p:tavLst>
                                        <p:tav tm="0">
                                          <p:val>
                                            <p:fltVal val="90"/>
                                          </p:val>
                                        </p:tav>
                                        <p:tav tm="100000">
                                          <p:val>
                                            <p:fltVal val="0"/>
                                          </p:val>
                                        </p:tav>
                                      </p:tavLst>
                                    </p:anim>
                                    <p:animEffect transition="in" filter="fade">
                                      <p:cBhvr>
                                        <p:cTn id="63" dur="500"/>
                                        <p:tgtEl>
                                          <p:spTgt spid="11"/>
                                        </p:tgtEl>
                                      </p:cBhvr>
                                    </p:animEffect>
                                  </p:childTnLst>
                                </p:cTn>
                              </p:par>
                            </p:childTnLst>
                          </p:cTn>
                        </p:par>
                        <p:par>
                          <p:cTn id="64" fill="hold" nodeType="afterGroup">
                            <p:stCondLst>
                              <p:cond delay="3200"/>
                            </p:stCondLst>
                            <p:childTnLst>
                              <p:par>
                                <p:cTn id="65" presetID="5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Scale>
                                      <p:cBhvr>
                                        <p:cTn id="6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8" dur="1000" decel="50000" fill="hold">
                                          <p:stCondLst>
                                            <p:cond delay="0"/>
                                          </p:stCondLst>
                                        </p:cTn>
                                        <p:tgtEl>
                                          <p:spTgt spid="6"/>
                                        </p:tgtEl>
                                        <p:attrNameLst>
                                          <p:attrName>ppt_x</p:attrName>
                                          <p:attrName>ppt_y</p:attrName>
                                        </p:attrNameLst>
                                      </p:cBhvr>
                                    </p:animMotion>
                                    <p:animEffect transition="in" filter="fade">
                                      <p:cBhvr>
                                        <p:cTn id="69" dur="1000"/>
                                        <p:tgtEl>
                                          <p:spTgt spid="6"/>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Scale>
                                      <p:cBhvr>
                                        <p:cTn id="7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3" dur="1000" decel="50000" fill="hold">
                                          <p:stCondLst>
                                            <p:cond delay="0"/>
                                          </p:stCondLst>
                                        </p:cTn>
                                        <p:tgtEl>
                                          <p:spTgt spid="8"/>
                                        </p:tgtEl>
                                        <p:attrNameLst>
                                          <p:attrName>ppt_x</p:attrName>
                                          <p:attrName>ppt_y</p:attrName>
                                        </p:attrNameLst>
                                      </p:cBhvr>
                                    </p:animMotion>
                                    <p:animEffect transition="in" filter="fade">
                                      <p:cBhvr>
                                        <p:cTn id="74" dur="1000"/>
                                        <p:tgtEl>
                                          <p:spTgt spid="8"/>
                                        </p:tgtEl>
                                      </p:cBhvr>
                                    </p:animEffect>
                                  </p:childTnLst>
                                </p:cTn>
                              </p:par>
                            </p:childTnLst>
                          </p:cTn>
                        </p:par>
                        <p:par>
                          <p:cTn id="75" fill="hold" nodeType="afterGroup">
                            <p:stCondLst>
                              <p:cond delay="4200"/>
                            </p:stCondLst>
                            <p:childTnLst>
                              <p:par>
                                <p:cTn id="76" presetID="22" presetClass="entr" presetSubtype="8"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par>
                          <p:cTn id="79" fill="hold" nodeType="afterGroup">
                            <p:stCondLst>
                              <p:cond delay="4700"/>
                            </p:stCondLst>
                            <p:childTnLst>
                              <p:par>
                                <p:cTn id="80" presetID="31"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anim calcmode="lin" valueType="num">
                                      <p:cBhvr>
                                        <p:cTn id="84" dur="500" fill="hold"/>
                                        <p:tgtEl>
                                          <p:spTgt spid="12"/>
                                        </p:tgtEl>
                                        <p:attrNameLst>
                                          <p:attrName>style.rotation</p:attrName>
                                        </p:attrNameLst>
                                      </p:cBhvr>
                                      <p:tavLst>
                                        <p:tav tm="0">
                                          <p:val>
                                            <p:fltVal val="90"/>
                                          </p:val>
                                        </p:tav>
                                        <p:tav tm="100000">
                                          <p:val>
                                            <p:fltVal val="0"/>
                                          </p:val>
                                        </p:tav>
                                      </p:tavLst>
                                    </p:anim>
                                    <p:animEffect transition="in" filter="fade">
                                      <p:cBhvr>
                                        <p:cTn id="85" dur="500"/>
                                        <p:tgtEl>
                                          <p:spTgt spid="12"/>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90"/>
                                          </p:val>
                                        </p:tav>
                                        <p:tav tm="100000">
                                          <p:val>
                                            <p:fltVal val="0"/>
                                          </p:val>
                                        </p:tav>
                                      </p:tavLst>
                                    </p:anim>
                                    <p:animEffect transition="in" filter="fade">
                                      <p:cBhvr>
                                        <p:cTn id="91" dur="500"/>
                                        <p:tgtEl>
                                          <p:spTgt spid="13"/>
                                        </p:tgtEl>
                                      </p:cBhvr>
                                    </p:animEffect>
                                  </p:childTnLst>
                                </p:cTn>
                              </p:par>
                            </p:childTnLst>
                          </p:cTn>
                        </p:par>
                        <p:par>
                          <p:cTn id="92" fill="hold" nodeType="afterGroup">
                            <p:stCondLst>
                              <p:cond delay="5200"/>
                            </p:stCondLst>
                            <p:childTnLst>
                              <p:par>
                                <p:cTn id="93" presetID="52" presetClass="entr" presetSubtype="0"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Scale>
                                      <p:cBhvr>
                                        <p:cTn id="9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6" dur="1000" decel="50000" fill="hold">
                                          <p:stCondLst>
                                            <p:cond delay="0"/>
                                          </p:stCondLst>
                                        </p:cTn>
                                        <p:tgtEl>
                                          <p:spTgt spid="7"/>
                                        </p:tgtEl>
                                        <p:attrNameLst>
                                          <p:attrName>ppt_x</p:attrName>
                                          <p:attrName>ppt_y</p:attrName>
                                        </p:attrNameLst>
                                      </p:cBhvr>
                                    </p:animMotion>
                                    <p:animEffect transition="in" filter="fade">
                                      <p:cBhvr>
                                        <p:cTn id="97" dur="1000"/>
                                        <p:tgtEl>
                                          <p:spTgt spid="7"/>
                                        </p:tgtEl>
                                      </p:cBhvr>
                                    </p:animEffect>
                                  </p:childTnLst>
                                </p:cTn>
                              </p:par>
                              <p:par>
                                <p:cTn id="98" presetID="52"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Scale>
                                      <p:cBhvr>
                                        <p:cTn id="10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1" dur="1000" decel="50000" fill="hold">
                                          <p:stCondLst>
                                            <p:cond delay="0"/>
                                          </p:stCondLst>
                                        </p:cTn>
                                        <p:tgtEl>
                                          <p:spTgt spid="9"/>
                                        </p:tgtEl>
                                        <p:attrNameLst>
                                          <p:attrName>ppt_x</p:attrName>
                                          <p:attrName>ppt_y</p:attrName>
                                        </p:attrNameLst>
                                      </p:cBhvr>
                                    </p:animMotion>
                                    <p:animEffect transition="in" filter="fade">
                                      <p:cBhvr>
                                        <p:cTn id="102" dur="1000"/>
                                        <p:tgtEl>
                                          <p:spTgt spid="9"/>
                                        </p:tgtEl>
                                      </p:cBhvr>
                                    </p:animEffect>
                                  </p:childTnLst>
                                </p:cTn>
                              </p:par>
                            </p:childTnLst>
                          </p:cTn>
                        </p:par>
                        <p:par>
                          <p:cTn id="103" fill="hold" nodeType="afterGroup">
                            <p:stCondLst>
                              <p:cond delay="6200"/>
                            </p:stCondLst>
                            <p:childTnLst>
                              <p:par>
                                <p:cTn id="104" presetID="22" presetClass="entr" presetSubtype="8"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3468896"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 name="矩形 2"/>
          <p:cNvSpPr/>
          <p:nvPr/>
        </p:nvSpPr>
        <p:spPr>
          <a:xfrm>
            <a:off x="879227" y="1280141"/>
            <a:ext cx="8675538" cy="707886"/>
          </a:xfrm>
          <a:prstGeom prst="rect">
            <a:avLst/>
          </a:prstGeom>
        </p:spPr>
        <p:txBody>
          <a:bodyPr wrap="square">
            <a:spAutoFit/>
          </a:bodyPr>
          <a:lstStyle/>
          <a:p>
            <a:pPr algn="just"/>
            <a:r>
              <a:rPr lang="zh-CN" altLang="en-US" sz="2000">
                <a:solidFill>
                  <a:schemeClr val="accent1"/>
                </a:solidFill>
                <a:latin typeface="+mj-ea"/>
                <a:ea typeface="+mj-ea"/>
              </a:rPr>
              <a:t>成长型家庭的理财目标较多，我们的建议是您实现理财目标的顺序要先短期后长期，先重要后次要，把家庭理财目标的优先顺序安排为：</a:t>
            </a:r>
            <a:endParaRPr lang="zh-CN" altLang="en-US" sz="2000">
              <a:solidFill>
                <a:schemeClr val="accent1"/>
              </a:solidFill>
              <a:latin typeface="+mj-ea"/>
              <a:ea typeface="+mj-ea"/>
            </a:endParaRPr>
          </a:p>
        </p:txBody>
      </p:sp>
      <p:sp>
        <p:nvSpPr>
          <p:cNvPr id="47" name="Rectangle 5"/>
          <p:cNvSpPr>
            <a:spLocks noChangeArrowheads="1"/>
          </p:cNvSpPr>
          <p:nvPr/>
        </p:nvSpPr>
        <p:spPr bwMode="auto">
          <a:xfrm>
            <a:off x="890588" y="6151563"/>
            <a:ext cx="1574800" cy="1841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2354263" y="5526088"/>
            <a:ext cx="695325" cy="809625"/>
          </a:xfrm>
          <a:custGeom>
            <a:gdLst>
              <a:gd name="T0" fmla="*/ 0 w 884"/>
              <a:gd name="T1" fmla="*/ 860 h 1024"/>
              <a:gd name="T2" fmla="*/ 743 w 884"/>
              <a:gd name="T3" fmla="*/ 0 h 1024"/>
              <a:gd name="T4" fmla="*/ 884 w 884"/>
              <a:gd name="T5" fmla="*/ 164 h 1024"/>
              <a:gd name="T6" fmla="*/ 142 w 884"/>
              <a:gd name="T7" fmla="*/ 1024 h 1024"/>
              <a:gd name="T8" fmla="*/ 0 w 884"/>
              <a:gd name="T9" fmla="*/ 860 h 1024"/>
            </a:gdLst>
            <a:cxnLst>
              <a:cxn ang="0">
                <a:pos x="T0" y="T1"/>
              </a:cxn>
              <a:cxn ang="0">
                <a:pos x="T2" y="T3"/>
              </a:cxn>
              <a:cxn ang="0">
                <a:pos x="T4" y="T5"/>
              </a:cxn>
              <a:cxn ang="0">
                <a:pos x="T6" y="T7"/>
              </a:cxn>
              <a:cxn ang="0">
                <a:pos x="T8" y="T9"/>
              </a:cxn>
            </a:cxnLst>
            <a:rect l="0" t="0" r="r" b="b"/>
            <a:pathLst>
              <a:path w="884" h="1024">
                <a:moveTo>
                  <a:pt x="0" y="860"/>
                </a:moveTo>
                <a:lnTo>
                  <a:pt x="743" y="0"/>
                </a:lnTo>
                <a:lnTo>
                  <a:pt x="884" y="164"/>
                </a:lnTo>
                <a:lnTo>
                  <a:pt x="142" y="1024"/>
                </a:lnTo>
                <a:lnTo>
                  <a:pt x="0" y="86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9" name="Rectangle 7"/>
          <p:cNvSpPr>
            <a:spLocks noChangeArrowheads="1"/>
          </p:cNvSpPr>
          <p:nvPr/>
        </p:nvSpPr>
        <p:spPr bwMode="auto">
          <a:xfrm>
            <a:off x="2938463" y="5526088"/>
            <a:ext cx="1574800" cy="1841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0" name="Freeform 8"/>
          <p:cNvSpPr/>
          <p:nvPr/>
        </p:nvSpPr>
        <p:spPr bwMode="auto">
          <a:xfrm>
            <a:off x="4402138" y="4900613"/>
            <a:ext cx="695325" cy="809625"/>
          </a:xfrm>
          <a:custGeom>
            <a:gdLst>
              <a:gd name="T0" fmla="*/ 0 w 884"/>
              <a:gd name="T1" fmla="*/ 860 h 1024"/>
              <a:gd name="T2" fmla="*/ 743 w 884"/>
              <a:gd name="T3" fmla="*/ 0 h 1024"/>
              <a:gd name="T4" fmla="*/ 884 w 884"/>
              <a:gd name="T5" fmla="*/ 164 h 1024"/>
              <a:gd name="T6" fmla="*/ 141 w 884"/>
              <a:gd name="T7" fmla="*/ 1024 h 1024"/>
              <a:gd name="T8" fmla="*/ 0 w 884"/>
              <a:gd name="T9" fmla="*/ 860 h 1024"/>
            </a:gdLst>
            <a:cxnLst>
              <a:cxn ang="0">
                <a:pos x="T0" y="T1"/>
              </a:cxn>
              <a:cxn ang="0">
                <a:pos x="T2" y="T3"/>
              </a:cxn>
              <a:cxn ang="0">
                <a:pos x="T4" y="T5"/>
              </a:cxn>
              <a:cxn ang="0">
                <a:pos x="T6" y="T7"/>
              </a:cxn>
              <a:cxn ang="0">
                <a:pos x="T8" y="T9"/>
              </a:cxn>
            </a:cxnLst>
            <a:rect l="0" t="0" r="r" b="b"/>
            <a:pathLst>
              <a:path w="884" h="1024">
                <a:moveTo>
                  <a:pt x="0" y="860"/>
                </a:moveTo>
                <a:lnTo>
                  <a:pt x="743" y="0"/>
                </a:lnTo>
                <a:lnTo>
                  <a:pt x="884" y="164"/>
                </a:lnTo>
                <a:lnTo>
                  <a:pt x="141" y="1024"/>
                </a:lnTo>
                <a:lnTo>
                  <a:pt x="0" y="86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1" name="Rectangle 9"/>
          <p:cNvSpPr>
            <a:spLocks noChangeArrowheads="1"/>
          </p:cNvSpPr>
          <p:nvPr/>
        </p:nvSpPr>
        <p:spPr bwMode="auto">
          <a:xfrm>
            <a:off x="4986338" y="4900613"/>
            <a:ext cx="1574800" cy="1825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2" name="Freeform 10"/>
          <p:cNvSpPr/>
          <p:nvPr/>
        </p:nvSpPr>
        <p:spPr bwMode="auto">
          <a:xfrm>
            <a:off x="6450013" y="4275138"/>
            <a:ext cx="695325" cy="808038"/>
          </a:xfrm>
          <a:custGeom>
            <a:gdLst>
              <a:gd name="T0" fmla="*/ 0 w 884"/>
              <a:gd name="T1" fmla="*/ 861 h 1024"/>
              <a:gd name="T2" fmla="*/ 742 w 884"/>
              <a:gd name="T3" fmla="*/ 0 h 1024"/>
              <a:gd name="T4" fmla="*/ 884 w 884"/>
              <a:gd name="T5" fmla="*/ 164 h 1024"/>
              <a:gd name="T6" fmla="*/ 141 w 884"/>
              <a:gd name="T7" fmla="*/ 1024 h 1024"/>
              <a:gd name="T8" fmla="*/ 0 w 884"/>
              <a:gd name="T9" fmla="*/ 861 h 1024"/>
            </a:gdLst>
            <a:cxnLst>
              <a:cxn ang="0">
                <a:pos x="T0" y="T1"/>
              </a:cxn>
              <a:cxn ang="0">
                <a:pos x="T2" y="T3"/>
              </a:cxn>
              <a:cxn ang="0">
                <a:pos x="T4" y="T5"/>
              </a:cxn>
              <a:cxn ang="0">
                <a:pos x="T6" y="T7"/>
              </a:cxn>
              <a:cxn ang="0">
                <a:pos x="T8" y="T9"/>
              </a:cxn>
            </a:cxnLst>
            <a:rect l="0" t="0" r="r" b="b"/>
            <a:pathLst>
              <a:path w="884" h="1024">
                <a:moveTo>
                  <a:pt x="0" y="861"/>
                </a:moveTo>
                <a:lnTo>
                  <a:pt x="742" y="0"/>
                </a:lnTo>
                <a:lnTo>
                  <a:pt x="884" y="164"/>
                </a:lnTo>
                <a:lnTo>
                  <a:pt x="141" y="1024"/>
                </a:lnTo>
                <a:lnTo>
                  <a:pt x="0" y="86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3" name="Rectangle 11"/>
          <p:cNvSpPr>
            <a:spLocks noChangeArrowheads="1"/>
          </p:cNvSpPr>
          <p:nvPr/>
        </p:nvSpPr>
        <p:spPr bwMode="auto">
          <a:xfrm>
            <a:off x="7034213" y="4275138"/>
            <a:ext cx="1574800" cy="1825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4" name="Freeform 12"/>
          <p:cNvSpPr/>
          <p:nvPr/>
        </p:nvSpPr>
        <p:spPr bwMode="auto">
          <a:xfrm>
            <a:off x="8497888" y="3648075"/>
            <a:ext cx="695325" cy="809625"/>
          </a:xfrm>
          <a:custGeom>
            <a:gdLst>
              <a:gd name="T0" fmla="*/ 0 w 884"/>
              <a:gd name="T1" fmla="*/ 860 h 1024"/>
              <a:gd name="T2" fmla="*/ 742 w 884"/>
              <a:gd name="T3" fmla="*/ 0 h 1024"/>
              <a:gd name="T4" fmla="*/ 884 w 884"/>
              <a:gd name="T5" fmla="*/ 164 h 1024"/>
              <a:gd name="T6" fmla="*/ 141 w 884"/>
              <a:gd name="T7" fmla="*/ 1024 h 1024"/>
              <a:gd name="T8" fmla="*/ 0 w 884"/>
              <a:gd name="T9" fmla="*/ 860 h 1024"/>
            </a:gdLst>
            <a:cxnLst>
              <a:cxn ang="0">
                <a:pos x="T0" y="T1"/>
              </a:cxn>
              <a:cxn ang="0">
                <a:pos x="T2" y="T3"/>
              </a:cxn>
              <a:cxn ang="0">
                <a:pos x="T4" y="T5"/>
              </a:cxn>
              <a:cxn ang="0">
                <a:pos x="T6" y="T7"/>
              </a:cxn>
              <a:cxn ang="0">
                <a:pos x="T8" y="T9"/>
              </a:cxn>
            </a:cxnLst>
            <a:rect l="0" t="0" r="r" b="b"/>
            <a:pathLst>
              <a:path w="884" h="1024">
                <a:moveTo>
                  <a:pt x="0" y="860"/>
                </a:moveTo>
                <a:lnTo>
                  <a:pt x="742" y="0"/>
                </a:lnTo>
                <a:lnTo>
                  <a:pt x="884" y="164"/>
                </a:lnTo>
                <a:lnTo>
                  <a:pt x="141" y="1024"/>
                </a:lnTo>
                <a:lnTo>
                  <a:pt x="0" y="86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5" name="Rectangle 13"/>
          <p:cNvSpPr>
            <a:spLocks noChangeArrowheads="1"/>
          </p:cNvSpPr>
          <p:nvPr/>
        </p:nvSpPr>
        <p:spPr bwMode="auto">
          <a:xfrm>
            <a:off x="9082088" y="3648075"/>
            <a:ext cx="1574800" cy="1841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6" name="Freeform 14"/>
          <p:cNvSpPr/>
          <p:nvPr/>
        </p:nvSpPr>
        <p:spPr bwMode="auto">
          <a:xfrm>
            <a:off x="10545763" y="2390775"/>
            <a:ext cx="1236663" cy="1441450"/>
          </a:xfrm>
          <a:custGeom>
            <a:gdLst>
              <a:gd name="T0" fmla="*/ 0 w 1571"/>
              <a:gd name="T1" fmla="*/ 1660 h 1824"/>
              <a:gd name="T2" fmla="*/ 529 w 1571"/>
              <a:gd name="T3" fmla="*/ 1047 h 1824"/>
              <a:gd name="T4" fmla="*/ 743 w 1571"/>
              <a:gd name="T5" fmla="*/ 800 h 1824"/>
              <a:gd name="T6" fmla="*/ 1215 w 1571"/>
              <a:gd name="T7" fmla="*/ 254 h 1824"/>
              <a:gd name="T8" fmla="*/ 1108 w 1571"/>
              <a:gd name="T9" fmla="*/ 161 h 1824"/>
              <a:gd name="T10" fmla="*/ 1340 w 1571"/>
              <a:gd name="T11" fmla="*/ 81 h 1824"/>
              <a:gd name="T12" fmla="*/ 1571 w 1571"/>
              <a:gd name="T13" fmla="*/ 0 h 1824"/>
              <a:gd name="T14" fmla="*/ 1524 w 1571"/>
              <a:gd name="T15" fmla="*/ 241 h 1824"/>
              <a:gd name="T16" fmla="*/ 1477 w 1571"/>
              <a:gd name="T17" fmla="*/ 482 h 1824"/>
              <a:gd name="T18" fmla="*/ 1376 w 1571"/>
              <a:gd name="T19" fmla="*/ 394 h 1824"/>
              <a:gd name="T20" fmla="*/ 885 w 1571"/>
              <a:gd name="T21" fmla="*/ 963 h 1824"/>
              <a:gd name="T22" fmla="*/ 671 w 1571"/>
              <a:gd name="T23" fmla="*/ 1211 h 1824"/>
              <a:gd name="T24" fmla="*/ 142 w 1571"/>
              <a:gd name="T25" fmla="*/ 1824 h 1824"/>
              <a:gd name="T26" fmla="*/ 0 w 1571"/>
              <a:gd name="T27" fmla="*/ 1660 h 18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1" h="1824">
                <a:moveTo>
                  <a:pt x="0" y="1660"/>
                </a:moveTo>
                <a:lnTo>
                  <a:pt x="529" y="1047"/>
                </a:lnTo>
                <a:lnTo>
                  <a:pt x="743" y="800"/>
                </a:lnTo>
                <a:lnTo>
                  <a:pt x="1215" y="254"/>
                </a:lnTo>
                <a:lnTo>
                  <a:pt x="1108" y="161"/>
                </a:lnTo>
                <a:lnTo>
                  <a:pt x="1340" y="81"/>
                </a:lnTo>
                <a:lnTo>
                  <a:pt x="1571" y="0"/>
                </a:lnTo>
                <a:lnTo>
                  <a:pt x="1524" y="241"/>
                </a:lnTo>
                <a:lnTo>
                  <a:pt x="1477" y="482"/>
                </a:lnTo>
                <a:lnTo>
                  <a:pt x="1376" y="394"/>
                </a:lnTo>
                <a:lnTo>
                  <a:pt x="885" y="963"/>
                </a:lnTo>
                <a:lnTo>
                  <a:pt x="671" y="1211"/>
                </a:lnTo>
                <a:lnTo>
                  <a:pt x="142" y="1824"/>
                </a:lnTo>
                <a:lnTo>
                  <a:pt x="0" y="166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7" name="Oval 15"/>
          <p:cNvSpPr>
            <a:spLocks noChangeArrowheads="1"/>
          </p:cNvSpPr>
          <p:nvPr/>
        </p:nvSpPr>
        <p:spPr bwMode="auto">
          <a:xfrm>
            <a:off x="974726" y="4702175"/>
            <a:ext cx="1433513" cy="14414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8" name="Oval 16"/>
          <p:cNvSpPr>
            <a:spLocks noChangeArrowheads="1"/>
          </p:cNvSpPr>
          <p:nvPr/>
        </p:nvSpPr>
        <p:spPr bwMode="auto">
          <a:xfrm>
            <a:off x="3030538" y="4084638"/>
            <a:ext cx="1435100" cy="144145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59" name="Oval 17"/>
          <p:cNvSpPr>
            <a:spLocks noChangeArrowheads="1"/>
          </p:cNvSpPr>
          <p:nvPr/>
        </p:nvSpPr>
        <p:spPr bwMode="auto">
          <a:xfrm>
            <a:off x="5043488" y="3444875"/>
            <a:ext cx="1435100" cy="143986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0" name="Oval 18"/>
          <p:cNvSpPr>
            <a:spLocks noChangeArrowheads="1"/>
          </p:cNvSpPr>
          <p:nvPr/>
        </p:nvSpPr>
        <p:spPr bwMode="auto">
          <a:xfrm>
            <a:off x="7100888" y="2825750"/>
            <a:ext cx="1433513" cy="144145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61" name="Oval 19"/>
          <p:cNvSpPr>
            <a:spLocks noChangeArrowheads="1"/>
          </p:cNvSpPr>
          <p:nvPr/>
        </p:nvSpPr>
        <p:spPr bwMode="auto">
          <a:xfrm>
            <a:off x="9209088" y="2197100"/>
            <a:ext cx="1435100" cy="1439863"/>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62" name="Freeform 20"/>
          <p:cNvSpPr/>
          <p:nvPr/>
        </p:nvSpPr>
        <p:spPr bwMode="auto">
          <a:xfrm>
            <a:off x="1685926" y="3844925"/>
            <a:ext cx="1581150" cy="800100"/>
          </a:xfrm>
          <a:custGeom>
            <a:gdLst>
              <a:gd name="T0" fmla="*/ 0 w 2009"/>
              <a:gd name="T1" fmla="*/ 1013 h 1013"/>
              <a:gd name="T2" fmla="*/ 2009 w 2009"/>
              <a:gd name="T3" fmla="*/ 427 h 1013"/>
            </a:gdLst>
            <a:cxnLst>
              <a:cxn ang="0">
                <a:pos x="T0" y="T1"/>
              </a:cxn>
              <a:cxn ang="0">
                <a:pos x="T2" y="T3"/>
              </a:cxn>
            </a:cxnLst>
            <a:rect l="0" t="0" r="r" b="b"/>
            <a:pathLst>
              <a:path w="2009" h="1013">
                <a:moveTo>
                  <a:pt x="0" y="1013"/>
                </a:moveTo>
                <a:cubicBezTo>
                  <a:pt x="385" y="242"/>
                  <a:pt x="1047" y="0"/>
                  <a:pt x="2009" y="427"/>
                </a:cubicBezTo>
              </a:path>
            </a:pathLst>
          </a:custGeom>
          <a:ln w="19050">
            <a:solidFill>
              <a:schemeClr val="accent1"/>
            </a:solidFill>
            <a:prstDash val="dash"/>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3" name="Freeform 21"/>
          <p:cNvSpPr/>
          <p:nvPr/>
        </p:nvSpPr>
        <p:spPr bwMode="auto">
          <a:xfrm>
            <a:off x="3652838" y="3240088"/>
            <a:ext cx="1582738" cy="800100"/>
          </a:xfrm>
          <a:custGeom>
            <a:gdLst>
              <a:gd name="T0" fmla="*/ 0 w 2010"/>
              <a:gd name="T1" fmla="*/ 1013 h 1013"/>
              <a:gd name="T2" fmla="*/ 2010 w 2010"/>
              <a:gd name="T3" fmla="*/ 427 h 1013"/>
            </a:gdLst>
            <a:cxnLst>
              <a:cxn ang="0">
                <a:pos x="T0" y="T1"/>
              </a:cxn>
              <a:cxn ang="0">
                <a:pos x="T2" y="T3"/>
              </a:cxn>
            </a:cxnLst>
            <a:rect l="0" t="0" r="r" b="b"/>
            <a:pathLst>
              <a:path w="2009" h="1013">
                <a:moveTo>
                  <a:pt x="0" y="1013"/>
                </a:moveTo>
                <a:cubicBezTo>
                  <a:pt x="386" y="242"/>
                  <a:pt x="1048" y="0"/>
                  <a:pt x="2010" y="427"/>
                </a:cubicBezTo>
              </a:path>
            </a:pathLst>
          </a:custGeom>
          <a:ln w="19050">
            <a:solidFill>
              <a:schemeClr val="accent1"/>
            </a:solidFill>
            <a:prstDash val="dash"/>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4" name="Freeform 22"/>
          <p:cNvSpPr/>
          <p:nvPr/>
        </p:nvSpPr>
        <p:spPr bwMode="auto">
          <a:xfrm>
            <a:off x="5756276" y="2586038"/>
            <a:ext cx="1581150" cy="800100"/>
          </a:xfrm>
          <a:custGeom>
            <a:gdLst>
              <a:gd name="T0" fmla="*/ 0 w 2010"/>
              <a:gd name="T1" fmla="*/ 1012 h 1012"/>
              <a:gd name="T2" fmla="*/ 2010 w 2010"/>
              <a:gd name="T3" fmla="*/ 427 h 1012"/>
            </a:gdLst>
            <a:cxnLst>
              <a:cxn ang="0">
                <a:pos x="T0" y="T1"/>
              </a:cxn>
              <a:cxn ang="0">
                <a:pos x="T2" y="T3"/>
              </a:cxn>
            </a:cxnLst>
            <a:rect l="0" t="0" r="r" b="b"/>
            <a:pathLst>
              <a:path w="2009" h="1012">
                <a:moveTo>
                  <a:pt x="0" y="1012"/>
                </a:moveTo>
                <a:cubicBezTo>
                  <a:pt x="385" y="242"/>
                  <a:pt x="1048" y="0"/>
                  <a:pt x="2010" y="427"/>
                </a:cubicBezTo>
              </a:path>
            </a:pathLst>
          </a:custGeom>
          <a:ln w="19050">
            <a:solidFill>
              <a:schemeClr val="accent1"/>
            </a:solidFill>
            <a:prstDash val="dash"/>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5" name="Freeform 23"/>
          <p:cNvSpPr/>
          <p:nvPr/>
        </p:nvSpPr>
        <p:spPr bwMode="auto">
          <a:xfrm>
            <a:off x="7723188" y="1982788"/>
            <a:ext cx="1581150" cy="800100"/>
          </a:xfrm>
          <a:custGeom>
            <a:gdLst>
              <a:gd name="T0" fmla="*/ 0 w 2009"/>
              <a:gd name="T1" fmla="*/ 1013 h 1013"/>
              <a:gd name="T2" fmla="*/ 2009 w 2009"/>
              <a:gd name="T3" fmla="*/ 427 h 1013"/>
            </a:gdLst>
            <a:cxnLst>
              <a:cxn ang="0">
                <a:pos x="T0" y="T1"/>
              </a:cxn>
              <a:cxn ang="0">
                <a:pos x="T2" y="T3"/>
              </a:cxn>
            </a:cxnLst>
            <a:rect l="0" t="0" r="r" b="b"/>
            <a:pathLst>
              <a:path w="2009" h="1013">
                <a:moveTo>
                  <a:pt x="0" y="1013"/>
                </a:moveTo>
                <a:cubicBezTo>
                  <a:pt x="385" y="242"/>
                  <a:pt x="1047" y="0"/>
                  <a:pt x="2009" y="427"/>
                </a:cubicBezTo>
              </a:path>
            </a:pathLst>
          </a:custGeom>
          <a:ln w="19050">
            <a:solidFill>
              <a:schemeClr val="accent1"/>
            </a:solidFill>
            <a:prstDash val="dash"/>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33" name="TextBox 32"/>
          <p:cNvSpPr txBox="1"/>
          <p:nvPr/>
        </p:nvSpPr>
        <p:spPr>
          <a:xfrm>
            <a:off x="1096112" y="5007401"/>
            <a:ext cx="1179628" cy="830997"/>
          </a:xfrm>
          <a:prstGeom prst="rect">
            <a:avLst/>
          </a:prstGeom>
          <a:noFill/>
        </p:spPr>
        <p:txBody>
          <a:bodyPr wrap="square" rtlCol="0">
            <a:spAutoFit/>
          </a:bodyPr>
          <a:lstStyle>
            <a:defPPr>
              <a:defRPr lang="zh-CN"/>
            </a:defPPr>
            <a:lvl1pPr>
              <a:defRPr sz="2400" b="1">
                <a:solidFill>
                  <a:schemeClr val="tx2"/>
                </a:solidFill>
                <a:latin typeface="+mj-ea"/>
                <a:ea typeface="+mj-ea"/>
              </a:defRPr>
            </a:lvl1pPr>
          </a:lstStyle>
          <a:p>
            <a:pPr algn="ctr"/>
            <a:r>
              <a:rPr lang="zh-CN" altLang="en-US">
                <a:solidFill>
                  <a:schemeClr val="accent2"/>
                </a:solidFill>
              </a:rPr>
              <a:t>增加家庭保障</a:t>
            </a:r>
            <a:endParaRPr lang="zh-CN" altLang="en-US">
              <a:solidFill>
                <a:schemeClr val="accent2"/>
              </a:solidFill>
            </a:endParaRPr>
          </a:p>
        </p:txBody>
      </p:sp>
      <p:sp>
        <p:nvSpPr>
          <p:cNvPr id="34" name="TextBox 33"/>
          <p:cNvSpPr txBox="1"/>
          <p:nvPr/>
        </p:nvSpPr>
        <p:spPr>
          <a:xfrm>
            <a:off x="3105079" y="4389864"/>
            <a:ext cx="1179628" cy="830997"/>
          </a:xfrm>
          <a:prstGeom prst="rect">
            <a:avLst/>
          </a:prstGeom>
          <a:noFill/>
        </p:spPr>
        <p:txBody>
          <a:bodyPr wrap="square" rtlCol="0">
            <a:spAutoFit/>
          </a:bodyPr>
          <a:lstStyle>
            <a:defPPr>
              <a:defRPr lang="zh-CN"/>
            </a:defPPr>
            <a:lvl1pPr>
              <a:defRPr sz="2400" b="1">
                <a:solidFill>
                  <a:schemeClr val="tx2"/>
                </a:solidFill>
                <a:latin typeface="+mj-ea"/>
                <a:ea typeface="+mj-ea"/>
              </a:defRPr>
            </a:lvl1pPr>
          </a:lstStyle>
          <a:p>
            <a:pPr algn="ctr"/>
            <a:r>
              <a:rPr lang="zh-CN" altLang="en-US">
                <a:solidFill>
                  <a:schemeClr val="accent2"/>
                </a:solidFill>
              </a:rPr>
              <a:t>子女教育金</a:t>
            </a:r>
            <a:endParaRPr lang="zh-CN" altLang="en-US">
              <a:solidFill>
                <a:schemeClr val="accent2"/>
              </a:solidFill>
            </a:endParaRPr>
          </a:p>
        </p:txBody>
      </p:sp>
      <p:sp>
        <p:nvSpPr>
          <p:cNvPr id="35" name="TextBox 34"/>
          <p:cNvSpPr txBox="1"/>
          <p:nvPr/>
        </p:nvSpPr>
        <p:spPr>
          <a:xfrm>
            <a:off x="5171224" y="3817915"/>
            <a:ext cx="1179628" cy="830997"/>
          </a:xfrm>
          <a:prstGeom prst="rect">
            <a:avLst/>
          </a:prstGeom>
          <a:noFill/>
        </p:spPr>
        <p:txBody>
          <a:bodyPr wrap="square" rtlCol="0">
            <a:spAutoFit/>
          </a:bodyPr>
          <a:lstStyle>
            <a:defPPr>
              <a:defRPr lang="zh-CN"/>
            </a:defPPr>
            <a:lvl1pPr>
              <a:defRPr sz="2400" b="1">
                <a:solidFill>
                  <a:schemeClr val="tx2"/>
                </a:solidFill>
                <a:latin typeface="+mj-ea"/>
                <a:ea typeface="+mj-ea"/>
              </a:defRPr>
            </a:lvl1pPr>
          </a:lstStyle>
          <a:p>
            <a:pPr algn="ctr"/>
            <a:r>
              <a:rPr lang="zh-CN" altLang="en-US">
                <a:solidFill>
                  <a:schemeClr val="accent2"/>
                </a:solidFill>
              </a:rPr>
              <a:t>提高生活品质</a:t>
            </a:r>
            <a:endParaRPr lang="zh-CN" altLang="en-US">
              <a:solidFill>
                <a:schemeClr val="accent2"/>
              </a:solidFill>
            </a:endParaRPr>
          </a:p>
        </p:txBody>
      </p:sp>
      <p:sp>
        <p:nvSpPr>
          <p:cNvPr id="36" name="TextBox 35"/>
          <p:cNvSpPr txBox="1"/>
          <p:nvPr/>
        </p:nvSpPr>
        <p:spPr>
          <a:xfrm>
            <a:off x="7233655" y="3280717"/>
            <a:ext cx="1179628" cy="461665"/>
          </a:xfrm>
          <a:prstGeom prst="rect">
            <a:avLst/>
          </a:prstGeom>
          <a:noFill/>
        </p:spPr>
        <p:txBody>
          <a:bodyPr wrap="square" rtlCol="0">
            <a:spAutoFit/>
          </a:bodyPr>
          <a:lstStyle>
            <a:defPPr>
              <a:defRPr lang="zh-CN"/>
            </a:defPPr>
            <a:lvl1pPr>
              <a:defRPr sz="2400" b="1">
                <a:solidFill>
                  <a:schemeClr val="tx2"/>
                </a:solidFill>
                <a:latin typeface="+mj-ea"/>
                <a:ea typeface="+mj-ea"/>
              </a:defRPr>
            </a:lvl1pPr>
          </a:lstStyle>
          <a:p>
            <a:pPr algn="ctr"/>
            <a:r>
              <a:rPr lang="zh-CN" altLang="en-US">
                <a:solidFill>
                  <a:schemeClr val="accent2"/>
                </a:solidFill>
              </a:rPr>
              <a:t>换房</a:t>
            </a:r>
            <a:endParaRPr lang="zh-CN" altLang="en-US">
              <a:solidFill>
                <a:schemeClr val="accent2"/>
              </a:solidFill>
            </a:endParaRPr>
          </a:p>
        </p:txBody>
      </p:sp>
      <p:sp>
        <p:nvSpPr>
          <p:cNvPr id="68" name="TextBox 67"/>
          <p:cNvSpPr txBox="1"/>
          <p:nvPr/>
        </p:nvSpPr>
        <p:spPr>
          <a:xfrm>
            <a:off x="9330469" y="2555141"/>
            <a:ext cx="1179628" cy="830997"/>
          </a:xfrm>
          <a:prstGeom prst="rect">
            <a:avLst/>
          </a:prstGeom>
          <a:noFill/>
        </p:spPr>
        <p:txBody>
          <a:bodyPr wrap="square" rtlCol="0">
            <a:spAutoFit/>
          </a:bodyPr>
          <a:lstStyle>
            <a:defPPr>
              <a:defRPr lang="zh-CN"/>
            </a:defPPr>
            <a:lvl1pPr>
              <a:defRPr sz="2400" b="1">
                <a:solidFill>
                  <a:schemeClr val="tx2"/>
                </a:solidFill>
                <a:latin typeface="+mj-ea"/>
                <a:ea typeface="+mj-ea"/>
              </a:defRPr>
            </a:lvl1pPr>
          </a:lstStyle>
          <a:p>
            <a:pPr algn="ctr"/>
            <a:r>
              <a:rPr lang="zh-CN" altLang="en-US">
                <a:solidFill>
                  <a:schemeClr val="accent2"/>
                </a:solidFill>
              </a:rPr>
              <a:t>养老金准备</a:t>
            </a:r>
            <a:endParaRPr lang="zh-CN" altLang="en-US">
              <a:solidFill>
                <a:schemeClr val="accent2"/>
              </a:solidFill>
            </a:endParaRPr>
          </a:p>
        </p:txBody>
      </p:sp>
    </p:spTree>
  </p:cSld>
  <p:clrMapOvr>
    <a:masterClrMapping/>
  </p:clrMapOvr>
  <p:transition spd="slow" advTm="10405">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400"/>
                                        <p:tgtEl>
                                          <p:spTgt spid="3"/>
                                        </p:tgtEl>
                                      </p:cBhvr>
                                    </p:animEffect>
                                  </p:childTnLst>
                                </p:cTn>
                              </p:par>
                            </p:childTnLst>
                          </p:cTn>
                        </p:par>
                        <p:par>
                          <p:cTn id="22" fill="hold" nodeType="afterGroup">
                            <p:stCondLst>
                              <p:cond delay="1100"/>
                            </p:stCondLst>
                            <p:childTnLst>
                              <p:par>
                                <p:cTn id="23" presetID="2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300"/>
                                        <p:tgtEl>
                                          <p:spTgt spid="47"/>
                                        </p:tgtEl>
                                      </p:cBhvr>
                                    </p:animEffect>
                                  </p:childTnLst>
                                </p:cTn>
                              </p:par>
                            </p:childTnLst>
                          </p:cTn>
                        </p:par>
                        <p:par>
                          <p:cTn id="26" fill="hold" nodeType="afterGroup">
                            <p:stCondLst>
                              <p:cond delay="1400"/>
                            </p:stCondLst>
                            <p:childTnLst>
                              <p:par>
                                <p:cTn id="27" presetID="22" presetClass="entr" presetSubtype="4"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down)">
                                      <p:cBhvr>
                                        <p:cTn id="29" dur="200"/>
                                        <p:tgtEl>
                                          <p:spTgt spid="48"/>
                                        </p:tgtEl>
                                      </p:cBhvr>
                                    </p:animEffect>
                                  </p:childTnLst>
                                </p:cTn>
                              </p:par>
                            </p:childTnLst>
                          </p:cTn>
                        </p:par>
                        <p:par>
                          <p:cTn id="30" fill="hold" nodeType="afterGroup">
                            <p:stCondLst>
                              <p:cond delay="16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300"/>
                                        <p:tgtEl>
                                          <p:spTgt spid="49"/>
                                        </p:tgtEl>
                                      </p:cBhvr>
                                    </p:animEffect>
                                  </p:childTnLst>
                                </p:cTn>
                              </p:par>
                            </p:childTnLst>
                          </p:cTn>
                        </p:par>
                        <p:par>
                          <p:cTn id="34" fill="hold" nodeType="afterGroup">
                            <p:stCondLst>
                              <p:cond delay="1900"/>
                            </p:stCondLst>
                            <p:childTnLst>
                              <p:par>
                                <p:cTn id="35" presetID="22" presetClass="entr" presetSubtype="4"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200"/>
                                        <p:tgtEl>
                                          <p:spTgt spid="50"/>
                                        </p:tgtEl>
                                      </p:cBhvr>
                                    </p:animEffect>
                                  </p:childTnLst>
                                </p:cTn>
                              </p:par>
                            </p:childTnLst>
                          </p:cTn>
                        </p:par>
                        <p:par>
                          <p:cTn id="38" fill="hold" nodeType="afterGroup">
                            <p:stCondLst>
                              <p:cond delay="21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300"/>
                                        <p:tgtEl>
                                          <p:spTgt spid="51"/>
                                        </p:tgtEl>
                                      </p:cBhvr>
                                    </p:animEffect>
                                  </p:childTnLst>
                                </p:cTn>
                              </p:par>
                            </p:childTnLst>
                          </p:cTn>
                        </p:par>
                        <p:par>
                          <p:cTn id="42" fill="hold" nodeType="afterGroup">
                            <p:stCondLst>
                              <p:cond delay="2400"/>
                            </p:stCondLst>
                            <p:childTnLst>
                              <p:par>
                                <p:cTn id="43" presetID="22" presetClass="entr" presetSubtype="4"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down)">
                                      <p:cBhvr>
                                        <p:cTn id="45" dur="200"/>
                                        <p:tgtEl>
                                          <p:spTgt spid="52"/>
                                        </p:tgtEl>
                                      </p:cBhvr>
                                    </p:animEffect>
                                  </p:childTnLst>
                                </p:cTn>
                              </p:par>
                            </p:childTnLst>
                          </p:cTn>
                        </p:par>
                        <p:par>
                          <p:cTn id="46" fill="hold" nodeType="afterGroup">
                            <p:stCondLst>
                              <p:cond delay="2600"/>
                            </p:stCondLst>
                            <p:childTnLst>
                              <p:par>
                                <p:cTn id="47" presetID="22" presetClass="entr" presetSubtype="8"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300"/>
                                        <p:tgtEl>
                                          <p:spTgt spid="53"/>
                                        </p:tgtEl>
                                      </p:cBhvr>
                                    </p:animEffect>
                                  </p:childTnLst>
                                </p:cTn>
                              </p:par>
                            </p:childTnLst>
                          </p:cTn>
                        </p:par>
                        <p:par>
                          <p:cTn id="50" fill="hold" nodeType="afterGroup">
                            <p:stCondLst>
                              <p:cond delay="2900"/>
                            </p:stCondLst>
                            <p:childTnLst>
                              <p:par>
                                <p:cTn id="51" presetID="22" presetClass="entr" presetSubtype="4"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down)">
                                      <p:cBhvr>
                                        <p:cTn id="53" dur="200"/>
                                        <p:tgtEl>
                                          <p:spTgt spid="54"/>
                                        </p:tgtEl>
                                      </p:cBhvr>
                                    </p:animEffect>
                                  </p:childTnLst>
                                </p:cTn>
                              </p:par>
                            </p:childTnLst>
                          </p:cTn>
                        </p:par>
                        <p:par>
                          <p:cTn id="54" fill="hold" nodeType="afterGroup">
                            <p:stCondLst>
                              <p:cond delay="31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300"/>
                                        <p:tgtEl>
                                          <p:spTgt spid="55"/>
                                        </p:tgtEl>
                                      </p:cBhvr>
                                    </p:animEffect>
                                  </p:childTnLst>
                                </p:cTn>
                              </p:par>
                            </p:childTnLst>
                          </p:cTn>
                        </p:par>
                        <p:par>
                          <p:cTn id="58" fill="hold" nodeType="afterGroup">
                            <p:stCondLst>
                              <p:cond delay="3400"/>
                            </p:stCondLst>
                            <p:childTnLst>
                              <p:par>
                                <p:cTn id="59" presetID="22" presetClass="entr" presetSubtype="4"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down)">
                                      <p:cBhvr>
                                        <p:cTn id="61" dur="200"/>
                                        <p:tgtEl>
                                          <p:spTgt spid="56"/>
                                        </p:tgtEl>
                                      </p:cBhvr>
                                    </p:animEffect>
                                  </p:childTnLst>
                                </p:cTn>
                              </p:par>
                            </p:childTnLst>
                          </p:cTn>
                        </p:par>
                        <p:par>
                          <p:cTn id="62" fill="hold" nodeType="afterGroup">
                            <p:stCondLst>
                              <p:cond delay="3600"/>
                            </p:stCondLst>
                            <p:childTnLst>
                              <p:par>
                                <p:cTn id="63" presetID="26"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290">
                                          <p:stCondLst>
                                            <p:cond delay="0"/>
                                          </p:stCondLst>
                                        </p:cTn>
                                        <p:tgtEl>
                                          <p:spTgt spid="57"/>
                                        </p:tgtEl>
                                      </p:cBhvr>
                                    </p:animEffect>
                                    <p:anim calcmode="lin" valueType="num">
                                      <p:cBhvr>
                                        <p:cTn id="66" dur="911"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57"/>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57"/>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57"/>
                                        </p:tgtEl>
                                        <p:attrNameLst>
                                          <p:attrName>ppt_y</p:attrName>
                                        </p:attrNameLst>
                                      </p:cBhvr>
                                      <p:tavLst>
                                        <p:tav tm="0" fmla="#ppt_y-sin(pi*$)/81">
                                          <p:val>
                                            <p:fltVal val="0"/>
                                          </p:val>
                                        </p:tav>
                                        <p:tav tm="100000">
                                          <p:val>
                                            <p:fltVal val="1"/>
                                          </p:val>
                                        </p:tav>
                                      </p:tavLst>
                                    </p:anim>
                                    <p:animScale>
                                      <p:cBhvr>
                                        <p:cTn id="71" dur="13">
                                          <p:stCondLst>
                                            <p:cond delay="325"/>
                                          </p:stCondLst>
                                        </p:cTn>
                                        <p:tgtEl>
                                          <p:spTgt spid="57"/>
                                        </p:tgtEl>
                                      </p:cBhvr>
                                      <p:to x="100000" y="60000"/>
                                    </p:animScale>
                                    <p:animScale>
                                      <p:cBhvr>
                                        <p:cTn id="72" dur="83" decel="50000">
                                          <p:stCondLst>
                                            <p:cond delay="338"/>
                                          </p:stCondLst>
                                        </p:cTn>
                                        <p:tgtEl>
                                          <p:spTgt spid="57"/>
                                        </p:tgtEl>
                                      </p:cBhvr>
                                      <p:to x="100000" y="100000"/>
                                    </p:animScale>
                                    <p:animScale>
                                      <p:cBhvr>
                                        <p:cTn id="73" dur="13">
                                          <p:stCondLst>
                                            <p:cond delay="656"/>
                                          </p:stCondLst>
                                        </p:cTn>
                                        <p:tgtEl>
                                          <p:spTgt spid="57"/>
                                        </p:tgtEl>
                                      </p:cBhvr>
                                      <p:to x="100000" y="80000"/>
                                    </p:animScale>
                                    <p:animScale>
                                      <p:cBhvr>
                                        <p:cTn id="74" dur="83" decel="50000">
                                          <p:stCondLst>
                                            <p:cond delay="669"/>
                                          </p:stCondLst>
                                        </p:cTn>
                                        <p:tgtEl>
                                          <p:spTgt spid="57"/>
                                        </p:tgtEl>
                                      </p:cBhvr>
                                      <p:to x="100000" y="100000"/>
                                    </p:animScale>
                                    <p:animScale>
                                      <p:cBhvr>
                                        <p:cTn id="75" dur="13">
                                          <p:stCondLst>
                                            <p:cond delay="821"/>
                                          </p:stCondLst>
                                        </p:cTn>
                                        <p:tgtEl>
                                          <p:spTgt spid="57"/>
                                        </p:tgtEl>
                                      </p:cBhvr>
                                      <p:to x="100000" y="90000"/>
                                    </p:animScale>
                                    <p:animScale>
                                      <p:cBhvr>
                                        <p:cTn id="76" dur="83" decel="50000">
                                          <p:stCondLst>
                                            <p:cond delay="834"/>
                                          </p:stCondLst>
                                        </p:cTn>
                                        <p:tgtEl>
                                          <p:spTgt spid="57"/>
                                        </p:tgtEl>
                                      </p:cBhvr>
                                      <p:to x="100000" y="100000"/>
                                    </p:animScale>
                                    <p:animScale>
                                      <p:cBhvr>
                                        <p:cTn id="77" dur="13">
                                          <p:stCondLst>
                                            <p:cond delay="904"/>
                                          </p:stCondLst>
                                        </p:cTn>
                                        <p:tgtEl>
                                          <p:spTgt spid="57"/>
                                        </p:tgtEl>
                                      </p:cBhvr>
                                      <p:to x="100000" y="95000"/>
                                    </p:animScale>
                                    <p:animScale>
                                      <p:cBhvr>
                                        <p:cTn id="78" dur="83" decel="50000">
                                          <p:stCondLst>
                                            <p:cond delay="917"/>
                                          </p:stCondLst>
                                        </p:cTn>
                                        <p:tgtEl>
                                          <p:spTgt spid="57"/>
                                        </p:tgtEl>
                                      </p:cBhvr>
                                      <p:to x="100000" y="100000"/>
                                    </p:animScale>
                                  </p:childTnLst>
                                </p:cTn>
                              </p:par>
                              <p:par>
                                <p:cTn id="79" presetID="26" presetClass="entr" presetSubtype="0" fill="hold" grpId="0" nodeType="withEffect">
                                  <p:stCondLst>
                                    <p:cond delay="100"/>
                                  </p:stCondLst>
                                  <p:childTnLst>
                                    <p:set>
                                      <p:cBhvr>
                                        <p:cTn id="80" dur="1" fill="hold">
                                          <p:stCondLst>
                                            <p:cond delay="0"/>
                                          </p:stCondLst>
                                        </p:cTn>
                                        <p:tgtEl>
                                          <p:spTgt spid="58"/>
                                        </p:tgtEl>
                                        <p:attrNameLst>
                                          <p:attrName>style.visibility</p:attrName>
                                        </p:attrNameLst>
                                      </p:cBhvr>
                                      <p:to>
                                        <p:strVal val="visible"/>
                                      </p:to>
                                    </p:set>
                                    <p:animEffect transition="in" filter="wipe(down)">
                                      <p:cBhvr>
                                        <p:cTn id="81" dur="290">
                                          <p:stCondLst>
                                            <p:cond delay="0"/>
                                          </p:stCondLst>
                                        </p:cTn>
                                        <p:tgtEl>
                                          <p:spTgt spid="58"/>
                                        </p:tgtEl>
                                      </p:cBhvr>
                                    </p:animEffect>
                                    <p:anim calcmode="lin" valueType="num">
                                      <p:cBhvr>
                                        <p:cTn id="82" dur="911"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83" dur="332"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84" dur="332" tmFilter="0, 0; 0.125,0.2665; 0.25,0.4; 0.375,0.465; 0.5,0.5;  0.625,0.535; 0.75,0.6; 0.875,0.7335; 1,1">
                                          <p:stCondLst>
                                            <p:cond delay="332"/>
                                          </p:stCondLst>
                                        </p:cTn>
                                        <p:tgtEl>
                                          <p:spTgt spid="58"/>
                                        </p:tgtEl>
                                        <p:attrNameLst>
                                          <p:attrName>ppt_y</p:attrName>
                                        </p:attrNameLst>
                                      </p:cBhvr>
                                      <p:tavLst>
                                        <p:tav tm="0" fmla="#ppt_y-sin(pi*$)/9">
                                          <p:val>
                                            <p:fltVal val="0"/>
                                          </p:val>
                                        </p:tav>
                                        <p:tav tm="100000">
                                          <p:val>
                                            <p:fltVal val="1"/>
                                          </p:val>
                                        </p:tav>
                                      </p:tavLst>
                                    </p:anim>
                                    <p:anim calcmode="lin" valueType="num">
                                      <p:cBhvr>
                                        <p:cTn id="85" dur="166" tmFilter="0, 0; 0.125,0.2665; 0.25,0.4; 0.375,0.465; 0.5,0.5;  0.625,0.535; 0.75,0.6; 0.875,0.7335; 1,1">
                                          <p:stCondLst>
                                            <p:cond delay="662"/>
                                          </p:stCondLst>
                                        </p:cTn>
                                        <p:tgtEl>
                                          <p:spTgt spid="58"/>
                                        </p:tgtEl>
                                        <p:attrNameLst>
                                          <p:attrName>ppt_y</p:attrName>
                                        </p:attrNameLst>
                                      </p:cBhvr>
                                      <p:tavLst>
                                        <p:tav tm="0" fmla="#ppt_y-sin(pi*$)/27">
                                          <p:val>
                                            <p:fltVal val="0"/>
                                          </p:val>
                                        </p:tav>
                                        <p:tav tm="100000">
                                          <p:val>
                                            <p:fltVal val="1"/>
                                          </p:val>
                                        </p:tav>
                                      </p:tavLst>
                                    </p:anim>
                                    <p:anim calcmode="lin" valueType="num">
                                      <p:cBhvr>
                                        <p:cTn id="86" dur="82" tmFilter="0, 0; 0.125,0.2665; 0.25,0.4; 0.375,0.465; 0.5,0.5;  0.625,0.535; 0.75,0.6; 0.875,0.7335; 1,1">
                                          <p:stCondLst>
                                            <p:cond delay="828"/>
                                          </p:stCondLst>
                                        </p:cTn>
                                        <p:tgtEl>
                                          <p:spTgt spid="58"/>
                                        </p:tgtEl>
                                        <p:attrNameLst>
                                          <p:attrName>ppt_y</p:attrName>
                                        </p:attrNameLst>
                                      </p:cBhvr>
                                      <p:tavLst>
                                        <p:tav tm="0" fmla="#ppt_y-sin(pi*$)/81">
                                          <p:val>
                                            <p:fltVal val="0"/>
                                          </p:val>
                                        </p:tav>
                                        <p:tav tm="100000">
                                          <p:val>
                                            <p:fltVal val="1"/>
                                          </p:val>
                                        </p:tav>
                                      </p:tavLst>
                                    </p:anim>
                                    <p:animScale>
                                      <p:cBhvr>
                                        <p:cTn id="87" dur="13">
                                          <p:stCondLst>
                                            <p:cond delay="325"/>
                                          </p:stCondLst>
                                        </p:cTn>
                                        <p:tgtEl>
                                          <p:spTgt spid="58"/>
                                        </p:tgtEl>
                                      </p:cBhvr>
                                      <p:to x="100000" y="60000"/>
                                    </p:animScale>
                                    <p:animScale>
                                      <p:cBhvr>
                                        <p:cTn id="88" dur="83" decel="50000">
                                          <p:stCondLst>
                                            <p:cond delay="338"/>
                                          </p:stCondLst>
                                        </p:cTn>
                                        <p:tgtEl>
                                          <p:spTgt spid="58"/>
                                        </p:tgtEl>
                                      </p:cBhvr>
                                      <p:to x="100000" y="100000"/>
                                    </p:animScale>
                                    <p:animScale>
                                      <p:cBhvr>
                                        <p:cTn id="89" dur="13">
                                          <p:stCondLst>
                                            <p:cond delay="656"/>
                                          </p:stCondLst>
                                        </p:cTn>
                                        <p:tgtEl>
                                          <p:spTgt spid="58"/>
                                        </p:tgtEl>
                                      </p:cBhvr>
                                      <p:to x="100000" y="80000"/>
                                    </p:animScale>
                                    <p:animScale>
                                      <p:cBhvr>
                                        <p:cTn id="90" dur="83" decel="50000">
                                          <p:stCondLst>
                                            <p:cond delay="669"/>
                                          </p:stCondLst>
                                        </p:cTn>
                                        <p:tgtEl>
                                          <p:spTgt spid="58"/>
                                        </p:tgtEl>
                                      </p:cBhvr>
                                      <p:to x="100000" y="100000"/>
                                    </p:animScale>
                                    <p:animScale>
                                      <p:cBhvr>
                                        <p:cTn id="91" dur="13">
                                          <p:stCondLst>
                                            <p:cond delay="821"/>
                                          </p:stCondLst>
                                        </p:cTn>
                                        <p:tgtEl>
                                          <p:spTgt spid="58"/>
                                        </p:tgtEl>
                                      </p:cBhvr>
                                      <p:to x="100000" y="90000"/>
                                    </p:animScale>
                                    <p:animScale>
                                      <p:cBhvr>
                                        <p:cTn id="92" dur="83" decel="50000">
                                          <p:stCondLst>
                                            <p:cond delay="834"/>
                                          </p:stCondLst>
                                        </p:cTn>
                                        <p:tgtEl>
                                          <p:spTgt spid="58"/>
                                        </p:tgtEl>
                                      </p:cBhvr>
                                      <p:to x="100000" y="100000"/>
                                    </p:animScale>
                                    <p:animScale>
                                      <p:cBhvr>
                                        <p:cTn id="93" dur="13">
                                          <p:stCondLst>
                                            <p:cond delay="904"/>
                                          </p:stCondLst>
                                        </p:cTn>
                                        <p:tgtEl>
                                          <p:spTgt spid="58"/>
                                        </p:tgtEl>
                                      </p:cBhvr>
                                      <p:to x="100000" y="95000"/>
                                    </p:animScale>
                                    <p:animScale>
                                      <p:cBhvr>
                                        <p:cTn id="94" dur="83" decel="50000">
                                          <p:stCondLst>
                                            <p:cond delay="917"/>
                                          </p:stCondLst>
                                        </p:cTn>
                                        <p:tgtEl>
                                          <p:spTgt spid="58"/>
                                        </p:tgtEl>
                                      </p:cBhvr>
                                      <p:to x="100000" y="100000"/>
                                    </p:animScale>
                                  </p:childTnLst>
                                </p:cTn>
                              </p:par>
                              <p:par>
                                <p:cTn id="95" presetID="26" presetClass="entr" presetSubtype="0" fill="hold" grpId="0" nodeType="withEffect">
                                  <p:stCondLst>
                                    <p:cond delay="200"/>
                                  </p:stCondLst>
                                  <p:childTnLst>
                                    <p:set>
                                      <p:cBhvr>
                                        <p:cTn id="96" dur="1" fill="hold">
                                          <p:stCondLst>
                                            <p:cond delay="0"/>
                                          </p:stCondLst>
                                        </p:cTn>
                                        <p:tgtEl>
                                          <p:spTgt spid="59"/>
                                        </p:tgtEl>
                                        <p:attrNameLst>
                                          <p:attrName>style.visibility</p:attrName>
                                        </p:attrNameLst>
                                      </p:cBhvr>
                                      <p:to>
                                        <p:strVal val="visible"/>
                                      </p:to>
                                    </p:set>
                                    <p:animEffect transition="in" filter="wipe(down)">
                                      <p:cBhvr>
                                        <p:cTn id="97" dur="290">
                                          <p:stCondLst>
                                            <p:cond delay="0"/>
                                          </p:stCondLst>
                                        </p:cTn>
                                        <p:tgtEl>
                                          <p:spTgt spid="59"/>
                                        </p:tgtEl>
                                      </p:cBhvr>
                                    </p:animEffect>
                                    <p:anim calcmode="lin" valueType="num">
                                      <p:cBhvr>
                                        <p:cTn id="98" dur="911"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59"/>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59"/>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59"/>
                                        </p:tgtEl>
                                        <p:attrNameLst>
                                          <p:attrName>ppt_y</p:attrName>
                                        </p:attrNameLst>
                                      </p:cBhvr>
                                      <p:tavLst>
                                        <p:tav tm="0" fmla="#ppt_y-sin(pi*$)/81">
                                          <p:val>
                                            <p:fltVal val="0"/>
                                          </p:val>
                                        </p:tav>
                                        <p:tav tm="100000">
                                          <p:val>
                                            <p:fltVal val="1"/>
                                          </p:val>
                                        </p:tav>
                                      </p:tavLst>
                                    </p:anim>
                                    <p:animScale>
                                      <p:cBhvr>
                                        <p:cTn id="103" dur="13">
                                          <p:stCondLst>
                                            <p:cond delay="325"/>
                                          </p:stCondLst>
                                        </p:cTn>
                                        <p:tgtEl>
                                          <p:spTgt spid="59"/>
                                        </p:tgtEl>
                                      </p:cBhvr>
                                      <p:to x="100000" y="60000"/>
                                    </p:animScale>
                                    <p:animScale>
                                      <p:cBhvr>
                                        <p:cTn id="104" dur="83" decel="50000">
                                          <p:stCondLst>
                                            <p:cond delay="338"/>
                                          </p:stCondLst>
                                        </p:cTn>
                                        <p:tgtEl>
                                          <p:spTgt spid="59"/>
                                        </p:tgtEl>
                                      </p:cBhvr>
                                      <p:to x="100000" y="100000"/>
                                    </p:animScale>
                                    <p:animScale>
                                      <p:cBhvr>
                                        <p:cTn id="105" dur="13">
                                          <p:stCondLst>
                                            <p:cond delay="656"/>
                                          </p:stCondLst>
                                        </p:cTn>
                                        <p:tgtEl>
                                          <p:spTgt spid="59"/>
                                        </p:tgtEl>
                                      </p:cBhvr>
                                      <p:to x="100000" y="80000"/>
                                    </p:animScale>
                                    <p:animScale>
                                      <p:cBhvr>
                                        <p:cTn id="106" dur="83" decel="50000">
                                          <p:stCondLst>
                                            <p:cond delay="669"/>
                                          </p:stCondLst>
                                        </p:cTn>
                                        <p:tgtEl>
                                          <p:spTgt spid="59"/>
                                        </p:tgtEl>
                                      </p:cBhvr>
                                      <p:to x="100000" y="100000"/>
                                    </p:animScale>
                                    <p:animScale>
                                      <p:cBhvr>
                                        <p:cTn id="107" dur="13">
                                          <p:stCondLst>
                                            <p:cond delay="821"/>
                                          </p:stCondLst>
                                        </p:cTn>
                                        <p:tgtEl>
                                          <p:spTgt spid="59"/>
                                        </p:tgtEl>
                                      </p:cBhvr>
                                      <p:to x="100000" y="90000"/>
                                    </p:animScale>
                                    <p:animScale>
                                      <p:cBhvr>
                                        <p:cTn id="108" dur="83" decel="50000">
                                          <p:stCondLst>
                                            <p:cond delay="834"/>
                                          </p:stCondLst>
                                        </p:cTn>
                                        <p:tgtEl>
                                          <p:spTgt spid="59"/>
                                        </p:tgtEl>
                                      </p:cBhvr>
                                      <p:to x="100000" y="100000"/>
                                    </p:animScale>
                                    <p:animScale>
                                      <p:cBhvr>
                                        <p:cTn id="109" dur="13">
                                          <p:stCondLst>
                                            <p:cond delay="904"/>
                                          </p:stCondLst>
                                        </p:cTn>
                                        <p:tgtEl>
                                          <p:spTgt spid="59"/>
                                        </p:tgtEl>
                                      </p:cBhvr>
                                      <p:to x="100000" y="95000"/>
                                    </p:animScale>
                                    <p:animScale>
                                      <p:cBhvr>
                                        <p:cTn id="110" dur="83" decel="50000">
                                          <p:stCondLst>
                                            <p:cond delay="917"/>
                                          </p:stCondLst>
                                        </p:cTn>
                                        <p:tgtEl>
                                          <p:spTgt spid="59"/>
                                        </p:tgtEl>
                                      </p:cBhvr>
                                      <p:to x="100000" y="100000"/>
                                    </p:animScale>
                                  </p:childTnLst>
                                </p:cTn>
                              </p:par>
                              <p:par>
                                <p:cTn id="111" presetID="26" presetClass="entr" presetSubtype="0" fill="hold" grpId="0" nodeType="withEffect">
                                  <p:stCondLst>
                                    <p:cond delay="300"/>
                                  </p:stCondLst>
                                  <p:childTnLst>
                                    <p:set>
                                      <p:cBhvr>
                                        <p:cTn id="112" dur="1" fill="hold">
                                          <p:stCondLst>
                                            <p:cond delay="0"/>
                                          </p:stCondLst>
                                        </p:cTn>
                                        <p:tgtEl>
                                          <p:spTgt spid="60"/>
                                        </p:tgtEl>
                                        <p:attrNameLst>
                                          <p:attrName>style.visibility</p:attrName>
                                        </p:attrNameLst>
                                      </p:cBhvr>
                                      <p:to>
                                        <p:strVal val="visible"/>
                                      </p:to>
                                    </p:set>
                                    <p:animEffect transition="in" filter="wipe(down)">
                                      <p:cBhvr>
                                        <p:cTn id="113" dur="290">
                                          <p:stCondLst>
                                            <p:cond delay="0"/>
                                          </p:stCondLst>
                                        </p:cTn>
                                        <p:tgtEl>
                                          <p:spTgt spid="60"/>
                                        </p:tgtEl>
                                      </p:cBhvr>
                                    </p:animEffect>
                                    <p:anim calcmode="lin" valueType="num">
                                      <p:cBhvr>
                                        <p:cTn id="114" dur="911"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60"/>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60"/>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60"/>
                                        </p:tgtEl>
                                        <p:attrNameLst>
                                          <p:attrName>ppt_y</p:attrName>
                                        </p:attrNameLst>
                                      </p:cBhvr>
                                      <p:tavLst>
                                        <p:tav tm="0" fmla="#ppt_y-sin(pi*$)/81">
                                          <p:val>
                                            <p:fltVal val="0"/>
                                          </p:val>
                                        </p:tav>
                                        <p:tav tm="100000">
                                          <p:val>
                                            <p:fltVal val="1"/>
                                          </p:val>
                                        </p:tav>
                                      </p:tavLst>
                                    </p:anim>
                                    <p:animScale>
                                      <p:cBhvr>
                                        <p:cTn id="119" dur="13">
                                          <p:stCondLst>
                                            <p:cond delay="325"/>
                                          </p:stCondLst>
                                        </p:cTn>
                                        <p:tgtEl>
                                          <p:spTgt spid="60"/>
                                        </p:tgtEl>
                                      </p:cBhvr>
                                      <p:to x="100000" y="60000"/>
                                    </p:animScale>
                                    <p:animScale>
                                      <p:cBhvr>
                                        <p:cTn id="120" dur="83" decel="50000">
                                          <p:stCondLst>
                                            <p:cond delay="338"/>
                                          </p:stCondLst>
                                        </p:cTn>
                                        <p:tgtEl>
                                          <p:spTgt spid="60"/>
                                        </p:tgtEl>
                                      </p:cBhvr>
                                      <p:to x="100000" y="100000"/>
                                    </p:animScale>
                                    <p:animScale>
                                      <p:cBhvr>
                                        <p:cTn id="121" dur="13">
                                          <p:stCondLst>
                                            <p:cond delay="656"/>
                                          </p:stCondLst>
                                        </p:cTn>
                                        <p:tgtEl>
                                          <p:spTgt spid="60"/>
                                        </p:tgtEl>
                                      </p:cBhvr>
                                      <p:to x="100000" y="80000"/>
                                    </p:animScale>
                                    <p:animScale>
                                      <p:cBhvr>
                                        <p:cTn id="122" dur="83" decel="50000">
                                          <p:stCondLst>
                                            <p:cond delay="669"/>
                                          </p:stCondLst>
                                        </p:cTn>
                                        <p:tgtEl>
                                          <p:spTgt spid="60"/>
                                        </p:tgtEl>
                                      </p:cBhvr>
                                      <p:to x="100000" y="100000"/>
                                    </p:animScale>
                                    <p:animScale>
                                      <p:cBhvr>
                                        <p:cTn id="123" dur="13">
                                          <p:stCondLst>
                                            <p:cond delay="821"/>
                                          </p:stCondLst>
                                        </p:cTn>
                                        <p:tgtEl>
                                          <p:spTgt spid="60"/>
                                        </p:tgtEl>
                                      </p:cBhvr>
                                      <p:to x="100000" y="90000"/>
                                    </p:animScale>
                                    <p:animScale>
                                      <p:cBhvr>
                                        <p:cTn id="124" dur="83" decel="50000">
                                          <p:stCondLst>
                                            <p:cond delay="834"/>
                                          </p:stCondLst>
                                        </p:cTn>
                                        <p:tgtEl>
                                          <p:spTgt spid="60"/>
                                        </p:tgtEl>
                                      </p:cBhvr>
                                      <p:to x="100000" y="100000"/>
                                    </p:animScale>
                                    <p:animScale>
                                      <p:cBhvr>
                                        <p:cTn id="125" dur="13">
                                          <p:stCondLst>
                                            <p:cond delay="904"/>
                                          </p:stCondLst>
                                        </p:cTn>
                                        <p:tgtEl>
                                          <p:spTgt spid="60"/>
                                        </p:tgtEl>
                                      </p:cBhvr>
                                      <p:to x="100000" y="95000"/>
                                    </p:animScale>
                                    <p:animScale>
                                      <p:cBhvr>
                                        <p:cTn id="126" dur="83" decel="50000">
                                          <p:stCondLst>
                                            <p:cond delay="917"/>
                                          </p:stCondLst>
                                        </p:cTn>
                                        <p:tgtEl>
                                          <p:spTgt spid="60"/>
                                        </p:tgtEl>
                                      </p:cBhvr>
                                      <p:to x="100000" y="100000"/>
                                    </p:animScale>
                                  </p:childTnLst>
                                </p:cTn>
                              </p:par>
                              <p:par>
                                <p:cTn id="127" presetID="26" presetClass="entr" presetSubtype="0" fill="hold" grpId="0" nodeType="withEffect">
                                  <p:stCondLst>
                                    <p:cond delay="400"/>
                                  </p:stCondLst>
                                  <p:childTnLst>
                                    <p:set>
                                      <p:cBhvr>
                                        <p:cTn id="128" dur="1" fill="hold">
                                          <p:stCondLst>
                                            <p:cond delay="0"/>
                                          </p:stCondLst>
                                        </p:cTn>
                                        <p:tgtEl>
                                          <p:spTgt spid="61"/>
                                        </p:tgtEl>
                                        <p:attrNameLst>
                                          <p:attrName>style.visibility</p:attrName>
                                        </p:attrNameLst>
                                      </p:cBhvr>
                                      <p:to>
                                        <p:strVal val="visible"/>
                                      </p:to>
                                    </p:set>
                                    <p:animEffect transition="in" filter="wipe(down)">
                                      <p:cBhvr>
                                        <p:cTn id="129" dur="290">
                                          <p:stCondLst>
                                            <p:cond delay="0"/>
                                          </p:stCondLst>
                                        </p:cTn>
                                        <p:tgtEl>
                                          <p:spTgt spid="61"/>
                                        </p:tgtEl>
                                      </p:cBhvr>
                                    </p:animEffect>
                                    <p:anim calcmode="lin" valueType="num">
                                      <p:cBhvr>
                                        <p:cTn id="130" dur="911"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31" dur="332"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32" dur="332" tmFilter="0, 0; 0.125,0.2665; 0.25,0.4; 0.375,0.465; 0.5,0.5;  0.625,0.535; 0.75,0.6; 0.875,0.7335; 1,1">
                                          <p:stCondLst>
                                            <p:cond delay="332"/>
                                          </p:stCondLst>
                                        </p:cTn>
                                        <p:tgtEl>
                                          <p:spTgt spid="61"/>
                                        </p:tgtEl>
                                        <p:attrNameLst>
                                          <p:attrName>ppt_y</p:attrName>
                                        </p:attrNameLst>
                                      </p:cBhvr>
                                      <p:tavLst>
                                        <p:tav tm="0" fmla="#ppt_y-sin(pi*$)/9">
                                          <p:val>
                                            <p:fltVal val="0"/>
                                          </p:val>
                                        </p:tav>
                                        <p:tav tm="100000">
                                          <p:val>
                                            <p:fltVal val="1"/>
                                          </p:val>
                                        </p:tav>
                                      </p:tavLst>
                                    </p:anim>
                                    <p:anim calcmode="lin" valueType="num">
                                      <p:cBhvr>
                                        <p:cTn id="133" dur="166" tmFilter="0, 0; 0.125,0.2665; 0.25,0.4; 0.375,0.465; 0.5,0.5;  0.625,0.535; 0.75,0.6; 0.875,0.7335; 1,1">
                                          <p:stCondLst>
                                            <p:cond delay="662"/>
                                          </p:stCondLst>
                                        </p:cTn>
                                        <p:tgtEl>
                                          <p:spTgt spid="61"/>
                                        </p:tgtEl>
                                        <p:attrNameLst>
                                          <p:attrName>ppt_y</p:attrName>
                                        </p:attrNameLst>
                                      </p:cBhvr>
                                      <p:tavLst>
                                        <p:tav tm="0" fmla="#ppt_y-sin(pi*$)/27">
                                          <p:val>
                                            <p:fltVal val="0"/>
                                          </p:val>
                                        </p:tav>
                                        <p:tav tm="100000">
                                          <p:val>
                                            <p:fltVal val="1"/>
                                          </p:val>
                                        </p:tav>
                                      </p:tavLst>
                                    </p:anim>
                                    <p:anim calcmode="lin" valueType="num">
                                      <p:cBhvr>
                                        <p:cTn id="134" dur="82" tmFilter="0, 0; 0.125,0.2665; 0.25,0.4; 0.375,0.465; 0.5,0.5;  0.625,0.535; 0.75,0.6; 0.875,0.7335; 1,1">
                                          <p:stCondLst>
                                            <p:cond delay="828"/>
                                          </p:stCondLst>
                                        </p:cTn>
                                        <p:tgtEl>
                                          <p:spTgt spid="61"/>
                                        </p:tgtEl>
                                        <p:attrNameLst>
                                          <p:attrName>ppt_y</p:attrName>
                                        </p:attrNameLst>
                                      </p:cBhvr>
                                      <p:tavLst>
                                        <p:tav tm="0" fmla="#ppt_y-sin(pi*$)/81">
                                          <p:val>
                                            <p:fltVal val="0"/>
                                          </p:val>
                                        </p:tav>
                                        <p:tav tm="100000">
                                          <p:val>
                                            <p:fltVal val="1"/>
                                          </p:val>
                                        </p:tav>
                                      </p:tavLst>
                                    </p:anim>
                                    <p:animScale>
                                      <p:cBhvr>
                                        <p:cTn id="135" dur="13">
                                          <p:stCondLst>
                                            <p:cond delay="325"/>
                                          </p:stCondLst>
                                        </p:cTn>
                                        <p:tgtEl>
                                          <p:spTgt spid="61"/>
                                        </p:tgtEl>
                                      </p:cBhvr>
                                      <p:to x="100000" y="60000"/>
                                    </p:animScale>
                                    <p:animScale>
                                      <p:cBhvr>
                                        <p:cTn id="136" dur="83" decel="50000">
                                          <p:stCondLst>
                                            <p:cond delay="338"/>
                                          </p:stCondLst>
                                        </p:cTn>
                                        <p:tgtEl>
                                          <p:spTgt spid="61"/>
                                        </p:tgtEl>
                                      </p:cBhvr>
                                      <p:to x="100000" y="100000"/>
                                    </p:animScale>
                                    <p:animScale>
                                      <p:cBhvr>
                                        <p:cTn id="137" dur="13">
                                          <p:stCondLst>
                                            <p:cond delay="656"/>
                                          </p:stCondLst>
                                        </p:cTn>
                                        <p:tgtEl>
                                          <p:spTgt spid="61"/>
                                        </p:tgtEl>
                                      </p:cBhvr>
                                      <p:to x="100000" y="80000"/>
                                    </p:animScale>
                                    <p:animScale>
                                      <p:cBhvr>
                                        <p:cTn id="138" dur="83" decel="50000">
                                          <p:stCondLst>
                                            <p:cond delay="669"/>
                                          </p:stCondLst>
                                        </p:cTn>
                                        <p:tgtEl>
                                          <p:spTgt spid="61"/>
                                        </p:tgtEl>
                                      </p:cBhvr>
                                      <p:to x="100000" y="100000"/>
                                    </p:animScale>
                                    <p:animScale>
                                      <p:cBhvr>
                                        <p:cTn id="139" dur="13">
                                          <p:stCondLst>
                                            <p:cond delay="821"/>
                                          </p:stCondLst>
                                        </p:cTn>
                                        <p:tgtEl>
                                          <p:spTgt spid="61"/>
                                        </p:tgtEl>
                                      </p:cBhvr>
                                      <p:to x="100000" y="90000"/>
                                    </p:animScale>
                                    <p:animScale>
                                      <p:cBhvr>
                                        <p:cTn id="140" dur="83" decel="50000">
                                          <p:stCondLst>
                                            <p:cond delay="834"/>
                                          </p:stCondLst>
                                        </p:cTn>
                                        <p:tgtEl>
                                          <p:spTgt spid="61"/>
                                        </p:tgtEl>
                                      </p:cBhvr>
                                      <p:to x="100000" y="100000"/>
                                    </p:animScale>
                                    <p:animScale>
                                      <p:cBhvr>
                                        <p:cTn id="141" dur="13">
                                          <p:stCondLst>
                                            <p:cond delay="904"/>
                                          </p:stCondLst>
                                        </p:cTn>
                                        <p:tgtEl>
                                          <p:spTgt spid="61"/>
                                        </p:tgtEl>
                                      </p:cBhvr>
                                      <p:to x="100000" y="95000"/>
                                    </p:animScale>
                                    <p:animScale>
                                      <p:cBhvr>
                                        <p:cTn id="142" dur="83" decel="50000">
                                          <p:stCondLst>
                                            <p:cond delay="917"/>
                                          </p:stCondLst>
                                        </p:cTn>
                                        <p:tgtEl>
                                          <p:spTgt spid="61"/>
                                        </p:tgtEl>
                                      </p:cBhvr>
                                      <p:to x="100000" y="100000"/>
                                    </p:animScale>
                                  </p:childTnLst>
                                </p:cTn>
                              </p:par>
                            </p:childTnLst>
                          </p:cTn>
                        </p:par>
                        <p:par>
                          <p:cTn id="143" fill="hold" nodeType="afterGroup">
                            <p:stCondLst>
                              <p:cond delay="5000"/>
                            </p:stCondLst>
                            <p:childTnLst>
                              <p:par>
                                <p:cTn id="144" presetID="31"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 calcmode="lin" valueType="num">
                                      <p:cBhvr>
                                        <p:cTn id="146" dur="500" fill="hold"/>
                                        <p:tgtEl>
                                          <p:spTgt spid="33"/>
                                        </p:tgtEl>
                                        <p:attrNameLst>
                                          <p:attrName>ppt_w</p:attrName>
                                        </p:attrNameLst>
                                      </p:cBhvr>
                                      <p:tavLst>
                                        <p:tav tm="0">
                                          <p:val>
                                            <p:fltVal val="0"/>
                                          </p:val>
                                        </p:tav>
                                        <p:tav tm="100000">
                                          <p:val>
                                            <p:strVal val="#ppt_w"/>
                                          </p:val>
                                        </p:tav>
                                      </p:tavLst>
                                    </p:anim>
                                    <p:anim calcmode="lin" valueType="num">
                                      <p:cBhvr>
                                        <p:cTn id="147" dur="500" fill="hold"/>
                                        <p:tgtEl>
                                          <p:spTgt spid="33"/>
                                        </p:tgtEl>
                                        <p:attrNameLst>
                                          <p:attrName>ppt_h</p:attrName>
                                        </p:attrNameLst>
                                      </p:cBhvr>
                                      <p:tavLst>
                                        <p:tav tm="0">
                                          <p:val>
                                            <p:fltVal val="0"/>
                                          </p:val>
                                        </p:tav>
                                        <p:tav tm="100000">
                                          <p:val>
                                            <p:strVal val="#ppt_h"/>
                                          </p:val>
                                        </p:tav>
                                      </p:tavLst>
                                    </p:anim>
                                    <p:anim calcmode="lin" valueType="num">
                                      <p:cBhvr>
                                        <p:cTn id="148" dur="500" fill="hold"/>
                                        <p:tgtEl>
                                          <p:spTgt spid="33"/>
                                        </p:tgtEl>
                                        <p:attrNameLst>
                                          <p:attrName>style.rotation</p:attrName>
                                        </p:attrNameLst>
                                      </p:cBhvr>
                                      <p:tavLst>
                                        <p:tav tm="0">
                                          <p:val>
                                            <p:fltVal val="90"/>
                                          </p:val>
                                        </p:tav>
                                        <p:tav tm="100000">
                                          <p:val>
                                            <p:fltVal val="0"/>
                                          </p:val>
                                        </p:tav>
                                      </p:tavLst>
                                    </p:anim>
                                    <p:animEffect transition="in" filter="fade">
                                      <p:cBhvr>
                                        <p:cTn id="149" dur="500"/>
                                        <p:tgtEl>
                                          <p:spTgt spid="33"/>
                                        </p:tgtEl>
                                      </p:cBhvr>
                                    </p:animEffect>
                                  </p:childTnLst>
                                </p:cTn>
                              </p:par>
                            </p:childTnLst>
                          </p:cTn>
                        </p:par>
                        <p:par>
                          <p:cTn id="150" fill="hold" nodeType="afterGroup">
                            <p:stCondLst>
                              <p:cond delay="5500"/>
                            </p:stCondLst>
                            <p:childTnLst>
                              <p:par>
                                <p:cTn id="151" presetID="22" presetClass="entr" presetSubtype="8"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wipe(left)">
                                      <p:cBhvr>
                                        <p:cTn id="153" dur="500"/>
                                        <p:tgtEl>
                                          <p:spTgt spid="62"/>
                                        </p:tgtEl>
                                      </p:cBhvr>
                                    </p:animEffect>
                                  </p:childTnLst>
                                </p:cTn>
                              </p:par>
                            </p:childTnLst>
                          </p:cTn>
                        </p:par>
                        <p:par>
                          <p:cTn id="154" fill="hold" nodeType="afterGroup">
                            <p:stCondLst>
                              <p:cond delay="6000"/>
                            </p:stCondLst>
                            <p:childTnLst>
                              <p:par>
                                <p:cTn id="155" presetID="31" presetClass="entr" presetSubtype="0" fill="hold" grpId="0" nodeType="after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p:cTn id="157" dur="500" fill="hold"/>
                                        <p:tgtEl>
                                          <p:spTgt spid="34"/>
                                        </p:tgtEl>
                                        <p:attrNameLst>
                                          <p:attrName>ppt_w</p:attrName>
                                        </p:attrNameLst>
                                      </p:cBhvr>
                                      <p:tavLst>
                                        <p:tav tm="0">
                                          <p:val>
                                            <p:fltVal val="0"/>
                                          </p:val>
                                        </p:tav>
                                        <p:tav tm="100000">
                                          <p:val>
                                            <p:strVal val="#ppt_w"/>
                                          </p:val>
                                        </p:tav>
                                      </p:tavLst>
                                    </p:anim>
                                    <p:anim calcmode="lin" valueType="num">
                                      <p:cBhvr>
                                        <p:cTn id="158" dur="500" fill="hold"/>
                                        <p:tgtEl>
                                          <p:spTgt spid="34"/>
                                        </p:tgtEl>
                                        <p:attrNameLst>
                                          <p:attrName>ppt_h</p:attrName>
                                        </p:attrNameLst>
                                      </p:cBhvr>
                                      <p:tavLst>
                                        <p:tav tm="0">
                                          <p:val>
                                            <p:fltVal val="0"/>
                                          </p:val>
                                        </p:tav>
                                        <p:tav tm="100000">
                                          <p:val>
                                            <p:strVal val="#ppt_h"/>
                                          </p:val>
                                        </p:tav>
                                      </p:tavLst>
                                    </p:anim>
                                    <p:anim calcmode="lin" valueType="num">
                                      <p:cBhvr>
                                        <p:cTn id="159" dur="500" fill="hold"/>
                                        <p:tgtEl>
                                          <p:spTgt spid="34"/>
                                        </p:tgtEl>
                                        <p:attrNameLst>
                                          <p:attrName>style.rotation</p:attrName>
                                        </p:attrNameLst>
                                      </p:cBhvr>
                                      <p:tavLst>
                                        <p:tav tm="0">
                                          <p:val>
                                            <p:fltVal val="90"/>
                                          </p:val>
                                        </p:tav>
                                        <p:tav tm="100000">
                                          <p:val>
                                            <p:fltVal val="0"/>
                                          </p:val>
                                        </p:tav>
                                      </p:tavLst>
                                    </p:anim>
                                    <p:animEffect transition="in" filter="fade">
                                      <p:cBhvr>
                                        <p:cTn id="160" dur="500"/>
                                        <p:tgtEl>
                                          <p:spTgt spid="34"/>
                                        </p:tgtEl>
                                      </p:cBhvr>
                                    </p:animEffect>
                                  </p:childTnLst>
                                </p:cTn>
                              </p:par>
                            </p:childTnLst>
                          </p:cTn>
                        </p:par>
                        <p:par>
                          <p:cTn id="161" fill="hold" nodeType="afterGroup">
                            <p:stCondLst>
                              <p:cond delay="6500"/>
                            </p:stCondLst>
                            <p:childTnLst>
                              <p:par>
                                <p:cTn id="162" presetID="22" presetClass="entr" presetSubtype="8" fill="hold" grpId="0"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wipe(left)">
                                      <p:cBhvr>
                                        <p:cTn id="164" dur="500"/>
                                        <p:tgtEl>
                                          <p:spTgt spid="63"/>
                                        </p:tgtEl>
                                      </p:cBhvr>
                                    </p:animEffect>
                                  </p:childTnLst>
                                </p:cTn>
                              </p:par>
                            </p:childTnLst>
                          </p:cTn>
                        </p:par>
                        <p:par>
                          <p:cTn id="165" fill="hold" nodeType="afterGroup">
                            <p:stCondLst>
                              <p:cond delay="7000"/>
                            </p:stCondLst>
                            <p:childTnLst>
                              <p:par>
                                <p:cTn id="166" presetID="31" presetClass="entr" presetSubtype="0" fill="hold" grpId="0" nodeType="afterEffect">
                                  <p:stCondLst>
                                    <p:cond delay="0"/>
                                  </p:stCondLst>
                                  <p:childTnLst>
                                    <p:set>
                                      <p:cBhvr>
                                        <p:cTn id="167" dur="1" fill="hold">
                                          <p:stCondLst>
                                            <p:cond delay="0"/>
                                          </p:stCondLst>
                                        </p:cTn>
                                        <p:tgtEl>
                                          <p:spTgt spid="35"/>
                                        </p:tgtEl>
                                        <p:attrNameLst>
                                          <p:attrName>style.visibility</p:attrName>
                                        </p:attrNameLst>
                                      </p:cBhvr>
                                      <p:to>
                                        <p:strVal val="visible"/>
                                      </p:to>
                                    </p:set>
                                    <p:anim calcmode="lin" valueType="num">
                                      <p:cBhvr>
                                        <p:cTn id="168" dur="500" fill="hold"/>
                                        <p:tgtEl>
                                          <p:spTgt spid="35"/>
                                        </p:tgtEl>
                                        <p:attrNameLst>
                                          <p:attrName>ppt_w</p:attrName>
                                        </p:attrNameLst>
                                      </p:cBhvr>
                                      <p:tavLst>
                                        <p:tav tm="0">
                                          <p:val>
                                            <p:fltVal val="0"/>
                                          </p:val>
                                        </p:tav>
                                        <p:tav tm="100000">
                                          <p:val>
                                            <p:strVal val="#ppt_w"/>
                                          </p:val>
                                        </p:tav>
                                      </p:tavLst>
                                    </p:anim>
                                    <p:anim calcmode="lin" valueType="num">
                                      <p:cBhvr>
                                        <p:cTn id="169" dur="500" fill="hold"/>
                                        <p:tgtEl>
                                          <p:spTgt spid="35"/>
                                        </p:tgtEl>
                                        <p:attrNameLst>
                                          <p:attrName>ppt_h</p:attrName>
                                        </p:attrNameLst>
                                      </p:cBhvr>
                                      <p:tavLst>
                                        <p:tav tm="0">
                                          <p:val>
                                            <p:fltVal val="0"/>
                                          </p:val>
                                        </p:tav>
                                        <p:tav tm="100000">
                                          <p:val>
                                            <p:strVal val="#ppt_h"/>
                                          </p:val>
                                        </p:tav>
                                      </p:tavLst>
                                    </p:anim>
                                    <p:anim calcmode="lin" valueType="num">
                                      <p:cBhvr>
                                        <p:cTn id="170" dur="500" fill="hold"/>
                                        <p:tgtEl>
                                          <p:spTgt spid="35"/>
                                        </p:tgtEl>
                                        <p:attrNameLst>
                                          <p:attrName>style.rotation</p:attrName>
                                        </p:attrNameLst>
                                      </p:cBhvr>
                                      <p:tavLst>
                                        <p:tav tm="0">
                                          <p:val>
                                            <p:fltVal val="90"/>
                                          </p:val>
                                        </p:tav>
                                        <p:tav tm="100000">
                                          <p:val>
                                            <p:fltVal val="0"/>
                                          </p:val>
                                        </p:tav>
                                      </p:tavLst>
                                    </p:anim>
                                    <p:animEffect transition="in" filter="fade">
                                      <p:cBhvr>
                                        <p:cTn id="171" dur="500"/>
                                        <p:tgtEl>
                                          <p:spTgt spid="35"/>
                                        </p:tgtEl>
                                      </p:cBhvr>
                                    </p:animEffect>
                                  </p:childTnLst>
                                </p:cTn>
                              </p:par>
                            </p:childTnLst>
                          </p:cTn>
                        </p:par>
                        <p:par>
                          <p:cTn id="172" fill="hold" nodeType="afterGroup">
                            <p:stCondLst>
                              <p:cond delay="7500"/>
                            </p:stCondLst>
                            <p:childTnLst>
                              <p:par>
                                <p:cTn id="173" presetID="22" presetClass="entr" presetSubtype="8" fill="hold" grpId="0" nodeType="after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wipe(left)">
                                      <p:cBhvr>
                                        <p:cTn id="175" dur="500"/>
                                        <p:tgtEl>
                                          <p:spTgt spid="64"/>
                                        </p:tgtEl>
                                      </p:cBhvr>
                                    </p:animEffect>
                                  </p:childTnLst>
                                </p:cTn>
                              </p:par>
                            </p:childTnLst>
                          </p:cTn>
                        </p:par>
                        <p:par>
                          <p:cTn id="176" fill="hold" nodeType="afterGroup">
                            <p:stCondLst>
                              <p:cond delay="8000"/>
                            </p:stCondLst>
                            <p:childTnLst>
                              <p:par>
                                <p:cTn id="177" presetID="31" presetClass="entr" presetSubtype="0" fill="hold" grpId="0" nodeType="afterEffect">
                                  <p:stCondLst>
                                    <p:cond delay="0"/>
                                  </p:stCondLst>
                                  <p:childTnLst>
                                    <p:set>
                                      <p:cBhvr>
                                        <p:cTn id="178" dur="1" fill="hold">
                                          <p:stCondLst>
                                            <p:cond delay="0"/>
                                          </p:stCondLst>
                                        </p:cTn>
                                        <p:tgtEl>
                                          <p:spTgt spid="36"/>
                                        </p:tgtEl>
                                        <p:attrNameLst>
                                          <p:attrName>style.visibility</p:attrName>
                                        </p:attrNameLst>
                                      </p:cBhvr>
                                      <p:to>
                                        <p:strVal val="visible"/>
                                      </p:to>
                                    </p:set>
                                    <p:anim calcmode="lin" valueType="num">
                                      <p:cBhvr>
                                        <p:cTn id="179" dur="500" fill="hold"/>
                                        <p:tgtEl>
                                          <p:spTgt spid="36"/>
                                        </p:tgtEl>
                                        <p:attrNameLst>
                                          <p:attrName>ppt_w</p:attrName>
                                        </p:attrNameLst>
                                      </p:cBhvr>
                                      <p:tavLst>
                                        <p:tav tm="0">
                                          <p:val>
                                            <p:fltVal val="0"/>
                                          </p:val>
                                        </p:tav>
                                        <p:tav tm="100000">
                                          <p:val>
                                            <p:strVal val="#ppt_w"/>
                                          </p:val>
                                        </p:tav>
                                      </p:tavLst>
                                    </p:anim>
                                    <p:anim calcmode="lin" valueType="num">
                                      <p:cBhvr>
                                        <p:cTn id="180" dur="500" fill="hold"/>
                                        <p:tgtEl>
                                          <p:spTgt spid="36"/>
                                        </p:tgtEl>
                                        <p:attrNameLst>
                                          <p:attrName>ppt_h</p:attrName>
                                        </p:attrNameLst>
                                      </p:cBhvr>
                                      <p:tavLst>
                                        <p:tav tm="0">
                                          <p:val>
                                            <p:fltVal val="0"/>
                                          </p:val>
                                        </p:tav>
                                        <p:tav tm="100000">
                                          <p:val>
                                            <p:strVal val="#ppt_h"/>
                                          </p:val>
                                        </p:tav>
                                      </p:tavLst>
                                    </p:anim>
                                    <p:anim calcmode="lin" valueType="num">
                                      <p:cBhvr>
                                        <p:cTn id="181" dur="500" fill="hold"/>
                                        <p:tgtEl>
                                          <p:spTgt spid="36"/>
                                        </p:tgtEl>
                                        <p:attrNameLst>
                                          <p:attrName>style.rotation</p:attrName>
                                        </p:attrNameLst>
                                      </p:cBhvr>
                                      <p:tavLst>
                                        <p:tav tm="0">
                                          <p:val>
                                            <p:fltVal val="90"/>
                                          </p:val>
                                        </p:tav>
                                        <p:tav tm="100000">
                                          <p:val>
                                            <p:fltVal val="0"/>
                                          </p:val>
                                        </p:tav>
                                      </p:tavLst>
                                    </p:anim>
                                    <p:animEffect transition="in" filter="fade">
                                      <p:cBhvr>
                                        <p:cTn id="182" dur="500"/>
                                        <p:tgtEl>
                                          <p:spTgt spid="36"/>
                                        </p:tgtEl>
                                      </p:cBhvr>
                                    </p:animEffect>
                                  </p:childTnLst>
                                </p:cTn>
                              </p:par>
                            </p:childTnLst>
                          </p:cTn>
                        </p:par>
                        <p:par>
                          <p:cTn id="183" fill="hold" nodeType="afterGroup">
                            <p:stCondLst>
                              <p:cond delay="8500"/>
                            </p:stCondLst>
                            <p:childTnLst>
                              <p:par>
                                <p:cTn id="184" presetID="22" presetClass="entr" presetSubtype="8" fill="hold" grpId="0" nodeType="after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wipe(left)">
                                      <p:cBhvr>
                                        <p:cTn id="186" dur="500"/>
                                        <p:tgtEl>
                                          <p:spTgt spid="65"/>
                                        </p:tgtEl>
                                      </p:cBhvr>
                                    </p:animEffect>
                                  </p:childTnLst>
                                </p:cTn>
                              </p:par>
                            </p:childTnLst>
                          </p:cTn>
                        </p:par>
                        <p:par>
                          <p:cTn id="187" fill="hold" nodeType="afterGroup">
                            <p:stCondLst>
                              <p:cond delay="9000"/>
                            </p:stCondLst>
                            <p:childTnLst>
                              <p:par>
                                <p:cTn id="188" presetID="31"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 calcmode="lin" valueType="num">
                                      <p:cBhvr>
                                        <p:cTn id="190" dur="500" fill="hold"/>
                                        <p:tgtEl>
                                          <p:spTgt spid="68"/>
                                        </p:tgtEl>
                                        <p:attrNameLst>
                                          <p:attrName>ppt_w</p:attrName>
                                        </p:attrNameLst>
                                      </p:cBhvr>
                                      <p:tavLst>
                                        <p:tav tm="0">
                                          <p:val>
                                            <p:fltVal val="0"/>
                                          </p:val>
                                        </p:tav>
                                        <p:tav tm="100000">
                                          <p:val>
                                            <p:strVal val="#ppt_w"/>
                                          </p:val>
                                        </p:tav>
                                      </p:tavLst>
                                    </p:anim>
                                    <p:anim calcmode="lin" valueType="num">
                                      <p:cBhvr>
                                        <p:cTn id="191" dur="500" fill="hold"/>
                                        <p:tgtEl>
                                          <p:spTgt spid="68"/>
                                        </p:tgtEl>
                                        <p:attrNameLst>
                                          <p:attrName>ppt_h</p:attrName>
                                        </p:attrNameLst>
                                      </p:cBhvr>
                                      <p:tavLst>
                                        <p:tav tm="0">
                                          <p:val>
                                            <p:fltVal val="0"/>
                                          </p:val>
                                        </p:tav>
                                        <p:tav tm="100000">
                                          <p:val>
                                            <p:strVal val="#ppt_h"/>
                                          </p:val>
                                        </p:tav>
                                      </p:tavLst>
                                    </p:anim>
                                    <p:anim calcmode="lin" valueType="num">
                                      <p:cBhvr>
                                        <p:cTn id="192" dur="500" fill="hold"/>
                                        <p:tgtEl>
                                          <p:spTgt spid="68"/>
                                        </p:tgtEl>
                                        <p:attrNameLst>
                                          <p:attrName>style.rotation</p:attrName>
                                        </p:attrNameLst>
                                      </p:cBhvr>
                                      <p:tavLst>
                                        <p:tav tm="0">
                                          <p:val>
                                            <p:fltVal val="90"/>
                                          </p:val>
                                        </p:tav>
                                        <p:tav tm="100000">
                                          <p:val>
                                            <p:fltVal val="0"/>
                                          </p:val>
                                        </p:tav>
                                      </p:tavLst>
                                    </p:anim>
                                    <p:animEffect transition="in" filter="fade">
                                      <p:cBhvr>
                                        <p:cTn id="1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3"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33" grpId="0"/>
      <p:bldP spid="34" grpId="0"/>
      <p:bldP spid="35" grpId="0"/>
      <p:bldP spid="36" grpId="0"/>
      <p:bldP spid="6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21" name="Oval 7"/>
          <p:cNvSpPr>
            <a:spLocks noChangeArrowheads="1"/>
          </p:cNvSpPr>
          <p:nvPr/>
        </p:nvSpPr>
        <p:spPr bwMode="auto">
          <a:xfrm>
            <a:off x="-471918" y="-527665"/>
            <a:ext cx="5687686" cy="5690106"/>
          </a:xfrm>
          <a:prstGeom prst="ellipse">
            <a:avLst/>
          </a:prstGeom>
          <a:solidFill>
            <a:schemeClr val="tx1">
              <a:alpha val="50000"/>
            </a:schemeClr>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3" name="Oval 8"/>
          <p:cNvSpPr>
            <a:spLocks noChangeArrowheads="1"/>
          </p:cNvSpPr>
          <p:nvPr/>
        </p:nvSpPr>
        <p:spPr bwMode="auto">
          <a:xfrm>
            <a:off x="195082" y="136910"/>
            <a:ext cx="4353686" cy="4360958"/>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7" name="矩形 26"/>
          <p:cNvSpPr/>
          <p:nvPr/>
        </p:nvSpPr>
        <p:spPr>
          <a:xfrm>
            <a:off x="433034" y="1809556"/>
            <a:ext cx="3877781" cy="1015663"/>
          </a:xfrm>
          <a:prstGeom prst="rect">
            <a:avLst/>
          </a:prstGeom>
          <a:noFill/>
          <a:ln>
            <a:noFill/>
          </a:ln>
        </p:spPr>
        <p:txBody>
          <a:bodyPr vert="horz" wrap="square" lIns="0" tIns="0" rIns="0" bIns="0" numCol="1" anchor="t" anchorCtr="0" compatLnSpc="1">
            <a:spAutoFit/>
          </a:bodyPr>
          <a:lstStyle/>
          <a:p>
            <a:pPr algn="ctr">
              <a:buFontTx/>
              <a:buNone/>
            </a:pPr>
            <a:r>
              <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本圈介绍</a:t>
            </a:r>
            <a:endPar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Oval 9"/>
          <p:cNvSpPr>
            <a:spLocks noChangeArrowheads="1"/>
          </p:cNvSpPr>
          <p:nvPr/>
        </p:nvSpPr>
        <p:spPr bwMode="auto">
          <a:xfrm>
            <a:off x="3666257" y="769455"/>
            <a:ext cx="1065104" cy="1065103"/>
          </a:xfrm>
          <a:prstGeom prst="ellipse">
            <a:avLst/>
          </a:pr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a:spLocks noEditPoints="1"/>
          </p:cNvSpPr>
          <p:nvPr/>
        </p:nvSpPr>
        <p:spPr bwMode="auto">
          <a:xfrm>
            <a:off x="3957790" y="945529"/>
            <a:ext cx="470493" cy="640794"/>
          </a:xfrm>
          <a:custGeom>
            <a:gdLst>
              <a:gd name="T0" fmla="*/ 93 w 710"/>
              <a:gd name="T1" fmla="*/ 157 h 969"/>
              <a:gd name="T2" fmla="*/ 79 w 710"/>
              <a:gd name="T3" fmla="*/ 969 h 969"/>
              <a:gd name="T4" fmla="*/ 710 w 710"/>
              <a:gd name="T5" fmla="*/ 238 h 969"/>
              <a:gd name="T6" fmla="*/ 656 w 710"/>
              <a:gd name="T7" fmla="*/ 255 h 969"/>
              <a:gd name="T8" fmla="*/ 81 w 710"/>
              <a:gd name="T9" fmla="*/ 913 h 969"/>
              <a:gd name="T10" fmla="*/ 307 w 710"/>
              <a:gd name="T11" fmla="*/ 103 h 969"/>
              <a:gd name="T12" fmla="*/ 403 w 710"/>
              <a:gd name="T13" fmla="*/ 103 h 969"/>
              <a:gd name="T14" fmla="*/ 354 w 710"/>
              <a:gd name="T15" fmla="*/ 155 h 969"/>
              <a:gd name="T16" fmla="*/ 248 w 710"/>
              <a:gd name="T17" fmla="*/ 105 h 969"/>
              <a:gd name="T18" fmla="*/ 130 w 710"/>
              <a:gd name="T19" fmla="*/ 245 h 969"/>
              <a:gd name="T20" fmla="*/ 580 w 710"/>
              <a:gd name="T21" fmla="*/ 245 h 969"/>
              <a:gd name="T22" fmla="*/ 462 w 710"/>
              <a:gd name="T23" fmla="*/ 105 h 969"/>
              <a:gd name="T24" fmla="*/ 248 w 710"/>
              <a:gd name="T25" fmla="*/ 105 h 969"/>
              <a:gd name="T26" fmla="*/ 251 w 710"/>
              <a:gd name="T27" fmla="*/ 736 h 969"/>
              <a:gd name="T28" fmla="*/ 172 w 710"/>
              <a:gd name="T29" fmla="*/ 758 h 969"/>
              <a:gd name="T30" fmla="*/ 155 w 710"/>
              <a:gd name="T31" fmla="*/ 775 h 969"/>
              <a:gd name="T32" fmla="*/ 251 w 710"/>
              <a:gd name="T33" fmla="*/ 783 h 969"/>
              <a:gd name="T34" fmla="*/ 150 w 710"/>
              <a:gd name="T35" fmla="*/ 832 h 969"/>
              <a:gd name="T36" fmla="*/ 275 w 710"/>
              <a:gd name="T37" fmla="*/ 770 h 969"/>
              <a:gd name="T38" fmla="*/ 275 w 710"/>
              <a:gd name="T39" fmla="*/ 731 h 969"/>
              <a:gd name="T40" fmla="*/ 125 w 710"/>
              <a:gd name="T41" fmla="*/ 738 h 969"/>
              <a:gd name="T42" fmla="*/ 243 w 710"/>
              <a:gd name="T43" fmla="*/ 864 h 969"/>
              <a:gd name="T44" fmla="*/ 243 w 710"/>
              <a:gd name="T45" fmla="*/ 380 h 969"/>
              <a:gd name="T46" fmla="*/ 172 w 710"/>
              <a:gd name="T47" fmla="*/ 402 h 969"/>
              <a:gd name="T48" fmla="*/ 197 w 710"/>
              <a:gd name="T49" fmla="*/ 466 h 969"/>
              <a:gd name="T50" fmla="*/ 150 w 710"/>
              <a:gd name="T51" fmla="*/ 483 h 969"/>
              <a:gd name="T52" fmla="*/ 243 w 710"/>
              <a:gd name="T53" fmla="*/ 356 h 969"/>
              <a:gd name="T54" fmla="*/ 125 w 710"/>
              <a:gd name="T55" fmla="*/ 481 h 969"/>
              <a:gd name="T56" fmla="*/ 274 w 710"/>
              <a:gd name="T57" fmla="*/ 409 h 969"/>
              <a:gd name="T58" fmla="*/ 273 w 710"/>
              <a:gd name="T59" fmla="*/ 375 h 969"/>
              <a:gd name="T60" fmla="*/ 251 w 710"/>
              <a:gd name="T61" fmla="*/ 572 h 969"/>
              <a:gd name="T62" fmla="*/ 155 w 710"/>
              <a:gd name="T63" fmla="*/ 596 h 969"/>
              <a:gd name="T64" fmla="*/ 251 w 710"/>
              <a:gd name="T65" fmla="*/ 660 h 969"/>
              <a:gd name="T66" fmla="*/ 275 w 710"/>
              <a:gd name="T67" fmla="*/ 553 h 969"/>
              <a:gd name="T68" fmla="*/ 125 w 710"/>
              <a:gd name="T69" fmla="*/ 559 h 969"/>
              <a:gd name="T70" fmla="*/ 251 w 710"/>
              <a:gd name="T71" fmla="*/ 685 h 969"/>
              <a:gd name="T72" fmla="*/ 329 w 710"/>
              <a:gd name="T73" fmla="*/ 528 h 969"/>
              <a:gd name="T74" fmla="*/ 371 w 710"/>
              <a:gd name="T75" fmla="*/ 822 h 969"/>
              <a:gd name="T76" fmla="*/ 570 w 710"/>
              <a:gd name="T77" fmla="*/ 761 h 969"/>
              <a:gd name="T78" fmla="*/ 364 w 710"/>
              <a:gd name="T79" fmla="*/ 815 h 969"/>
              <a:gd name="T80" fmla="*/ 570 w 710"/>
              <a:gd name="T81" fmla="*/ 577 h 969"/>
              <a:gd name="T82" fmla="*/ 364 w 710"/>
              <a:gd name="T83" fmla="*/ 466 h 969"/>
              <a:gd name="T84" fmla="*/ 364 w 710"/>
              <a:gd name="T85" fmla="*/ 400 h 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0" h="969">
                <a:moveTo>
                  <a:pt x="54" y="255"/>
                </a:moveTo>
                <a:cubicBezTo>
                  <a:pt x="54" y="228"/>
                  <a:pt x="67" y="214"/>
                  <a:pt x="93" y="213"/>
                </a:cubicBezTo>
                <a:lnTo>
                  <a:pt x="93" y="157"/>
                </a:lnTo>
                <a:cubicBezTo>
                  <a:pt x="44" y="158"/>
                  <a:pt x="0" y="190"/>
                  <a:pt x="0" y="238"/>
                </a:cubicBezTo>
                <a:lnTo>
                  <a:pt x="0" y="891"/>
                </a:lnTo>
                <a:cubicBezTo>
                  <a:pt x="0" y="930"/>
                  <a:pt x="39" y="969"/>
                  <a:pt x="79" y="969"/>
                </a:cubicBezTo>
                <a:lnTo>
                  <a:pt x="632" y="969"/>
                </a:lnTo>
                <a:cubicBezTo>
                  <a:pt x="672" y="969"/>
                  <a:pt x="710" y="930"/>
                  <a:pt x="710" y="891"/>
                </a:cubicBezTo>
                <a:lnTo>
                  <a:pt x="710" y="238"/>
                </a:lnTo>
                <a:cubicBezTo>
                  <a:pt x="710" y="190"/>
                  <a:pt x="666" y="158"/>
                  <a:pt x="617" y="157"/>
                </a:cubicBezTo>
                <a:lnTo>
                  <a:pt x="617" y="213"/>
                </a:lnTo>
                <a:cubicBezTo>
                  <a:pt x="644" y="214"/>
                  <a:pt x="656" y="228"/>
                  <a:pt x="656" y="255"/>
                </a:cubicBezTo>
                <a:lnTo>
                  <a:pt x="656" y="873"/>
                </a:lnTo>
                <a:cubicBezTo>
                  <a:pt x="656" y="893"/>
                  <a:pt x="648" y="913"/>
                  <a:pt x="629" y="913"/>
                </a:cubicBezTo>
                <a:lnTo>
                  <a:pt x="81" y="913"/>
                </a:lnTo>
                <a:cubicBezTo>
                  <a:pt x="60" y="913"/>
                  <a:pt x="54" y="890"/>
                  <a:pt x="54" y="869"/>
                </a:cubicBezTo>
                <a:lnTo>
                  <a:pt x="54" y="255"/>
                </a:lnTo>
                <a:close/>
                <a:moveTo>
                  <a:pt x="307" y="103"/>
                </a:moveTo>
                <a:cubicBezTo>
                  <a:pt x="307" y="81"/>
                  <a:pt x="329" y="59"/>
                  <a:pt x="351" y="59"/>
                </a:cubicBezTo>
                <a:lnTo>
                  <a:pt x="359" y="59"/>
                </a:lnTo>
                <a:cubicBezTo>
                  <a:pt x="381" y="59"/>
                  <a:pt x="403" y="81"/>
                  <a:pt x="403" y="103"/>
                </a:cubicBezTo>
                <a:lnTo>
                  <a:pt x="403" y="108"/>
                </a:lnTo>
                <a:cubicBezTo>
                  <a:pt x="403" y="133"/>
                  <a:pt x="381" y="155"/>
                  <a:pt x="356" y="155"/>
                </a:cubicBezTo>
                <a:lnTo>
                  <a:pt x="354" y="155"/>
                </a:lnTo>
                <a:cubicBezTo>
                  <a:pt x="329" y="155"/>
                  <a:pt x="307" y="133"/>
                  <a:pt x="307" y="108"/>
                </a:cubicBezTo>
                <a:lnTo>
                  <a:pt x="307" y="103"/>
                </a:lnTo>
                <a:close/>
                <a:moveTo>
                  <a:pt x="248" y="105"/>
                </a:moveTo>
                <a:lnTo>
                  <a:pt x="170" y="105"/>
                </a:lnTo>
                <a:cubicBezTo>
                  <a:pt x="143" y="105"/>
                  <a:pt x="130" y="118"/>
                  <a:pt x="130" y="145"/>
                </a:cubicBezTo>
                <a:lnTo>
                  <a:pt x="130" y="245"/>
                </a:lnTo>
                <a:cubicBezTo>
                  <a:pt x="130" y="262"/>
                  <a:pt x="141" y="280"/>
                  <a:pt x="157" y="280"/>
                </a:cubicBezTo>
                <a:lnTo>
                  <a:pt x="553" y="280"/>
                </a:lnTo>
                <a:cubicBezTo>
                  <a:pt x="569" y="280"/>
                  <a:pt x="580" y="262"/>
                  <a:pt x="580" y="245"/>
                </a:cubicBezTo>
                <a:lnTo>
                  <a:pt x="580" y="145"/>
                </a:lnTo>
                <a:cubicBezTo>
                  <a:pt x="580" y="118"/>
                  <a:pt x="568" y="105"/>
                  <a:pt x="541" y="105"/>
                </a:cubicBezTo>
                <a:lnTo>
                  <a:pt x="462" y="105"/>
                </a:lnTo>
                <a:cubicBezTo>
                  <a:pt x="462" y="51"/>
                  <a:pt x="416" y="0"/>
                  <a:pt x="364" y="0"/>
                </a:cubicBezTo>
                <a:lnTo>
                  <a:pt x="347" y="0"/>
                </a:lnTo>
                <a:cubicBezTo>
                  <a:pt x="294" y="0"/>
                  <a:pt x="248" y="51"/>
                  <a:pt x="248" y="105"/>
                </a:cubicBezTo>
                <a:close/>
                <a:moveTo>
                  <a:pt x="150" y="743"/>
                </a:moveTo>
                <a:cubicBezTo>
                  <a:pt x="150" y="738"/>
                  <a:pt x="152" y="736"/>
                  <a:pt x="157" y="736"/>
                </a:cubicBezTo>
                <a:lnTo>
                  <a:pt x="251" y="736"/>
                </a:lnTo>
                <a:lnTo>
                  <a:pt x="251" y="743"/>
                </a:lnTo>
                <a:cubicBezTo>
                  <a:pt x="251" y="751"/>
                  <a:pt x="212" y="774"/>
                  <a:pt x="204" y="778"/>
                </a:cubicBezTo>
                <a:cubicBezTo>
                  <a:pt x="198" y="772"/>
                  <a:pt x="183" y="758"/>
                  <a:pt x="172" y="758"/>
                </a:cubicBezTo>
                <a:lnTo>
                  <a:pt x="170" y="758"/>
                </a:lnTo>
                <a:cubicBezTo>
                  <a:pt x="164" y="758"/>
                  <a:pt x="155" y="767"/>
                  <a:pt x="155" y="773"/>
                </a:cubicBezTo>
                <a:lnTo>
                  <a:pt x="155" y="775"/>
                </a:lnTo>
                <a:cubicBezTo>
                  <a:pt x="155" y="782"/>
                  <a:pt x="190" y="819"/>
                  <a:pt x="197" y="819"/>
                </a:cubicBezTo>
                <a:lnTo>
                  <a:pt x="199" y="819"/>
                </a:lnTo>
                <a:cubicBezTo>
                  <a:pt x="204" y="819"/>
                  <a:pt x="243" y="788"/>
                  <a:pt x="251" y="783"/>
                </a:cubicBezTo>
                <a:cubicBezTo>
                  <a:pt x="251" y="796"/>
                  <a:pt x="256" y="839"/>
                  <a:pt x="243" y="839"/>
                </a:cubicBezTo>
                <a:lnTo>
                  <a:pt x="157" y="839"/>
                </a:lnTo>
                <a:cubicBezTo>
                  <a:pt x="152" y="839"/>
                  <a:pt x="150" y="837"/>
                  <a:pt x="150" y="832"/>
                </a:cubicBezTo>
                <a:lnTo>
                  <a:pt x="150" y="743"/>
                </a:lnTo>
                <a:close/>
                <a:moveTo>
                  <a:pt x="243" y="864"/>
                </a:moveTo>
                <a:cubicBezTo>
                  <a:pt x="290" y="864"/>
                  <a:pt x="272" y="813"/>
                  <a:pt x="275" y="770"/>
                </a:cubicBezTo>
                <a:cubicBezTo>
                  <a:pt x="277" y="748"/>
                  <a:pt x="331" y="729"/>
                  <a:pt x="337" y="709"/>
                </a:cubicBezTo>
                <a:lnTo>
                  <a:pt x="329" y="709"/>
                </a:lnTo>
                <a:cubicBezTo>
                  <a:pt x="313" y="709"/>
                  <a:pt x="288" y="725"/>
                  <a:pt x="275" y="731"/>
                </a:cubicBezTo>
                <a:cubicBezTo>
                  <a:pt x="269" y="722"/>
                  <a:pt x="263" y="712"/>
                  <a:pt x="248" y="712"/>
                </a:cubicBezTo>
                <a:lnTo>
                  <a:pt x="152" y="712"/>
                </a:lnTo>
                <a:cubicBezTo>
                  <a:pt x="138" y="712"/>
                  <a:pt x="125" y="724"/>
                  <a:pt x="125" y="738"/>
                </a:cubicBezTo>
                <a:lnTo>
                  <a:pt x="125" y="837"/>
                </a:lnTo>
                <a:cubicBezTo>
                  <a:pt x="125" y="853"/>
                  <a:pt x="140" y="864"/>
                  <a:pt x="157" y="864"/>
                </a:cubicBezTo>
                <a:lnTo>
                  <a:pt x="243" y="864"/>
                </a:lnTo>
                <a:close/>
                <a:moveTo>
                  <a:pt x="150" y="388"/>
                </a:moveTo>
                <a:cubicBezTo>
                  <a:pt x="150" y="382"/>
                  <a:pt x="152" y="380"/>
                  <a:pt x="157" y="380"/>
                </a:cubicBezTo>
                <a:lnTo>
                  <a:pt x="243" y="380"/>
                </a:lnTo>
                <a:cubicBezTo>
                  <a:pt x="249" y="380"/>
                  <a:pt x="251" y="382"/>
                  <a:pt x="251" y="388"/>
                </a:cubicBezTo>
                <a:cubicBezTo>
                  <a:pt x="251" y="394"/>
                  <a:pt x="209" y="422"/>
                  <a:pt x="204" y="422"/>
                </a:cubicBezTo>
                <a:cubicBezTo>
                  <a:pt x="199" y="422"/>
                  <a:pt x="186" y="402"/>
                  <a:pt x="172" y="402"/>
                </a:cubicBezTo>
                <a:cubicBezTo>
                  <a:pt x="165" y="402"/>
                  <a:pt x="155" y="410"/>
                  <a:pt x="155" y="417"/>
                </a:cubicBezTo>
                <a:lnTo>
                  <a:pt x="155" y="420"/>
                </a:lnTo>
                <a:cubicBezTo>
                  <a:pt x="155" y="429"/>
                  <a:pt x="188" y="462"/>
                  <a:pt x="197" y="466"/>
                </a:cubicBezTo>
                <a:lnTo>
                  <a:pt x="251" y="427"/>
                </a:lnTo>
                <a:lnTo>
                  <a:pt x="251" y="483"/>
                </a:lnTo>
                <a:lnTo>
                  <a:pt x="150" y="483"/>
                </a:lnTo>
                <a:lnTo>
                  <a:pt x="150" y="388"/>
                </a:lnTo>
                <a:close/>
                <a:moveTo>
                  <a:pt x="273" y="375"/>
                </a:moveTo>
                <a:cubicBezTo>
                  <a:pt x="270" y="362"/>
                  <a:pt x="259" y="356"/>
                  <a:pt x="243" y="356"/>
                </a:cubicBezTo>
                <a:lnTo>
                  <a:pt x="157" y="356"/>
                </a:lnTo>
                <a:cubicBezTo>
                  <a:pt x="140" y="356"/>
                  <a:pt x="125" y="366"/>
                  <a:pt x="125" y="383"/>
                </a:cubicBezTo>
                <a:lnTo>
                  <a:pt x="125" y="481"/>
                </a:lnTo>
                <a:cubicBezTo>
                  <a:pt x="125" y="495"/>
                  <a:pt x="138" y="508"/>
                  <a:pt x="152" y="508"/>
                </a:cubicBezTo>
                <a:lnTo>
                  <a:pt x="248" y="508"/>
                </a:lnTo>
                <a:cubicBezTo>
                  <a:pt x="287" y="508"/>
                  <a:pt x="275" y="447"/>
                  <a:pt x="274" y="409"/>
                </a:cubicBezTo>
                <a:lnTo>
                  <a:pt x="337" y="356"/>
                </a:lnTo>
                <a:cubicBezTo>
                  <a:pt x="337" y="356"/>
                  <a:pt x="332" y="353"/>
                  <a:pt x="332" y="353"/>
                </a:cubicBezTo>
                <a:cubicBezTo>
                  <a:pt x="307" y="353"/>
                  <a:pt x="288" y="374"/>
                  <a:pt x="273" y="375"/>
                </a:cubicBezTo>
                <a:close/>
                <a:moveTo>
                  <a:pt x="150" y="559"/>
                </a:moveTo>
                <a:lnTo>
                  <a:pt x="251" y="559"/>
                </a:lnTo>
                <a:lnTo>
                  <a:pt x="251" y="572"/>
                </a:lnTo>
                <a:lnTo>
                  <a:pt x="204" y="601"/>
                </a:lnTo>
                <a:lnTo>
                  <a:pt x="173" y="578"/>
                </a:lnTo>
                <a:cubicBezTo>
                  <a:pt x="165" y="583"/>
                  <a:pt x="155" y="585"/>
                  <a:pt x="155" y="596"/>
                </a:cubicBezTo>
                <a:cubicBezTo>
                  <a:pt x="155" y="604"/>
                  <a:pt x="190" y="643"/>
                  <a:pt x="197" y="643"/>
                </a:cubicBezTo>
                <a:cubicBezTo>
                  <a:pt x="208" y="643"/>
                  <a:pt x="238" y="609"/>
                  <a:pt x="251" y="606"/>
                </a:cubicBezTo>
                <a:lnTo>
                  <a:pt x="251" y="660"/>
                </a:lnTo>
                <a:lnTo>
                  <a:pt x="150" y="660"/>
                </a:lnTo>
                <a:lnTo>
                  <a:pt x="150" y="559"/>
                </a:lnTo>
                <a:close/>
                <a:moveTo>
                  <a:pt x="275" y="553"/>
                </a:moveTo>
                <a:cubicBezTo>
                  <a:pt x="270" y="545"/>
                  <a:pt x="265" y="535"/>
                  <a:pt x="251" y="535"/>
                </a:cubicBezTo>
                <a:lnTo>
                  <a:pt x="150" y="535"/>
                </a:lnTo>
                <a:cubicBezTo>
                  <a:pt x="138" y="535"/>
                  <a:pt x="125" y="547"/>
                  <a:pt x="125" y="559"/>
                </a:cubicBezTo>
                <a:lnTo>
                  <a:pt x="125" y="660"/>
                </a:lnTo>
                <a:cubicBezTo>
                  <a:pt x="125" y="672"/>
                  <a:pt x="138" y="685"/>
                  <a:pt x="150" y="685"/>
                </a:cubicBezTo>
                <a:lnTo>
                  <a:pt x="251" y="685"/>
                </a:lnTo>
                <a:cubicBezTo>
                  <a:pt x="286" y="685"/>
                  <a:pt x="275" y="621"/>
                  <a:pt x="275" y="585"/>
                </a:cubicBezTo>
                <a:lnTo>
                  <a:pt x="337" y="533"/>
                </a:lnTo>
                <a:lnTo>
                  <a:pt x="329" y="528"/>
                </a:lnTo>
                <a:lnTo>
                  <a:pt x="275" y="553"/>
                </a:lnTo>
                <a:close/>
                <a:moveTo>
                  <a:pt x="364" y="815"/>
                </a:moveTo>
                <a:cubicBezTo>
                  <a:pt x="364" y="820"/>
                  <a:pt x="365" y="822"/>
                  <a:pt x="371" y="822"/>
                </a:cubicBezTo>
                <a:lnTo>
                  <a:pt x="563" y="822"/>
                </a:lnTo>
                <a:cubicBezTo>
                  <a:pt x="568" y="822"/>
                  <a:pt x="570" y="820"/>
                  <a:pt x="570" y="815"/>
                </a:cubicBezTo>
                <a:lnTo>
                  <a:pt x="570" y="761"/>
                </a:lnTo>
                <a:cubicBezTo>
                  <a:pt x="570" y="755"/>
                  <a:pt x="568" y="753"/>
                  <a:pt x="563" y="753"/>
                </a:cubicBezTo>
                <a:lnTo>
                  <a:pt x="364" y="753"/>
                </a:lnTo>
                <a:lnTo>
                  <a:pt x="364" y="815"/>
                </a:lnTo>
                <a:close/>
                <a:moveTo>
                  <a:pt x="364" y="643"/>
                </a:moveTo>
                <a:lnTo>
                  <a:pt x="570" y="643"/>
                </a:lnTo>
                <a:lnTo>
                  <a:pt x="570" y="577"/>
                </a:lnTo>
                <a:lnTo>
                  <a:pt x="364" y="577"/>
                </a:lnTo>
                <a:lnTo>
                  <a:pt x="364" y="643"/>
                </a:lnTo>
                <a:close/>
                <a:moveTo>
                  <a:pt x="364" y="466"/>
                </a:moveTo>
                <a:lnTo>
                  <a:pt x="514" y="466"/>
                </a:lnTo>
                <a:lnTo>
                  <a:pt x="514" y="400"/>
                </a:lnTo>
                <a:lnTo>
                  <a:pt x="364" y="400"/>
                </a:lnTo>
                <a:lnTo>
                  <a:pt x="364" y="4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TextBox 9"/>
          <p:cNvSpPr txBox="1"/>
          <p:nvPr/>
        </p:nvSpPr>
        <p:spPr>
          <a:xfrm>
            <a:off x="2627621" y="1071173"/>
            <a:ext cx="1005403" cy="461665"/>
          </a:xfrm>
          <a:prstGeom prst="rect">
            <a:avLst/>
          </a:prstGeom>
          <a:noFill/>
        </p:spPr>
        <p:txBody>
          <a:bodyPr wrap="none" rtlCol="0">
            <a:spAutoFit/>
          </a:bodyPr>
          <a:lstStyle/>
          <a:p>
            <a:r>
              <a:rPr lang="en-US" altLang="zh-CN" sz="2400">
                <a:solidFill>
                  <a:schemeClr val="accent2"/>
                </a:solidFill>
              </a:rPr>
              <a:t>Part 1</a:t>
            </a:r>
            <a:endParaRPr lang="zh-CN" altLang="en-US" sz="2400">
              <a:solidFill>
                <a:schemeClr val="accent2"/>
              </a:solidFill>
            </a:endParaRPr>
          </a:p>
        </p:txBody>
      </p:sp>
    </p:spTree>
  </p:cSld>
  <p:clrMapOvr>
    <a:masterClrMapping/>
  </p:clrMapOvr>
  <p:transition spd="slow" advTm="5306">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400" fill="hold"/>
                                        <p:tgtEl>
                                          <p:spTgt spid="8"/>
                                        </p:tgtEl>
                                        <p:attrNameLst>
                                          <p:attrName>ppt_w</p:attrName>
                                        </p:attrNameLst>
                                      </p:cBhvr>
                                      <p:tavLst>
                                        <p:tav tm="0">
                                          <p:val>
                                            <p:fltVal val="0"/>
                                          </p:val>
                                        </p:tav>
                                        <p:tav tm="100000">
                                          <p:val>
                                            <p:strVal val="#ppt_w"/>
                                          </p:val>
                                        </p:tav>
                                      </p:tavLst>
                                    </p:anim>
                                    <p:anim calcmode="lin" valueType="num">
                                      <p:cBhvr>
                                        <p:cTn id="15" dur="400" fill="hold"/>
                                        <p:tgtEl>
                                          <p:spTgt spid="8"/>
                                        </p:tgtEl>
                                        <p:attrNameLst>
                                          <p:attrName>ppt_h</p:attrName>
                                        </p:attrNameLst>
                                      </p:cBhvr>
                                      <p:tavLst>
                                        <p:tav tm="0">
                                          <p:val>
                                            <p:fltVal val="0"/>
                                          </p:val>
                                        </p:tav>
                                        <p:tav tm="100000">
                                          <p:val>
                                            <p:strVal val="#ppt_h"/>
                                          </p:val>
                                        </p:tav>
                                      </p:tavLst>
                                    </p:anim>
                                    <p:animEffect transition="in" filter="fade">
                                      <p:cBhvr>
                                        <p:cTn id="16" dur="400"/>
                                        <p:tgtEl>
                                          <p:spTgt spid="8"/>
                                        </p:tgtEl>
                                      </p:cBhvr>
                                    </p:animEffect>
                                  </p:childTnLst>
                                </p:cTn>
                              </p:par>
                            </p:childTnLst>
                          </p:cTn>
                        </p:par>
                        <p:par>
                          <p:cTn id="17" fill="hold" nodeType="afterGroup">
                            <p:stCondLst>
                              <p:cond delay="2400"/>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400" fill="hold"/>
                                        <p:tgtEl>
                                          <p:spTgt spid="9"/>
                                        </p:tgtEl>
                                        <p:attrNameLst>
                                          <p:attrName>ppt_w</p:attrName>
                                        </p:attrNameLst>
                                      </p:cBhvr>
                                      <p:tavLst>
                                        <p:tav tm="0">
                                          <p:val>
                                            <p:fltVal val="0"/>
                                          </p:val>
                                        </p:tav>
                                        <p:tav tm="100000">
                                          <p:val>
                                            <p:strVal val="#ppt_w"/>
                                          </p:val>
                                        </p:tav>
                                      </p:tavLst>
                                    </p:anim>
                                    <p:anim calcmode="lin" valueType="num">
                                      <p:cBhvr>
                                        <p:cTn id="21" dur="400" fill="hold"/>
                                        <p:tgtEl>
                                          <p:spTgt spid="9"/>
                                        </p:tgtEl>
                                        <p:attrNameLst>
                                          <p:attrName>ppt_h</p:attrName>
                                        </p:attrNameLst>
                                      </p:cBhvr>
                                      <p:tavLst>
                                        <p:tav tm="0">
                                          <p:val>
                                            <p:fltVal val="0"/>
                                          </p:val>
                                        </p:tav>
                                        <p:tav tm="100000">
                                          <p:val>
                                            <p:strVal val="#ppt_h"/>
                                          </p:val>
                                        </p:tav>
                                      </p:tavLst>
                                    </p:anim>
                                    <p:anim calcmode="lin" valueType="num">
                                      <p:cBhvr>
                                        <p:cTn id="22" dur="400" fill="hold"/>
                                        <p:tgtEl>
                                          <p:spTgt spid="9"/>
                                        </p:tgtEl>
                                        <p:attrNameLst>
                                          <p:attrName>style.rotation</p:attrName>
                                        </p:attrNameLst>
                                      </p:cBhvr>
                                      <p:tavLst>
                                        <p:tav tm="0">
                                          <p:val>
                                            <p:fltVal val="90"/>
                                          </p:val>
                                        </p:tav>
                                        <p:tav tm="100000">
                                          <p:val>
                                            <p:fltVal val="0"/>
                                          </p:val>
                                        </p:tav>
                                      </p:tavLst>
                                    </p:anim>
                                    <p:animEffect transition="in" filter="fade">
                                      <p:cBhvr>
                                        <p:cTn id="23" dur="400"/>
                                        <p:tgtEl>
                                          <p:spTgt spid="9"/>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fltVal val="0"/>
                                          </p:val>
                                        </p:tav>
                                        <p:tav tm="100000">
                                          <p:val>
                                            <p:strVal val="#ppt_w"/>
                                          </p:val>
                                        </p:tav>
                                      </p:tavLst>
                                    </p:anim>
                                    <p:anim calcmode="lin" valueType="num">
                                      <p:cBhvr>
                                        <p:cTn id="28" dur="400" fill="hold"/>
                                        <p:tgtEl>
                                          <p:spTgt spid="10"/>
                                        </p:tgtEl>
                                        <p:attrNameLst>
                                          <p:attrName>ppt_h</p:attrName>
                                        </p:attrNameLst>
                                      </p:cBhvr>
                                      <p:tavLst>
                                        <p:tav tm="0">
                                          <p:val>
                                            <p:fltVal val="0"/>
                                          </p:val>
                                        </p:tav>
                                        <p:tav tm="100000">
                                          <p:val>
                                            <p:strVal val="#ppt_h"/>
                                          </p:val>
                                        </p:tav>
                                      </p:tavLst>
                                    </p:anim>
                                    <p:anim calcmode="lin" valueType="num">
                                      <p:cBhvr>
                                        <p:cTn id="29" dur="400" fill="hold"/>
                                        <p:tgtEl>
                                          <p:spTgt spid="10"/>
                                        </p:tgtEl>
                                        <p:attrNameLst>
                                          <p:attrName>style.rotation</p:attrName>
                                        </p:attrNameLst>
                                      </p:cBhvr>
                                      <p:tavLst>
                                        <p:tav tm="0">
                                          <p:val>
                                            <p:fltVal val="90"/>
                                          </p:val>
                                        </p:tav>
                                        <p:tav tm="100000">
                                          <p:val>
                                            <p:fltVal val="0"/>
                                          </p:val>
                                        </p:tav>
                                      </p:tavLst>
                                    </p:anim>
                                    <p:animEffect transition="in" filter="fade">
                                      <p:cBhvr>
                                        <p:cTn id="30" dur="400"/>
                                        <p:tgtEl>
                                          <p:spTgt spid="10"/>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p:bldP spid="8" grpId="0" animBg="1"/>
      <p:bldP spid="9" grpId="0" animBg="1"/>
      <p:bldP spid="1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Freeform 6"/>
          <p:cNvSpPr/>
          <p:nvPr/>
        </p:nvSpPr>
        <p:spPr bwMode="auto">
          <a:xfrm>
            <a:off x="6835314" y="2749852"/>
            <a:ext cx="1376363" cy="1587500"/>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3980989" y="2749852"/>
            <a:ext cx="1374775" cy="1587500"/>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4693777" y="1510014"/>
            <a:ext cx="1374775" cy="1589088"/>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Freeform 9"/>
          <p:cNvSpPr/>
          <p:nvPr/>
        </p:nvSpPr>
        <p:spPr bwMode="auto">
          <a:xfrm>
            <a:off x="6124114" y="1510014"/>
            <a:ext cx="1374775" cy="1589088"/>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10"/>
          <p:cNvSpPr/>
          <p:nvPr/>
        </p:nvSpPr>
        <p:spPr bwMode="auto">
          <a:xfrm>
            <a:off x="4693777" y="3981752"/>
            <a:ext cx="1374775" cy="1589088"/>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6124114" y="3981752"/>
            <a:ext cx="1374775" cy="1589088"/>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1126317" y="1826522"/>
            <a:ext cx="3408288" cy="923330"/>
          </a:xfrm>
          <a:prstGeom prst="rect">
            <a:avLst/>
          </a:prstGeom>
          <a:noFill/>
        </p:spPr>
        <p:txBody>
          <a:bodyPr wrap="square" rtlCol="0">
            <a:spAutoFit/>
          </a:bodyPr>
          <a:lstStyle>
            <a:defPPr>
              <a:defRPr lang="zh-CN"/>
            </a:defPPr>
            <a:lvl1pPr algn="r">
              <a:defRPr>
                <a:solidFill>
                  <a:schemeClr val="accent1"/>
                </a:solidFill>
                <a:latin typeface="+mn-ea"/>
                <a:ea typeface="+mn-ea"/>
              </a:defRPr>
            </a:lvl1pPr>
          </a:lstStyle>
          <a:p>
            <a:pPr algn="just"/>
            <a:r>
              <a:rPr lang="zh-CN" altLang="en-US"/>
              <a:t>积累每年的家庭盈余，进行积极稳健的分散投资，为实现其他理财目标储备资金</a:t>
            </a:r>
            <a:endParaRPr lang="zh-CN" altLang="en-US"/>
          </a:p>
        </p:txBody>
      </p:sp>
      <p:sp>
        <p:nvSpPr>
          <p:cNvPr id="20" name="TextBox 19"/>
          <p:cNvSpPr txBox="1"/>
          <p:nvPr/>
        </p:nvSpPr>
        <p:spPr>
          <a:xfrm>
            <a:off x="7651234" y="1970637"/>
            <a:ext cx="3408288"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just"/>
            <a:r>
              <a:rPr lang="zh-CN" altLang="en-US"/>
              <a:t>提高现有生活质量，每年准备旅游基金。</a:t>
            </a:r>
            <a:endParaRPr lang="zh-CN" altLang="en-US"/>
          </a:p>
        </p:txBody>
      </p:sp>
      <p:sp>
        <p:nvSpPr>
          <p:cNvPr id="22" name="TextBox 21"/>
          <p:cNvSpPr txBox="1"/>
          <p:nvPr/>
        </p:nvSpPr>
        <p:spPr>
          <a:xfrm>
            <a:off x="8344917" y="3099102"/>
            <a:ext cx="2938040" cy="923330"/>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just"/>
            <a:r>
              <a:rPr lang="zh-CN" altLang="en-US"/>
              <a:t>建立子女教育创业基金，为子女之后的教育奠定经济基础。</a:t>
            </a:r>
            <a:endParaRPr lang="zh-CN" altLang="en-US"/>
          </a:p>
        </p:txBody>
      </p:sp>
      <p:sp>
        <p:nvSpPr>
          <p:cNvPr id="24" name="TextBox 23"/>
          <p:cNvSpPr txBox="1"/>
          <p:nvPr/>
        </p:nvSpPr>
        <p:spPr>
          <a:xfrm>
            <a:off x="7619703" y="4713837"/>
            <a:ext cx="3408288"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just"/>
            <a:r>
              <a:rPr lang="zh-CN" altLang="en-US"/>
              <a:t>增加定期寿险，意外险和住院医疗险的投保，给家庭一个保障。</a:t>
            </a:r>
            <a:endParaRPr lang="zh-CN" altLang="en-US"/>
          </a:p>
        </p:txBody>
      </p:sp>
      <p:sp>
        <p:nvSpPr>
          <p:cNvPr id="26" name="TextBox 25"/>
          <p:cNvSpPr txBox="1"/>
          <p:nvPr/>
        </p:nvSpPr>
        <p:spPr>
          <a:xfrm>
            <a:off x="1108545" y="4729603"/>
            <a:ext cx="3408288" cy="923330"/>
          </a:xfrm>
          <a:prstGeom prst="rect">
            <a:avLst/>
          </a:prstGeom>
          <a:noFill/>
        </p:spPr>
        <p:txBody>
          <a:bodyPr wrap="square" rtlCol="0">
            <a:spAutoFit/>
          </a:bodyPr>
          <a:lstStyle>
            <a:defPPr>
              <a:defRPr lang="zh-CN"/>
            </a:defPPr>
            <a:lvl1pPr algn="r">
              <a:defRPr>
                <a:solidFill>
                  <a:schemeClr val="accent1"/>
                </a:solidFill>
                <a:latin typeface="+mn-ea"/>
                <a:ea typeface="+mn-ea"/>
              </a:defRPr>
            </a:lvl1pPr>
          </a:lstStyle>
          <a:p>
            <a:pPr algn="just"/>
            <a:r>
              <a:rPr lang="zh-CN" altLang="en-US"/>
              <a:t>在储备教育金、旅游基金等理财目标后，可考虑换购新房，提高生活质量</a:t>
            </a:r>
            <a:endParaRPr lang="zh-CN" altLang="en-US"/>
          </a:p>
        </p:txBody>
      </p:sp>
      <p:sp>
        <p:nvSpPr>
          <p:cNvPr id="28" name="TextBox 27"/>
          <p:cNvSpPr txBox="1"/>
          <p:nvPr/>
        </p:nvSpPr>
        <p:spPr>
          <a:xfrm>
            <a:off x="1552078" y="3373769"/>
            <a:ext cx="2179838" cy="369332"/>
          </a:xfrm>
          <a:prstGeom prst="rect">
            <a:avLst/>
          </a:prstGeom>
          <a:noFill/>
        </p:spPr>
        <p:txBody>
          <a:bodyPr wrap="square" rtlCol="0">
            <a:spAutoFit/>
          </a:bodyPr>
          <a:lstStyle>
            <a:defPPr>
              <a:defRPr lang="zh-CN"/>
            </a:defPPr>
            <a:lvl1pPr algn="r">
              <a:defRPr>
                <a:solidFill>
                  <a:schemeClr val="accent1"/>
                </a:solidFill>
                <a:latin typeface="+mn-ea"/>
                <a:ea typeface="+mn-ea"/>
              </a:defRPr>
            </a:lvl1pPr>
          </a:lstStyle>
          <a:p>
            <a:pPr algn="just"/>
            <a:r>
              <a:rPr lang="zh-CN" altLang="en-US"/>
              <a:t>逐步建立养老体系。</a:t>
            </a:r>
            <a:endParaRPr lang="zh-CN" altLang="en-US"/>
          </a:p>
        </p:txBody>
      </p:sp>
      <p:sp>
        <p:nvSpPr>
          <p:cNvPr id="3" name="TextBox 2"/>
          <p:cNvSpPr txBox="1"/>
          <p:nvPr/>
        </p:nvSpPr>
        <p:spPr>
          <a:xfrm>
            <a:off x="5114905" y="1909081"/>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1</a:t>
            </a:r>
            <a:endParaRPr lang="zh-CN" altLang="en-US" sz="4400" b="1">
              <a:solidFill>
                <a:schemeClr val="accent2"/>
              </a:solidFill>
              <a:latin typeface="+mj-ea"/>
              <a:ea typeface="+mj-ea"/>
            </a:endParaRPr>
          </a:p>
        </p:txBody>
      </p:sp>
      <p:sp>
        <p:nvSpPr>
          <p:cNvPr id="30" name="TextBox 29"/>
          <p:cNvSpPr txBox="1"/>
          <p:nvPr/>
        </p:nvSpPr>
        <p:spPr>
          <a:xfrm>
            <a:off x="6539944" y="1909081"/>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2</a:t>
            </a:r>
            <a:endParaRPr lang="zh-CN" altLang="en-US" sz="4400" b="1">
              <a:solidFill>
                <a:schemeClr val="accent2"/>
              </a:solidFill>
              <a:latin typeface="+mj-ea"/>
              <a:ea typeface="+mj-ea"/>
            </a:endParaRPr>
          </a:p>
        </p:txBody>
      </p:sp>
      <p:sp>
        <p:nvSpPr>
          <p:cNvPr id="31" name="TextBox 30"/>
          <p:cNvSpPr txBox="1"/>
          <p:nvPr/>
        </p:nvSpPr>
        <p:spPr>
          <a:xfrm>
            <a:off x="7276214" y="3155990"/>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3</a:t>
            </a:r>
            <a:endParaRPr lang="zh-CN" altLang="en-US" sz="4400" b="1">
              <a:solidFill>
                <a:schemeClr val="accent2"/>
              </a:solidFill>
              <a:latin typeface="+mj-ea"/>
              <a:ea typeface="+mj-ea"/>
            </a:endParaRPr>
          </a:p>
        </p:txBody>
      </p:sp>
      <p:sp>
        <p:nvSpPr>
          <p:cNvPr id="32" name="TextBox 31"/>
          <p:cNvSpPr txBox="1"/>
          <p:nvPr/>
        </p:nvSpPr>
        <p:spPr>
          <a:xfrm>
            <a:off x="6528069" y="4402899"/>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4</a:t>
            </a:r>
            <a:endParaRPr lang="zh-CN" altLang="en-US" sz="4400" b="1">
              <a:solidFill>
                <a:schemeClr val="accent2"/>
              </a:solidFill>
              <a:latin typeface="+mj-ea"/>
              <a:ea typeface="+mj-ea"/>
            </a:endParaRPr>
          </a:p>
        </p:txBody>
      </p:sp>
      <p:sp>
        <p:nvSpPr>
          <p:cNvPr id="33" name="TextBox 32"/>
          <p:cNvSpPr txBox="1"/>
          <p:nvPr/>
        </p:nvSpPr>
        <p:spPr>
          <a:xfrm>
            <a:off x="5138656" y="4402899"/>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5</a:t>
            </a:r>
            <a:endParaRPr lang="zh-CN" altLang="en-US" sz="4400" b="1">
              <a:solidFill>
                <a:schemeClr val="accent2"/>
              </a:solidFill>
              <a:latin typeface="+mj-ea"/>
              <a:ea typeface="+mj-ea"/>
            </a:endParaRPr>
          </a:p>
        </p:txBody>
      </p:sp>
      <p:sp>
        <p:nvSpPr>
          <p:cNvPr id="34" name="TextBox 33"/>
          <p:cNvSpPr txBox="1"/>
          <p:nvPr/>
        </p:nvSpPr>
        <p:spPr>
          <a:xfrm>
            <a:off x="4378635" y="3155990"/>
            <a:ext cx="532518" cy="769441"/>
          </a:xfrm>
          <a:prstGeom prst="rect">
            <a:avLst/>
          </a:prstGeom>
          <a:noFill/>
        </p:spPr>
        <p:txBody>
          <a:bodyPr wrap="none" rtlCol="0">
            <a:spAutoFit/>
          </a:bodyPr>
          <a:lstStyle/>
          <a:p>
            <a:pPr algn="ctr"/>
            <a:r>
              <a:rPr lang="en-US" altLang="zh-CN" sz="4400" b="1">
                <a:solidFill>
                  <a:schemeClr val="accent2"/>
                </a:solidFill>
                <a:latin typeface="+mj-ea"/>
                <a:ea typeface="+mj-ea"/>
              </a:rPr>
              <a:t>6</a:t>
            </a:r>
            <a:endParaRPr lang="zh-CN" altLang="en-US" sz="4400" b="1">
              <a:solidFill>
                <a:schemeClr val="accent2"/>
              </a:solidFill>
              <a:latin typeface="+mj-ea"/>
              <a:ea typeface="+mj-ea"/>
            </a:endParaRPr>
          </a:p>
        </p:txBody>
      </p:sp>
    </p:spTree>
  </p:cSld>
  <p:clrMapOvr>
    <a:masterClrMapping/>
  </p:clrMapOvr>
  <p:transition spd="slow" advTm="7147">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9"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200"/>
                            </p:stCondLst>
                            <p:childTnLst>
                              <p:par>
                                <p:cTn id="44" presetID="3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430" fill="hold"/>
                                        <p:tgtEl>
                                          <p:spTgt spid="3"/>
                                        </p:tgtEl>
                                        <p:attrNameLst>
                                          <p:attrName>ppt_w</p:attrName>
                                        </p:attrNameLst>
                                      </p:cBhvr>
                                      <p:tavLst>
                                        <p:tav tm="0">
                                          <p:val>
                                            <p:fltVal val="0"/>
                                          </p:val>
                                        </p:tav>
                                        <p:tav tm="100000">
                                          <p:val>
                                            <p:strVal val="#ppt_w"/>
                                          </p:val>
                                        </p:tav>
                                      </p:tavLst>
                                    </p:anim>
                                    <p:anim calcmode="lin" valueType="num">
                                      <p:cBhvr>
                                        <p:cTn id="47" dur="430" fill="hold"/>
                                        <p:tgtEl>
                                          <p:spTgt spid="3"/>
                                        </p:tgtEl>
                                        <p:attrNameLst>
                                          <p:attrName>ppt_h</p:attrName>
                                        </p:attrNameLst>
                                      </p:cBhvr>
                                      <p:tavLst>
                                        <p:tav tm="0">
                                          <p:val>
                                            <p:fltVal val="0"/>
                                          </p:val>
                                        </p:tav>
                                        <p:tav tm="100000">
                                          <p:val>
                                            <p:strVal val="#ppt_h"/>
                                          </p:val>
                                        </p:tav>
                                      </p:tavLst>
                                    </p:anim>
                                    <p:anim calcmode="lin" valueType="num">
                                      <p:cBhvr>
                                        <p:cTn id="48" dur="430" fill="hold"/>
                                        <p:tgtEl>
                                          <p:spTgt spid="3"/>
                                        </p:tgtEl>
                                        <p:attrNameLst>
                                          <p:attrName>style.rotation</p:attrName>
                                        </p:attrNameLst>
                                      </p:cBhvr>
                                      <p:tavLst>
                                        <p:tav tm="0">
                                          <p:val>
                                            <p:fltVal val="90"/>
                                          </p:val>
                                        </p:tav>
                                        <p:tav tm="100000">
                                          <p:val>
                                            <p:fltVal val="0"/>
                                          </p:val>
                                        </p:tav>
                                      </p:tavLst>
                                    </p:anim>
                                    <p:animEffect transition="in" filter="fade">
                                      <p:cBhvr>
                                        <p:cTn id="49" dur="430"/>
                                        <p:tgtEl>
                                          <p:spTgt spid="3"/>
                                        </p:tgtEl>
                                      </p:cBhvr>
                                    </p:animEffect>
                                  </p:childTnLst>
                                </p:cTn>
                              </p:par>
                            </p:childTnLst>
                          </p:cTn>
                        </p:par>
                        <p:par>
                          <p:cTn id="50" fill="hold" nodeType="afterGroup">
                            <p:stCondLst>
                              <p:cond delay="1630"/>
                            </p:stCondLst>
                            <p:childTnLst>
                              <p:par>
                                <p:cTn id="51" presetID="2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par>
                          <p:cTn id="54" fill="hold" nodeType="afterGroup">
                            <p:stCondLst>
                              <p:cond delay="2130"/>
                            </p:stCondLst>
                            <p:childTnLst>
                              <p:par>
                                <p:cTn id="55" presetID="31"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400" fill="hold"/>
                                        <p:tgtEl>
                                          <p:spTgt spid="30"/>
                                        </p:tgtEl>
                                        <p:attrNameLst>
                                          <p:attrName>ppt_w</p:attrName>
                                        </p:attrNameLst>
                                      </p:cBhvr>
                                      <p:tavLst>
                                        <p:tav tm="0">
                                          <p:val>
                                            <p:fltVal val="0"/>
                                          </p:val>
                                        </p:tav>
                                        <p:tav tm="100000">
                                          <p:val>
                                            <p:strVal val="#ppt_w"/>
                                          </p:val>
                                        </p:tav>
                                      </p:tavLst>
                                    </p:anim>
                                    <p:anim calcmode="lin" valueType="num">
                                      <p:cBhvr>
                                        <p:cTn id="58" dur="400" fill="hold"/>
                                        <p:tgtEl>
                                          <p:spTgt spid="30"/>
                                        </p:tgtEl>
                                        <p:attrNameLst>
                                          <p:attrName>ppt_h</p:attrName>
                                        </p:attrNameLst>
                                      </p:cBhvr>
                                      <p:tavLst>
                                        <p:tav tm="0">
                                          <p:val>
                                            <p:fltVal val="0"/>
                                          </p:val>
                                        </p:tav>
                                        <p:tav tm="100000">
                                          <p:val>
                                            <p:strVal val="#ppt_h"/>
                                          </p:val>
                                        </p:tav>
                                      </p:tavLst>
                                    </p:anim>
                                    <p:anim calcmode="lin" valueType="num">
                                      <p:cBhvr>
                                        <p:cTn id="59" dur="400" fill="hold"/>
                                        <p:tgtEl>
                                          <p:spTgt spid="30"/>
                                        </p:tgtEl>
                                        <p:attrNameLst>
                                          <p:attrName>style.rotation</p:attrName>
                                        </p:attrNameLst>
                                      </p:cBhvr>
                                      <p:tavLst>
                                        <p:tav tm="0">
                                          <p:val>
                                            <p:fltVal val="90"/>
                                          </p:val>
                                        </p:tav>
                                        <p:tav tm="100000">
                                          <p:val>
                                            <p:fltVal val="0"/>
                                          </p:val>
                                        </p:tav>
                                      </p:tavLst>
                                    </p:anim>
                                    <p:animEffect transition="in" filter="fade">
                                      <p:cBhvr>
                                        <p:cTn id="60" dur="400"/>
                                        <p:tgtEl>
                                          <p:spTgt spid="30"/>
                                        </p:tgtEl>
                                      </p:cBhvr>
                                    </p:animEffect>
                                  </p:childTnLst>
                                </p:cTn>
                              </p:par>
                            </p:childTnLst>
                          </p:cTn>
                        </p:par>
                        <p:par>
                          <p:cTn id="61" fill="hold" nodeType="afterGroup">
                            <p:stCondLst>
                              <p:cond delay="253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nodeType="afterGroup">
                            <p:stCondLst>
                              <p:cond delay="3030"/>
                            </p:stCondLst>
                            <p:childTnLst>
                              <p:par>
                                <p:cTn id="66" presetID="31"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400" fill="hold"/>
                                        <p:tgtEl>
                                          <p:spTgt spid="31"/>
                                        </p:tgtEl>
                                        <p:attrNameLst>
                                          <p:attrName>ppt_w</p:attrName>
                                        </p:attrNameLst>
                                      </p:cBhvr>
                                      <p:tavLst>
                                        <p:tav tm="0">
                                          <p:val>
                                            <p:fltVal val="0"/>
                                          </p:val>
                                        </p:tav>
                                        <p:tav tm="100000">
                                          <p:val>
                                            <p:strVal val="#ppt_w"/>
                                          </p:val>
                                        </p:tav>
                                      </p:tavLst>
                                    </p:anim>
                                    <p:anim calcmode="lin" valueType="num">
                                      <p:cBhvr>
                                        <p:cTn id="69" dur="400" fill="hold"/>
                                        <p:tgtEl>
                                          <p:spTgt spid="31"/>
                                        </p:tgtEl>
                                        <p:attrNameLst>
                                          <p:attrName>ppt_h</p:attrName>
                                        </p:attrNameLst>
                                      </p:cBhvr>
                                      <p:tavLst>
                                        <p:tav tm="0">
                                          <p:val>
                                            <p:fltVal val="0"/>
                                          </p:val>
                                        </p:tav>
                                        <p:tav tm="100000">
                                          <p:val>
                                            <p:strVal val="#ppt_h"/>
                                          </p:val>
                                        </p:tav>
                                      </p:tavLst>
                                    </p:anim>
                                    <p:anim calcmode="lin" valueType="num">
                                      <p:cBhvr>
                                        <p:cTn id="70" dur="400" fill="hold"/>
                                        <p:tgtEl>
                                          <p:spTgt spid="31"/>
                                        </p:tgtEl>
                                        <p:attrNameLst>
                                          <p:attrName>style.rotation</p:attrName>
                                        </p:attrNameLst>
                                      </p:cBhvr>
                                      <p:tavLst>
                                        <p:tav tm="0">
                                          <p:val>
                                            <p:fltVal val="90"/>
                                          </p:val>
                                        </p:tav>
                                        <p:tav tm="100000">
                                          <p:val>
                                            <p:fltVal val="0"/>
                                          </p:val>
                                        </p:tav>
                                      </p:tavLst>
                                    </p:anim>
                                    <p:animEffect transition="in" filter="fade">
                                      <p:cBhvr>
                                        <p:cTn id="71" dur="400"/>
                                        <p:tgtEl>
                                          <p:spTgt spid="31"/>
                                        </p:tgtEl>
                                      </p:cBhvr>
                                    </p:animEffect>
                                  </p:childTnLst>
                                </p:cTn>
                              </p:par>
                            </p:childTnLst>
                          </p:cTn>
                        </p:par>
                        <p:par>
                          <p:cTn id="72" fill="hold" nodeType="afterGroup">
                            <p:stCondLst>
                              <p:cond delay="343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nodeType="afterGroup">
                            <p:stCondLst>
                              <p:cond delay="393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400" fill="hold"/>
                                        <p:tgtEl>
                                          <p:spTgt spid="32"/>
                                        </p:tgtEl>
                                        <p:attrNameLst>
                                          <p:attrName>ppt_w</p:attrName>
                                        </p:attrNameLst>
                                      </p:cBhvr>
                                      <p:tavLst>
                                        <p:tav tm="0">
                                          <p:val>
                                            <p:fltVal val="0"/>
                                          </p:val>
                                        </p:tav>
                                        <p:tav tm="100000">
                                          <p:val>
                                            <p:strVal val="#ppt_w"/>
                                          </p:val>
                                        </p:tav>
                                      </p:tavLst>
                                    </p:anim>
                                    <p:anim calcmode="lin" valueType="num">
                                      <p:cBhvr>
                                        <p:cTn id="80" dur="400" fill="hold"/>
                                        <p:tgtEl>
                                          <p:spTgt spid="32"/>
                                        </p:tgtEl>
                                        <p:attrNameLst>
                                          <p:attrName>ppt_h</p:attrName>
                                        </p:attrNameLst>
                                      </p:cBhvr>
                                      <p:tavLst>
                                        <p:tav tm="0">
                                          <p:val>
                                            <p:fltVal val="0"/>
                                          </p:val>
                                        </p:tav>
                                        <p:tav tm="100000">
                                          <p:val>
                                            <p:strVal val="#ppt_h"/>
                                          </p:val>
                                        </p:tav>
                                      </p:tavLst>
                                    </p:anim>
                                    <p:anim calcmode="lin" valueType="num">
                                      <p:cBhvr>
                                        <p:cTn id="81" dur="400" fill="hold"/>
                                        <p:tgtEl>
                                          <p:spTgt spid="32"/>
                                        </p:tgtEl>
                                        <p:attrNameLst>
                                          <p:attrName>style.rotation</p:attrName>
                                        </p:attrNameLst>
                                      </p:cBhvr>
                                      <p:tavLst>
                                        <p:tav tm="0">
                                          <p:val>
                                            <p:fltVal val="90"/>
                                          </p:val>
                                        </p:tav>
                                        <p:tav tm="100000">
                                          <p:val>
                                            <p:fltVal val="0"/>
                                          </p:val>
                                        </p:tav>
                                      </p:tavLst>
                                    </p:anim>
                                    <p:animEffect transition="in" filter="fade">
                                      <p:cBhvr>
                                        <p:cTn id="82" dur="400"/>
                                        <p:tgtEl>
                                          <p:spTgt spid="32"/>
                                        </p:tgtEl>
                                      </p:cBhvr>
                                    </p:animEffect>
                                  </p:childTnLst>
                                </p:cTn>
                              </p:par>
                            </p:childTnLst>
                          </p:cTn>
                        </p:par>
                        <p:par>
                          <p:cTn id="83" fill="hold" nodeType="afterGroup">
                            <p:stCondLst>
                              <p:cond delay="4330"/>
                            </p:stCondLst>
                            <p:childTnLst>
                              <p:par>
                                <p:cTn id="84" presetID="22" presetClass="entr" presetSubtype="8"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par>
                          <p:cTn id="87" fill="hold" nodeType="afterGroup">
                            <p:stCondLst>
                              <p:cond delay="4830"/>
                            </p:stCondLst>
                            <p:childTnLst>
                              <p:par>
                                <p:cTn id="88" presetID="31"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400" fill="hold"/>
                                        <p:tgtEl>
                                          <p:spTgt spid="33"/>
                                        </p:tgtEl>
                                        <p:attrNameLst>
                                          <p:attrName>ppt_w</p:attrName>
                                        </p:attrNameLst>
                                      </p:cBhvr>
                                      <p:tavLst>
                                        <p:tav tm="0">
                                          <p:val>
                                            <p:fltVal val="0"/>
                                          </p:val>
                                        </p:tav>
                                        <p:tav tm="100000">
                                          <p:val>
                                            <p:strVal val="#ppt_w"/>
                                          </p:val>
                                        </p:tav>
                                      </p:tavLst>
                                    </p:anim>
                                    <p:anim calcmode="lin" valueType="num">
                                      <p:cBhvr>
                                        <p:cTn id="91" dur="400" fill="hold"/>
                                        <p:tgtEl>
                                          <p:spTgt spid="33"/>
                                        </p:tgtEl>
                                        <p:attrNameLst>
                                          <p:attrName>ppt_h</p:attrName>
                                        </p:attrNameLst>
                                      </p:cBhvr>
                                      <p:tavLst>
                                        <p:tav tm="0">
                                          <p:val>
                                            <p:fltVal val="0"/>
                                          </p:val>
                                        </p:tav>
                                        <p:tav tm="100000">
                                          <p:val>
                                            <p:strVal val="#ppt_h"/>
                                          </p:val>
                                        </p:tav>
                                      </p:tavLst>
                                    </p:anim>
                                    <p:anim calcmode="lin" valueType="num">
                                      <p:cBhvr>
                                        <p:cTn id="92" dur="400" fill="hold"/>
                                        <p:tgtEl>
                                          <p:spTgt spid="33"/>
                                        </p:tgtEl>
                                        <p:attrNameLst>
                                          <p:attrName>style.rotation</p:attrName>
                                        </p:attrNameLst>
                                      </p:cBhvr>
                                      <p:tavLst>
                                        <p:tav tm="0">
                                          <p:val>
                                            <p:fltVal val="90"/>
                                          </p:val>
                                        </p:tav>
                                        <p:tav tm="100000">
                                          <p:val>
                                            <p:fltVal val="0"/>
                                          </p:val>
                                        </p:tav>
                                      </p:tavLst>
                                    </p:anim>
                                    <p:animEffect transition="in" filter="fade">
                                      <p:cBhvr>
                                        <p:cTn id="93" dur="400"/>
                                        <p:tgtEl>
                                          <p:spTgt spid="33"/>
                                        </p:tgtEl>
                                      </p:cBhvr>
                                    </p:animEffect>
                                  </p:childTnLst>
                                </p:cTn>
                              </p:par>
                            </p:childTnLst>
                          </p:cTn>
                        </p:par>
                        <p:par>
                          <p:cTn id="94" fill="hold" nodeType="afterGroup">
                            <p:stCondLst>
                              <p:cond delay="5230"/>
                            </p:stCondLst>
                            <p:childTnLst>
                              <p:par>
                                <p:cTn id="95" presetID="22" presetClass="entr" presetSubtype="2"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right)">
                                      <p:cBhvr>
                                        <p:cTn id="97" dur="500"/>
                                        <p:tgtEl>
                                          <p:spTgt spid="26"/>
                                        </p:tgtEl>
                                      </p:cBhvr>
                                    </p:animEffect>
                                  </p:childTnLst>
                                </p:cTn>
                              </p:par>
                            </p:childTnLst>
                          </p:cTn>
                        </p:par>
                        <p:par>
                          <p:cTn id="98" fill="hold" nodeType="afterGroup">
                            <p:stCondLst>
                              <p:cond delay="5730"/>
                            </p:stCondLst>
                            <p:childTnLst>
                              <p:par>
                                <p:cTn id="99" presetID="31"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400" fill="hold"/>
                                        <p:tgtEl>
                                          <p:spTgt spid="34"/>
                                        </p:tgtEl>
                                        <p:attrNameLst>
                                          <p:attrName>ppt_w</p:attrName>
                                        </p:attrNameLst>
                                      </p:cBhvr>
                                      <p:tavLst>
                                        <p:tav tm="0">
                                          <p:val>
                                            <p:fltVal val="0"/>
                                          </p:val>
                                        </p:tav>
                                        <p:tav tm="100000">
                                          <p:val>
                                            <p:strVal val="#ppt_w"/>
                                          </p:val>
                                        </p:tav>
                                      </p:tavLst>
                                    </p:anim>
                                    <p:anim calcmode="lin" valueType="num">
                                      <p:cBhvr>
                                        <p:cTn id="102" dur="400" fill="hold"/>
                                        <p:tgtEl>
                                          <p:spTgt spid="34"/>
                                        </p:tgtEl>
                                        <p:attrNameLst>
                                          <p:attrName>ppt_h</p:attrName>
                                        </p:attrNameLst>
                                      </p:cBhvr>
                                      <p:tavLst>
                                        <p:tav tm="0">
                                          <p:val>
                                            <p:fltVal val="0"/>
                                          </p:val>
                                        </p:tav>
                                        <p:tav tm="100000">
                                          <p:val>
                                            <p:strVal val="#ppt_h"/>
                                          </p:val>
                                        </p:tav>
                                      </p:tavLst>
                                    </p:anim>
                                    <p:anim calcmode="lin" valueType="num">
                                      <p:cBhvr>
                                        <p:cTn id="103" dur="400" fill="hold"/>
                                        <p:tgtEl>
                                          <p:spTgt spid="34"/>
                                        </p:tgtEl>
                                        <p:attrNameLst>
                                          <p:attrName>style.rotation</p:attrName>
                                        </p:attrNameLst>
                                      </p:cBhvr>
                                      <p:tavLst>
                                        <p:tav tm="0">
                                          <p:val>
                                            <p:fltVal val="90"/>
                                          </p:val>
                                        </p:tav>
                                        <p:tav tm="100000">
                                          <p:val>
                                            <p:fltVal val="0"/>
                                          </p:val>
                                        </p:tav>
                                      </p:tavLst>
                                    </p:anim>
                                    <p:animEffect transition="in" filter="fade">
                                      <p:cBhvr>
                                        <p:cTn id="104" dur="400"/>
                                        <p:tgtEl>
                                          <p:spTgt spid="34"/>
                                        </p:tgtEl>
                                      </p:cBhvr>
                                    </p:animEffect>
                                  </p:childTnLst>
                                </p:cTn>
                              </p:par>
                            </p:childTnLst>
                          </p:cTn>
                        </p:par>
                        <p:par>
                          <p:cTn id="105" fill="hold" nodeType="afterGroup">
                            <p:stCondLst>
                              <p:cond delay="6130"/>
                            </p:stCondLst>
                            <p:childTnLst>
                              <p:par>
                                <p:cTn id="106" presetID="22" presetClass="entr" presetSubtype="2"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right)">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7" grpId="0" animBg="1"/>
      <p:bldP spid="8" grpId="0" animBg="1"/>
      <p:bldP spid="9" grpId="0" animBg="1"/>
      <p:bldP spid="10" grpId="0" animBg="1"/>
      <p:bldP spid="18" grpId="0"/>
      <p:bldP spid="20" grpId="0"/>
      <p:bldP spid="22" grpId="0"/>
      <p:bldP spid="24" grpId="0"/>
      <p:bldP spid="26" grpId="0"/>
      <p:bldP spid="28" grpId="0"/>
      <p:bldP spid="3" grpId="0"/>
      <p:bldP spid="30" grpId="0"/>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现场服务</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4" name="Freeform 5"/>
          <p:cNvSpPr/>
          <p:nvPr/>
        </p:nvSpPr>
        <p:spPr bwMode="auto">
          <a:xfrm>
            <a:off x="5715650" y="1030034"/>
            <a:ext cx="1961270" cy="2077821"/>
          </a:xfrm>
          <a:custGeom>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tx1"/>
          </a:solid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5" name="Freeform 6"/>
          <p:cNvSpPr/>
          <p:nvPr/>
        </p:nvSpPr>
        <p:spPr bwMode="auto">
          <a:xfrm>
            <a:off x="5942723" y="3113884"/>
            <a:ext cx="1414687" cy="1499086"/>
          </a:xfrm>
          <a:custGeom>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bg1"/>
          </a:solid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6" name="Freeform 7"/>
          <p:cNvSpPr/>
          <p:nvPr/>
        </p:nvSpPr>
        <p:spPr bwMode="auto">
          <a:xfrm>
            <a:off x="4152260" y="3785056"/>
            <a:ext cx="1416697" cy="1497077"/>
          </a:xfrm>
          <a:custGeom>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tx2"/>
          </a:solid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7" name="Freeform 8"/>
          <p:cNvSpPr/>
          <p:nvPr/>
        </p:nvSpPr>
        <p:spPr bwMode="auto">
          <a:xfrm>
            <a:off x="3830740" y="1803691"/>
            <a:ext cx="1603580" cy="1698027"/>
          </a:xfrm>
          <a:custGeom>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4"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4"/>
          </a:solid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8" name="Freeform 9"/>
          <p:cNvSpPr/>
          <p:nvPr/>
        </p:nvSpPr>
        <p:spPr bwMode="auto">
          <a:xfrm>
            <a:off x="5647327" y="5057068"/>
            <a:ext cx="1251918" cy="1324260"/>
          </a:xfrm>
          <a:custGeom>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bg2"/>
          </a:solid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9" name="TextBox 8"/>
          <p:cNvSpPr txBox="1"/>
          <p:nvPr/>
        </p:nvSpPr>
        <p:spPr>
          <a:xfrm>
            <a:off x="6227514" y="1684223"/>
            <a:ext cx="845103" cy="769441"/>
          </a:xfrm>
          <a:prstGeom prst="rect">
            <a:avLst/>
          </a:prstGeom>
          <a:noFill/>
        </p:spPr>
        <p:txBody>
          <a:bodyPr wrap="none" rtlCol="0">
            <a:spAutoFit/>
          </a:bodyPr>
          <a:lstStyle/>
          <a:p>
            <a:r>
              <a:rPr lang="en-US" altLang="zh-CN" sz="4400">
                <a:solidFill>
                  <a:schemeClr val="accent2"/>
                </a:solidFill>
                <a:latin typeface="+mj-ea"/>
                <a:ea typeface="+mj-ea"/>
              </a:rPr>
              <a:t>01</a:t>
            </a:r>
            <a:endParaRPr lang="zh-CN" altLang="en-US" sz="4400">
              <a:solidFill>
                <a:schemeClr val="accent2"/>
              </a:solidFill>
              <a:latin typeface="+mj-ea"/>
              <a:ea typeface="+mj-ea"/>
            </a:endParaRPr>
          </a:p>
        </p:txBody>
      </p:sp>
      <p:sp>
        <p:nvSpPr>
          <p:cNvPr id="10" name="TextBox 9"/>
          <p:cNvSpPr txBox="1"/>
          <p:nvPr/>
        </p:nvSpPr>
        <p:spPr>
          <a:xfrm>
            <a:off x="4250642" y="2267983"/>
            <a:ext cx="845103" cy="769441"/>
          </a:xfrm>
          <a:prstGeom prst="rect">
            <a:avLst/>
          </a:prstGeom>
          <a:noFill/>
        </p:spPr>
        <p:txBody>
          <a:bodyPr wrap="none" rtlCol="0">
            <a:spAutoFit/>
          </a:bodyPr>
          <a:lstStyle/>
          <a:p>
            <a:r>
              <a:rPr lang="en-US" altLang="zh-CN" sz="4400">
                <a:solidFill>
                  <a:schemeClr val="accent2"/>
                </a:solidFill>
                <a:latin typeface="+mj-ea"/>
                <a:ea typeface="+mj-ea"/>
              </a:rPr>
              <a:t>02</a:t>
            </a:r>
            <a:endParaRPr lang="zh-CN" altLang="en-US" sz="4400">
              <a:solidFill>
                <a:schemeClr val="accent2"/>
              </a:solidFill>
              <a:latin typeface="+mj-ea"/>
              <a:ea typeface="+mj-ea"/>
            </a:endParaRPr>
          </a:p>
        </p:txBody>
      </p:sp>
      <p:sp>
        <p:nvSpPr>
          <p:cNvPr id="11" name="TextBox 10"/>
          <p:cNvSpPr txBox="1"/>
          <p:nvPr/>
        </p:nvSpPr>
        <p:spPr>
          <a:xfrm>
            <a:off x="6270828" y="3437565"/>
            <a:ext cx="845103" cy="769441"/>
          </a:xfrm>
          <a:prstGeom prst="rect">
            <a:avLst/>
          </a:prstGeom>
          <a:noFill/>
        </p:spPr>
        <p:txBody>
          <a:bodyPr wrap="none" rtlCol="0">
            <a:spAutoFit/>
          </a:bodyPr>
          <a:lstStyle/>
          <a:p>
            <a:r>
              <a:rPr lang="en-US" altLang="zh-CN" sz="4400">
                <a:solidFill>
                  <a:schemeClr val="accent2"/>
                </a:solidFill>
                <a:latin typeface="+mj-ea"/>
                <a:ea typeface="+mj-ea"/>
              </a:rPr>
              <a:t>03</a:t>
            </a:r>
            <a:endParaRPr lang="zh-CN" altLang="en-US" sz="4400">
              <a:solidFill>
                <a:schemeClr val="accent2"/>
              </a:solidFill>
              <a:latin typeface="+mj-ea"/>
              <a:ea typeface="+mj-ea"/>
            </a:endParaRPr>
          </a:p>
        </p:txBody>
      </p:sp>
      <p:sp>
        <p:nvSpPr>
          <p:cNvPr id="12" name="TextBox 11"/>
          <p:cNvSpPr txBox="1"/>
          <p:nvPr/>
        </p:nvSpPr>
        <p:spPr>
          <a:xfrm>
            <a:off x="4473925" y="4171211"/>
            <a:ext cx="845103" cy="769441"/>
          </a:xfrm>
          <a:prstGeom prst="rect">
            <a:avLst/>
          </a:prstGeom>
          <a:noFill/>
        </p:spPr>
        <p:txBody>
          <a:bodyPr wrap="none" rtlCol="0">
            <a:spAutoFit/>
          </a:bodyPr>
          <a:lstStyle/>
          <a:p>
            <a:r>
              <a:rPr lang="en-US" altLang="zh-CN" sz="4400">
                <a:solidFill>
                  <a:schemeClr val="accent2"/>
                </a:solidFill>
                <a:latin typeface="+mj-ea"/>
                <a:ea typeface="+mj-ea"/>
              </a:rPr>
              <a:t>04</a:t>
            </a:r>
            <a:endParaRPr lang="zh-CN" altLang="en-US" sz="4400">
              <a:solidFill>
                <a:schemeClr val="accent2"/>
              </a:solidFill>
              <a:latin typeface="+mj-ea"/>
              <a:ea typeface="+mj-ea"/>
            </a:endParaRPr>
          </a:p>
        </p:txBody>
      </p:sp>
      <p:sp>
        <p:nvSpPr>
          <p:cNvPr id="13" name="TextBox 12"/>
          <p:cNvSpPr txBox="1"/>
          <p:nvPr/>
        </p:nvSpPr>
        <p:spPr>
          <a:xfrm>
            <a:off x="5856157" y="5340792"/>
            <a:ext cx="845103" cy="769441"/>
          </a:xfrm>
          <a:prstGeom prst="rect">
            <a:avLst/>
          </a:prstGeom>
          <a:noFill/>
        </p:spPr>
        <p:txBody>
          <a:bodyPr wrap="none" rtlCol="0">
            <a:spAutoFit/>
          </a:bodyPr>
          <a:lstStyle/>
          <a:p>
            <a:r>
              <a:rPr lang="en-US" altLang="zh-CN" sz="4400">
                <a:solidFill>
                  <a:schemeClr val="accent2"/>
                </a:solidFill>
                <a:latin typeface="+mj-ea"/>
                <a:ea typeface="+mj-ea"/>
              </a:rPr>
              <a:t>05</a:t>
            </a:r>
            <a:endParaRPr lang="zh-CN" altLang="en-US" sz="4400">
              <a:solidFill>
                <a:schemeClr val="accent2"/>
              </a:solidFill>
              <a:latin typeface="+mj-ea"/>
              <a:ea typeface="+mj-ea"/>
            </a:endParaRPr>
          </a:p>
        </p:txBody>
      </p:sp>
      <p:sp>
        <p:nvSpPr>
          <p:cNvPr id="14" name="TextBox 13"/>
          <p:cNvSpPr txBox="1"/>
          <p:nvPr/>
        </p:nvSpPr>
        <p:spPr>
          <a:xfrm>
            <a:off x="7788161" y="1071317"/>
            <a:ext cx="1997346" cy="400110"/>
          </a:xfrm>
          <a:prstGeom prst="rect">
            <a:avLst/>
          </a:prstGeom>
          <a:noFill/>
        </p:spPr>
        <p:txBody>
          <a:bodyPr wrap="square" rtlCol="0">
            <a:spAutoFit/>
          </a:bodyPr>
          <a:lstStyle/>
          <a:p>
            <a:r>
              <a:rPr lang="zh-CN" altLang="en-US" sz="2000" b="1">
                <a:solidFill>
                  <a:schemeClr val="accent1"/>
                </a:solidFill>
                <a:latin typeface="+mj-ea"/>
                <a:ea typeface="+mj-ea"/>
              </a:rPr>
              <a:t>会场布置</a:t>
            </a:r>
            <a:endParaRPr lang="zh-CN" altLang="en-US" sz="2000" b="1">
              <a:solidFill>
                <a:schemeClr val="accent1"/>
              </a:solidFill>
              <a:latin typeface="+mj-ea"/>
              <a:ea typeface="+mj-ea"/>
            </a:endParaRPr>
          </a:p>
        </p:txBody>
      </p:sp>
      <p:sp>
        <p:nvSpPr>
          <p:cNvPr id="15" name="TextBox 14"/>
          <p:cNvSpPr txBox="1"/>
          <p:nvPr/>
        </p:nvSpPr>
        <p:spPr>
          <a:xfrm>
            <a:off x="7788162" y="1468778"/>
            <a:ext cx="3657574" cy="1200329"/>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背景、设备（音响、LED）调试、主席台、领导席、嘉宾休息区、嘉宾签到处、迎宾礼仪、引导员、检票员、主持人安排等。</a:t>
            </a:r>
            <a:endParaRPr lang="zh-CN" altLang="en-US">
              <a:solidFill>
                <a:schemeClr val="accent1"/>
              </a:solidFill>
            </a:endParaRPr>
          </a:p>
        </p:txBody>
      </p:sp>
      <p:sp>
        <p:nvSpPr>
          <p:cNvPr id="16" name="TextBox 15"/>
          <p:cNvSpPr txBox="1"/>
          <p:nvPr/>
        </p:nvSpPr>
        <p:spPr>
          <a:xfrm>
            <a:off x="7490450" y="3006443"/>
            <a:ext cx="1997346" cy="400110"/>
          </a:xfrm>
          <a:prstGeom prst="rect">
            <a:avLst/>
          </a:prstGeom>
          <a:noFill/>
        </p:spPr>
        <p:txBody>
          <a:bodyPr wrap="square" rtlCol="0">
            <a:spAutoFit/>
          </a:bodyPr>
          <a:lstStyle>
            <a:defPPr>
              <a:defRPr lang="zh-CN"/>
            </a:defPPr>
            <a:lvl1pPr>
              <a:defRPr sz="2000" b="1">
                <a:latin typeface="+mj-ea"/>
                <a:ea typeface="+mj-ea"/>
              </a:defRPr>
            </a:lvl1pPr>
          </a:lstStyle>
          <a:p>
            <a:r>
              <a:rPr lang="zh-CN" altLang="en-US">
                <a:solidFill>
                  <a:schemeClr val="accent1"/>
                </a:solidFill>
              </a:rPr>
              <a:t>参与人员</a:t>
            </a:r>
            <a:endParaRPr lang="zh-CN" altLang="en-US">
              <a:solidFill>
                <a:schemeClr val="accent1"/>
              </a:solidFill>
            </a:endParaRPr>
          </a:p>
        </p:txBody>
      </p:sp>
      <p:sp>
        <p:nvSpPr>
          <p:cNvPr id="17" name="TextBox 16"/>
          <p:cNvSpPr txBox="1"/>
          <p:nvPr/>
        </p:nvSpPr>
        <p:spPr>
          <a:xfrm>
            <a:off x="7490451" y="3443542"/>
            <a:ext cx="3657574" cy="646331"/>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引导签到、发放代表证、引导入场入座、相关提醒等</a:t>
            </a:r>
            <a:endParaRPr lang="zh-CN" altLang="en-US">
              <a:solidFill>
                <a:schemeClr val="accent1"/>
              </a:solidFill>
            </a:endParaRPr>
          </a:p>
        </p:txBody>
      </p:sp>
      <p:sp>
        <p:nvSpPr>
          <p:cNvPr id="18" name="TextBox 17"/>
          <p:cNvSpPr txBox="1"/>
          <p:nvPr/>
        </p:nvSpPr>
        <p:spPr>
          <a:xfrm>
            <a:off x="7097045" y="4867141"/>
            <a:ext cx="1997346" cy="400110"/>
          </a:xfrm>
          <a:prstGeom prst="rect">
            <a:avLst/>
          </a:prstGeom>
          <a:noFill/>
        </p:spPr>
        <p:txBody>
          <a:bodyPr wrap="square" rtlCol="0">
            <a:spAutoFit/>
          </a:bodyPr>
          <a:lstStyle>
            <a:defPPr>
              <a:defRPr lang="zh-CN"/>
            </a:defPPr>
            <a:lvl1pPr>
              <a:defRPr sz="2000" b="1">
                <a:latin typeface="+mj-ea"/>
                <a:ea typeface="+mj-ea"/>
              </a:defRPr>
            </a:lvl1pPr>
          </a:lstStyle>
          <a:p>
            <a:r>
              <a:rPr lang="zh-CN" altLang="en-US">
                <a:solidFill>
                  <a:schemeClr val="accent1"/>
                </a:solidFill>
              </a:rPr>
              <a:t>会后服务</a:t>
            </a:r>
            <a:endParaRPr lang="zh-CN" altLang="en-US">
              <a:solidFill>
                <a:schemeClr val="accent1"/>
              </a:solidFill>
            </a:endParaRPr>
          </a:p>
        </p:txBody>
      </p:sp>
      <p:sp>
        <p:nvSpPr>
          <p:cNvPr id="19" name="TextBox 18"/>
          <p:cNvSpPr txBox="1"/>
          <p:nvPr/>
        </p:nvSpPr>
        <p:spPr>
          <a:xfrm>
            <a:off x="7097046" y="5304240"/>
            <a:ext cx="3657574" cy="369332"/>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退场秩序维持、嘉宾答谢、合影等</a:t>
            </a:r>
            <a:endParaRPr lang="zh-CN" altLang="en-US">
              <a:solidFill>
                <a:schemeClr val="accent1"/>
              </a:solidFill>
            </a:endParaRPr>
          </a:p>
        </p:txBody>
      </p:sp>
      <p:sp>
        <p:nvSpPr>
          <p:cNvPr id="20" name="TextBox 19"/>
          <p:cNvSpPr txBox="1"/>
          <p:nvPr/>
        </p:nvSpPr>
        <p:spPr>
          <a:xfrm>
            <a:off x="1629828" y="1803691"/>
            <a:ext cx="1997346" cy="400110"/>
          </a:xfrm>
          <a:prstGeom prst="rect">
            <a:avLst/>
          </a:prstGeom>
          <a:noFill/>
        </p:spPr>
        <p:txBody>
          <a:bodyPr wrap="square" rtlCol="0">
            <a:spAutoFit/>
          </a:bodyPr>
          <a:lstStyle>
            <a:defPPr>
              <a:defRPr lang="zh-CN"/>
            </a:defPPr>
            <a:lvl1pPr algn="r">
              <a:defRPr sz="2000" b="1">
                <a:latin typeface="+mj-ea"/>
                <a:ea typeface="+mj-ea"/>
              </a:defRPr>
            </a:lvl1pPr>
          </a:lstStyle>
          <a:p>
            <a:r>
              <a:rPr lang="zh-CN" altLang="en-US">
                <a:solidFill>
                  <a:schemeClr val="accent1"/>
                </a:solidFill>
              </a:rPr>
              <a:t>嘉宾接待</a:t>
            </a:r>
            <a:endParaRPr lang="zh-CN" altLang="en-US">
              <a:solidFill>
                <a:schemeClr val="accent1"/>
              </a:solidFill>
            </a:endParaRPr>
          </a:p>
        </p:txBody>
      </p:sp>
      <p:sp>
        <p:nvSpPr>
          <p:cNvPr id="21" name="TextBox 20"/>
          <p:cNvSpPr txBox="1"/>
          <p:nvPr/>
        </p:nvSpPr>
        <p:spPr>
          <a:xfrm>
            <a:off x="697781" y="2240790"/>
            <a:ext cx="3103249" cy="646331"/>
          </a:xfrm>
          <a:prstGeom prst="rect">
            <a:avLst/>
          </a:prstGeom>
          <a:noFill/>
        </p:spPr>
        <p:txBody>
          <a:bodyPr wrap="square" rtlCol="0">
            <a:spAutoFit/>
          </a:bodyPr>
          <a:lstStyle>
            <a:defPPr>
              <a:defRPr lang="zh-CN"/>
            </a:defPPr>
            <a:lvl1pPr>
              <a:defRPr>
                <a:latin typeface="+mn-ea"/>
                <a:ea typeface="+mn-ea"/>
              </a:defRPr>
            </a:lvl1pPr>
          </a:lstStyle>
          <a:p>
            <a:pPr algn="r"/>
            <a:r>
              <a:rPr lang="zh-CN" altLang="en-US">
                <a:solidFill>
                  <a:schemeClr val="accent1"/>
                </a:solidFill>
              </a:rPr>
              <a:t>主讲嘉宾、各部门领导、主赞助、特邀嘉宾等；</a:t>
            </a:r>
            <a:endParaRPr lang="zh-CN" altLang="en-US">
              <a:solidFill>
                <a:schemeClr val="accent1"/>
              </a:solidFill>
            </a:endParaRPr>
          </a:p>
        </p:txBody>
      </p:sp>
      <p:sp>
        <p:nvSpPr>
          <p:cNvPr id="22" name="TextBox 21"/>
          <p:cNvSpPr txBox="1"/>
          <p:nvPr/>
        </p:nvSpPr>
        <p:spPr>
          <a:xfrm>
            <a:off x="1957101" y="3834510"/>
            <a:ext cx="1997346" cy="400110"/>
          </a:xfrm>
          <a:prstGeom prst="rect">
            <a:avLst/>
          </a:prstGeom>
          <a:noFill/>
        </p:spPr>
        <p:txBody>
          <a:bodyPr wrap="square" rtlCol="0">
            <a:spAutoFit/>
          </a:bodyPr>
          <a:lstStyle>
            <a:defPPr>
              <a:defRPr lang="zh-CN"/>
            </a:defPPr>
            <a:lvl1pPr>
              <a:defRPr sz="2000" b="1">
                <a:latin typeface="+mj-ea"/>
                <a:ea typeface="+mj-ea"/>
              </a:defRPr>
            </a:lvl1pPr>
          </a:lstStyle>
          <a:p>
            <a:pPr algn="r"/>
            <a:r>
              <a:rPr lang="zh-CN" altLang="en-US">
                <a:solidFill>
                  <a:schemeClr val="accent1"/>
                </a:solidFill>
              </a:rPr>
              <a:t>会中服务</a:t>
            </a:r>
            <a:endParaRPr lang="zh-CN" altLang="en-US">
              <a:solidFill>
                <a:schemeClr val="accent1"/>
              </a:solidFill>
            </a:endParaRPr>
          </a:p>
        </p:txBody>
      </p:sp>
      <p:sp>
        <p:nvSpPr>
          <p:cNvPr id="23" name="TextBox 22"/>
          <p:cNvSpPr txBox="1"/>
          <p:nvPr/>
        </p:nvSpPr>
        <p:spPr>
          <a:xfrm>
            <a:off x="1025054" y="4271609"/>
            <a:ext cx="3103249" cy="646331"/>
          </a:xfrm>
          <a:prstGeom prst="rect">
            <a:avLst/>
          </a:prstGeom>
          <a:noFill/>
        </p:spPr>
        <p:txBody>
          <a:bodyPr wrap="square" rtlCol="0">
            <a:spAutoFit/>
          </a:bodyPr>
          <a:lstStyle>
            <a:defPPr>
              <a:defRPr lang="zh-CN"/>
            </a:defPPr>
            <a:lvl1pPr>
              <a:defRPr>
                <a:latin typeface="+mn-ea"/>
                <a:ea typeface="+mn-ea"/>
              </a:defRPr>
            </a:lvl1pPr>
          </a:lstStyle>
          <a:p>
            <a:pPr algn="r"/>
            <a:r>
              <a:rPr lang="zh-CN" altLang="en-US">
                <a:solidFill>
                  <a:schemeClr val="accent1"/>
                </a:solidFill>
              </a:rPr>
              <a:t>现场秩序维持、课前宣传片播放等</a:t>
            </a:r>
            <a:endParaRPr lang="zh-CN" altLang="en-US">
              <a:solidFill>
                <a:schemeClr val="accent1"/>
              </a:solidFill>
            </a:endParaRPr>
          </a:p>
        </p:txBody>
      </p:sp>
    </p:spTree>
  </p:cSld>
  <p:clrMapOvr>
    <a:masterClrMapping/>
  </p:clrMapOvr>
  <p:transition spd="slow" advTm="6414">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49" presetClass="path" presetSubtype="0" accel="50000" decel="50000" fill="hold" grpId="1" nodeType="withEffect">
                                  <p:stCondLst>
                                    <p:cond delay="0"/>
                                  </p:stCondLst>
                                  <p:childTnLst>
                                    <p:animMotion origin="layout" path="M 3.48086E-06 -4.45883E-06 L -0.088 0.79418" pathEditMode="relative" rAng="0" ptsTypes="AA">
                                      <p:cBhvr>
                                        <p:cTn id="22" dur="500" spd="-100000" fill="hold"/>
                                        <p:tgtEl>
                                          <p:spTgt spid="4"/>
                                        </p:tgtEl>
                                        <p:attrNameLst>
                                          <p:attrName>ppt_x</p:attrName>
                                          <p:attrName>ppt_y</p:attrName>
                                        </p:attrNameLst>
                                      </p:cBhvr>
                                      <p:rCtr x="-4400" y="39709"/>
                                    </p:animMotion>
                                  </p:childTnLst>
                                </p:cTn>
                              </p:par>
                              <p:par>
                                <p:cTn id="23" presetID="1" presetClass="entr" presetSubtype="0" fill="hold" grpId="0" nodeType="withEffect">
                                  <p:stCondLst>
                                    <p:cond delay="100"/>
                                  </p:stCondLst>
                                  <p:childTnLst>
                                    <p:set>
                                      <p:cBhvr>
                                        <p:cTn id="24" dur="1" fill="hold">
                                          <p:stCondLst>
                                            <p:cond delay="0"/>
                                          </p:stCondLst>
                                        </p:cTn>
                                        <p:tgtEl>
                                          <p:spTgt spid="7"/>
                                        </p:tgtEl>
                                        <p:attrNameLst>
                                          <p:attrName>style.visibility</p:attrName>
                                        </p:attrNameLst>
                                      </p:cBhvr>
                                      <p:to>
                                        <p:strVal val="visible"/>
                                      </p:to>
                                    </p:set>
                                  </p:childTnLst>
                                </p:cTn>
                              </p:par>
                              <p:par>
                                <p:cTn id="25" presetID="49" presetClass="path" presetSubtype="0" accel="50000" decel="50000" fill="hold" grpId="1" nodeType="withEffect">
                                  <p:stCondLst>
                                    <p:cond delay="100"/>
                                  </p:stCondLst>
                                  <p:childTnLst>
                                    <p:animMotion origin="layout" path="M 2.44728E-07 -8.41813E-07 L 0.08123 0.70907" pathEditMode="relative" rAng="0" ptsTypes="AA">
                                      <p:cBhvr>
                                        <p:cTn id="26" dur="500" spd="-100000" fill="hold"/>
                                        <p:tgtEl>
                                          <p:spTgt spid="7"/>
                                        </p:tgtEl>
                                        <p:attrNameLst>
                                          <p:attrName>ppt_x</p:attrName>
                                          <p:attrName>ppt_y</p:attrName>
                                        </p:attrNameLst>
                                      </p:cBhvr>
                                      <p:rCtr x="4061" y="35453"/>
                                    </p:animMotion>
                                  </p:childTnLst>
                                </p:cTn>
                              </p:par>
                              <p:par>
                                <p:cTn id="27" presetID="1" presetClass="entr" presetSubtype="0" fill="hold" grpId="0" nodeType="withEffect">
                                  <p:stCondLst>
                                    <p:cond delay="200"/>
                                  </p:stCondLst>
                                  <p:childTnLst>
                                    <p:set>
                                      <p:cBhvr>
                                        <p:cTn id="28" dur="1" fill="hold">
                                          <p:stCondLst>
                                            <p:cond delay="0"/>
                                          </p:stCondLst>
                                        </p:cTn>
                                        <p:tgtEl>
                                          <p:spTgt spid="5"/>
                                        </p:tgtEl>
                                        <p:attrNameLst>
                                          <p:attrName>style.visibility</p:attrName>
                                        </p:attrNameLst>
                                      </p:cBhvr>
                                      <p:to>
                                        <p:strVal val="visible"/>
                                      </p:to>
                                    </p:set>
                                  </p:childTnLst>
                                </p:cTn>
                              </p:par>
                              <p:par>
                                <p:cTn id="29" presetID="49" presetClass="path" presetSubtype="0" accel="50000" decel="50000" fill="hold" grpId="1" nodeType="withEffect">
                                  <p:stCondLst>
                                    <p:cond delay="200"/>
                                  </p:stCondLst>
                                  <p:childTnLst>
                                    <p:animMotion origin="layout" path="M -1.46056E-06 2.17391E-06 L -0.08422 0.53261" pathEditMode="relative" rAng="0" ptsTypes="AA">
                                      <p:cBhvr>
                                        <p:cTn id="30" dur="500" spd="-100000" fill="hold"/>
                                        <p:tgtEl>
                                          <p:spTgt spid="5"/>
                                        </p:tgtEl>
                                        <p:attrNameLst>
                                          <p:attrName>ppt_x</p:attrName>
                                          <p:attrName>ppt_y</p:attrName>
                                        </p:attrNameLst>
                                      </p:cBhvr>
                                      <p:rCtr x="-4218" y="26619"/>
                                    </p:animMotion>
                                  </p:childTnLst>
                                </p:cTn>
                              </p:par>
                              <p:par>
                                <p:cTn id="31" presetID="1" presetClass="entr" presetSubtype="0" fill="hold" grpId="0" nodeType="withEffect">
                                  <p:stCondLst>
                                    <p:cond delay="300"/>
                                  </p:stCondLst>
                                  <p:childTnLst>
                                    <p:set>
                                      <p:cBhvr>
                                        <p:cTn id="32" dur="1" fill="hold">
                                          <p:stCondLst>
                                            <p:cond delay="0"/>
                                          </p:stCondLst>
                                        </p:cTn>
                                        <p:tgtEl>
                                          <p:spTgt spid="6"/>
                                        </p:tgtEl>
                                        <p:attrNameLst>
                                          <p:attrName>style.visibility</p:attrName>
                                        </p:attrNameLst>
                                      </p:cBhvr>
                                      <p:to>
                                        <p:strVal val="visible"/>
                                      </p:to>
                                    </p:set>
                                  </p:childTnLst>
                                </p:cTn>
                              </p:par>
                              <p:par>
                                <p:cTn id="33" presetID="49" presetClass="path" presetSubtype="0" accel="50000" decel="50000" fill="hold" grpId="1" nodeType="withEffect">
                                  <p:stCondLst>
                                    <p:cond delay="300"/>
                                  </p:stCondLst>
                                  <p:childTnLst>
                                    <p:animMotion origin="layout" path="M -4.87373E-06 -2.6457E-06 L 0.06249 0.43502" pathEditMode="relative" rAng="0" ptsTypes="AA">
                                      <p:cBhvr>
                                        <p:cTn id="34" dur="500" spd="-100000" fill="hold"/>
                                        <p:tgtEl>
                                          <p:spTgt spid="6"/>
                                        </p:tgtEl>
                                        <p:attrNameLst>
                                          <p:attrName>ppt_x</p:attrName>
                                          <p:attrName>ppt_y</p:attrName>
                                        </p:attrNameLst>
                                      </p:cBhvr>
                                      <p:rCtr x="3124" y="21739"/>
                                    </p:animMotion>
                                  </p:childTnLst>
                                </p:cTn>
                              </p:par>
                              <p:par>
                                <p:cTn id="35" presetID="1" presetClass="entr" presetSubtype="0"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childTnLst>
                                </p:cTn>
                              </p:par>
                              <p:par>
                                <p:cTn id="37" presetID="49" presetClass="path" presetSubtype="0" accel="50000" decel="50000" fill="hold" grpId="1" nodeType="withEffect">
                                  <p:stCondLst>
                                    <p:cond delay="400"/>
                                  </p:stCondLst>
                                  <p:childTnLst>
                                    <p:animMotion origin="layout" path="M -1.1976E-07 6.47549E-07 L -0.05337 0.26226" pathEditMode="relative" rAng="0" ptsTypes="AA">
                                      <p:cBhvr>
                                        <p:cTn id="38" dur="500" spd="-100000" fill="hold"/>
                                        <p:tgtEl>
                                          <p:spTgt spid="8"/>
                                        </p:tgtEl>
                                        <p:attrNameLst>
                                          <p:attrName>ppt_x</p:attrName>
                                          <p:attrName>ppt_y</p:attrName>
                                        </p:attrNameLst>
                                      </p:cBhvr>
                                      <p:rCtr x="-2669" y="13113"/>
                                    </p:animMotion>
                                  </p:childTnLst>
                                </p:cTn>
                              </p:par>
                            </p:childTnLst>
                          </p:cTn>
                        </p:par>
                        <p:par>
                          <p:cTn id="39" fill="hold" nodeType="afterGroup">
                            <p:stCondLst>
                              <p:cond delay="1600"/>
                            </p:stCondLst>
                            <p:childTnLst>
                              <p:par>
                                <p:cTn id="40" presetID="3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400" fill="hold"/>
                                        <p:tgtEl>
                                          <p:spTgt spid="9"/>
                                        </p:tgtEl>
                                        <p:attrNameLst>
                                          <p:attrName>ppt_w</p:attrName>
                                        </p:attrNameLst>
                                      </p:cBhvr>
                                      <p:tavLst>
                                        <p:tav tm="0">
                                          <p:val>
                                            <p:fltVal val="0"/>
                                          </p:val>
                                        </p:tav>
                                        <p:tav tm="100000">
                                          <p:val>
                                            <p:strVal val="#ppt_w"/>
                                          </p:val>
                                        </p:tav>
                                      </p:tavLst>
                                    </p:anim>
                                    <p:anim calcmode="lin" valueType="num">
                                      <p:cBhvr>
                                        <p:cTn id="43" dur="400" fill="hold"/>
                                        <p:tgtEl>
                                          <p:spTgt spid="9"/>
                                        </p:tgtEl>
                                        <p:attrNameLst>
                                          <p:attrName>ppt_h</p:attrName>
                                        </p:attrNameLst>
                                      </p:cBhvr>
                                      <p:tavLst>
                                        <p:tav tm="0">
                                          <p:val>
                                            <p:fltVal val="0"/>
                                          </p:val>
                                        </p:tav>
                                        <p:tav tm="100000">
                                          <p:val>
                                            <p:strVal val="#ppt_h"/>
                                          </p:val>
                                        </p:tav>
                                      </p:tavLst>
                                    </p:anim>
                                    <p:anim calcmode="lin" valueType="num">
                                      <p:cBhvr>
                                        <p:cTn id="44" dur="400" fill="hold"/>
                                        <p:tgtEl>
                                          <p:spTgt spid="9"/>
                                        </p:tgtEl>
                                        <p:attrNameLst>
                                          <p:attrName>style.rotation</p:attrName>
                                        </p:attrNameLst>
                                      </p:cBhvr>
                                      <p:tavLst>
                                        <p:tav tm="0">
                                          <p:val>
                                            <p:fltVal val="90"/>
                                          </p:val>
                                        </p:tav>
                                        <p:tav tm="100000">
                                          <p:val>
                                            <p:fltVal val="0"/>
                                          </p:val>
                                        </p:tav>
                                      </p:tavLst>
                                    </p:anim>
                                    <p:animEffect transition="in" filter="fade">
                                      <p:cBhvr>
                                        <p:cTn id="45" dur="400"/>
                                        <p:tgtEl>
                                          <p:spTgt spid="9"/>
                                        </p:tgtEl>
                                      </p:cBhvr>
                                    </p:animEffect>
                                  </p:childTnLst>
                                </p:cTn>
                              </p:par>
                              <p:par>
                                <p:cTn id="46" presetID="8" presetClass="emph" presetSubtype="0" fill="hold" grpId="1" nodeType="withEffect">
                                  <p:stCondLst>
                                    <p:cond delay="0"/>
                                  </p:stCondLst>
                                  <p:childTnLst>
                                    <p:animRot by="21600000">
                                      <p:cBhvr>
                                        <p:cTn id="47" dur="400" fill="hold"/>
                                        <p:tgtEl>
                                          <p:spTgt spid="9"/>
                                        </p:tgtEl>
                                        <p:attrNameLst>
                                          <p:attrName>r</p:attrName>
                                        </p:attrNameLst>
                                      </p:cBhvr>
                                    </p:animRot>
                                  </p:childTnLst>
                                </p:cTn>
                              </p:par>
                            </p:childTnLst>
                          </p:cTn>
                        </p:par>
                        <p:par>
                          <p:cTn id="48" fill="hold" nodeType="afterGroup">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31"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400" fill="hold"/>
                                        <p:tgtEl>
                                          <p:spTgt spid="10"/>
                                        </p:tgtEl>
                                        <p:attrNameLst>
                                          <p:attrName>ppt_w</p:attrName>
                                        </p:attrNameLst>
                                      </p:cBhvr>
                                      <p:tavLst>
                                        <p:tav tm="0">
                                          <p:val>
                                            <p:fltVal val="0"/>
                                          </p:val>
                                        </p:tav>
                                        <p:tav tm="100000">
                                          <p:val>
                                            <p:strVal val="#ppt_w"/>
                                          </p:val>
                                        </p:tav>
                                      </p:tavLst>
                                    </p:anim>
                                    <p:anim calcmode="lin" valueType="num">
                                      <p:cBhvr>
                                        <p:cTn id="58" dur="400" fill="hold"/>
                                        <p:tgtEl>
                                          <p:spTgt spid="10"/>
                                        </p:tgtEl>
                                        <p:attrNameLst>
                                          <p:attrName>ppt_h</p:attrName>
                                        </p:attrNameLst>
                                      </p:cBhvr>
                                      <p:tavLst>
                                        <p:tav tm="0">
                                          <p:val>
                                            <p:fltVal val="0"/>
                                          </p:val>
                                        </p:tav>
                                        <p:tav tm="100000">
                                          <p:val>
                                            <p:strVal val="#ppt_h"/>
                                          </p:val>
                                        </p:tav>
                                      </p:tavLst>
                                    </p:anim>
                                    <p:anim calcmode="lin" valueType="num">
                                      <p:cBhvr>
                                        <p:cTn id="59" dur="400" fill="hold"/>
                                        <p:tgtEl>
                                          <p:spTgt spid="10"/>
                                        </p:tgtEl>
                                        <p:attrNameLst>
                                          <p:attrName>style.rotation</p:attrName>
                                        </p:attrNameLst>
                                      </p:cBhvr>
                                      <p:tavLst>
                                        <p:tav tm="0">
                                          <p:val>
                                            <p:fltVal val="90"/>
                                          </p:val>
                                        </p:tav>
                                        <p:tav tm="100000">
                                          <p:val>
                                            <p:fltVal val="0"/>
                                          </p:val>
                                        </p:tav>
                                      </p:tavLst>
                                    </p:anim>
                                    <p:animEffect transition="in" filter="fade">
                                      <p:cBhvr>
                                        <p:cTn id="60" dur="400"/>
                                        <p:tgtEl>
                                          <p:spTgt spid="10"/>
                                        </p:tgtEl>
                                      </p:cBhvr>
                                    </p:animEffect>
                                  </p:childTnLst>
                                </p:cTn>
                              </p:par>
                              <p:par>
                                <p:cTn id="61" presetID="8" presetClass="emph" presetSubtype="0" fill="hold" grpId="1" nodeType="withEffect">
                                  <p:stCondLst>
                                    <p:cond delay="400"/>
                                  </p:stCondLst>
                                  <p:childTnLst>
                                    <p:animRot by="21600000">
                                      <p:cBhvr>
                                        <p:cTn id="62" dur="400" fill="hold"/>
                                        <p:tgtEl>
                                          <p:spTgt spid="10"/>
                                        </p:tgtEl>
                                        <p:attrNameLst>
                                          <p:attrName>r</p:attrName>
                                        </p:attrNameLst>
                                      </p:cBhvr>
                                    </p:animRot>
                                  </p:childTnLst>
                                </p:cTn>
                              </p:par>
                            </p:childTnLst>
                          </p:cTn>
                        </p:par>
                        <p:par>
                          <p:cTn id="63" fill="hold" nodeType="afterGroup">
                            <p:stCondLst>
                              <p:cond delay="2800"/>
                            </p:stCondLst>
                            <p:childTnLst>
                              <p:par>
                                <p:cTn id="64" presetID="2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31" presetClass="entr" presetSubtype="0" fill="hold" grpId="0" nodeType="withEffect">
                                  <p:stCondLst>
                                    <p:cond delay="4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400" fill="hold"/>
                                        <p:tgtEl>
                                          <p:spTgt spid="11"/>
                                        </p:tgtEl>
                                        <p:attrNameLst>
                                          <p:attrName>ppt_w</p:attrName>
                                        </p:attrNameLst>
                                      </p:cBhvr>
                                      <p:tavLst>
                                        <p:tav tm="0">
                                          <p:val>
                                            <p:fltVal val="0"/>
                                          </p:val>
                                        </p:tav>
                                        <p:tav tm="100000">
                                          <p:val>
                                            <p:strVal val="#ppt_w"/>
                                          </p:val>
                                        </p:tav>
                                      </p:tavLst>
                                    </p:anim>
                                    <p:anim calcmode="lin" valueType="num">
                                      <p:cBhvr>
                                        <p:cTn id="73" dur="400" fill="hold"/>
                                        <p:tgtEl>
                                          <p:spTgt spid="11"/>
                                        </p:tgtEl>
                                        <p:attrNameLst>
                                          <p:attrName>ppt_h</p:attrName>
                                        </p:attrNameLst>
                                      </p:cBhvr>
                                      <p:tavLst>
                                        <p:tav tm="0">
                                          <p:val>
                                            <p:fltVal val="0"/>
                                          </p:val>
                                        </p:tav>
                                        <p:tav tm="100000">
                                          <p:val>
                                            <p:strVal val="#ppt_h"/>
                                          </p:val>
                                        </p:tav>
                                      </p:tavLst>
                                    </p:anim>
                                    <p:anim calcmode="lin" valueType="num">
                                      <p:cBhvr>
                                        <p:cTn id="74" dur="400" fill="hold"/>
                                        <p:tgtEl>
                                          <p:spTgt spid="11"/>
                                        </p:tgtEl>
                                        <p:attrNameLst>
                                          <p:attrName>style.rotation</p:attrName>
                                        </p:attrNameLst>
                                      </p:cBhvr>
                                      <p:tavLst>
                                        <p:tav tm="0">
                                          <p:val>
                                            <p:fltVal val="90"/>
                                          </p:val>
                                        </p:tav>
                                        <p:tav tm="100000">
                                          <p:val>
                                            <p:fltVal val="0"/>
                                          </p:val>
                                        </p:tav>
                                      </p:tavLst>
                                    </p:anim>
                                    <p:animEffect transition="in" filter="fade">
                                      <p:cBhvr>
                                        <p:cTn id="75" dur="400"/>
                                        <p:tgtEl>
                                          <p:spTgt spid="11"/>
                                        </p:tgtEl>
                                      </p:cBhvr>
                                    </p:animEffect>
                                  </p:childTnLst>
                                </p:cTn>
                              </p:par>
                              <p:par>
                                <p:cTn id="76" presetID="8" presetClass="emph" presetSubtype="0" fill="hold" grpId="1" nodeType="withEffect">
                                  <p:stCondLst>
                                    <p:cond delay="400"/>
                                  </p:stCondLst>
                                  <p:childTnLst>
                                    <p:animRot by="21600000">
                                      <p:cBhvr>
                                        <p:cTn id="77" dur="400" fill="hold"/>
                                        <p:tgtEl>
                                          <p:spTgt spid="11"/>
                                        </p:tgtEl>
                                        <p:attrNameLst>
                                          <p:attrName>r</p:attrName>
                                        </p:attrNameLst>
                                      </p:cBhvr>
                                    </p:animRot>
                                  </p:childTnLst>
                                </p:cTn>
                              </p:par>
                            </p:childTnLst>
                          </p:cTn>
                        </p:par>
                        <p:par>
                          <p:cTn id="78" fill="hold" nodeType="afterGroup">
                            <p:stCondLst>
                              <p:cond delay="3600"/>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par>
                                <p:cTn id="85" presetID="31" presetClass="entr" presetSubtype="0" fill="hold" grpId="0" nodeType="withEffect">
                                  <p:stCondLst>
                                    <p:cond delay="4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400" fill="hold"/>
                                        <p:tgtEl>
                                          <p:spTgt spid="12"/>
                                        </p:tgtEl>
                                        <p:attrNameLst>
                                          <p:attrName>ppt_w</p:attrName>
                                        </p:attrNameLst>
                                      </p:cBhvr>
                                      <p:tavLst>
                                        <p:tav tm="0">
                                          <p:val>
                                            <p:fltVal val="0"/>
                                          </p:val>
                                        </p:tav>
                                        <p:tav tm="100000">
                                          <p:val>
                                            <p:strVal val="#ppt_w"/>
                                          </p:val>
                                        </p:tav>
                                      </p:tavLst>
                                    </p:anim>
                                    <p:anim calcmode="lin" valueType="num">
                                      <p:cBhvr>
                                        <p:cTn id="88" dur="400" fill="hold"/>
                                        <p:tgtEl>
                                          <p:spTgt spid="12"/>
                                        </p:tgtEl>
                                        <p:attrNameLst>
                                          <p:attrName>ppt_h</p:attrName>
                                        </p:attrNameLst>
                                      </p:cBhvr>
                                      <p:tavLst>
                                        <p:tav tm="0">
                                          <p:val>
                                            <p:fltVal val="0"/>
                                          </p:val>
                                        </p:tav>
                                        <p:tav tm="100000">
                                          <p:val>
                                            <p:strVal val="#ppt_h"/>
                                          </p:val>
                                        </p:tav>
                                      </p:tavLst>
                                    </p:anim>
                                    <p:anim calcmode="lin" valueType="num">
                                      <p:cBhvr>
                                        <p:cTn id="89" dur="400" fill="hold"/>
                                        <p:tgtEl>
                                          <p:spTgt spid="12"/>
                                        </p:tgtEl>
                                        <p:attrNameLst>
                                          <p:attrName>style.rotation</p:attrName>
                                        </p:attrNameLst>
                                      </p:cBhvr>
                                      <p:tavLst>
                                        <p:tav tm="0">
                                          <p:val>
                                            <p:fltVal val="90"/>
                                          </p:val>
                                        </p:tav>
                                        <p:tav tm="100000">
                                          <p:val>
                                            <p:fltVal val="0"/>
                                          </p:val>
                                        </p:tav>
                                      </p:tavLst>
                                    </p:anim>
                                    <p:animEffect transition="in" filter="fade">
                                      <p:cBhvr>
                                        <p:cTn id="90" dur="400"/>
                                        <p:tgtEl>
                                          <p:spTgt spid="12"/>
                                        </p:tgtEl>
                                      </p:cBhvr>
                                    </p:animEffect>
                                  </p:childTnLst>
                                </p:cTn>
                              </p:par>
                              <p:par>
                                <p:cTn id="91" presetID="8" presetClass="emph" presetSubtype="0" fill="hold" grpId="1" nodeType="withEffect">
                                  <p:stCondLst>
                                    <p:cond delay="400"/>
                                  </p:stCondLst>
                                  <p:childTnLst>
                                    <p:animRot by="21600000">
                                      <p:cBhvr>
                                        <p:cTn id="92" dur="400" fill="hold"/>
                                        <p:tgtEl>
                                          <p:spTgt spid="12"/>
                                        </p:tgtEl>
                                        <p:attrNameLst>
                                          <p:attrName>r</p:attrName>
                                        </p:attrNameLst>
                                      </p:cBhvr>
                                    </p:animRot>
                                  </p:childTnLst>
                                </p:cTn>
                              </p:par>
                            </p:childTnLst>
                          </p:cTn>
                        </p:par>
                        <p:par>
                          <p:cTn id="93" fill="hold" nodeType="afterGroup">
                            <p:stCondLst>
                              <p:cond delay="4400"/>
                            </p:stCondLst>
                            <p:childTnLst>
                              <p:par>
                                <p:cTn id="94" presetID="22" presetClass="entr" presetSubtype="2"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right)">
                                      <p:cBhvr>
                                        <p:cTn id="96" dur="500"/>
                                        <p:tgtEl>
                                          <p:spTgt spid="2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right)">
                                      <p:cBhvr>
                                        <p:cTn id="99" dur="500"/>
                                        <p:tgtEl>
                                          <p:spTgt spid="23"/>
                                        </p:tgtEl>
                                      </p:cBhvr>
                                    </p:animEffect>
                                  </p:childTnLst>
                                </p:cTn>
                              </p:par>
                              <p:par>
                                <p:cTn id="100" presetID="31" presetClass="entr" presetSubtype="0" fill="hold" grpId="0" nodeType="withEffect">
                                  <p:stCondLst>
                                    <p:cond delay="4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400" fill="hold"/>
                                        <p:tgtEl>
                                          <p:spTgt spid="13"/>
                                        </p:tgtEl>
                                        <p:attrNameLst>
                                          <p:attrName>ppt_w</p:attrName>
                                        </p:attrNameLst>
                                      </p:cBhvr>
                                      <p:tavLst>
                                        <p:tav tm="0">
                                          <p:val>
                                            <p:fltVal val="0"/>
                                          </p:val>
                                        </p:tav>
                                        <p:tav tm="100000">
                                          <p:val>
                                            <p:strVal val="#ppt_w"/>
                                          </p:val>
                                        </p:tav>
                                      </p:tavLst>
                                    </p:anim>
                                    <p:anim calcmode="lin" valueType="num">
                                      <p:cBhvr>
                                        <p:cTn id="103" dur="400" fill="hold"/>
                                        <p:tgtEl>
                                          <p:spTgt spid="13"/>
                                        </p:tgtEl>
                                        <p:attrNameLst>
                                          <p:attrName>ppt_h</p:attrName>
                                        </p:attrNameLst>
                                      </p:cBhvr>
                                      <p:tavLst>
                                        <p:tav tm="0">
                                          <p:val>
                                            <p:fltVal val="0"/>
                                          </p:val>
                                        </p:tav>
                                        <p:tav tm="100000">
                                          <p:val>
                                            <p:strVal val="#ppt_h"/>
                                          </p:val>
                                        </p:tav>
                                      </p:tavLst>
                                    </p:anim>
                                    <p:anim calcmode="lin" valueType="num">
                                      <p:cBhvr>
                                        <p:cTn id="104" dur="400" fill="hold"/>
                                        <p:tgtEl>
                                          <p:spTgt spid="13"/>
                                        </p:tgtEl>
                                        <p:attrNameLst>
                                          <p:attrName>style.rotation</p:attrName>
                                        </p:attrNameLst>
                                      </p:cBhvr>
                                      <p:tavLst>
                                        <p:tav tm="0">
                                          <p:val>
                                            <p:fltVal val="90"/>
                                          </p:val>
                                        </p:tav>
                                        <p:tav tm="100000">
                                          <p:val>
                                            <p:fltVal val="0"/>
                                          </p:val>
                                        </p:tav>
                                      </p:tavLst>
                                    </p:anim>
                                    <p:animEffect transition="in" filter="fade">
                                      <p:cBhvr>
                                        <p:cTn id="105" dur="400"/>
                                        <p:tgtEl>
                                          <p:spTgt spid="13"/>
                                        </p:tgtEl>
                                      </p:cBhvr>
                                    </p:animEffect>
                                  </p:childTnLst>
                                </p:cTn>
                              </p:par>
                              <p:par>
                                <p:cTn id="106" presetID="8" presetClass="emph" presetSubtype="0" fill="hold" grpId="1" nodeType="withEffect">
                                  <p:stCondLst>
                                    <p:cond delay="400"/>
                                  </p:stCondLst>
                                  <p:childTnLst>
                                    <p:animRot by="21600000">
                                      <p:cBhvr>
                                        <p:cTn id="107" dur="400" fill="hold"/>
                                        <p:tgtEl>
                                          <p:spTgt spid="13"/>
                                        </p:tgtEl>
                                        <p:attrNameLst>
                                          <p:attrName>r</p:attrName>
                                        </p:attrNameLst>
                                      </p:cBhvr>
                                    </p:animRot>
                                  </p:childTnLst>
                                </p:cTn>
                              </p:par>
                            </p:childTnLst>
                          </p:cTn>
                        </p:par>
                        <p:par>
                          <p:cTn id="108" fill="hold" nodeType="afterGroup">
                            <p:stCondLst>
                              <p:cond delay="5200"/>
                            </p:stCondLst>
                            <p:childTnLst>
                              <p:par>
                                <p:cTn id="109" presetID="22" presetClass="entr" presetSubtype="8"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left)">
                                      <p:cBhvr>
                                        <p:cTn id="111" dur="500"/>
                                        <p:tgtEl>
                                          <p:spTgt spid="1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left)">
                                      <p:cBhvr>
                                        <p:cTn id="1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8209" y="151502"/>
            <a:ext cx="504222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9" name="Freeform 5"/>
          <p:cNvSpPr/>
          <p:nvPr/>
        </p:nvSpPr>
        <p:spPr bwMode="auto">
          <a:xfrm>
            <a:off x="973393" y="2248314"/>
            <a:ext cx="1057275" cy="1319213"/>
          </a:xfrm>
          <a:custGeom>
            <a:gdLst>
              <a:gd name="T0" fmla="*/ 657 w 1315"/>
              <a:gd name="T1" fmla="*/ 0 h 1635"/>
              <a:gd name="T2" fmla="*/ 1315 w 1315"/>
              <a:gd name="T3" fmla="*/ 657 h 1635"/>
              <a:gd name="T4" fmla="*/ 657 w 1315"/>
              <a:gd name="T5" fmla="*/ 1635 h 1635"/>
              <a:gd name="T6" fmla="*/ 0 w 1315"/>
              <a:gd name="T7" fmla="*/ 657 h 1635"/>
              <a:gd name="T8" fmla="*/ 657 w 1315"/>
              <a:gd name="T9" fmla="*/ 0 h 1635"/>
            </a:gdLst>
            <a:cxnLst>
              <a:cxn ang="0">
                <a:pos x="T0" y="T1"/>
              </a:cxn>
              <a:cxn ang="0">
                <a:pos x="T2" y="T3"/>
              </a:cxn>
              <a:cxn ang="0">
                <a:pos x="T4" y="T5"/>
              </a:cxn>
              <a:cxn ang="0">
                <a:pos x="T6" y="T7"/>
              </a:cxn>
              <a:cxn ang="0">
                <a:pos x="T8" y="T9"/>
              </a:cxn>
            </a:cxnLst>
            <a:rect l="0" t="0" r="r" b="b"/>
            <a:pathLst>
              <a:path w="1315" h="1634">
                <a:moveTo>
                  <a:pt x="657" y="0"/>
                </a:moveTo>
                <a:cubicBezTo>
                  <a:pt x="1021" y="0"/>
                  <a:pt x="1315" y="294"/>
                  <a:pt x="1315" y="657"/>
                </a:cubicBezTo>
                <a:cubicBezTo>
                  <a:pt x="1315" y="1020"/>
                  <a:pt x="805" y="1635"/>
                  <a:pt x="657" y="1635"/>
                </a:cubicBezTo>
                <a:cubicBezTo>
                  <a:pt x="510" y="1635"/>
                  <a:pt x="0" y="1020"/>
                  <a:pt x="0" y="657"/>
                </a:cubicBezTo>
                <a:cubicBezTo>
                  <a:pt x="0" y="294"/>
                  <a:pt x="294" y="0"/>
                  <a:pt x="657" y="0"/>
                </a:cubicBezTo>
                <a:close/>
              </a:path>
            </a:pathLst>
          </a:custGeom>
          <a:solidFill>
            <a:schemeClr val="tx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0" name="Freeform 6"/>
          <p:cNvSpPr/>
          <p:nvPr/>
        </p:nvSpPr>
        <p:spPr bwMode="auto">
          <a:xfrm>
            <a:off x="3253856" y="1987462"/>
            <a:ext cx="1057275" cy="1319213"/>
          </a:xfrm>
          <a:custGeom>
            <a:gdLst>
              <a:gd name="T0" fmla="*/ 657 w 1315"/>
              <a:gd name="T1" fmla="*/ 0 h 1635"/>
              <a:gd name="T2" fmla="*/ 1315 w 1315"/>
              <a:gd name="T3" fmla="*/ 657 h 1635"/>
              <a:gd name="T4" fmla="*/ 657 w 1315"/>
              <a:gd name="T5" fmla="*/ 1635 h 1635"/>
              <a:gd name="T6" fmla="*/ 0 w 1315"/>
              <a:gd name="T7" fmla="*/ 657 h 1635"/>
              <a:gd name="T8" fmla="*/ 657 w 1315"/>
              <a:gd name="T9" fmla="*/ 0 h 1635"/>
            </a:gdLst>
            <a:cxnLst>
              <a:cxn ang="0">
                <a:pos x="T0" y="T1"/>
              </a:cxn>
              <a:cxn ang="0">
                <a:pos x="T2" y="T3"/>
              </a:cxn>
              <a:cxn ang="0">
                <a:pos x="T4" y="T5"/>
              </a:cxn>
              <a:cxn ang="0">
                <a:pos x="T6" y="T7"/>
              </a:cxn>
              <a:cxn ang="0">
                <a:pos x="T8" y="T9"/>
              </a:cxn>
            </a:cxnLst>
            <a:rect l="0" t="0" r="r" b="b"/>
            <a:pathLst>
              <a:path w="1315" h="1634">
                <a:moveTo>
                  <a:pt x="657" y="0"/>
                </a:moveTo>
                <a:cubicBezTo>
                  <a:pt x="1020" y="0"/>
                  <a:pt x="1315" y="294"/>
                  <a:pt x="1315" y="657"/>
                </a:cubicBezTo>
                <a:cubicBezTo>
                  <a:pt x="1315" y="1020"/>
                  <a:pt x="805" y="1635"/>
                  <a:pt x="657" y="1635"/>
                </a:cubicBezTo>
                <a:cubicBezTo>
                  <a:pt x="510" y="1635"/>
                  <a:pt x="0" y="1020"/>
                  <a:pt x="0" y="657"/>
                </a:cubicBezTo>
                <a:cubicBezTo>
                  <a:pt x="0" y="294"/>
                  <a:pt x="294" y="0"/>
                  <a:pt x="657" y="0"/>
                </a:cubicBezTo>
                <a:close/>
              </a:path>
            </a:pathLst>
          </a:custGeom>
          <a:solidFill>
            <a:schemeClr val="accent4"/>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1" name="Freeform 7"/>
          <p:cNvSpPr/>
          <p:nvPr/>
        </p:nvSpPr>
        <p:spPr bwMode="auto">
          <a:xfrm>
            <a:off x="5491666" y="1726612"/>
            <a:ext cx="1057275" cy="1319213"/>
          </a:xfrm>
          <a:custGeom>
            <a:gdLst>
              <a:gd name="T0" fmla="*/ 657 w 1315"/>
              <a:gd name="T1" fmla="*/ 0 h 1635"/>
              <a:gd name="T2" fmla="*/ 1315 w 1315"/>
              <a:gd name="T3" fmla="*/ 657 h 1635"/>
              <a:gd name="T4" fmla="*/ 657 w 1315"/>
              <a:gd name="T5" fmla="*/ 1635 h 1635"/>
              <a:gd name="T6" fmla="*/ 0 w 1315"/>
              <a:gd name="T7" fmla="*/ 657 h 1635"/>
              <a:gd name="T8" fmla="*/ 657 w 1315"/>
              <a:gd name="T9" fmla="*/ 0 h 1635"/>
            </a:gdLst>
            <a:cxnLst>
              <a:cxn ang="0">
                <a:pos x="T0" y="T1"/>
              </a:cxn>
              <a:cxn ang="0">
                <a:pos x="T2" y="T3"/>
              </a:cxn>
              <a:cxn ang="0">
                <a:pos x="T4" y="T5"/>
              </a:cxn>
              <a:cxn ang="0">
                <a:pos x="T6" y="T7"/>
              </a:cxn>
              <a:cxn ang="0">
                <a:pos x="T8" y="T9"/>
              </a:cxn>
            </a:cxnLst>
            <a:rect l="0" t="0" r="r" b="b"/>
            <a:pathLst>
              <a:path w="1315" h="1634">
                <a:moveTo>
                  <a:pt x="657" y="0"/>
                </a:moveTo>
                <a:cubicBezTo>
                  <a:pt x="1020" y="0"/>
                  <a:pt x="1315" y="294"/>
                  <a:pt x="1315" y="657"/>
                </a:cubicBezTo>
                <a:cubicBezTo>
                  <a:pt x="1315" y="1020"/>
                  <a:pt x="805" y="1635"/>
                  <a:pt x="657" y="1635"/>
                </a:cubicBezTo>
                <a:cubicBezTo>
                  <a:pt x="510" y="1635"/>
                  <a:pt x="0" y="1020"/>
                  <a:pt x="0" y="657"/>
                </a:cubicBezTo>
                <a:cubicBezTo>
                  <a:pt x="0" y="294"/>
                  <a:pt x="294" y="0"/>
                  <a:pt x="657" y="0"/>
                </a:cubicBezTo>
                <a:close/>
              </a:path>
            </a:pathLst>
          </a:custGeom>
          <a:solidFill>
            <a:schemeClr val="bg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2" name="Freeform 8"/>
          <p:cNvSpPr/>
          <p:nvPr/>
        </p:nvSpPr>
        <p:spPr bwMode="auto">
          <a:xfrm>
            <a:off x="7748711" y="1465762"/>
            <a:ext cx="1057275" cy="1319213"/>
          </a:xfrm>
          <a:custGeom>
            <a:gdLst>
              <a:gd name="T0" fmla="*/ 657 w 1315"/>
              <a:gd name="T1" fmla="*/ 0 h 1635"/>
              <a:gd name="T2" fmla="*/ 1315 w 1315"/>
              <a:gd name="T3" fmla="*/ 657 h 1635"/>
              <a:gd name="T4" fmla="*/ 657 w 1315"/>
              <a:gd name="T5" fmla="*/ 1635 h 1635"/>
              <a:gd name="T6" fmla="*/ 0 w 1315"/>
              <a:gd name="T7" fmla="*/ 657 h 1635"/>
              <a:gd name="T8" fmla="*/ 657 w 1315"/>
              <a:gd name="T9" fmla="*/ 0 h 1635"/>
            </a:gdLst>
            <a:cxnLst>
              <a:cxn ang="0">
                <a:pos x="T0" y="T1"/>
              </a:cxn>
              <a:cxn ang="0">
                <a:pos x="T2" y="T3"/>
              </a:cxn>
              <a:cxn ang="0">
                <a:pos x="T4" y="T5"/>
              </a:cxn>
              <a:cxn ang="0">
                <a:pos x="T6" y="T7"/>
              </a:cxn>
              <a:cxn ang="0">
                <a:pos x="T8" y="T9"/>
              </a:cxn>
            </a:cxnLst>
            <a:rect l="0" t="0" r="r" b="b"/>
            <a:pathLst>
              <a:path w="1315" h="1634">
                <a:moveTo>
                  <a:pt x="657" y="0"/>
                </a:moveTo>
                <a:cubicBezTo>
                  <a:pt x="1020" y="0"/>
                  <a:pt x="1315" y="294"/>
                  <a:pt x="1315" y="657"/>
                </a:cubicBezTo>
                <a:cubicBezTo>
                  <a:pt x="1315" y="1021"/>
                  <a:pt x="805" y="1635"/>
                  <a:pt x="657" y="1635"/>
                </a:cubicBezTo>
                <a:cubicBezTo>
                  <a:pt x="510" y="1635"/>
                  <a:pt x="0" y="1021"/>
                  <a:pt x="0" y="657"/>
                </a:cubicBezTo>
                <a:cubicBezTo>
                  <a:pt x="0" y="294"/>
                  <a:pt x="294" y="0"/>
                  <a:pt x="657" y="0"/>
                </a:cubicBezTo>
                <a:close/>
              </a:path>
            </a:pathLst>
          </a:custGeom>
          <a:solidFill>
            <a:schemeClr val="tx2"/>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3" name="Line 9"/>
          <p:cNvSpPr>
            <a:spLocks noChangeShapeType="1"/>
          </p:cNvSpPr>
          <p:nvPr/>
        </p:nvSpPr>
        <p:spPr bwMode="auto">
          <a:xfrm flipH="1">
            <a:off x="1502031" y="3520009"/>
            <a:ext cx="0" cy="403225"/>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10"/>
          <p:cNvSpPr>
            <a:spLocks noChangeShapeType="1"/>
          </p:cNvSpPr>
          <p:nvPr/>
        </p:nvSpPr>
        <p:spPr bwMode="auto">
          <a:xfrm flipH="1">
            <a:off x="3787256" y="3307448"/>
            <a:ext cx="0" cy="615786"/>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11"/>
          <p:cNvSpPr>
            <a:spLocks noChangeShapeType="1"/>
          </p:cNvSpPr>
          <p:nvPr/>
        </p:nvSpPr>
        <p:spPr bwMode="auto">
          <a:xfrm flipH="1">
            <a:off x="6015541" y="3003549"/>
            <a:ext cx="0" cy="919685"/>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12"/>
          <p:cNvSpPr>
            <a:spLocks noChangeShapeType="1"/>
          </p:cNvSpPr>
          <p:nvPr/>
        </p:nvSpPr>
        <p:spPr bwMode="auto">
          <a:xfrm flipH="1">
            <a:off x="8274173" y="2830513"/>
            <a:ext cx="0" cy="1092722"/>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9959058" y="1204912"/>
            <a:ext cx="1057275" cy="1319213"/>
          </a:xfrm>
          <a:custGeom>
            <a:gdLst>
              <a:gd name="T0" fmla="*/ 657 w 1315"/>
              <a:gd name="T1" fmla="*/ 0 h 1635"/>
              <a:gd name="T2" fmla="*/ 1315 w 1315"/>
              <a:gd name="T3" fmla="*/ 657 h 1635"/>
              <a:gd name="T4" fmla="*/ 657 w 1315"/>
              <a:gd name="T5" fmla="*/ 1635 h 1635"/>
              <a:gd name="T6" fmla="*/ 0 w 1315"/>
              <a:gd name="T7" fmla="*/ 657 h 1635"/>
              <a:gd name="T8" fmla="*/ 657 w 1315"/>
              <a:gd name="T9" fmla="*/ 0 h 1635"/>
            </a:gdLst>
            <a:cxnLst>
              <a:cxn ang="0">
                <a:pos x="T0" y="T1"/>
              </a:cxn>
              <a:cxn ang="0">
                <a:pos x="T2" y="T3"/>
              </a:cxn>
              <a:cxn ang="0">
                <a:pos x="T4" y="T5"/>
              </a:cxn>
              <a:cxn ang="0">
                <a:pos x="T6" y="T7"/>
              </a:cxn>
              <a:cxn ang="0">
                <a:pos x="T8" y="T9"/>
              </a:cxn>
            </a:cxnLst>
            <a:rect l="0" t="0" r="r" b="b"/>
            <a:pathLst>
              <a:path w="1315" h="1634">
                <a:moveTo>
                  <a:pt x="657" y="0"/>
                </a:moveTo>
                <a:cubicBezTo>
                  <a:pt x="1020" y="0"/>
                  <a:pt x="1315" y="294"/>
                  <a:pt x="1315" y="657"/>
                </a:cubicBezTo>
                <a:cubicBezTo>
                  <a:pt x="1315" y="1021"/>
                  <a:pt x="805" y="1635"/>
                  <a:pt x="657" y="1635"/>
                </a:cubicBezTo>
                <a:cubicBezTo>
                  <a:pt x="510" y="1635"/>
                  <a:pt x="0" y="1021"/>
                  <a:pt x="0" y="657"/>
                </a:cubicBezTo>
                <a:cubicBezTo>
                  <a:pt x="0" y="294"/>
                  <a:pt x="294" y="0"/>
                  <a:pt x="657" y="0"/>
                </a:cubicBezTo>
                <a:close/>
              </a:path>
            </a:pathLst>
          </a:custGeom>
          <a:solidFill>
            <a:schemeClr val="bg2"/>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8" name="Line 12"/>
          <p:cNvSpPr>
            <a:spLocks noChangeShapeType="1"/>
          </p:cNvSpPr>
          <p:nvPr/>
        </p:nvSpPr>
        <p:spPr bwMode="auto">
          <a:xfrm flipH="1">
            <a:off x="10484520" y="2525712"/>
            <a:ext cx="0" cy="1397523"/>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13"/>
          <p:cNvSpPr/>
          <p:nvPr/>
        </p:nvSpPr>
        <p:spPr bwMode="auto">
          <a:xfrm>
            <a:off x="1285705" y="2633903"/>
            <a:ext cx="432650" cy="411922"/>
          </a:xfrm>
          <a:custGeom>
            <a:gdLst>
              <a:gd name="T0" fmla="*/ 403 w 806"/>
              <a:gd name="T1" fmla="*/ 0 h 766"/>
              <a:gd name="T2" fmla="*/ 497 w 806"/>
              <a:gd name="T3" fmla="*/ 293 h 766"/>
              <a:gd name="T4" fmla="*/ 806 w 806"/>
              <a:gd name="T5" fmla="*/ 292 h 766"/>
              <a:gd name="T6" fmla="*/ 556 w 806"/>
              <a:gd name="T7" fmla="*/ 473 h 766"/>
              <a:gd name="T8" fmla="*/ 652 w 806"/>
              <a:gd name="T9" fmla="*/ 766 h 766"/>
              <a:gd name="T10" fmla="*/ 403 w 806"/>
              <a:gd name="T11" fmla="*/ 584 h 766"/>
              <a:gd name="T12" fmla="*/ 154 w 806"/>
              <a:gd name="T13" fmla="*/ 766 h 766"/>
              <a:gd name="T14" fmla="*/ 250 w 806"/>
              <a:gd name="T15" fmla="*/ 473 h 766"/>
              <a:gd name="T16" fmla="*/ 0 w 806"/>
              <a:gd name="T17" fmla="*/ 292 h 766"/>
              <a:gd name="T18" fmla="*/ 308 w 806"/>
              <a:gd name="T19" fmla="*/ 293 h 766"/>
              <a:gd name="T20" fmla="*/ 403 w 806"/>
              <a:gd name="T21" fmla="*/ 0 h 7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 h="766">
                <a:moveTo>
                  <a:pt x="403" y="0"/>
                </a:moveTo>
                <a:lnTo>
                  <a:pt x="497" y="293"/>
                </a:lnTo>
                <a:lnTo>
                  <a:pt x="806" y="292"/>
                </a:lnTo>
                <a:lnTo>
                  <a:pt x="556" y="473"/>
                </a:lnTo>
                <a:lnTo>
                  <a:pt x="652" y="766"/>
                </a:lnTo>
                <a:lnTo>
                  <a:pt x="403" y="584"/>
                </a:lnTo>
                <a:lnTo>
                  <a:pt x="154" y="766"/>
                </a:lnTo>
                <a:lnTo>
                  <a:pt x="250" y="473"/>
                </a:lnTo>
                <a:lnTo>
                  <a:pt x="0" y="292"/>
                </a:lnTo>
                <a:lnTo>
                  <a:pt x="308" y="293"/>
                </a:lnTo>
                <a:lnTo>
                  <a:pt x="403"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0" name="Freeform 14"/>
          <p:cNvSpPr>
            <a:spLocks noEditPoints="1"/>
          </p:cNvSpPr>
          <p:nvPr/>
        </p:nvSpPr>
        <p:spPr bwMode="auto">
          <a:xfrm>
            <a:off x="3485856" y="2463343"/>
            <a:ext cx="593274" cy="268138"/>
          </a:xfrm>
          <a:custGeom>
            <a:gdLst>
              <a:gd name="T0" fmla="*/ 261 w 1106"/>
              <a:gd name="T1" fmla="*/ 0 h 496"/>
              <a:gd name="T2" fmla="*/ 322 w 1106"/>
              <a:gd name="T3" fmla="*/ 190 h 496"/>
              <a:gd name="T4" fmla="*/ 522 w 1106"/>
              <a:gd name="T5" fmla="*/ 189 h 496"/>
              <a:gd name="T6" fmla="*/ 360 w 1106"/>
              <a:gd name="T7" fmla="*/ 306 h 496"/>
              <a:gd name="T8" fmla="*/ 422 w 1106"/>
              <a:gd name="T9" fmla="*/ 496 h 496"/>
              <a:gd name="T10" fmla="*/ 261 w 1106"/>
              <a:gd name="T11" fmla="*/ 378 h 496"/>
              <a:gd name="T12" fmla="*/ 100 w 1106"/>
              <a:gd name="T13" fmla="*/ 496 h 496"/>
              <a:gd name="T14" fmla="*/ 162 w 1106"/>
              <a:gd name="T15" fmla="*/ 306 h 496"/>
              <a:gd name="T16" fmla="*/ 0 w 1106"/>
              <a:gd name="T17" fmla="*/ 189 h 496"/>
              <a:gd name="T18" fmla="*/ 200 w 1106"/>
              <a:gd name="T19" fmla="*/ 190 h 496"/>
              <a:gd name="T20" fmla="*/ 261 w 1106"/>
              <a:gd name="T21" fmla="*/ 0 h 496"/>
              <a:gd name="T22" fmla="*/ 845 w 1106"/>
              <a:gd name="T23" fmla="*/ 0 h 496"/>
              <a:gd name="T24" fmla="*/ 907 w 1106"/>
              <a:gd name="T25" fmla="*/ 190 h 496"/>
              <a:gd name="T26" fmla="*/ 1106 w 1106"/>
              <a:gd name="T27" fmla="*/ 189 h 496"/>
              <a:gd name="T28" fmla="*/ 944 w 1106"/>
              <a:gd name="T29" fmla="*/ 306 h 496"/>
              <a:gd name="T30" fmla="*/ 1006 w 1106"/>
              <a:gd name="T31" fmla="*/ 496 h 496"/>
              <a:gd name="T32" fmla="*/ 845 w 1106"/>
              <a:gd name="T33" fmla="*/ 378 h 496"/>
              <a:gd name="T34" fmla="*/ 684 w 1106"/>
              <a:gd name="T35" fmla="*/ 496 h 496"/>
              <a:gd name="T36" fmla="*/ 746 w 1106"/>
              <a:gd name="T37" fmla="*/ 306 h 496"/>
              <a:gd name="T38" fmla="*/ 584 w 1106"/>
              <a:gd name="T39" fmla="*/ 189 h 496"/>
              <a:gd name="T40" fmla="*/ 784 w 1106"/>
              <a:gd name="T41" fmla="*/ 190 h 496"/>
              <a:gd name="T42" fmla="*/ 845 w 1106"/>
              <a:gd name="T43" fmla="*/ 0 h 4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6" h="496">
                <a:moveTo>
                  <a:pt x="261" y="0"/>
                </a:moveTo>
                <a:lnTo>
                  <a:pt x="322" y="190"/>
                </a:lnTo>
                <a:lnTo>
                  <a:pt x="522" y="189"/>
                </a:lnTo>
                <a:lnTo>
                  <a:pt x="360" y="306"/>
                </a:lnTo>
                <a:lnTo>
                  <a:pt x="422" y="496"/>
                </a:lnTo>
                <a:lnTo>
                  <a:pt x="261" y="378"/>
                </a:lnTo>
                <a:lnTo>
                  <a:pt x="100" y="496"/>
                </a:lnTo>
                <a:lnTo>
                  <a:pt x="162" y="306"/>
                </a:lnTo>
                <a:lnTo>
                  <a:pt x="0" y="189"/>
                </a:lnTo>
                <a:lnTo>
                  <a:pt x="200" y="190"/>
                </a:lnTo>
                <a:lnTo>
                  <a:pt x="261" y="0"/>
                </a:lnTo>
                <a:close/>
                <a:moveTo>
                  <a:pt x="845" y="0"/>
                </a:moveTo>
                <a:lnTo>
                  <a:pt x="907" y="190"/>
                </a:lnTo>
                <a:lnTo>
                  <a:pt x="1106" y="189"/>
                </a:lnTo>
                <a:lnTo>
                  <a:pt x="944" y="306"/>
                </a:lnTo>
                <a:lnTo>
                  <a:pt x="1006" y="496"/>
                </a:lnTo>
                <a:lnTo>
                  <a:pt x="845" y="378"/>
                </a:lnTo>
                <a:lnTo>
                  <a:pt x="684" y="496"/>
                </a:lnTo>
                <a:lnTo>
                  <a:pt x="746" y="306"/>
                </a:lnTo>
                <a:lnTo>
                  <a:pt x="584" y="189"/>
                </a:lnTo>
                <a:lnTo>
                  <a:pt x="784" y="190"/>
                </a:lnTo>
                <a:lnTo>
                  <a:pt x="845"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1" name="Freeform 15"/>
          <p:cNvSpPr>
            <a:spLocks noEditPoints="1"/>
          </p:cNvSpPr>
          <p:nvPr/>
        </p:nvSpPr>
        <p:spPr bwMode="auto">
          <a:xfrm>
            <a:off x="5761879" y="2033285"/>
            <a:ext cx="516848" cy="430058"/>
          </a:xfrm>
          <a:custGeom>
            <a:gdLst>
              <a:gd name="T0" fmla="*/ 211 w 964"/>
              <a:gd name="T1" fmla="*/ 397 h 799"/>
              <a:gd name="T2" fmla="*/ 261 w 964"/>
              <a:gd name="T3" fmla="*/ 551 h 799"/>
              <a:gd name="T4" fmla="*/ 422 w 964"/>
              <a:gd name="T5" fmla="*/ 551 h 799"/>
              <a:gd name="T6" fmla="*/ 291 w 964"/>
              <a:gd name="T7" fmla="*/ 645 h 799"/>
              <a:gd name="T8" fmla="*/ 342 w 964"/>
              <a:gd name="T9" fmla="*/ 799 h 799"/>
              <a:gd name="T10" fmla="*/ 211 w 964"/>
              <a:gd name="T11" fmla="*/ 704 h 799"/>
              <a:gd name="T12" fmla="*/ 81 w 964"/>
              <a:gd name="T13" fmla="*/ 799 h 799"/>
              <a:gd name="T14" fmla="*/ 131 w 964"/>
              <a:gd name="T15" fmla="*/ 645 h 799"/>
              <a:gd name="T16" fmla="*/ 0 w 964"/>
              <a:gd name="T17" fmla="*/ 551 h 799"/>
              <a:gd name="T18" fmla="*/ 162 w 964"/>
              <a:gd name="T19" fmla="*/ 551 h 799"/>
              <a:gd name="T20" fmla="*/ 211 w 964"/>
              <a:gd name="T21" fmla="*/ 397 h 799"/>
              <a:gd name="T22" fmla="*/ 753 w 964"/>
              <a:gd name="T23" fmla="*/ 397 h 799"/>
              <a:gd name="T24" fmla="*/ 802 w 964"/>
              <a:gd name="T25" fmla="*/ 551 h 799"/>
              <a:gd name="T26" fmla="*/ 964 w 964"/>
              <a:gd name="T27" fmla="*/ 551 h 799"/>
              <a:gd name="T28" fmla="*/ 833 w 964"/>
              <a:gd name="T29" fmla="*/ 645 h 799"/>
              <a:gd name="T30" fmla="*/ 883 w 964"/>
              <a:gd name="T31" fmla="*/ 799 h 799"/>
              <a:gd name="T32" fmla="*/ 753 w 964"/>
              <a:gd name="T33" fmla="*/ 704 h 799"/>
              <a:gd name="T34" fmla="*/ 622 w 964"/>
              <a:gd name="T35" fmla="*/ 799 h 799"/>
              <a:gd name="T36" fmla="*/ 672 w 964"/>
              <a:gd name="T37" fmla="*/ 645 h 799"/>
              <a:gd name="T38" fmla="*/ 542 w 964"/>
              <a:gd name="T39" fmla="*/ 551 h 799"/>
              <a:gd name="T40" fmla="*/ 703 w 964"/>
              <a:gd name="T41" fmla="*/ 551 h 799"/>
              <a:gd name="T42" fmla="*/ 753 w 964"/>
              <a:gd name="T43" fmla="*/ 397 h 799"/>
              <a:gd name="T44" fmla="*/ 484 w 964"/>
              <a:gd name="T45" fmla="*/ 0 h 799"/>
              <a:gd name="T46" fmla="*/ 533 w 964"/>
              <a:gd name="T47" fmla="*/ 154 h 799"/>
              <a:gd name="T48" fmla="*/ 695 w 964"/>
              <a:gd name="T49" fmla="*/ 153 h 799"/>
              <a:gd name="T50" fmla="*/ 564 w 964"/>
              <a:gd name="T51" fmla="*/ 248 h 799"/>
              <a:gd name="T52" fmla="*/ 614 w 964"/>
              <a:gd name="T53" fmla="*/ 401 h 799"/>
              <a:gd name="T54" fmla="*/ 484 w 964"/>
              <a:gd name="T55" fmla="*/ 306 h 799"/>
              <a:gd name="T56" fmla="*/ 353 w 964"/>
              <a:gd name="T57" fmla="*/ 401 h 799"/>
              <a:gd name="T58" fmla="*/ 403 w 964"/>
              <a:gd name="T59" fmla="*/ 248 h 799"/>
              <a:gd name="T60" fmla="*/ 273 w 964"/>
              <a:gd name="T61" fmla="*/ 153 h 799"/>
              <a:gd name="T62" fmla="*/ 434 w 964"/>
              <a:gd name="T63" fmla="*/ 154 h 799"/>
              <a:gd name="T64" fmla="*/ 484 w 964"/>
              <a:gd name="T65" fmla="*/ 0 h 7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4" h="799">
                <a:moveTo>
                  <a:pt x="211" y="397"/>
                </a:moveTo>
                <a:lnTo>
                  <a:pt x="261" y="551"/>
                </a:lnTo>
                <a:lnTo>
                  <a:pt x="422" y="551"/>
                </a:lnTo>
                <a:lnTo>
                  <a:pt x="291" y="645"/>
                </a:lnTo>
                <a:lnTo>
                  <a:pt x="342" y="799"/>
                </a:lnTo>
                <a:lnTo>
                  <a:pt x="211" y="704"/>
                </a:lnTo>
                <a:lnTo>
                  <a:pt x="81" y="799"/>
                </a:lnTo>
                <a:lnTo>
                  <a:pt x="131" y="645"/>
                </a:lnTo>
                <a:lnTo>
                  <a:pt x="0" y="551"/>
                </a:lnTo>
                <a:lnTo>
                  <a:pt x="162" y="551"/>
                </a:lnTo>
                <a:lnTo>
                  <a:pt x="211" y="397"/>
                </a:lnTo>
                <a:close/>
                <a:moveTo>
                  <a:pt x="753" y="397"/>
                </a:moveTo>
                <a:lnTo>
                  <a:pt x="802" y="551"/>
                </a:lnTo>
                <a:lnTo>
                  <a:pt x="964" y="551"/>
                </a:lnTo>
                <a:lnTo>
                  <a:pt x="833" y="645"/>
                </a:lnTo>
                <a:lnTo>
                  <a:pt x="883" y="799"/>
                </a:lnTo>
                <a:lnTo>
                  <a:pt x="753" y="704"/>
                </a:lnTo>
                <a:lnTo>
                  <a:pt x="622" y="799"/>
                </a:lnTo>
                <a:lnTo>
                  <a:pt x="672" y="645"/>
                </a:lnTo>
                <a:lnTo>
                  <a:pt x="542" y="551"/>
                </a:lnTo>
                <a:lnTo>
                  <a:pt x="703" y="551"/>
                </a:lnTo>
                <a:lnTo>
                  <a:pt x="753" y="397"/>
                </a:lnTo>
                <a:close/>
                <a:moveTo>
                  <a:pt x="484" y="0"/>
                </a:moveTo>
                <a:lnTo>
                  <a:pt x="533" y="154"/>
                </a:lnTo>
                <a:lnTo>
                  <a:pt x="695" y="153"/>
                </a:lnTo>
                <a:lnTo>
                  <a:pt x="564" y="248"/>
                </a:lnTo>
                <a:lnTo>
                  <a:pt x="614" y="401"/>
                </a:lnTo>
                <a:lnTo>
                  <a:pt x="484" y="306"/>
                </a:lnTo>
                <a:lnTo>
                  <a:pt x="353" y="401"/>
                </a:lnTo>
                <a:lnTo>
                  <a:pt x="403" y="248"/>
                </a:lnTo>
                <a:lnTo>
                  <a:pt x="273" y="153"/>
                </a:lnTo>
                <a:lnTo>
                  <a:pt x="434" y="154"/>
                </a:lnTo>
                <a:lnTo>
                  <a:pt x="484"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3" name="Freeform 16"/>
          <p:cNvSpPr>
            <a:spLocks noEditPoints="1"/>
          </p:cNvSpPr>
          <p:nvPr/>
        </p:nvSpPr>
        <p:spPr bwMode="auto">
          <a:xfrm>
            <a:off x="7971707" y="1747608"/>
            <a:ext cx="604932" cy="638610"/>
          </a:xfrm>
          <a:custGeom>
            <a:gdLst>
              <a:gd name="T0" fmla="*/ 211 w 1127"/>
              <a:gd name="T1" fmla="*/ 393 h 1186"/>
              <a:gd name="T2" fmla="*/ 261 w 1127"/>
              <a:gd name="T3" fmla="*/ 547 h 1186"/>
              <a:gd name="T4" fmla="*/ 422 w 1127"/>
              <a:gd name="T5" fmla="*/ 546 h 1186"/>
              <a:gd name="T6" fmla="*/ 291 w 1127"/>
              <a:gd name="T7" fmla="*/ 641 h 1186"/>
              <a:gd name="T8" fmla="*/ 342 w 1127"/>
              <a:gd name="T9" fmla="*/ 794 h 1186"/>
              <a:gd name="T10" fmla="*/ 211 w 1127"/>
              <a:gd name="T11" fmla="*/ 699 h 1186"/>
              <a:gd name="T12" fmla="*/ 81 w 1127"/>
              <a:gd name="T13" fmla="*/ 794 h 1186"/>
              <a:gd name="T14" fmla="*/ 131 w 1127"/>
              <a:gd name="T15" fmla="*/ 641 h 1186"/>
              <a:gd name="T16" fmla="*/ 0 w 1127"/>
              <a:gd name="T17" fmla="*/ 546 h 1186"/>
              <a:gd name="T18" fmla="*/ 161 w 1127"/>
              <a:gd name="T19" fmla="*/ 547 h 1186"/>
              <a:gd name="T20" fmla="*/ 211 w 1127"/>
              <a:gd name="T21" fmla="*/ 393 h 1186"/>
              <a:gd name="T22" fmla="*/ 915 w 1127"/>
              <a:gd name="T23" fmla="*/ 393 h 1186"/>
              <a:gd name="T24" fmla="*/ 965 w 1127"/>
              <a:gd name="T25" fmla="*/ 547 h 1186"/>
              <a:gd name="T26" fmla="*/ 1127 w 1127"/>
              <a:gd name="T27" fmla="*/ 546 h 1186"/>
              <a:gd name="T28" fmla="*/ 996 w 1127"/>
              <a:gd name="T29" fmla="*/ 641 h 1186"/>
              <a:gd name="T30" fmla="*/ 1046 w 1127"/>
              <a:gd name="T31" fmla="*/ 794 h 1186"/>
              <a:gd name="T32" fmla="*/ 915 w 1127"/>
              <a:gd name="T33" fmla="*/ 699 h 1186"/>
              <a:gd name="T34" fmla="*/ 785 w 1127"/>
              <a:gd name="T35" fmla="*/ 794 h 1186"/>
              <a:gd name="T36" fmla="*/ 835 w 1127"/>
              <a:gd name="T37" fmla="*/ 641 h 1186"/>
              <a:gd name="T38" fmla="*/ 704 w 1127"/>
              <a:gd name="T39" fmla="*/ 546 h 1186"/>
              <a:gd name="T40" fmla="*/ 866 w 1127"/>
              <a:gd name="T41" fmla="*/ 547 h 1186"/>
              <a:gd name="T42" fmla="*/ 915 w 1127"/>
              <a:gd name="T43" fmla="*/ 393 h 1186"/>
              <a:gd name="T44" fmla="*/ 575 w 1127"/>
              <a:gd name="T45" fmla="*/ 0 h 1186"/>
              <a:gd name="T46" fmla="*/ 625 w 1127"/>
              <a:gd name="T47" fmla="*/ 154 h 1186"/>
              <a:gd name="T48" fmla="*/ 786 w 1127"/>
              <a:gd name="T49" fmla="*/ 154 h 1186"/>
              <a:gd name="T50" fmla="*/ 655 w 1127"/>
              <a:gd name="T51" fmla="*/ 248 h 1186"/>
              <a:gd name="T52" fmla="*/ 706 w 1127"/>
              <a:gd name="T53" fmla="*/ 402 h 1186"/>
              <a:gd name="T54" fmla="*/ 575 w 1127"/>
              <a:gd name="T55" fmla="*/ 307 h 1186"/>
              <a:gd name="T56" fmla="*/ 445 w 1127"/>
              <a:gd name="T57" fmla="*/ 402 h 1186"/>
              <a:gd name="T58" fmla="*/ 495 w 1127"/>
              <a:gd name="T59" fmla="*/ 248 h 1186"/>
              <a:gd name="T60" fmla="*/ 364 w 1127"/>
              <a:gd name="T61" fmla="*/ 154 h 1186"/>
              <a:gd name="T62" fmla="*/ 526 w 1127"/>
              <a:gd name="T63" fmla="*/ 154 h 1186"/>
              <a:gd name="T64" fmla="*/ 575 w 1127"/>
              <a:gd name="T65" fmla="*/ 0 h 1186"/>
              <a:gd name="T66" fmla="*/ 575 w 1127"/>
              <a:gd name="T67" fmla="*/ 784 h 1186"/>
              <a:gd name="T68" fmla="*/ 625 w 1127"/>
              <a:gd name="T69" fmla="*/ 938 h 1186"/>
              <a:gd name="T70" fmla="*/ 786 w 1127"/>
              <a:gd name="T71" fmla="*/ 938 h 1186"/>
              <a:gd name="T72" fmla="*/ 655 w 1127"/>
              <a:gd name="T73" fmla="*/ 1032 h 1186"/>
              <a:gd name="T74" fmla="*/ 706 w 1127"/>
              <a:gd name="T75" fmla="*/ 1186 h 1186"/>
              <a:gd name="T76" fmla="*/ 575 w 1127"/>
              <a:gd name="T77" fmla="*/ 1091 h 1186"/>
              <a:gd name="T78" fmla="*/ 445 w 1127"/>
              <a:gd name="T79" fmla="*/ 1186 h 1186"/>
              <a:gd name="T80" fmla="*/ 495 w 1127"/>
              <a:gd name="T81" fmla="*/ 1032 h 1186"/>
              <a:gd name="T82" fmla="*/ 364 w 1127"/>
              <a:gd name="T83" fmla="*/ 938 h 1186"/>
              <a:gd name="T84" fmla="*/ 526 w 1127"/>
              <a:gd name="T85" fmla="*/ 938 h 1186"/>
              <a:gd name="T86" fmla="*/ 575 w 1127"/>
              <a:gd name="T87" fmla="*/ 784 h 1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7" h="1186">
                <a:moveTo>
                  <a:pt x="211" y="393"/>
                </a:moveTo>
                <a:lnTo>
                  <a:pt x="261" y="547"/>
                </a:lnTo>
                <a:lnTo>
                  <a:pt x="422" y="546"/>
                </a:lnTo>
                <a:lnTo>
                  <a:pt x="291" y="641"/>
                </a:lnTo>
                <a:lnTo>
                  <a:pt x="342" y="794"/>
                </a:lnTo>
                <a:lnTo>
                  <a:pt x="211" y="699"/>
                </a:lnTo>
                <a:lnTo>
                  <a:pt x="81" y="794"/>
                </a:lnTo>
                <a:lnTo>
                  <a:pt x="131" y="641"/>
                </a:lnTo>
                <a:lnTo>
                  <a:pt x="0" y="546"/>
                </a:lnTo>
                <a:lnTo>
                  <a:pt x="161" y="547"/>
                </a:lnTo>
                <a:lnTo>
                  <a:pt x="211" y="393"/>
                </a:lnTo>
                <a:close/>
                <a:moveTo>
                  <a:pt x="915" y="393"/>
                </a:moveTo>
                <a:lnTo>
                  <a:pt x="965" y="547"/>
                </a:lnTo>
                <a:lnTo>
                  <a:pt x="1127" y="546"/>
                </a:lnTo>
                <a:lnTo>
                  <a:pt x="996" y="641"/>
                </a:lnTo>
                <a:lnTo>
                  <a:pt x="1046" y="794"/>
                </a:lnTo>
                <a:lnTo>
                  <a:pt x="915" y="699"/>
                </a:lnTo>
                <a:lnTo>
                  <a:pt x="785" y="794"/>
                </a:lnTo>
                <a:lnTo>
                  <a:pt x="835" y="641"/>
                </a:lnTo>
                <a:lnTo>
                  <a:pt x="704" y="546"/>
                </a:lnTo>
                <a:lnTo>
                  <a:pt x="866" y="547"/>
                </a:lnTo>
                <a:lnTo>
                  <a:pt x="915" y="393"/>
                </a:lnTo>
                <a:close/>
                <a:moveTo>
                  <a:pt x="575" y="0"/>
                </a:moveTo>
                <a:lnTo>
                  <a:pt x="625" y="154"/>
                </a:lnTo>
                <a:lnTo>
                  <a:pt x="786" y="154"/>
                </a:lnTo>
                <a:lnTo>
                  <a:pt x="655" y="248"/>
                </a:lnTo>
                <a:lnTo>
                  <a:pt x="706" y="402"/>
                </a:lnTo>
                <a:lnTo>
                  <a:pt x="575" y="307"/>
                </a:lnTo>
                <a:lnTo>
                  <a:pt x="445" y="402"/>
                </a:lnTo>
                <a:lnTo>
                  <a:pt x="495" y="248"/>
                </a:lnTo>
                <a:lnTo>
                  <a:pt x="364" y="154"/>
                </a:lnTo>
                <a:lnTo>
                  <a:pt x="526" y="154"/>
                </a:lnTo>
                <a:lnTo>
                  <a:pt x="575" y="0"/>
                </a:lnTo>
                <a:close/>
                <a:moveTo>
                  <a:pt x="575" y="784"/>
                </a:moveTo>
                <a:lnTo>
                  <a:pt x="625" y="938"/>
                </a:lnTo>
                <a:lnTo>
                  <a:pt x="786" y="938"/>
                </a:lnTo>
                <a:lnTo>
                  <a:pt x="655" y="1032"/>
                </a:lnTo>
                <a:lnTo>
                  <a:pt x="706" y="1186"/>
                </a:lnTo>
                <a:lnTo>
                  <a:pt x="575" y="1091"/>
                </a:lnTo>
                <a:lnTo>
                  <a:pt x="445" y="1186"/>
                </a:lnTo>
                <a:lnTo>
                  <a:pt x="495" y="1032"/>
                </a:lnTo>
                <a:lnTo>
                  <a:pt x="364" y="938"/>
                </a:lnTo>
                <a:lnTo>
                  <a:pt x="526" y="938"/>
                </a:lnTo>
                <a:lnTo>
                  <a:pt x="575" y="784"/>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4" name="Freeform 17"/>
          <p:cNvSpPr>
            <a:spLocks noEditPoints="1"/>
          </p:cNvSpPr>
          <p:nvPr/>
        </p:nvSpPr>
        <p:spPr bwMode="auto">
          <a:xfrm>
            <a:off x="10120462" y="1576421"/>
            <a:ext cx="734468" cy="428762"/>
          </a:xfrm>
          <a:custGeom>
            <a:gdLst>
              <a:gd name="T0" fmla="*/ 211 w 1371"/>
              <a:gd name="T1" fmla="*/ 394 h 796"/>
              <a:gd name="T2" fmla="*/ 261 w 1371"/>
              <a:gd name="T3" fmla="*/ 548 h 796"/>
              <a:gd name="T4" fmla="*/ 422 w 1371"/>
              <a:gd name="T5" fmla="*/ 548 h 796"/>
              <a:gd name="T6" fmla="*/ 292 w 1371"/>
              <a:gd name="T7" fmla="*/ 642 h 796"/>
              <a:gd name="T8" fmla="*/ 342 w 1371"/>
              <a:gd name="T9" fmla="*/ 796 h 796"/>
              <a:gd name="T10" fmla="*/ 211 w 1371"/>
              <a:gd name="T11" fmla="*/ 701 h 796"/>
              <a:gd name="T12" fmla="*/ 81 w 1371"/>
              <a:gd name="T13" fmla="*/ 796 h 796"/>
              <a:gd name="T14" fmla="*/ 131 w 1371"/>
              <a:gd name="T15" fmla="*/ 642 h 796"/>
              <a:gd name="T16" fmla="*/ 0 w 1371"/>
              <a:gd name="T17" fmla="*/ 548 h 796"/>
              <a:gd name="T18" fmla="*/ 162 w 1371"/>
              <a:gd name="T19" fmla="*/ 548 h 796"/>
              <a:gd name="T20" fmla="*/ 211 w 1371"/>
              <a:gd name="T21" fmla="*/ 394 h 796"/>
              <a:gd name="T22" fmla="*/ 672 w 1371"/>
              <a:gd name="T23" fmla="*/ 394 h 796"/>
              <a:gd name="T24" fmla="*/ 721 w 1371"/>
              <a:gd name="T25" fmla="*/ 548 h 796"/>
              <a:gd name="T26" fmla="*/ 883 w 1371"/>
              <a:gd name="T27" fmla="*/ 548 h 796"/>
              <a:gd name="T28" fmla="*/ 752 w 1371"/>
              <a:gd name="T29" fmla="*/ 642 h 796"/>
              <a:gd name="T30" fmla="*/ 802 w 1371"/>
              <a:gd name="T31" fmla="*/ 796 h 796"/>
              <a:gd name="T32" fmla="*/ 672 w 1371"/>
              <a:gd name="T33" fmla="*/ 701 h 796"/>
              <a:gd name="T34" fmla="*/ 541 w 1371"/>
              <a:gd name="T35" fmla="*/ 796 h 796"/>
              <a:gd name="T36" fmla="*/ 592 w 1371"/>
              <a:gd name="T37" fmla="*/ 642 h 796"/>
              <a:gd name="T38" fmla="*/ 461 w 1371"/>
              <a:gd name="T39" fmla="*/ 548 h 796"/>
              <a:gd name="T40" fmla="*/ 622 w 1371"/>
              <a:gd name="T41" fmla="*/ 548 h 796"/>
              <a:gd name="T42" fmla="*/ 672 w 1371"/>
              <a:gd name="T43" fmla="*/ 394 h 796"/>
              <a:gd name="T44" fmla="*/ 1160 w 1371"/>
              <a:gd name="T45" fmla="*/ 394 h 796"/>
              <a:gd name="T46" fmla="*/ 1209 w 1371"/>
              <a:gd name="T47" fmla="*/ 548 h 796"/>
              <a:gd name="T48" fmla="*/ 1371 w 1371"/>
              <a:gd name="T49" fmla="*/ 548 h 796"/>
              <a:gd name="T50" fmla="*/ 1240 w 1371"/>
              <a:gd name="T51" fmla="*/ 642 h 796"/>
              <a:gd name="T52" fmla="*/ 1290 w 1371"/>
              <a:gd name="T53" fmla="*/ 796 h 796"/>
              <a:gd name="T54" fmla="*/ 1160 w 1371"/>
              <a:gd name="T55" fmla="*/ 701 h 796"/>
              <a:gd name="T56" fmla="*/ 1029 w 1371"/>
              <a:gd name="T57" fmla="*/ 796 h 796"/>
              <a:gd name="T58" fmla="*/ 1079 w 1371"/>
              <a:gd name="T59" fmla="*/ 642 h 796"/>
              <a:gd name="T60" fmla="*/ 948 w 1371"/>
              <a:gd name="T61" fmla="*/ 548 h 796"/>
              <a:gd name="T62" fmla="*/ 1110 w 1371"/>
              <a:gd name="T63" fmla="*/ 548 h 796"/>
              <a:gd name="T64" fmla="*/ 1160 w 1371"/>
              <a:gd name="T65" fmla="*/ 394 h 796"/>
              <a:gd name="T66" fmla="*/ 425 w 1371"/>
              <a:gd name="T67" fmla="*/ 0 h 796"/>
              <a:gd name="T68" fmla="*/ 475 w 1371"/>
              <a:gd name="T69" fmla="*/ 154 h 796"/>
              <a:gd name="T70" fmla="*/ 637 w 1371"/>
              <a:gd name="T71" fmla="*/ 154 h 796"/>
              <a:gd name="T72" fmla="*/ 506 w 1371"/>
              <a:gd name="T73" fmla="*/ 249 h 796"/>
              <a:gd name="T74" fmla="*/ 556 w 1371"/>
              <a:gd name="T75" fmla="*/ 402 h 796"/>
              <a:gd name="T76" fmla="*/ 425 w 1371"/>
              <a:gd name="T77" fmla="*/ 307 h 796"/>
              <a:gd name="T78" fmla="*/ 295 w 1371"/>
              <a:gd name="T79" fmla="*/ 402 h 796"/>
              <a:gd name="T80" fmla="*/ 345 w 1371"/>
              <a:gd name="T81" fmla="*/ 249 h 796"/>
              <a:gd name="T82" fmla="*/ 214 w 1371"/>
              <a:gd name="T83" fmla="*/ 154 h 796"/>
              <a:gd name="T84" fmla="*/ 376 w 1371"/>
              <a:gd name="T85" fmla="*/ 154 h 796"/>
              <a:gd name="T86" fmla="*/ 425 w 1371"/>
              <a:gd name="T87" fmla="*/ 0 h 796"/>
              <a:gd name="T88" fmla="*/ 913 w 1371"/>
              <a:gd name="T89" fmla="*/ 0 h 796"/>
              <a:gd name="T90" fmla="*/ 963 w 1371"/>
              <a:gd name="T91" fmla="*/ 154 h 796"/>
              <a:gd name="T92" fmla="*/ 1124 w 1371"/>
              <a:gd name="T93" fmla="*/ 154 h 796"/>
              <a:gd name="T94" fmla="*/ 993 w 1371"/>
              <a:gd name="T95" fmla="*/ 249 h 796"/>
              <a:gd name="T96" fmla="*/ 1044 w 1371"/>
              <a:gd name="T97" fmla="*/ 402 h 796"/>
              <a:gd name="T98" fmla="*/ 913 w 1371"/>
              <a:gd name="T99" fmla="*/ 307 h 796"/>
              <a:gd name="T100" fmla="*/ 783 w 1371"/>
              <a:gd name="T101" fmla="*/ 402 h 796"/>
              <a:gd name="T102" fmla="*/ 833 w 1371"/>
              <a:gd name="T103" fmla="*/ 249 h 796"/>
              <a:gd name="T104" fmla="*/ 702 w 1371"/>
              <a:gd name="T105" fmla="*/ 154 h 796"/>
              <a:gd name="T106" fmla="*/ 864 w 1371"/>
              <a:gd name="T107" fmla="*/ 154 h 796"/>
              <a:gd name="T108" fmla="*/ 913 w 1371"/>
              <a:gd name="T109" fmla="*/ 0 h 7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1" h="796">
                <a:moveTo>
                  <a:pt x="211" y="394"/>
                </a:moveTo>
                <a:lnTo>
                  <a:pt x="261" y="548"/>
                </a:lnTo>
                <a:lnTo>
                  <a:pt x="422" y="548"/>
                </a:lnTo>
                <a:lnTo>
                  <a:pt x="292" y="642"/>
                </a:lnTo>
                <a:lnTo>
                  <a:pt x="342" y="796"/>
                </a:lnTo>
                <a:lnTo>
                  <a:pt x="211" y="701"/>
                </a:lnTo>
                <a:lnTo>
                  <a:pt x="81" y="796"/>
                </a:lnTo>
                <a:lnTo>
                  <a:pt x="131" y="642"/>
                </a:lnTo>
                <a:lnTo>
                  <a:pt x="0" y="548"/>
                </a:lnTo>
                <a:lnTo>
                  <a:pt x="162" y="548"/>
                </a:lnTo>
                <a:lnTo>
                  <a:pt x="211" y="394"/>
                </a:lnTo>
                <a:close/>
                <a:moveTo>
                  <a:pt x="672" y="394"/>
                </a:moveTo>
                <a:lnTo>
                  <a:pt x="721" y="548"/>
                </a:lnTo>
                <a:lnTo>
                  <a:pt x="883" y="548"/>
                </a:lnTo>
                <a:lnTo>
                  <a:pt x="752" y="642"/>
                </a:lnTo>
                <a:lnTo>
                  <a:pt x="802" y="796"/>
                </a:lnTo>
                <a:lnTo>
                  <a:pt x="672" y="701"/>
                </a:lnTo>
                <a:lnTo>
                  <a:pt x="541" y="796"/>
                </a:lnTo>
                <a:lnTo>
                  <a:pt x="592" y="642"/>
                </a:lnTo>
                <a:lnTo>
                  <a:pt x="461" y="548"/>
                </a:lnTo>
                <a:lnTo>
                  <a:pt x="622" y="548"/>
                </a:lnTo>
                <a:lnTo>
                  <a:pt x="672" y="394"/>
                </a:lnTo>
                <a:close/>
                <a:moveTo>
                  <a:pt x="1160" y="394"/>
                </a:moveTo>
                <a:lnTo>
                  <a:pt x="1209" y="548"/>
                </a:lnTo>
                <a:lnTo>
                  <a:pt x="1371" y="548"/>
                </a:lnTo>
                <a:lnTo>
                  <a:pt x="1240" y="642"/>
                </a:lnTo>
                <a:lnTo>
                  <a:pt x="1290" y="796"/>
                </a:lnTo>
                <a:lnTo>
                  <a:pt x="1160" y="701"/>
                </a:lnTo>
                <a:lnTo>
                  <a:pt x="1029" y="796"/>
                </a:lnTo>
                <a:lnTo>
                  <a:pt x="1079" y="642"/>
                </a:lnTo>
                <a:lnTo>
                  <a:pt x="948" y="548"/>
                </a:lnTo>
                <a:lnTo>
                  <a:pt x="1110" y="548"/>
                </a:lnTo>
                <a:lnTo>
                  <a:pt x="1160" y="394"/>
                </a:lnTo>
                <a:close/>
                <a:moveTo>
                  <a:pt x="425" y="0"/>
                </a:moveTo>
                <a:lnTo>
                  <a:pt x="475" y="154"/>
                </a:lnTo>
                <a:lnTo>
                  <a:pt x="637" y="154"/>
                </a:lnTo>
                <a:lnTo>
                  <a:pt x="506" y="249"/>
                </a:lnTo>
                <a:lnTo>
                  <a:pt x="556" y="402"/>
                </a:lnTo>
                <a:lnTo>
                  <a:pt x="425" y="307"/>
                </a:lnTo>
                <a:lnTo>
                  <a:pt x="295" y="402"/>
                </a:lnTo>
                <a:lnTo>
                  <a:pt x="345" y="249"/>
                </a:lnTo>
                <a:lnTo>
                  <a:pt x="214" y="154"/>
                </a:lnTo>
                <a:lnTo>
                  <a:pt x="376" y="154"/>
                </a:lnTo>
                <a:lnTo>
                  <a:pt x="425" y="0"/>
                </a:lnTo>
                <a:close/>
                <a:moveTo>
                  <a:pt x="913" y="0"/>
                </a:moveTo>
                <a:lnTo>
                  <a:pt x="963" y="154"/>
                </a:lnTo>
                <a:lnTo>
                  <a:pt x="1124" y="154"/>
                </a:lnTo>
                <a:lnTo>
                  <a:pt x="993" y="249"/>
                </a:lnTo>
                <a:lnTo>
                  <a:pt x="1044" y="402"/>
                </a:lnTo>
                <a:lnTo>
                  <a:pt x="913" y="307"/>
                </a:lnTo>
                <a:lnTo>
                  <a:pt x="783" y="402"/>
                </a:lnTo>
                <a:lnTo>
                  <a:pt x="833" y="249"/>
                </a:lnTo>
                <a:lnTo>
                  <a:pt x="702" y="154"/>
                </a:lnTo>
                <a:lnTo>
                  <a:pt x="864" y="154"/>
                </a:lnTo>
                <a:lnTo>
                  <a:pt x="913"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5" name="圆角矩形 34"/>
          <p:cNvSpPr/>
          <p:nvPr/>
        </p:nvSpPr>
        <p:spPr bwMode="auto">
          <a:xfrm>
            <a:off x="582898" y="3923235"/>
            <a:ext cx="1933794" cy="492235"/>
          </a:xfrm>
          <a:prstGeom prst="roundRect">
            <a:avLst>
              <a:gd name="adj" fmla="val 6433"/>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Text Box 18"/>
          <p:cNvSpPr txBox="1">
            <a:spLocks noChangeArrowheads="1"/>
          </p:cNvSpPr>
          <p:nvPr/>
        </p:nvSpPr>
        <p:spPr bwMode="auto">
          <a:xfrm>
            <a:off x="693257" y="3969297"/>
            <a:ext cx="1713076" cy="400110"/>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mj-ea"/>
                <a:ea typeface="+mj-ea"/>
                <a:sym typeface="Arial" panose="020b0604020202020204" pitchFamily="34" charset="0"/>
              </a:rPr>
              <a:t>散点客户</a:t>
            </a:r>
            <a:endParaRPr lang="zh-CN" altLang="en-US" sz="2000" b="1">
              <a:solidFill>
                <a:srgbClr val="FFFFFF"/>
              </a:solidFill>
              <a:latin typeface="+mj-ea"/>
              <a:ea typeface="+mj-ea"/>
            </a:endParaRPr>
          </a:p>
        </p:txBody>
      </p:sp>
      <p:sp>
        <p:nvSpPr>
          <p:cNvPr id="37" name="圆角矩形 36"/>
          <p:cNvSpPr/>
          <p:nvPr/>
        </p:nvSpPr>
        <p:spPr bwMode="auto">
          <a:xfrm>
            <a:off x="2821602" y="3923235"/>
            <a:ext cx="1933794" cy="492235"/>
          </a:xfrm>
          <a:prstGeom prst="roundRect">
            <a:avLst>
              <a:gd name="adj" fmla="val 6433"/>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Text Box 18"/>
          <p:cNvSpPr txBox="1">
            <a:spLocks noChangeArrowheads="1"/>
          </p:cNvSpPr>
          <p:nvPr/>
        </p:nvSpPr>
        <p:spPr bwMode="auto">
          <a:xfrm>
            <a:off x="2931961" y="3969297"/>
            <a:ext cx="1713076" cy="400110"/>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mj-ea"/>
                <a:ea typeface="+mj-ea"/>
                <a:sym typeface="Arial" panose="020b0604020202020204" pitchFamily="34" charset="0"/>
              </a:rPr>
              <a:t>金牌客户</a:t>
            </a:r>
            <a:endParaRPr lang="zh-CN" altLang="en-US" sz="2000" b="1">
              <a:solidFill>
                <a:srgbClr val="FFFFFF"/>
              </a:solidFill>
              <a:latin typeface="+mj-ea"/>
              <a:ea typeface="+mj-ea"/>
            </a:endParaRPr>
          </a:p>
        </p:txBody>
      </p:sp>
      <p:sp>
        <p:nvSpPr>
          <p:cNvPr id="39" name="圆角矩形 38"/>
          <p:cNvSpPr/>
          <p:nvPr/>
        </p:nvSpPr>
        <p:spPr bwMode="auto">
          <a:xfrm>
            <a:off x="5028774" y="3923235"/>
            <a:ext cx="1933794" cy="492235"/>
          </a:xfrm>
          <a:prstGeom prst="roundRect">
            <a:avLst>
              <a:gd name="adj" fmla="val 6433"/>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Text Box 18"/>
          <p:cNvSpPr txBox="1">
            <a:spLocks noChangeArrowheads="1"/>
          </p:cNvSpPr>
          <p:nvPr/>
        </p:nvSpPr>
        <p:spPr bwMode="auto">
          <a:xfrm>
            <a:off x="5139133" y="3969297"/>
            <a:ext cx="1713076" cy="400110"/>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mj-ea"/>
                <a:ea typeface="+mj-ea"/>
                <a:sym typeface="Arial" panose="020b0604020202020204" pitchFamily="34" charset="0"/>
              </a:rPr>
              <a:t>钻石客户</a:t>
            </a:r>
            <a:endParaRPr lang="zh-CN" altLang="en-US" sz="2000" b="1">
              <a:solidFill>
                <a:srgbClr val="FFFFFF"/>
              </a:solidFill>
              <a:latin typeface="+mj-ea"/>
              <a:ea typeface="+mj-ea"/>
            </a:endParaRPr>
          </a:p>
        </p:txBody>
      </p:sp>
      <p:sp>
        <p:nvSpPr>
          <p:cNvPr id="41" name="圆角矩形 40"/>
          <p:cNvSpPr/>
          <p:nvPr/>
        </p:nvSpPr>
        <p:spPr bwMode="auto">
          <a:xfrm>
            <a:off x="7310451" y="3923235"/>
            <a:ext cx="1933794" cy="492235"/>
          </a:xfrm>
          <a:prstGeom prst="roundRect">
            <a:avLst>
              <a:gd name="adj" fmla="val 6433"/>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Text Box 18"/>
          <p:cNvSpPr txBox="1">
            <a:spLocks noChangeArrowheads="1"/>
          </p:cNvSpPr>
          <p:nvPr/>
        </p:nvSpPr>
        <p:spPr bwMode="auto">
          <a:xfrm>
            <a:off x="7420810" y="3969297"/>
            <a:ext cx="1713076" cy="400110"/>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mj-ea"/>
                <a:ea typeface="+mj-ea"/>
                <a:sym typeface="Arial" panose="020b0604020202020204" pitchFamily="34" charset="0"/>
              </a:rPr>
              <a:t>翡翠客户</a:t>
            </a:r>
            <a:endParaRPr lang="zh-CN" altLang="en-US" sz="2000" b="1">
              <a:solidFill>
                <a:srgbClr val="FFFFFF"/>
              </a:solidFill>
              <a:latin typeface="+mj-ea"/>
              <a:ea typeface="+mj-ea"/>
            </a:endParaRPr>
          </a:p>
        </p:txBody>
      </p:sp>
      <p:sp>
        <p:nvSpPr>
          <p:cNvPr id="43" name="圆角矩形 42"/>
          <p:cNvSpPr/>
          <p:nvPr/>
        </p:nvSpPr>
        <p:spPr bwMode="auto">
          <a:xfrm>
            <a:off x="9517623" y="3923235"/>
            <a:ext cx="1933794" cy="492235"/>
          </a:xfrm>
          <a:prstGeom prst="roundRect">
            <a:avLst>
              <a:gd name="adj" fmla="val 6433"/>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Text Box 18"/>
          <p:cNvSpPr txBox="1">
            <a:spLocks noChangeArrowheads="1"/>
          </p:cNvSpPr>
          <p:nvPr/>
        </p:nvSpPr>
        <p:spPr bwMode="auto">
          <a:xfrm>
            <a:off x="9627982" y="3969297"/>
            <a:ext cx="1713076" cy="400110"/>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mj-ea"/>
                <a:ea typeface="+mj-ea"/>
                <a:sym typeface="Arial" panose="020b0604020202020204" pitchFamily="34" charset="0"/>
              </a:rPr>
              <a:t>五星级客户</a:t>
            </a:r>
            <a:endParaRPr lang="zh-CN" altLang="en-US" sz="2000" b="1">
              <a:solidFill>
                <a:srgbClr val="FFFFFF"/>
              </a:solidFill>
              <a:latin typeface="+mj-ea"/>
              <a:ea typeface="+mj-ea"/>
            </a:endParaRPr>
          </a:p>
        </p:txBody>
      </p:sp>
      <p:sp>
        <p:nvSpPr>
          <p:cNvPr id="45" name="矩形 44"/>
          <p:cNvSpPr/>
          <p:nvPr/>
        </p:nvSpPr>
        <p:spPr>
          <a:xfrm>
            <a:off x="9458706" y="4462766"/>
            <a:ext cx="2069713" cy="1569660"/>
          </a:xfrm>
          <a:prstGeom prst="rect">
            <a:avLst/>
          </a:prstGeom>
        </p:spPr>
        <p:txBody>
          <a:bodyPr wrap="square">
            <a:spAutoFit/>
          </a:bodyPr>
          <a:lstStyle/>
          <a:p>
            <a:pPr algn="just"/>
            <a:r>
              <a:rPr lang="zh-CN" altLang="en-US" sz="1600">
                <a:solidFill>
                  <a:schemeClr val="accent1"/>
                </a:solidFill>
                <a:latin typeface="+mj-ea"/>
                <a:ea typeface="+mj-ea"/>
                <a:sym typeface="Arial" panose="020b0604020202020204" pitchFamily="34" charset="0"/>
              </a:rPr>
              <a:t>最优级客户，领袖级客户。</a:t>
            </a:r>
            <a:endParaRPr lang="en-US" altLang="zh-CN" sz="1600">
              <a:solidFill>
                <a:schemeClr val="accent1"/>
              </a:solidFill>
              <a:latin typeface="+mj-ea"/>
              <a:ea typeface="+mj-ea"/>
              <a:sym typeface="Arial" panose="020b0604020202020204" pitchFamily="34" charset="0"/>
            </a:endParaRPr>
          </a:p>
          <a:p>
            <a:pPr algn="just"/>
            <a:r>
              <a:rPr lang="zh-CN" altLang="en-US" sz="1600" b="1">
                <a:solidFill>
                  <a:schemeClr val="accent1"/>
                </a:solidFill>
                <a:latin typeface="+mj-ea"/>
                <a:ea typeface="+mj-ea"/>
                <a:sym typeface="Arial" panose="020b0604020202020204" pitchFamily="34" charset="0"/>
              </a:rPr>
              <a:t>特征</a:t>
            </a:r>
            <a:r>
              <a:rPr lang="zh-CN" altLang="en-US" sz="1600">
                <a:solidFill>
                  <a:schemeClr val="accent1"/>
                </a:solidFill>
                <a:latin typeface="+mj-ea"/>
                <a:ea typeface="+mj-ea"/>
                <a:sym typeface="Arial" panose="020b0604020202020204" pitchFamily="34" charset="0"/>
              </a:rPr>
              <a:t>：频次高，忠诚度高，有号召力，带客户。年消费10</a:t>
            </a:r>
            <a:r>
              <a:rPr lang="en-US" altLang="zh-CN" sz="1600">
                <a:solidFill>
                  <a:schemeClr val="accent1"/>
                </a:solidFill>
                <a:latin typeface="+mj-ea"/>
                <a:ea typeface="+mj-ea"/>
                <a:sym typeface="Arial" panose="020b0604020202020204" pitchFamily="34" charset="0"/>
              </a:rPr>
              <a:t>0</a:t>
            </a:r>
            <a:r>
              <a:rPr lang="zh-CN" altLang="en-US" sz="1600">
                <a:solidFill>
                  <a:schemeClr val="accent1"/>
                </a:solidFill>
                <a:latin typeface="+mj-ea"/>
                <a:ea typeface="+mj-ea"/>
                <a:sym typeface="Arial" panose="020b0604020202020204" pitchFamily="34" charset="0"/>
              </a:rPr>
              <a:t> 万以上。</a:t>
            </a:r>
            <a:endParaRPr lang="zh-CN" altLang="en-US" sz="1600">
              <a:solidFill>
                <a:schemeClr val="accent1"/>
              </a:solidFill>
              <a:latin typeface="+mj-ea"/>
              <a:ea typeface="+mj-ea"/>
            </a:endParaRPr>
          </a:p>
        </p:txBody>
      </p:sp>
      <p:sp>
        <p:nvSpPr>
          <p:cNvPr id="46" name="矩形 45"/>
          <p:cNvSpPr/>
          <p:nvPr/>
        </p:nvSpPr>
        <p:spPr>
          <a:xfrm>
            <a:off x="7267299" y="4462766"/>
            <a:ext cx="2069713" cy="1323439"/>
          </a:xfrm>
          <a:prstGeom prst="rect">
            <a:avLst/>
          </a:prstGeom>
        </p:spPr>
        <p:txBody>
          <a:bodyPr wrap="square">
            <a:spAutoFit/>
          </a:bodyPr>
          <a:lstStyle/>
          <a:p>
            <a:pPr algn="just"/>
            <a:r>
              <a:rPr lang="zh-CN" altLang="en-US" sz="1600">
                <a:solidFill>
                  <a:schemeClr val="accent1"/>
                </a:solidFill>
                <a:latin typeface="+mj-ea"/>
                <a:ea typeface="+mj-ea"/>
                <a:sym typeface="Arial" panose="020b0604020202020204" pitchFamily="34" charset="0"/>
              </a:rPr>
              <a:t>朋友客户，有一定客户单位。</a:t>
            </a:r>
            <a:endParaRPr lang="en-US" altLang="zh-CN" sz="1600">
              <a:solidFill>
                <a:schemeClr val="accent1"/>
              </a:solidFill>
              <a:latin typeface="+mj-ea"/>
              <a:ea typeface="+mj-ea"/>
              <a:sym typeface="Arial" panose="020b0604020202020204" pitchFamily="34" charset="0"/>
            </a:endParaRPr>
          </a:p>
          <a:p>
            <a:pPr algn="just"/>
            <a:r>
              <a:rPr lang="zh-CN" altLang="en-US" sz="1600" b="1">
                <a:solidFill>
                  <a:schemeClr val="accent1"/>
                </a:solidFill>
                <a:latin typeface="+mj-ea"/>
                <a:ea typeface="+mj-ea"/>
                <a:sym typeface="Arial" panose="020b0604020202020204" pitchFamily="34" charset="0"/>
              </a:rPr>
              <a:t>特征</a:t>
            </a:r>
            <a:r>
              <a:rPr lang="zh-CN" altLang="en-US" sz="1600">
                <a:solidFill>
                  <a:schemeClr val="accent1"/>
                </a:solidFill>
                <a:latin typeface="+mj-ea"/>
                <a:ea typeface="+mj-ea"/>
                <a:sym typeface="Arial" panose="020b0604020202020204" pitchFamily="34" charset="0"/>
              </a:rPr>
              <a:t>：频次低，稳定性效强，格外小心，年消费额 </a:t>
            </a:r>
            <a:r>
              <a:rPr lang="en-US" altLang="zh-CN" sz="1600">
                <a:solidFill>
                  <a:schemeClr val="accent1"/>
                </a:solidFill>
                <a:latin typeface="+mj-ea"/>
                <a:ea typeface="+mj-ea"/>
                <a:sym typeface="Arial" panose="020b0604020202020204" pitchFamily="34" charset="0"/>
              </a:rPr>
              <a:t>30</a:t>
            </a:r>
            <a:r>
              <a:rPr lang="zh-CN" altLang="en-US" sz="1600">
                <a:solidFill>
                  <a:schemeClr val="accent1"/>
                </a:solidFill>
                <a:latin typeface="+mj-ea"/>
                <a:ea typeface="+mj-ea"/>
                <a:sym typeface="Arial" panose="020b0604020202020204" pitchFamily="34" charset="0"/>
              </a:rPr>
              <a:t>万以上。</a:t>
            </a:r>
            <a:endParaRPr lang="zh-CN" altLang="en-US" sz="1600">
              <a:solidFill>
                <a:schemeClr val="accent1"/>
              </a:solidFill>
              <a:latin typeface="+mj-ea"/>
              <a:ea typeface="+mj-ea"/>
            </a:endParaRPr>
          </a:p>
        </p:txBody>
      </p:sp>
      <p:sp>
        <p:nvSpPr>
          <p:cNvPr id="47" name="矩形 46"/>
          <p:cNvSpPr/>
          <p:nvPr/>
        </p:nvSpPr>
        <p:spPr>
          <a:xfrm>
            <a:off x="4949768" y="4462766"/>
            <a:ext cx="2069713" cy="830997"/>
          </a:xfrm>
          <a:prstGeom prst="rect">
            <a:avLst/>
          </a:prstGeom>
        </p:spPr>
        <p:txBody>
          <a:bodyPr wrap="square">
            <a:spAutoFit/>
          </a:bodyPr>
          <a:lstStyle/>
          <a:p>
            <a:r>
              <a:rPr lang="zh-CN" altLang="en-US" sz="1600">
                <a:solidFill>
                  <a:schemeClr val="accent1"/>
                </a:solidFill>
                <a:latin typeface="+mj-ea"/>
                <a:ea typeface="+mj-ea"/>
                <a:sym typeface="Arial" panose="020b0604020202020204" pitchFamily="34" charset="0"/>
              </a:rPr>
              <a:t>高消费，低次数  </a:t>
            </a:r>
            <a:r>
              <a:rPr lang="zh-CN" altLang="en-US" sz="1600" b="1">
                <a:solidFill>
                  <a:schemeClr val="accent1"/>
                </a:solidFill>
                <a:latin typeface="+mj-ea"/>
                <a:ea typeface="+mj-ea"/>
                <a:sym typeface="Arial" panose="020b0604020202020204" pitchFamily="34" charset="0"/>
              </a:rPr>
              <a:t>特征</a:t>
            </a:r>
            <a:r>
              <a:rPr lang="zh-CN" altLang="en-US" sz="1600">
                <a:solidFill>
                  <a:schemeClr val="accent1"/>
                </a:solidFill>
                <a:latin typeface="+mj-ea"/>
                <a:ea typeface="+mj-ea"/>
                <a:sym typeface="Arial" panose="020b0604020202020204" pitchFamily="34" charset="0"/>
              </a:rPr>
              <a:t>：全力维护，年消费额</a:t>
            </a:r>
            <a:r>
              <a:rPr lang="en-US" altLang="zh-CN" sz="1600">
                <a:solidFill>
                  <a:schemeClr val="accent1"/>
                </a:solidFill>
                <a:latin typeface="+mj-ea"/>
                <a:ea typeface="+mj-ea"/>
                <a:sym typeface="Arial" panose="020b0604020202020204" pitchFamily="34" charset="0"/>
              </a:rPr>
              <a:t>10</a:t>
            </a:r>
            <a:r>
              <a:rPr lang="zh-CN" altLang="en-US" sz="1600">
                <a:solidFill>
                  <a:schemeClr val="accent1"/>
                </a:solidFill>
                <a:latin typeface="+mj-ea"/>
                <a:ea typeface="+mj-ea"/>
                <a:sym typeface="Arial" panose="020b0604020202020204" pitchFamily="34" charset="0"/>
              </a:rPr>
              <a:t>万以上。</a:t>
            </a:r>
            <a:endParaRPr lang="zh-CN" altLang="en-US" sz="1600">
              <a:solidFill>
                <a:schemeClr val="accent1"/>
              </a:solidFill>
              <a:latin typeface="+mj-ea"/>
              <a:ea typeface="+mj-ea"/>
            </a:endParaRPr>
          </a:p>
        </p:txBody>
      </p:sp>
      <p:sp>
        <p:nvSpPr>
          <p:cNvPr id="48" name="矩形 47"/>
          <p:cNvSpPr/>
          <p:nvPr/>
        </p:nvSpPr>
        <p:spPr>
          <a:xfrm>
            <a:off x="2931781" y="4462766"/>
            <a:ext cx="1785936" cy="830997"/>
          </a:xfrm>
          <a:prstGeom prst="rect">
            <a:avLst/>
          </a:prstGeom>
        </p:spPr>
        <p:txBody>
          <a:bodyPr wrap="square">
            <a:spAutoFit/>
          </a:bodyPr>
          <a:lstStyle/>
          <a:p>
            <a:r>
              <a:rPr lang="zh-CN" altLang="en-US" sz="1600">
                <a:solidFill>
                  <a:schemeClr val="accent1"/>
                </a:solidFill>
                <a:latin typeface="+mj-ea"/>
                <a:ea typeface="+mj-ea"/>
                <a:sym typeface="Arial" panose="020b0604020202020204" pitchFamily="34" charset="0"/>
              </a:rPr>
              <a:t>低价格，高频率，年消费额  </a:t>
            </a:r>
            <a:r>
              <a:rPr lang="en-US" altLang="zh-CN" sz="1600">
                <a:solidFill>
                  <a:schemeClr val="accent1"/>
                </a:solidFill>
                <a:latin typeface="+mj-ea"/>
                <a:ea typeface="+mj-ea"/>
                <a:sym typeface="Arial" panose="020b0604020202020204" pitchFamily="34" charset="0"/>
              </a:rPr>
              <a:t>3--5</a:t>
            </a:r>
            <a:r>
              <a:rPr lang="zh-CN" altLang="en-US" sz="1600">
                <a:solidFill>
                  <a:schemeClr val="accent1"/>
                </a:solidFill>
                <a:latin typeface="+mj-ea"/>
                <a:ea typeface="+mj-ea"/>
                <a:sym typeface="Arial" panose="020b0604020202020204" pitchFamily="34" charset="0"/>
              </a:rPr>
              <a:t>万以上</a:t>
            </a:r>
            <a:endParaRPr lang="zh-CN" altLang="en-US" sz="1600">
              <a:solidFill>
                <a:schemeClr val="accent1"/>
              </a:solidFill>
              <a:latin typeface="+mj-ea"/>
              <a:ea typeface="+mj-ea"/>
            </a:endParaRPr>
          </a:p>
        </p:txBody>
      </p:sp>
      <p:sp>
        <p:nvSpPr>
          <p:cNvPr id="49" name="矩形 48"/>
          <p:cNvSpPr/>
          <p:nvPr/>
        </p:nvSpPr>
        <p:spPr>
          <a:xfrm>
            <a:off x="708843" y="4462766"/>
            <a:ext cx="1785936" cy="1077218"/>
          </a:xfrm>
          <a:prstGeom prst="rect">
            <a:avLst/>
          </a:prstGeom>
        </p:spPr>
        <p:txBody>
          <a:bodyPr wrap="square">
            <a:spAutoFit/>
          </a:bodyPr>
          <a:lstStyle/>
          <a:p>
            <a:r>
              <a:rPr lang="zh-CN" altLang="en-US" sz="1600">
                <a:solidFill>
                  <a:schemeClr val="accent1"/>
                </a:solidFill>
                <a:latin typeface="+mj-ea"/>
                <a:ea typeface="+mj-ea"/>
                <a:sym typeface="Arial" panose="020b0604020202020204" pitchFamily="34" charset="0"/>
              </a:rPr>
              <a:t>消费意识不强，比较爱便宜，但是喜欢美丽，年消费</a:t>
            </a:r>
            <a:r>
              <a:rPr lang="en-US" altLang="zh-CN" sz="1600">
                <a:solidFill>
                  <a:schemeClr val="accent1"/>
                </a:solidFill>
                <a:latin typeface="+mj-ea"/>
                <a:ea typeface="+mj-ea"/>
                <a:sym typeface="Arial" panose="020b0604020202020204" pitchFamily="34" charset="0"/>
              </a:rPr>
              <a:t>1--3</a:t>
            </a:r>
            <a:r>
              <a:rPr lang="zh-CN" altLang="en-US" sz="1600">
                <a:solidFill>
                  <a:schemeClr val="accent1"/>
                </a:solidFill>
                <a:latin typeface="+mj-ea"/>
                <a:ea typeface="+mj-ea"/>
                <a:sym typeface="Arial" panose="020b0604020202020204" pitchFamily="34" charset="0"/>
              </a:rPr>
              <a:t>万以上。</a:t>
            </a:r>
            <a:endParaRPr lang="en-US" altLang="zh-CN" sz="1600">
              <a:solidFill>
                <a:schemeClr val="accent1"/>
              </a:solidFill>
              <a:latin typeface="+mj-ea"/>
              <a:ea typeface="+mj-ea"/>
              <a:sym typeface="Arial" panose="020b0604020202020204" pitchFamily="34" charset="0"/>
            </a:endParaRPr>
          </a:p>
        </p:txBody>
      </p:sp>
    </p:spTree>
  </p:cSld>
  <p:clrMapOvr>
    <a:masterClrMapping/>
  </p:clrMapOvr>
  <p:transition spd="slow" advTm="1678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200"/>
                            </p:stCondLst>
                            <p:childTnLst>
                              <p:par>
                                <p:cTn id="25" presetID="53"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nodeType="afterGroup">
                            <p:stCondLst>
                              <p:cond delay="1700"/>
                            </p:stCondLst>
                            <p:childTnLst>
                              <p:par>
                                <p:cTn id="31" presetID="22"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nodeType="afterGroup">
                            <p:stCondLst>
                              <p:cond delay="2200"/>
                            </p:stCondLst>
                            <p:childTnLst>
                              <p:par>
                                <p:cTn id="35" presetID="3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 calcmode="lin" valueType="num">
                                      <p:cBhvr>
                                        <p:cTn id="39" dur="500" fill="hold"/>
                                        <p:tgtEl>
                                          <p:spTgt spid="35"/>
                                        </p:tgtEl>
                                        <p:attrNameLst>
                                          <p:attrName>style.rotation</p:attrName>
                                        </p:attrNameLst>
                                      </p:cBhvr>
                                      <p:tavLst>
                                        <p:tav tm="0">
                                          <p:val>
                                            <p:fltVal val="90"/>
                                          </p:val>
                                        </p:tav>
                                        <p:tav tm="100000">
                                          <p:val>
                                            <p:fltVal val="0"/>
                                          </p:val>
                                        </p:tav>
                                      </p:tavLst>
                                    </p:anim>
                                    <p:animEffect transition="in" filter="fade">
                                      <p:cBhvr>
                                        <p:cTn id="40" dur="500"/>
                                        <p:tgtEl>
                                          <p:spTgt spid="35"/>
                                        </p:tgtEl>
                                      </p:cBhvr>
                                    </p:animEffect>
                                  </p:childTnLst>
                                </p:cTn>
                              </p:par>
                            </p:childTnLst>
                          </p:cTn>
                        </p:par>
                        <p:par>
                          <p:cTn id="41" fill="hold" nodeType="afterGroup">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par>
                          <p:cTn id="45" fill="hold" nodeType="afterGroup">
                            <p:stCondLst>
                              <p:cond delay="3200"/>
                            </p:stCondLst>
                            <p:childTnLst>
                              <p:par>
                                <p:cTn id="46" presetID="2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nodeType="afterGroup">
                            <p:stCondLst>
                              <p:cond delay="37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200"/>
                            </p:stCondLst>
                            <p:childTnLst>
                              <p:par>
                                <p:cTn id="56" presetID="53" presetClass="entr" presetSubtype="16"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par>
                          <p:cTn id="61" fill="hold" nodeType="afterGroup">
                            <p:stCondLst>
                              <p:cond delay="47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nodeType="afterGroup">
                            <p:stCondLst>
                              <p:cond delay="5200"/>
                            </p:stCondLst>
                            <p:childTnLst>
                              <p:par>
                                <p:cTn id="66" presetID="31" presetClass="entr" presetSubtype="0"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 calcmode="lin" valueType="num">
                                      <p:cBhvr>
                                        <p:cTn id="70" dur="500" fill="hold"/>
                                        <p:tgtEl>
                                          <p:spTgt spid="37"/>
                                        </p:tgtEl>
                                        <p:attrNameLst>
                                          <p:attrName>style.rotation</p:attrName>
                                        </p:attrNameLst>
                                      </p:cBhvr>
                                      <p:tavLst>
                                        <p:tav tm="0">
                                          <p:val>
                                            <p:fltVal val="90"/>
                                          </p:val>
                                        </p:tav>
                                        <p:tav tm="100000">
                                          <p:val>
                                            <p:fltVal val="0"/>
                                          </p:val>
                                        </p:tav>
                                      </p:tavLst>
                                    </p:anim>
                                    <p:animEffect transition="in" filter="fade">
                                      <p:cBhvr>
                                        <p:cTn id="71" dur="500"/>
                                        <p:tgtEl>
                                          <p:spTgt spid="37"/>
                                        </p:tgtEl>
                                      </p:cBhvr>
                                    </p:animEffect>
                                  </p:childTnLst>
                                </p:cTn>
                              </p:par>
                            </p:childTnLst>
                          </p:cTn>
                        </p:par>
                        <p:par>
                          <p:cTn id="72" fill="hold" nodeType="afterGroup">
                            <p:stCondLst>
                              <p:cond delay="5700"/>
                            </p:stCondLst>
                            <p:childTnLst>
                              <p:par>
                                <p:cTn id="73" presetID="16" presetClass="entr" presetSubtype="2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childTnLst>
                          </p:cTn>
                        </p:par>
                        <p:par>
                          <p:cTn id="76" fill="hold" nodeType="afterGroup">
                            <p:stCondLst>
                              <p:cond delay="6200"/>
                            </p:stCondLst>
                            <p:childTnLst>
                              <p:par>
                                <p:cTn id="77" presetID="22" presetClass="entr" presetSubtype="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par>
                          <p:cTn id="80" fill="hold" nodeType="afterGroup">
                            <p:stCondLst>
                              <p:cond delay="6700"/>
                            </p:stCondLst>
                            <p:childTnLst>
                              <p:par>
                                <p:cTn id="81" presetID="42"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anim calcmode="lin" valueType="num">
                                      <p:cBhvr>
                                        <p:cTn id="84" dur="500" fill="hold"/>
                                        <p:tgtEl>
                                          <p:spTgt spid="21"/>
                                        </p:tgtEl>
                                        <p:attrNameLst>
                                          <p:attrName>ppt_x</p:attrName>
                                        </p:attrNameLst>
                                      </p:cBhvr>
                                      <p:tavLst>
                                        <p:tav tm="0">
                                          <p:val>
                                            <p:strVal val="#ppt_x"/>
                                          </p:val>
                                        </p:tav>
                                        <p:tav tm="100000">
                                          <p:val>
                                            <p:strVal val="#ppt_x"/>
                                          </p:val>
                                        </p:tav>
                                      </p:tavLst>
                                    </p:anim>
                                    <p:anim calcmode="lin" valueType="num">
                                      <p:cBhvr>
                                        <p:cTn id="85" dur="500" fill="hold"/>
                                        <p:tgtEl>
                                          <p:spTgt spid="21"/>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720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fltVal val="0"/>
                                          </p:val>
                                        </p:tav>
                                        <p:tav tm="100000">
                                          <p:val>
                                            <p:strVal val="#ppt_h"/>
                                          </p:val>
                                        </p:tav>
                                      </p:tavLst>
                                    </p:anim>
                                    <p:animEffect transition="in" filter="fade">
                                      <p:cBhvr>
                                        <p:cTn id="91" dur="500"/>
                                        <p:tgtEl>
                                          <p:spTgt spid="31"/>
                                        </p:tgtEl>
                                      </p:cBhvr>
                                    </p:animEffect>
                                  </p:childTnLst>
                                </p:cTn>
                              </p:par>
                            </p:childTnLst>
                          </p:cTn>
                        </p:par>
                        <p:par>
                          <p:cTn id="92" fill="hold" nodeType="afterGroup">
                            <p:stCondLst>
                              <p:cond delay="7700"/>
                            </p:stCondLst>
                            <p:childTnLst>
                              <p:par>
                                <p:cTn id="93" presetID="22" presetClass="entr" presetSubtype="1"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500"/>
                                        <p:tgtEl>
                                          <p:spTgt spid="25"/>
                                        </p:tgtEl>
                                      </p:cBhvr>
                                    </p:animEffect>
                                  </p:childTnLst>
                                </p:cTn>
                              </p:par>
                            </p:childTnLst>
                          </p:cTn>
                        </p:par>
                        <p:par>
                          <p:cTn id="96" fill="hold" nodeType="afterGroup">
                            <p:stCondLst>
                              <p:cond delay="8200"/>
                            </p:stCondLst>
                            <p:childTnLst>
                              <p:par>
                                <p:cTn id="97" presetID="31"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 calcmode="lin" valueType="num">
                                      <p:cBhvr>
                                        <p:cTn id="101" dur="500" fill="hold"/>
                                        <p:tgtEl>
                                          <p:spTgt spid="39"/>
                                        </p:tgtEl>
                                        <p:attrNameLst>
                                          <p:attrName>style.rotation</p:attrName>
                                        </p:attrNameLst>
                                      </p:cBhvr>
                                      <p:tavLst>
                                        <p:tav tm="0">
                                          <p:val>
                                            <p:fltVal val="90"/>
                                          </p:val>
                                        </p:tav>
                                        <p:tav tm="100000">
                                          <p:val>
                                            <p:fltVal val="0"/>
                                          </p:val>
                                        </p:tav>
                                      </p:tavLst>
                                    </p:anim>
                                    <p:animEffect transition="in" filter="fade">
                                      <p:cBhvr>
                                        <p:cTn id="102" dur="500"/>
                                        <p:tgtEl>
                                          <p:spTgt spid="39"/>
                                        </p:tgtEl>
                                      </p:cBhvr>
                                    </p:animEffect>
                                  </p:childTnLst>
                                </p:cTn>
                              </p:par>
                            </p:childTnLst>
                          </p:cTn>
                        </p:par>
                        <p:par>
                          <p:cTn id="103" fill="hold" nodeType="afterGroup">
                            <p:stCondLst>
                              <p:cond delay="87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par>
                          <p:cTn id="107" fill="hold" nodeType="afterGroup">
                            <p:stCondLst>
                              <p:cond delay="9200"/>
                            </p:stCondLst>
                            <p:childTnLst>
                              <p:par>
                                <p:cTn id="108" presetID="22" presetClass="entr" presetSubtype="1"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up)">
                                      <p:cBhvr>
                                        <p:cTn id="110" dur="500"/>
                                        <p:tgtEl>
                                          <p:spTgt spid="47"/>
                                        </p:tgtEl>
                                      </p:cBhvr>
                                    </p:animEffect>
                                  </p:childTnLst>
                                </p:cTn>
                              </p:par>
                            </p:childTnLst>
                          </p:cTn>
                        </p:par>
                        <p:par>
                          <p:cTn id="111" fill="hold" nodeType="afterGroup">
                            <p:stCondLst>
                              <p:cond delay="9700"/>
                            </p:stCondLst>
                            <p:childTnLst>
                              <p:par>
                                <p:cTn id="112" presetID="42" presetClass="entr" presetSubtype="0"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anim calcmode="lin" valueType="num">
                                      <p:cBhvr>
                                        <p:cTn id="115" dur="500" fill="hold"/>
                                        <p:tgtEl>
                                          <p:spTgt spid="22"/>
                                        </p:tgtEl>
                                        <p:attrNameLst>
                                          <p:attrName>ppt_x</p:attrName>
                                        </p:attrNameLst>
                                      </p:cBhvr>
                                      <p:tavLst>
                                        <p:tav tm="0">
                                          <p:val>
                                            <p:strVal val="#ppt_x"/>
                                          </p:val>
                                        </p:tav>
                                        <p:tav tm="100000">
                                          <p:val>
                                            <p:strVal val="#ppt_x"/>
                                          </p:val>
                                        </p:tav>
                                      </p:tavLst>
                                    </p:anim>
                                    <p:anim calcmode="lin" valueType="num">
                                      <p:cBhvr>
                                        <p:cTn id="116" dur="500" fill="hold"/>
                                        <p:tgtEl>
                                          <p:spTgt spid="22"/>
                                        </p:tgtEl>
                                        <p:attrNameLst>
                                          <p:attrName>ppt_y</p:attrName>
                                        </p:attrNameLst>
                                      </p:cBhvr>
                                      <p:tavLst>
                                        <p:tav tm="0">
                                          <p:val>
                                            <p:strVal val="#ppt_y+.1"/>
                                          </p:val>
                                        </p:tav>
                                        <p:tav tm="100000">
                                          <p:val>
                                            <p:strVal val="#ppt_y"/>
                                          </p:val>
                                        </p:tav>
                                      </p:tavLst>
                                    </p:anim>
                                  </p:childTnLst>
                                </p:cTn>
                              </p:par>
                            </p:childTnLst>
                          </p:cTn>
                        </p:par>
                        <p:par>
                          <p:cTn id="117" fill="hold" nodeType="afterGroup">
                            <p:stCondLst>
                              <p:cond delay="10200"/>
                            </p:stCondLst>
                            <p:childTnLst>
                              <p:par>
                                <p:cTn id="118" presetID="53" presetClass="entr" presetSubtype="16"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childTnLst>
                                </p:cTn>
                              </p:par>
                            </p:childTnLst>
                          </p:cTn>
                        </p:par>
                        <p:par>
                          <p:cTn id="123" fill="hold" nodeType="afterGroup">
                            <p:stCondLst>
                              <p:cond delay="10700"/>
                            </p:stCondLst>
                            <p:childTnLst>
                              <p:par>
                                <p:cTn id="124" presetID="22" presetClass="entr" presetSubtype="1"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up)">
                                      <p:cBhvr>
                                        <p:cTn id="126" dur="500"/>
                                        <p:tgtEl>
                                          <p:spTgt spid="26"/>
                                        </p:tgtEl>
                                      </p:cBhvr>
                                    </p:animEffect>
                                  </p:childTnLst>
                                </p:cTn>
                              </p:par>
                            </p:childTnLst>
                          </p:cTn>
                        </p:par>
                        <p:par>
                          <p:cTn id="127" fill="hold" nodeType="afterGroup">
                            <p:stCondLst>
                              <p:cond delay="11200"/>
                            </p:stCondLst>
                            <p:childTnLst>
                              <p:par>
                                <p:cTn id="128" presetID="31" presetClass="entr" presetSubtype="0"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p:cTn id="130" dur="500" fill="hold"/>
                                        <p:tgtEl>
                                          <p:spTgt spid="41"/>
                                        </p:tgtEl>
                                        <p:attrNameLst>
                                          <p:attrName>ppt_w</p:attrName>
                                        </p:attrNameLst>
                                      </p:cBhvr>
                                      <p:tavLst>
                                        <p:tav tm="0">
                                          <p:val>
                                            <p:fltVal val="0"/>
                                          </p:val>
                                        </p:tav>
                                        <p:tav tm="100000">
                                          <p:val>
                                            <p:strVal val="#ppt_w"/>
                                          </p:val>
                                        </p:tav>
                                      </p:tavLst>
                                    </p:anim>
                                    <p:anim calcmode="lin" valueType="num">
                                      <p:cBhvr>
                                        <p:cTn id="131" dur="500" fill="hold"/>
                                        <p:tgtEl>
                                          <p:spTgt spid="41"/>
                                        </p:tgtEl>
                                        <p:attrNameLst>
                                          <p:attrName>ppt_h</p:attrName>
                                        </p:attrNameLst>
                                      </p:cBhvr>
                                      <p:tavLst>
                                        <p:tav tm="0">
                                          <p:val>
                                            <p:fltVal val="0"/>
                                          </p:val>
                                        </p:tav>
                                        <p:tav tm="100000">
                                          <p:val>
                                            <p:strVal val="#ppt_h"/>
                                          </p:val>
                                        </p:tav>
                                      </p:tavLst>
                                    </p:anim>
                                    <p:anim calcmode="lin" valueType="num">
                                      <p:cBhvr>
                                        <p:cTn id="132" dur="500" fill="hold"/>
                                        <p:tgtEl>
                                          <p:spTgt spid="41"/>
                                        </p:tgtEl>
                                        <p:attrNameLst>
                                          <p:attrName>style.rotation</p:attrName>
                                        </p:attrNameLst>
                                      </p:cBhvr>
                                      <p:tavLst>
                                        <p:tav tm="0">
                                          <p:val>
                                            <p:fltVal val="90"/>
                                          </p:val>
                                        </p:tav>
                                        <p:tav tm="100000">
                                          <p:val>
                                            <p:fltVal val="0"/>
                                          </p:val>
                                        </p:tav>
                                      </p:tavLst>
                                    </p:anim>
                                    <p:animEffect transition="in" filter="fade">
                                      <p:cBhvr>
                                        <p:cTn id="133" dur="500"/>
                                        <p:tgtEl>
                                          <p:spTgt spid="41"/>
                                        </p:tgtEl>
                                      </p:cBhvr>
                                    </p:animEffect>
                                  </p:childTnLst>
                                </p:cTn>
                              </p:par>
                            </p:childTnLst>
                          </p:cTn>
                        </p:par>
                        <p:par>
                          <p:cTn id="134" fill="hold" nodeType="afterGroup">
                            <p:stCondLst>
                              <p:cond delay="11700"/>
                            </p:stCondLst>
                            <p:childTnLst>
                              <p:par>
                                <p:cTn id="135" presetID="16" presetClass="entr" presetSubtype="21" fill="hold" grpId="0" nodeType="after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barn(inVertical)">
                                      <p:cBhvr>
                                        <p:cTn id="137" dur="500"/>
                                        <p:tgtEl>
                                          <p:spTgt spid="42"/>
                                        </p:tgtEl>
                                      </p:cBhvr>
                                    </p:animEffect>
                                  </p:childTnLst>
                                </p:cTn>
                              </p:par>
                            </p:childTnLst>
                          </p:cTn>
                        </p:par>
                        <p:par>
                          <p:cTn id="138" fill="hold" nodeType="afterGroup">
                            <p:stCondLst>
                              <p:cond delay="12200"/>
                            </p:stCondLst>
                            <p:childTnLst>
                              <p:par>
                                <p:cTn id="139" presetID="22" presetClass="entr" presetSubtype="1" fill="hold" grpId="0"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up)">
                                      <p:cBhvr>
                                        <p:cTn id="141" dur="500"/>
                                        <p:tgtEl>
                                          <p:spTgt spid="46"/>
                                        </p:tgtEl>
                                      </p:cBhvr>
                                    </p:animEffect>
                                  </p:childTnLst>
                                </p:cTn>
                              </p:par>
                            </p:childTnLst>
                          </p:cTn>
                        </p:par>
                        <p:par>
                          <p:cTn id="142" fill="hold" nodeType="afterGroup">
                            <p:stCondLst>
                              <p:cond delay="12700"/>
                            </p:stCondLst>
                            <p:childTnLst>
                              <p:par>
                                <p:cTn id="143" presetID="42" presetClass="entr" presetSubtype="0"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anim calcmode="lin" valueType="num">
                                      <p:cBhvr>
                                        <p:cTn id="146" dur="500" fill="hold"/>
                                        <p:tgtEl>
                                          <p:spTgt spid="27"/>
                                        </p:tgtEl>
                                        <p:attrNameLst>
                                          <p:attrName>ppt_x</p:attrName>
                                        </p:attrNameLst>
                                      </p:cBhvr>
                                      <p:tavLst>
                                        <p:tav tm="0">
                                          <p:val>
                                            <p:strVal val="#ppt_x"/>
                                          </p:val>
                                        </p:tav>
                                        <p:tav tm="100000">
                                          <p:val>
                                            <p:strVal val="#ppt_x"/>
                                          </p:val>
                                        </p:tav>
                                      </p:tavLst>
                                    </p:anim>
                                    <p:anim calcmode="lin" valueType="num">
                                      <p:cBhvr>
                                        <p:cTn id="147" dur="500" fill="hold"/>
                                        <p:tgtEl>
                                          <p:spTgt spid="27"/>
                                        </p:tgtEl>
                                        <p:attrNameLst>
                                          <p:attrName>ppt_y</p:attrName>
                                        </p:attrNameLst>
                                      </p:cBhvr>
                                      <p:tavLst>
                                        <p:tav tm="0">
                                          <p:val>
                                            <p:strVal val="#ppt_y+.1"/>
                                          </p:val>
                                        </p:tav>
                                        <p:tav tm="100000">
                                          <p:val>
                                            <p:strVal val="#ppt_y"/>
                                          </p:val>
                                        </p:tav>
                                      </p:tavLst>
                                    </p:anim>
                                  </p:childTnLst>
                                </p:cTn>
                              </p:par>
                            </p:childTnLst>
                          </p:cTn>
                        </p:par>
                        <p:par>
                          <p:cTn id="148" fill="hold" nodeType="afterGroup">
                            <p:stCondLst>
                              <p:cond delay="13200"/>
                            </p:stCondLst>
                            <p:childTnLst>
                              <p:par>
                                <p:cTn id="149" presetID="53" presetClass="entr" presetSubtype="16"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childTnLst>
                          </p:cTn>
                        </p:par>
                        <p:par>
                          <p:cTn id="154" fill="hold" nodeType="afterGroup">
                            <p:stCondLst>
                              <p:cond delay="13700"/>
                            </p:stCondLst>
                            <p:childTnLst>
                              <p:par>
                                <p:cTn id="155" presetID="22" presetClass="entr" presetSubtype="1" fill="hold" grpId="0" nodeType="afterEffect">
                                  <p:stCondLst>
                                    <p:cond delay="0"/>
                                  </p:stCondLst>
                                  <p:childTnLst>
                                    <p:set>
                                      <p:cBhvr>
                                        <p:cTn id="156" dur="1" fill="hold">
                                          <p:stCondLst>
                                            <p:cond delay="0"/>
                                          </p:stCondLst>
                                        </p:cTn>
                                        <p:tgtEl>
                                          <p:spTgt spid="28"/>
                                        </p:tgtEl>
                                        <p:attrNameLst>
                                          <p:attrName>style.visibility</p:attrName>
                                        </p:attrNameLst>
                                      </p:cBhvr>
                                      <p:to>
                                        <p:strVal val="visible"/>
                                      </p:to>
                                    </p:set>
                                    <p:animEffect transition="in" filter="wipe(up)">
                                      <p:cBhvr>
                                        <p:cTn id="157" dur="500"/>
                                        <p:tgtEl>
                                          <p:spTgt spid="28"/>
                                        </p:tgtEl>
                                      </p:cBhvr>
                                    </p:animEffect>
                                  </p:childTnLst>
                                </p:cTn>
                              </p:par>
                            </p:childTnLst>
                          </p:cTn>
                        </p:par>
                        <p:par>
                          <p:cTn id="158" fill="hold" nodeType="afterGroup">
                            <p:stCondLst>
                              <p:cond delay="14200"/>
                            </p:stCondLst>
                            <p:childTnLst>
                              <p:par>
                                <p:cTn id="159" presetID="31" presetClass="entr" presetSubtype="0" fill="hold" grpId="0" nodeType="afterEffect">
                                  <p:stCondLst>
                                    <p:cond delay="0"/>
                                  </p:stCondLst>
                                  <p:childTnLst>
                                    <p:set>
                                      <p:cBhvr>
                                        <p:cTn id="160" dur="1" fill="hold">
                                          <p:stCondLst>
                                            <p:cond delay="0"/>
                                          </p:stCondLst>
                                        </p:cTn>
                                        <p:tgtEl>
                                          <p:spTgt spid="43"/>
                                        </p:tgtEl>
                                        <p:attrNameLst>
                                          <p:attrName>style.visibility</p:attrName>
                                        </p:attrNameLst>
                                      </p:cBhvr>
                                      <p:to>
                                        <p:strVal val="visible"/>
                                      </p:to>
                                    </p:set>
                                    <p:anim calcmode="lin" valueType="num">
                                      <p:cBhvr>
                                        <p:cTn id="161" dur="500" fill="hold"/>
                                        <p:tgtEl>
                                          <p:spTgt spid="43"/>
                                        </p:tgtEl>
                                        <p:attrNameLst>
                                          <p:attrName>ppt_w</p:attrName>
                                        </p:attrNameLst>
                                      </p:cBhvr>
                                      <p:tavLst>
                                        <p:tav tm="0">
                                          <p:val>
                                            <p:fltVal val="0"/>
                                          </p:val>
                                        </p:tav>
                                        <p:tav tm="100000">
                                          <p:val>
                                            <p:strVal val="#ppt_w"/>
                                          </p:val>
                                        </p:tav>
                                      </p:tavLst>
                                    </p:anim>
                                    <p:anim calcmode="lin" valueType="num">
                                      <p:cBhvr>
                                        <p:cTn id="162" dur="500" fill="hold"/>
                                        <p:tgtEl>
                                          <p:spTgt spid="43"/>
                                        </p:tgtEl>
                                        <p:attrNameLst>
                                          <p:attrName>ppt_h</p:attrName>
                                        </p:attrNameLst>
                                      </p:cBhvr>
                                      <p:tavLst>
                                        <p:tav tm="0">
                                          <p:val>
                                            <p:fltVal val="0"/>
                                          </p:val>
                                        </p:tav>
                                        <p:tav tm="100000">
                                          <p:val>
                                            <p:strVal val="#ppt_h"/>
                                          </p:val>
                                        </p:tav>
                                      </p:tavLst>
                                    </p:anim>
                                    <p:anim calcmode="lin" valueType="num">
                                      <p:cBhvr>
                                        <p:cTn id="163" dur="500" fill="hold"/>
                                        <p:tgtEl>
                                          <p:spTgt spid="43"/>
                                        </p:tgtEl>
                                        <p:attrNameLst>
                                          <p:attrName>style.rotation</p:attrName>
                                        </p:attrNameLst>
                                      </p:cBhvr>
                                      <p:tavLst>
                                        <p:tav tm="0">
                                          <p:val>
                                            <p:fltVal val="90"/>
                                          </p:val>
                                        </p:tav>
                                        <p:tav tm="100000">
                                          <p:val>
                                            <p:fltVal val="0"/>
                                          </p:val>
                                        </p:tav>
                                      </p:tavLst>
                                    </p:anim>
                                    <p:animEffect transition="in" filter="fade">
                                      <p:cBhvr>
                                        <p:cTn id="164" dur="500"/>
                                        <p:tgtEl>
                                          <p:spTgt spid="43"/>
                                        </p:tgtEl>
                                      </p:cBhvr>
                                    </p:animEffect>
                                  </p:childTnLst>
                                </p:cTn>
                              </p:par>
                            </p:childTnLst>
                          </p:cTn>
                        </p:par>
                        <p:par>
                          <p:cTn id="165" fill="hold" nodeType="afterGroup">
                            <p:stCondLst>
                              <p:cond delay="14700"/>
                            </p:stCondLst>
                            <p:childTnLst>
                              <p:par>
                                <p:cTn id="166" presetID="16" presetClass="entr" presetSubtype="21" fill="hold" grpId="0" nodeType="after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barn(inVertical)">
                                      <p:cBhvr>
                                        <p:cTn id="168" dur="500"/>
                                        <p:tgtEl>
                                          <p:spTgt spid="44"/>
                                        </p:tgtEl>
                                      </p:cBhvr>
                                    </p:animEffect>
                                  </p:childTnLst>
                                </p:cTn>
                              </p:par>
                            </p:childTnLst>
                          </p:cTn>
                        </p:par>
                        <p:par>
                          <p:cTn id="169" fill="hold" nodeType="afterGroup">
                            <p:stCondLst>
                              <p:cond delay="15200"/>
                            </p:stCondLst>
                            <p:childTnLst>
                              <p:par>
                                <p:cTn id="170" presetID="22" presetClass="entr" presetSubtype="1" fill="hold" grpId="0" nodeType="after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in" filter="wipe(up)">
                                      <p:cBhvr>
                                        <p:cTn id="1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32"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p:bldP spid="37" grpId="0" animBg="1"/>
      <p:bldP spid="38" grpId="0"/>
      <p:bldP spid="39" grpId="0" animBg="1"/>
      <p:bldP spid="40" grpId="0"/>
      <p:bldP spid="41" grpId="0" animBg="1"/>
      <p:bldP spid="42" grpId="0"/>
      <p:bldP spid="43" grpId="0" animBg="1"/>
      <p:bldP spid="44" grpId="0"/>
      <p:bldP spid="45" grpId="0"/>
      <p:bldP spid="46" grpId="0"/>
      <p:bldP spid="47" grpId="0"/>
      <p:bldP spid="48" grpId="0"/>
      <p:bldP spid="49"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AutoShape 62"/>
          <p:cNvSpPr>
            <a:spLocks noChangeAspect="1" noChangeArrowheads="1" noTextEdit="1"/>
          </p:cNvSpPr>
          <p:nvPr/>
        </p:nvSpPr>
        <p:spPr bwMode="auto">
          <a:xfrm>
            <a:off x="238126" y="194469"/>
            <a:ext cx="11641137"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2F4054"/>
              </a:solidFill>
            </a:endParaRPr>
          </a:p>
        </p:txBody>
      </p:sp>
      <p:sp>
        <p:nvSpPr>
          <p:cNvPr id="27" name="Freeform 64"/>
          <p:cNvSpPr/>
          <p:nvPr/>
        </p:nvSpPr>
        <p:spPr bwMode="auto">
          <a:xfrm>
            <a:off x="212381" y="4110832"/>
            <a:ext cx="11772000" cy="2552700"/>
          </a:xfrm>
          <a:custGeom>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3"/>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endParaRPr lang="zh-CN" altLang="en-US">
              <a:solidFill>
                <a:srgbClr val="2F4054"/>
              </a:solidFill>
            </a:endParaRPr>
          </a:p>
        </p:txBody>
      </p:sp>
      <p:sp>
        <p:nvSpPr>
          <p:cNvPr id="30" name="Freeform 65"/>
          <p:cNvSpPr/>
          <p:nvPr/>
        </p:nvSpPr>
        <p:spPr bwMode="auto">
          <a:xfrm>
            <a:off x="212381" y="202407"/>
            <a:ext cx="11772000" cy="3816350"/>
          </a:xfrm>
          <a:custGeom>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4"/>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endParaRPr lang="zh-CN" altLang="en-US">
              <a:solidFill>
                <a:srgbClr val="2F4054"/>
              </a:solidFill>
            </a:endParaRPr>
          </a:p>
        </p:txBody>
      </p:sp>
      <p:sp>
        <p:nvSpPr>
          <p:cNvPr id="32" name="矩形 31"/>
          <p:cNvSpPr/>
          <p:nvPr/>
        </p:nvSpPr>
        <p:spPr bwMode="auto">
          <a:xfrm>
            <a:off x="212381" y="4036177"/>
            <a:ext cx="11772000"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2F4054"/>
              </a:solidFill>
            </a:endParaRPr>
          </a:p>
        </p:txBody>
      </p:sp>
      <p:sp>
        <p:nvSpPr>
          <p:cNvPr id="37" name="Freeform 19"/>
          <p:cNvSpPr>
            <a:spLocks noEditPoints="1"/>
          </p:cNvSpPr>
          <p:nvPr/>
        </p:nvSpPr>
        <p:spPr bwMode="auto">
          <a:xfrm>
            <a:off x="432827" y="459255"/>
            <a:ext cx="1634440" cy="687157"/>
          </a:xfrm>
          <a:custGeom>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31" name="Rectangle 3"/>
          <p:cNvSpPr txBox="1">
            <a:spLocks noChangeArrowheads="1"/>
          </p:cNvSpPr>
          <p:nvPr/>
        </p:nvSpPr>
        <p:spPr bwMode="auto">
          <a:xfrm>
            <a:off x="625773" y="4725144"/>
            <a:ext cx="1094521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a:solidFill>
                  <a:srgbClr val="2F4054"/>
                </a:solidFill>
                <a:latin typeface="微软雅黑" panose="020b0503020204020204" pitchFamily="34" charset="-122"/>
              </a:rPr>
              <a:t>汇报完毕   感谢聆听</a:t>
            </a:r>
            <a:endParaRPr lang="zh-CN" altLang="en-US" sz="7200" b="1">
              <a:solidFill>
                <a:srgbClr val="2F4054"/>
              </a:solidFill>
              <a:latin typeface="微软雅黑" panose="020b0503020204020204" pitchFamily="34" charset="-122"/>
            </a:endParaRPr>
          </a:p>
        </p:txBody>
      </p:sp>
      <p:sp>
        <p:nvSpPr>
          <p:cNvPr id="38" name="Freeform 10"/>
          <p:cNvSpPr>
            <a:spLocks noChangeAspect="1" noEditPoints="1"/>
          </p:cNvSpPr>
          <p:nvPr/>
        </p:nvSpPr>
        <p:spPr bwMode="auto">
          <a:xfrm>
            <a:off x="5793080" y="6150944"/>
            <a:ext cx="372836" cy="374400"/>
          </a:xfrm>
          <a:custGeom>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39" name="Rectangle 4"/>
          <p:cNvSpPr txBox="1">
            <a:spLocks noChangeArrowheads="1"/>
          </p:cNvSpPr>
          <p:nvPr/>
        </p:nvSpPr>
        <p:spPr bwMode="auto">
          <a:xfrm>
            <a:off x="6180668" y="6167094"/>
            <a:ext cx="434119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2600" b="0">
                <a:solidFill>
                  <a:srgbClr val="2F4054"/>
                </a:solidFill>
              </a:rPr>
              <a:t>XXXX</a:t>
            </a:r>
            <a:endParaRPr lang="zh-CN" altLang="en-US" sz="2600" b="0">
              <a:solidFill>
                <a:srgbClr val="2F4054"/>
              </a:solidFill>
            </a:endParaRPr>
          </a:p>
        </p:txBody>
      </p:sp>
      <p:sp>
        <p:nvSpPr>
          <p:cNvPr id="40" name="Freeform 9"/>
          <p:cNvSpPr>
            <a:spLocks noEditPoints="1"/>
          </p:cNvSpPr>
          <p:nvPr/>
        </p:nvSpPr>
        <p:spPr bwMode="auto">
          <a:xfrm>
            <a:off x="2036209" y="6137670"/>
            <a:ext cx="373115" cy="374683"/>
          </a:xfrm>
          <a:custGeom>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41" name="Rectangle 4"/>
          <p:cNvSpPr txBox="1">
            <a:spLocks noChangeArrowheads="1"/>
          </p:cNvSpPr>
          <p:nvPr/>
        </p:nvSpPr>
        <p:spPr bwMode="auto">
          <a:xfrm>
            <a:off x="2386396" y="6150944"/>
            <a:ext cx="2988330"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6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a:solidFill>
                  <a:srgbClr val="2F4054"/>
                </a:solidFill>
              </a:rPr>
              <a:t>汇报人：</a:t>
            </a:r>
            <a:r>
              <a:rPr lang="en-US" altLang="zh-CN">
                <a:solidFill>
                  <a:srgbClr val="2F4054"/>
                </a:solidFill>
              </a:rPr>
              <a:t>PPT</a:t>
            </a:r>
            <a:r>
              <a:rPr lang="zh-CN" altLang="en-US">
                <a:solidFill>
                  <a:srgbClr val="2F4054"/>
                </a:solidFill>
              </a:rPr>
              <a:t>汇</a:t>
            </a:r>
            <a:endParaRPr lang="zh-CN" altLang="en-US">
              <a:solidFill>
                <a:srgbClr val="2F4054"/>
              </a:solidFill>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102" y="1086901"/>
            <a:ext cx="3008531" cy="291187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l="9337" t="13480" r="7604" b="10011"/>
          <a:stretch>
            <a:fillRect/>
          </a:stretch>
        </p:blipFill>
        <p:spPr>
          <a:xfrm>
            <a:off x="2714005" y="202407"/>
            <a:ext cx="4770262" cy="3782720"/>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8661" y="1255077"/>
            <a:ext cx="1135958" cy="1000872"/>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6914" y="657958"/>
            <a:ext cx="767541" cy="1166661"/>
          </a:xfrm>
          <a:prstGeom prst="rect">
            <a:avLst/>
          </a:prstGeom>
        </p:spPr>
      </p:pic>
      <p:sp>
        <p:nvSpPr>
          <p:cNvPr id="7" name="TextBox 6"/>
          <p:cNvSpPr txBox="1"/>
          <p:nvPr/>
        </p:nvSpPr>
        <p:spPr>
          <a:xfrm>
            <a:off x="872877" y="2854760"/>
            <a:ext cx="2699778" cy="369332"/>
          </a:xfrm>
          <a:prstGeom prst="rect">
            <a:avLst/>
          </a:prstGeom>
          <a:noFill/>
        </p:spPr>
        <p:txBody>
          <a:bodyPr wrap="none" rtlCol="0">
            <a:spAutoFit/>
          </a:bodyPr>
          <a:lstStyle/>
          <a:p>
            <a:r>
              <a:rPr lang="zh-CN" altLang="en-US">
                <a:solidFill>
                  <a:srgbClr val="FFFFFF"/>
                </a:solidFill>
                <a:latin typeface="微软雅黑" panose="020b0503020204020204" pitchFamily="34" charset="-122"/>
                <a:ea typeface="微软雅黑" panose="020b0503020204020204" pitchFamily="34" charset="-122"/>
              </a:rPr>
              <a:t>服务你我他   巧手出高质</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326522" y="3155011"/>
            <a:ext cx="1750544" cy="369332"/>
          </a:xfrm>
          <a:prstGeom prst="rect">
            <a:avLst/>
          </a:prstGeom>
          <a:noFill/>
        </p:spPr>
        <p:txBody>
          <a:bodyPr wrap="none" rtlCol="0">
            <a:spAutoFit/>
          </a:bodyPr>
          <a:lstStyle/>
          <a:p>
            <a:r>
              <a:rPr lang="en-US" altLang="zh-CN">
                <a:solidFill>
                  <a:srgbClr val="FFFFFF"/>
                </a:solidFill>
                <a:latin typeface="楷体_GB2312" pitchFamily="49" charset="-122"/>
                <a:ea typeface="楷体_GB2312" pitchFamily="49" charset="-122"/>
              </a:rPr>
              <a:t>(</a:t>
            </a:r>
            <a:r>
              <a:rPr lang="zh-CN" altLang="en-US">
                <a:solidFill>
                  <a:srgbClr val="FFFFFF"/>
                </a:solidFill>
                <a:latin typeface="楷体_GB2312" pitchFamily="49" charset="-122"/>
                <a:ea typeface="楷体_GB2312" pitchFamily="49" charset="-122"/>
              </a:rPr>
              <a:t>您的</a:t>
            </a:r>
            <a:r>
              <a:rPr lang="en-US" altLang="zh-CN">
                <a:solidFill>
                  <a:srgbClr val="FFFFFF"/>
                </a:solidFill>
                <a:latin typeface="楷体_GB2312" pitchFamily="49" charset="-122"/>
                <a:ea typeface="楷体_GB2312" pitchFamily="49" charset="-122"/>
              </a:rPr>
              <a:t>QCC</a:t>
            </a:r>
            <a:r>
              <a:rPr lang="zh-CN" altLang="en-US">
                <a:solidFill>
                  <a:srgbClr val="FFFFFF"/>
                </a:solidFill>
                <a:latin typeface="楷体_GB2312" pitchFamily="49" charset="-122"/>
                <a:ea typeface="楷体_GB2312" pitchFamily="49" charset="-122"/>
              </a:rPr>
              <a:t>宣言</a:t>
            </a:r>
            <a:r>
              <a:rPr lang="en-US" altLang="zh-CN">
                <a:solidFill>
                  <a:srgbClr val="FFFFFF"/>
                </a:solidFill>
                <a:latin typeface="楷体_GB2312" pitchFamily="49" charset="-122"/>
                <a:ea typeface="楷体_GB2312" pitchFamily="49" charset="-122"/>
              </a:rPr>
              <a:t>)</a:t>
            </a:r>
            <a:endParaRPr lang="zh-CN" altLang="en-US">
              <a:solidFill>
                <a:srgbClr val="FFFFFF"/>
              </a:solidFill>
              <a:latin typeface="楷体_GB2312" pitchFamily="49" charset="-122"/>
              <a:ea typeface="楷体_GB2312" pitchFamily="49" charset="-122"/>
            </a:endParaRPr>
          </a:p>
        </p:txBody>
      </p:sp>
    </p:spTree>
  </p:cSld>
  <p:clrMapOvr>
    <a:masterClrMapping/>
  </p:clrMapOvr>
  <mc:AlternateContent>
    <mc:Choice xmlns:p14="http://schemas.microsoft.com/office/powerpoint/2010/main" Requires="p14">
      <p:transition spd="slow" advTm="10814" p14:dur="1600">
        <p:blinds dir="vert"/>
      </p:transition>
    </mc:Choice>
    <mc:Fallback>
      <p:transition spd="slow" advTm="10814">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22" presetClass="exit" presetSubtype="8" fill="hold" grpId="1" nodeType="withEffect">
                                  <p:stCondLst>
                                    <p:cond delay="0"/>
                                  </p:stCondLst>
                                  <p:childTnLst>
                                    <p:animEffect transition="out" filter="wipe(left)">
                                      <p:cBhvr>
                                        <p:cTn id="17" dur="400"/>
                                        <p:tgtEl>
                                          <p:spTgt spid="32"/>
                                        </p:tgtEl>
                                      </p:cBhvr>
                                    </p:animEffect>
                                    <p:set>
                                      <p:cBhvr>
                                        <p:cTn id="18" dur="1" fill="hold">
                                          <p:stCondLst>
                                            <p:cond delay="399"/>
                                          </p:stCondLst>
                                        </p:cTn>
                                        <p:tgtEl>
                                          <p:spTgt spid="32"/>
                                        </p:tgtEl>
                                        <p:attrNameLst>
                                          <p:attrName>style.visibility</p:attrName>
                                        </p:attrNameLst>
                                      </p:cBhvr>
                                      <p:to>
                                        <p:strVal val="hidden"/>
                                      </p:to>
                                    </p:set>
                                  </p:childTnLst>
                                </p:cTn>
                              </p:par>
                            </p:childTnLst>
                          </p:cTn>
                        </p:par>
                        <p:par>
                          <p:cTn id="19" fill="hold" nodeType="afterGroup">
                            <p:stCondLst>
                              <p:cond delay="10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 calcmode="lin" valueType="num">
                                      <p:cBhvr>
                                        <p:cTn id="30" dur="500" fill="hold"/>
                                        <p:tgtEl>
                                          <p:spTgt spid="37"/>
                                        </p:tgtEl>
                                        <p:attrNameLst>
                                          <p:attrName>style.rotation</p:attrName>
                                        </p:attrNameLst>
                                      </p:cBhvr>
                                      <p:tavLst>
                                        <p:tav tm="0">
                                          <p:val>
                                            <p:fltVal val="90"/>
                                          </p:val>
                                        </p:tav>
                                        <p:tav tm="100000">
                                          <p:val>
                                            <p:fltVal val="0"/>
                                          </p:val>
                                        </p:tav>
                                      </p:tavLst>
                                    </p:anim>
                                    <p:animEffect transition="in" filter="fade">
                                      <p:cBhvr>
                                        <p:cTn id="31" dur="500"/>
                                        <p:tgtEl>
                                          <p:spTgt spid="37"/>
                                        </p:tgtEl>
                                      </p:cBhvr>
                                    </p:animEffect>
                                  </p:childTnLst>
                                </p:cTn>
                              </p:par>
                            </p:childTnLst>
                          </p:cTn>
                        </p:par>
                        <p:par>
                          <p:cTn id="32" fill="hold" nodeType="afterGroup">
                            <p:stCondLst>
                              <p:cond delay="2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2000"/>
                                        <p:tgtEl>
                                          <p:spTgt spid="4"/>
                                        </p:tgtEl>
                                      </p:cBhvr>
                                    </p:animEffect>
                                  </p:childTnLst>
                                </p:cTn>
                              </p:par>
                            </p:childTnLst>
                          </p:cTn>
                        </p:par>
                        <p:par>
                          <p:cTn id="36" fill="hold" nodeType="afterGroup">
                            <p:stCondLst>
                              <p:cond delay="4500"/>
                            </p:stCondLst>
                            <p:childTnLst>
                              <p:par>
                                <p:cTn id="37" presetID="1"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40" dur="1000" spd="-100000" fill="hold"/>
                                        <p:tgtEl>
                                          <p:spTgt spid="2"/>
                                        </p:tgtEl>
                                        <p:attrNameLst>
                                          <p:attrName>ppt_x</p:attrName>
                                          <p:attrName>ppt_y</p:attrName>
                                        </p:attrNameLst>
                                      </p:cBhvr>
                                    </p:animMotion>
                                  </p:childTnLst>
                                </p:cTn>
                              </p:par>
                              <p:par>
                                <p:cTn id="41" presetID="1" presetClass="entr" presetSubtype="0" fill="hold" nodeType="withEffect">
                                  <p:stCondLst>
                                    <p:cond delay="300"/>
                                  </p:stCondLst>
                                  <p:childTnLst>
                                    <p:set>
                                      <p:cBhvr>
                                        <p:cTn id="42" dur="1" fill="hold">
                                          <p:stCondLst>
                                            <p:cond delay="0"/>
                                          </p:stCondLst>
                                        </p:cTn>
                                        <p:tgtEl>
                                          <p:spTgt spid="3"/>
                                        </p:tgtEl>
                                        <p:attrNameLst>
                                          <p:attrName>style.visibility</p:attrName>
                                        </p:attrNameLst>
                                      </p:cBhvr>
                                      <p:to>
                                        <p:strVal val="visible"/>
                                      </p:to>
                                    </p:set>
                                  </p:childTnLst>
                                </p:cTn>
                              </p:par>
                              <p:par>
                                <p:cTn id="43" presetID="37" presetClass="path" presetSubtype="0" accel="50000" decel="50000" fill="hold" nodeType="withEffect">
                                  <p:stCondLst>
                                    <p:cond delay="300"/>
                                  </p:stCondLst>
                                  <p:childTnLst>
                                    <p:animMotion origin="layout" path="M 4.50404E-07 2.03515E-07 C 4.50404E-07 2.03515E-07 0.12523 0.11008 0.18849 0.12905 C 0.25176 0.14801 0.34405 0.14662 0.37542 0.1376" pathEditMode="relative" rAng="0" ptsTypes="fsF">
                                      <p:cBhvr>
                                        <p:cTn id="44" dur="1000" spd="-100000" fill="hold"/>
                                        <p:tgtEl>
                                          <p:spTgt spid="3"/>
                                        </p:tgtEl>
                                        <p:attrNameLst>
                                          <p:attrName>ppt_x</p:attrName>
                                          <p:attrName>ppt_y</p:attrName>
                                        </p:attrNameLst>
                                      </p:cBhvr>
                                      <p:rCtr x="18771" y="7401"/>
                                    </p:animMotion>
                                  </p:childTnLst>
                                </p:cTn>
                              </p:par>
                            </p:childTnLst>
                          </p:cTn>
                        </p:par>
                        <p:par>
                          <p:cTn id="45" fill="hold" nodeType="afterGroup">
                            <p:stCondLst>
                              <p:cond delay="580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8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1"/>
                                        </p:tgtEl>
                                        <p:attrNameLst>
                                          <p:attrName>style.visibility</p:attrName>
                                        </p:attrNameLst>
                                      </p:cBhvr>
                                      <p:to>
                                        <p:strVal val="visible"/>
                                      </p:to>
                                    </p:set>
                                    <p:anim by="(-#ppt_w*2)" calcmode="lin" valueType="num">
                                      <p:cBhvr rctx="PPT">
                                        <p:cTn id="59" dur="500" autoRev="1" fill="hold">
                                          <p:stCondLst>
                                            <p:cond delay="0"/>
                                          </p:stCondLst>
                                        </p:cTn>
                                        <p:tgtEl>
                                          <p:spTgt spid="31"/>
                                        </p:tgtEl>
                                        <p:attrNameLst>
                                          <p:attrName>ppt_w</p:attrName>
                                        </p:attrNameLst>
                                      </p:cBhvr>
                                    </p:anim>
                                    <p:anim by="(#ppt_w*0.50)" calcmode="lin" valueType="num">
                                      <p:cBhvr>
                                        <p:cTn id="60" dur="500" decel="50000" autoRev="1" fill="hold">
                                          <p:stCondLst>
                                            <p:cond delay="0"/>
                                          </p:stCondLst>
                                        </p:cTn>
                                        <p:tgtEl>
                                          <p:spTgt spid="31"/>
                                        </p:tgtEl>
                                        <p:attrNameLst>
                                          <p:attrName>ppt_x</p:attrName>
                                        </p:attrNameLst>
                                      </p:cBhvr>
                                    </p:anim>
                                    <p:anim from="(-#ppt_h/2)" to="(#ppt_y)" calcmode="lin" valueType="num">
                                      <p:cBhvr>
                                        <p:cTn id="61" dur="1000" fill="hold">
                                          <p:stCondLst>
                                            <p:cond delay="0"/>
                                          </p:stCondLst>
                                        </p:cTn>
                                        <p:tgtEl>
                                          <p:spTgt spid="31"/>
                                        </p:tgtEl>
                                        <p:attrNameLst>
                                          <p:attrName>ppt_y</p:attrName>
                                        </p:attrNameLst>
                                      </p:cBhvr>
                                    </p:anim>
                                    <p:animRot by="21600000">
                                      <p:cBhvr>
                                        <p:cTn id="62" dur="1000" fill="hold">
                                          <p:stCondLst>
                                            <p:cond delay="0"/>
                                          </p:stCondLst>
                                        </p:cTn>
                                        <p:tgtEl>
                                          <p:spTgt spid="31"/>
                                        </p:tgtEl>
                                        <p:attrNameLst>
                                          <p:attrName>r</p:attrName>
                                        </p:attrNameLst>
                                      </p:cBhvr>
                                    </p:animRot>
                                  </p:childTnLst>
                                </p:cTn>
                              </p:par>
                            </p:childTnLst>
                          </p:cTn>
                        </p:par>
                        <p:par>
                          <p:cTn id="63" fill="hold" nodeType="afterGroup">
                            <p:stCondLst>
                              <p:cond delay="7800"/>
                            </p:stCondLst>
                            <p:childTnLst>
                              <p:par>
                                <p:cTn id="64" presetID="2" presetClass="entr" presetSubtype="6"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1+#ppt_w/2"/>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6" fill="hold" grpId="0" nodeType="withEffect">
                                  <p:stCondLst>
                                    <p:cond delay="10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1+#ppt_w/2"/>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84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2" grpId="1" animBg="1"/>
      <p:bldP spid="37" grpId="0" animBg="1"/>
      <p:bldP spid="31" grpId="0"/>
      <p:bldP spid="38" grpId="0" animBg="1"/>
      <p:bldP spid="39" grpId="0"/>
      <p:bldP spid="40" grpId="0" animBg="1"/>
      <p:bldP spid="41" grpId="0"/>
      <p:bldP spid="7" grpId="0"/>
      <p:bldP spid="19"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5777"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4675"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881"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4150"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6881"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3111" y="155928"/>
            <a:ext cx="3809589" cy="1904794"/>
          </a:xfrm>
          <a:prstGeom prst="rect">
            <a:avLst/>
          </a:prstGeom>
          <a:noFill/>
          <a:ln w="9525">
            <a:noFill/>
          </a:ln>
        </p:spPr>
      </p:pic>
    </p:spTree>
  </p:cSld>
  <p:clrMapOvr>
    <a:masterClrMapping/>
  </p:clrMapOvr>
  <p:transition spd="med" advClick="0" advTm="0">
    <p:push dir="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5498594"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护理品管圈</a:t>
            </a:r>
            <a:r>
              <a:rPr lang="en-US" altLang="zh-CN" sz="2800" b="1">
                <a:solidFill>
                  <a:schemeClr val="accent1"/>
                </a:solidFill>
                <a:latin typeface="微软雅黑" panose="020b0503020204020204" pitchFamily="34" charset="-122"/>
                <a:ea typeface="微软雅黑" panose="020b0503020204020204" pitchFamily="34" charset="-122"/>
              </a:rPr>
              <a:t>—</a:t>
            </a:r>
            <a:r>
              <a:rPr lang="zh-CN" altLang="en-US" sz="2800" b="1">
                <a:solidFill>
                  <a:schemeClr val="accent1"/>
                </a:solidFill>
                <a:latin typeface="微软雅黑" panose="020b0503020204020204" pitchFamily="34" charset="-122"/>
                <a:ea typeface="微软雅黑" panose="020b0503020204020204" pitchFamily="34" charset="-122"/>
              </a:rPr>
              <a:t>同心圈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7" name="TextBox 6"/>
          <p:cNvSpPr txBox="1"/>
          <p:nvPr/>
        </p:nvSpPr>
        <p:spPr>
          <a:xfrm>
            <a:off x="5522316" y="858696"/>
            <a:ext cx="1997346" cy="400110"/>
          </a:xfrm>
          <a:prstGeom prst="rect">
            <a:avLst/>
          </a:prstGeom>
          <a:noFill/>
        </p:spPr>
        <p:txBody>
          <a:bodyPr wrap="square" rtlCol="0">
            <a:spAutoFit/>
          </a:bodyPr>
          <a:lstStyle/>
          <a:p>
            <a:r>
              <a:rPr lang="zh-CN" altLang="en-US" sz="2000" b="1">
                <a:solidFill>
                  <a:schemeClr val="accent1"/>
                </a:solidFill>
                <a:latin typeface="+mj-ea"/>
                <a:ea typeface="+mj-ea"/>
              </a:rPr>
              <a:t>改善主题</a:t>
            </a:r>
            <a:endParaRPr lang="zh-CN" altLang="en-US" sz="2000" b="1">
              <a:solidFill>
                <a:schemeClr val="accent1"/>
              </a:solidFill>
              <a:latin typeface="+mj-ea"/>
              <a:ea typeface="+mj-ea"/>
            </a:endParaRPr>
          </a:p>
        </p:txBody>
      </p:sp>
      <p:sp>
        <p:nvSpPr>
          <p:cNvPr id="8" name="TextBox 7"/>
          <p:cNvSpPr txBox="1"/>
          <p:nvPr/>
        </p:nvSpPr>
        <p:spPr>
          <a:xfrm>
            <a:off x="5522317" y="1256157"/>
            <a:ext cx="5647398" cy="369332"/>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降低巡回护士外出的次数，保证手术患者的安全</a:t>
            </a:r>
            <a:endParaRPr lang="zh-CN" altLang="en-US">
              <a:solidFill>
                <a:schemeClr val="accent1"/>
              </a:solidFill>
            </a:endParaRPr>
          </a:p>
        </p:txBody>
      </p:sp>
      <p:sp>
        <p:nvSpPr>
          <p:cNvPr id="9" name="TextBox 8"/>
          <p:cNvSpPr txBox="1"/>
          <p:nvPr/>
        </p:nvSpPr>
        <p:spPr>
          <a:xfrm>
            <a:off x="5522316" y="1735513"/>
            <a:ext cx="1997346" cy="400110"/>
          </a:xfrm>
          <a:prstGeom prst="rect">
            <a:avLst/>
          </a:prstGeom>
          <a:noFill/>
        </p:spPr>
        <p:txBody>
          <a:bodyPr wrap="square" rtlCol="0">
            <a:spAutoFit/>
          </a:bodyPr>
          <a:lstStyle/>
          <a:p>
            <a:r>
              <a:rPr lang="zh-CN" altLang="en-US" sz="2000" b="1">
                <a:solidFill>
                  <a:schemeClr val="accent1"/>
                </a:solidFill>
                <a:latin typeface="+mj-ea"/>
                <a:ea typeface="+mj-ea"/>
              </a:rPr>
              <a:t>活动单位</a:t>
            </a:r>
            <a:endParaRPr lang="zh-CN" altLang="en-US" sz="2000" b="1">
              <a:solidFill>
                <a:schemeClr val="accent1"/>
              </a:solidFill>
              <a:latin typeface="+mj-ea"/>
              <a:ea typeface="+mj-ea"/>
            </a:endParaRPr>
          </a:p>
        </p:txBody>
      </p:sp>
      <p:sp>
        <p:nvSpPr>
          <p:cNvPr id="10" name="TextBox 9"/>
          <p:cNvSpPr txBox="1"/>
          <p:nvPr/>
        </p:nvSpPr>
        <p:spPr>
          <a:xfrm>
            <a:off x="5522317" y="2132974"/>
            <a:ext cx="5647398" cy="369332"/>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某某市人民医院手术室</a:t>
            </a:r>
            <a:endParaRPr lang="zh-CN" altLang="en-US">
              <a:solidFill>
                <a:schemeClr val="accent1"/>
              </a:solidFill>
            </a:endParaRPr>
          </a:p>
        </p:txBody>
      </p:sp>
      <p:sp>
        <p:nvSpPr>
          <p:cNvPr id="11" name="TextBox 10"/>
          <p:cNvSpPr txBox="1"/>
          <p:nvPr/>
        </p:nvSpPr>
        <p:spPr>
          <a:xfrm>
            <a:off x="5522316" y="2683677"/>
            <a:ext cx="1997346" cy="400110"/>
          </a:xfrm>
          <a:prstGeom prst="rect">
            <a:avLst/>
          </a:prstGeom>
          <a:noFill/>
        </p:spPr>
        <p:txBody>
          <a:bodyPr wrap="square" rtlCol="0">
            <a:spAutoFit/>
          </a:bodyPr>
          <a:lstStyle/>
          <a:p>
            <a:r>
              <a:rPr lang="zh-CN" altLang="en-US" sz="2000" b="1">
                <a:solidFill>
                  <a:schemeClr val="accent1"/>
                </a:solidFill>
                <a:latin typeface="+mj-ea"/>
                <a:ea typeface="+mj-ea"/>
              </a:rPr>
              <a:t>活动时间</a:t>
            </a:r>
            <a:endParaRPr lang="zh-CN" altLang="en-US" sz="2000" b="1">
              <a:solidFill>
                <a:schemeClr val="accent1"/>
              </a:solidFill>
              <a:latin typeface="+mj-ea"/>
              <a:ea typeface="+mj-ea"/>
            </a:endParaRPr>
          </a:p>
        </p:txBody>
      </p:sp>
      <p:sp>
        <p:nvSpPr>
          <p:cNvPr id="12" name="TextBox 11"/>
          <p:cNvSpPr txBox="1"/>
          <p:nvPr/>
        </p:nvSpPr>
        <p:spPr>
          <a:xfrm>
            <a:off x="5522317" y="3081138"/>
            <a:ext cx="5647398" cy="369332"/>
          </a:xfrm>
          <a:prstGeom prst="rect">
            <a:avLst/>
          </a:prstGeom>
          <a:noFill/>
        </p:spPr>
        <p:txBody>
          <a:bodyPr wrap="square" rtlCol="0">
            <a:spAutoFit/>
          </a:bodyPr>
          <a:lstStyle>
            <a:defPPr>
              <a:defRPr lang="zh-CN"/>
            </a:defPPr>
            <a:lvl1pPr>
              <a:defRPr>
                <a:latin typeface="+mn-ea"/>
                <a:ea typeface="+mn-ea"/>
              </a:defRPr>
            </a:lvl1pPr>
          </a:lstStyle>
          <a:p>
            <a:r>
              <a:rPr lang="en-US" altLang="zh-CN">
                <a:solidFill>
                  <a:schemeClr val="accent1"/>
                </a:solidFill>
              </a:rPr>
              <a:t>201X</a:t>
            </a:r>
            <a:r>
              <a:rPr lang="zh-CN" altLang="en-US">
                <a:solidFill>
                  <a:schemeClr val="accent1"/>
                </a:solidFill>
              </a:rPr>
              <a:t>年</a:t>
            </a:r>
            <a:r>
              <a:rPr lang="en-US" altLang="zh-CN">
                <a:solidFill>
                  <a:schemeClr val="accent1"/>
                </a:solidFill>
              </a:rPr>
              <a:t>5</a:t>
            </a:r>
            <a:r>
              <a:rPr lang="zh-CN" altLang="en-US">
                <a:solidFill>
                  <a:schemeClr val="accent1"/>
                </a:solidFill>
              </a:rPr>
              <a:t>月－</a:t>
            </a:r>
            <a:r>
              <a:rPr lang="en-US" altLang="zh-CN">
                <a:solidFill>
                  <a:schemeClr val="accent1"/>
                </a:solidFill>
              </a:rPr>
              <a:t>201X</a:t>
            </a:r>
            <a:r>
              <a:rPr lang="zh-CN" altLang="en-US">
                <a:solidFill>
                  <a:schemeClr val="accent1"/>
                </a:solidFill>
              </a:rPr>
              <a:t>年</a:t>
            </a:r>
            <a:r>
              <a:rPr lang="en-US" altLang="zh-CN">
                <a:solidFill>
                  <a:schemeClr val="accent1"/>
                </a:solidFill>
              </a:rPr>
              <a:t>12</a:t>
            </a:r>
            <a:r>
              <a:rPr lang="zh-CN" altLang="en-US">
                <a:solidFill>
                  <a:schemeClr val="accent1"/>
                </a:solidFill>
              </a:rPr>
              <a:t>月</a:t>
            </a:r>
            <a:endParaRPr lang="zh-CN" altLang="en-US">
              <a:solidFill>
                <a:schemeClr val="accent1"/>
              </a:solidFill>
            </a:endParaRPr>
          </a:p>
        </p:txBody>
      </p:sp>
      <p:sp>
        <p:nvSpPr>
          <p:cNvPr id="14" name="TextBox 13"/>
          <p:cNvSpPr txBox="1"/>
          <p:nvPr/>
        </p:nvSpPr>
        <p:spPr>
          <a:xfrm>
            <a:off x="5522316" y="3679964"/>
            <a:ext cx="1997346" cy="400110"/>
          </a:xfrm>
          <a:prstGeom prst="rect">
            <a:avLst/>
          </a:prstGeom>
          <a:noFill/>
        </p:spPr>
        <p:txBody>
          <a:bodyPr wrap="square" rtlCol="0">
            <a:spAutoFit/>
          </a:bodyPr>
          <a:lstStyle/>
          <a:p>
            <a:r>
              <a:rPr lang="zh-CN" altLang="en-US" sz="2000" b="1">
                <a:solidFill>
                  <a:schemeClr val="accent1"/>
                </a:solidFill>
                <a:latin typeface="+mj-ea"/>
                <a:ea typeface="+mj-ea"/>
              </a:rPr>
              <a:t>圈名意义</a:t>
            </a:r>
            <a:endParaRPr lang="zh-CN" altLang="en-US" sz="2000" b="1">
              <a:solidFill>
                <a:schemeClr val="accent1"/>
              </a:solidFill>
              <a:latin typeface="+mj-ea"/>
              <a:ea typeface="+mj-ea"/>
            </a:endParaRPr>
          </a:p>
        </p:txBody>
      </p:sp>
      <p:sp>
        <p:nvSpPr>
          <p:cNvPr id="15" name="TextBox 14"/>
          <p:cNvSpPr txBox="1"/>
          <p:nvPr/>
        </p:nvSpPr>
        <p:spPr>
          <a:xfrm>
            <a:off x="5522317" y="4077425"/>
            <a:ext cx="5647398" cy="369332"/>
          </a:xfrm>
          <a:prstGeom prst="rect">
            <a:avLst/>
          </a:prstGeom>
          <a:noFill/>
        </p:spPr>
        <p:txBody>
          <a:bodyPr wrap="square" rtlCol="0">
            <a:spAutoFit/>
          </a:bodyPr>
          <a:lstStyle>
            <a:defPPr>
              <a:defRPr lang="zh-CN"/>
            </a:defPPr>
            <a:lvl1pPr>
              <a:defRPr>
                <a:latin typeface="+mn-ea"/>
                <a:ea typeface="+mn-ea"/>
              </a:defRPr>
            </a:lvl1pPr>
          </a:lstStyle>
          <a:p>
            <a:r>
              <a:rPr lang="zh-CN" altLang="en-US">
                <a:solidFill>
                  <a:schemeClr val="accent1"/>
                </a:solidFill>
              </a:rPr>
              <a:t>与病人心心相通，与医生心手相连</a:t>
            </a:r>
            <a:endParaRPr lang="zh-CN" altLang="en-US">
              <a:solidFill>
                <a:schemeClr val="accent1"/>
              </a:solidFill>
            </a:endParaRPr>
          </a:p>
        </p:txBody>
      </p:sp>
      <p:sp>
        <p:nvSpPr>
          <p:cNvPr id="16" name="TextBox 15"/>
          <p:cNvSpPr txBox="1"/>
          <p:nvPr/>
        </p:nvSpPr>
        <p:spPr>
          <a:xfrm>
            <a:off x="5522316" y="4676250"/>
            <a:ext cx="1997346" cy="400110"/>
          </a:xfrm>
          <a:prstGeom prst="rect">
            <a:avLst/>
          </a:prstGeom>
          <a:noFill/>
        </p:spPr>
        <p:txBody>
          <a:bodyPr wrap="square" rtlCol="0">
            <a:spAutoFit/>
          </a:bodyPr>
          <a:lstStyle/>
          <a:p>
            <a:r>
              <a:rPr lang="zh-CN" altLang="en-US" sz="2000" b="1">
                <a:solidFill>
                  <a:schemeClr val="accent1"/>
                </a:solidFill>
                <a:latin typeface="+mj-ea"/>
                <a:ea typeface="+mj-ea"/>
              </a:rPr>
              <a:t>主要工作</a:t>
            </a:r>
            <a:endParaRPr lang="zh-CN" altLang="en-US" sz="2000" b="1">
              <a:solidFill>
                <a:schemeClr val="accent1"/>
              </a:solidFill>
              <a:latin typeface="+mj-ea"/>
              <a:ea typeface="+mj-ea"/>
            </a:endParaRPr>
          </a:p>
        </p:txBody>
      </p:sp>
      <p:sp>
        <p:nvSpPr>
          <p:cNvPr id="17" name="TextBox 16"/>
          <p:cNvSpPr txBox="1"/>
          <p:nvPr/>
        </p:nvSpPr>
        <p:spPr>
          <a:xfrm>
            <a:off x="5522317" y="5073711"/>
            <a:ext cx="5647398" cy="1477328"/>
          </a:xfrm>
          <a:prstGeom prst="rect">
            <a:avLst/>
          </a:prstGeom>
          <a:noFill/>
        </p:spPr>
        <p:txBody>
          <a:bodyPr wrap="square" rtlCol="0">
            <a:spAutoFit/>
          </a:bodyPr>
          <a:lstStyle>
            <a:defPPr>
              <a:defRPr lang="zh-CN"/>
            </a:defPPr>
            <a:lvl1pPr>
              <a:defRPr>
                <a:latin typeface="+mn-ea"/>
                <a:ea typeface="+mn-ea"/>
              </a:defRPr>
            </a:lvl1pPr>
          </a:lstStyle>
          <a:p>
            <a:r>
              <a:rPr lang="en-US" altLang="zh-CN">
                <a:solidFill>
                  <a:schemeClr val="accent1"/>
                </a:solidFill>
              </a:rPr>
              <a:t>1</a:t>
            </a:r>
            <a:r>
              <a:rPr lang="zh-CN" altLang="en-US">
                <a:solidFill>
                  <a:schemeClr val="accent1"/>
                </a:solidFill>
              </a:rPr>
              <a:t>、调查科室目前工作现状，查找存在问题；</a:t>
            </a:r>
            <a:endParaRPr lang="en-US" altLang="zh-CN">
              <a:solidFill>
                <a:schemeClr val="accent1"/>
              </a:solidFill>
            </a:endParaRPr>
          </a:p>
          <a:p>
            <a:r>
              <a:rPr lang="en-US" altLang="zh-CN">
                <a:solidFill>
                  <a:schemeClr val="accent1"/>
                </a:solidFill>
              </a:rPr>
              <a:t>2</a:t>
            </a:r>
            <a:r>
              <a:rPr lang="zh-CN" altLang="en-US">
                <a:solidFill>
                  <a:schemeClr val="accent1"/>
                </a:solidFill>
              </a:rPr>
              <a:t>、针对问题进行原因分析</a:t>
            </a:r>
            <a:endParaRPr lang="en-US" altLang="zh-CN">
              <a:solidFill>
                <a:schemeClr val="accent1"/>
              </a:solidFill>
            </a:endParaRPr>
          </a:p>
          <a:p>
            <a:r>
              <a:rPr lang="en-US" altLang="zh-CN">
                <a:solidFill>
                  <a:schemeClr val="accent1"/>
                </a:solidFill>
              </a:rPr>
              <a:t>3</a:t>
            </a:r>
            <a:r>
              <a:rPr lang="zh-CN" altLang="en-US">
                <a:solidFill>
                  <a:schemeClr val="accent1"/>
                </a:solidFill>
              </a:rPr>
              <a:t>、制定改进措施及目标</a:t>
            </a:r>
            <a:endParaRPr lang="en-US" altLang="zh-CN">
              <a:solidFill>
                <a:schemeClr val="accent1"/>
              </a:solidFill>
            </a:endParaRPr>
          </a:p>
          <a:p>
            <a:r>
              <a:rPr lang="en-US" altLang="zh-CN">
                <a:solidFill>
                  <a:schemeClr val="accent1"/>
                </a:solidFill>
              </a:rPr>
              <a:t>4</a:t>
            </a:r>
            <a:r>
              <a:rPr lang="zh-CN" altLang="en-US">
                <a:solidFill>
                  <a:schemeClr val="accent1"/>
                </a:solidFill>
              </a:rPr>
              <a:t>、对改进效果进行评价</a:t>
            </a:r>
            <a:endParaRPr lang="en-US" altLang="zh-CN">
              <a:solidFill>
                <a:schemeClr val="accent1"/>
              </a:solidFill>
            </a:endParaRPr>
          </a:p>
          <a:p>
            <a:r>
              <a:rPr lang="en-US" altLang="zh-CN">
                <a:solidFill>
                  <a:schemeClr val="accent1"/>
                </a:solidFill>
              </a:rPr>
              <a:t>5</a:t>
            </a:r>
            <a:r>
              <a:rPr lang="zh-CN" altLang="en-US">
                <a:solidFill>
                  <a:schemeClr val="accent1"/>
                </a:solidFill>
              </a:rPr>
              <a:t>、学习应用管理工具</a:t>
            </a:r>
            <a:endParaRPr lang="zh-CN" altLang="en-US">
              <a:solidFill>
                <a:schemeClr val="accent1"/>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19" y="948347"/>
            <a:ext cx="4924138" cy="550963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51" y="2135623"/>
            <a:ext cx="1702249" cy="1824981"/>
          </a:xfrm>
          <a:prstGeom prst="rect">
            <a:avLst/>
          </a:prstGeom>
        </p:spPr>
      </p:pic>
    </p:spTree>
  </p:cSld>
  <p:clrMapOvr>
    <a:masterClrMapping/>
  </p:clrMapOvr>
  <p:transition spd="slow" advTm="9641">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childTnLst>
                          </p:cTn>
                        </p:par>
                        <p:par>
                          <p:cTn id="30" fill="hold" nodeType="afterGroup">
                            <p:stCondLst>
                              <p:cond delay="2700"/>
                            </p:stCondLst>
                            <p:childTnLst>
                              <p:par>
                                <p:cTn id="31" presetID="31"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90"/>
                                          </p:val>
                                        </p:tav>
                                        <p:tav tm="100000">
                                          <p:val>
                                            <p:fltVal val="0"/>
                                          </p:val>
                                        </p:tav>
                                      </p:tavLst>
                                    </p:anim>
                                    <p:animEffect transition="in" filter="fade">
                                      <p:cBhvr>
                                        <p:cTn id="36" dur="500"/>
                                        <p:tgtEl>
                                          <p:spTgt spid="7"/>
                                        </p:tgtEl>
                                      </p:cBhvr>
                                    </p:animEffect>
                                  </p:childTnLst>
                                </p:cTn>
                              </p:par>
                            </p:childTnLst>
                          </p:cTn>
                        </p:par>
                        <p:par>
                          <p:cTn id="37" fill="hold" nodeType="afterGroup">
                            <p:stCondLst>
                              <p:cond delay="32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nodeType="afterGroup">
                            <p:stCondLst>
                              <p:cond delay="37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style.rotation</p:attrName>
                                        </p:attrNameLst>
                                      </p:cBhvr>
                                      <p:tavLst>
                                        <p:tav tm="0">
                                          <p:val>
                                            <p:fltVal val="90"/>
                                          </p:val>
                                        </p:tav>
                                        <p:tav tm="100000">
                                          <p:val>
                                            <p:fltVal val="0"/>
                                          </p:val>
                                        </p:tav>
                                      </p:tavLst>
                                    </p:anim>
                                    <p:animEffect transition="in" filter="fade">
                                      <p:cBhvr>
                                        <p:cTn id="47" dur="500"/>
                                        <p:tgtEl>
                                          <p:spTgt spid="9"/>
                                        </p:tgtEl>
                                      </p:cBhvr>
                                    </p:animEffect>
                                  </p:childTnLst>
                                </p:cTn>
                              </p:par>
                            </p:childTnLst>
                          </p:cTn>
                        </p:par>
                        <p:par>
                          <p:cTn id="48" fill="hold" nodeType="afterGroup">
                            <p:stCondLst>
                              <p:cond delay="42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nodeType="afterGroup">
                            <p:stCondLst>
                              <p:cond delay="4700"/>
                            </p:stCondLst>
                            <p:childTnLst>
                              <p:par>
                                <p:cTn id="53" presetID="31"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style.rotation</p:attrName>
                                        </p:attrNameLst>
                                      </p:cBhvr>
                                      <p:tavLst>
                                        <p:tav tm="0">
                                          <p:val>
                                            <p:fltVal val="90"/>
                                          </p:val>
                                        </p:tav>
                                        <p:tav tm="100000">
                                          <p:val>
                                            <p:fltVal val="0"/>
                                          </p:val>
                                        </p:tav>
                                      </p:tavLst>
                                    </p:anim>
                                    <p:animEffect transition="in" filter="fade">
                                      <p:cBhvr>
                                        <p:cTn id="58" dur="500"/>
                                        <p:tgtEl>
                                          <p:spTgt spid="11"/>
                                        </p:tgtEl>
                                      </p:cBhvr>
                                    </p:animEffect>
                                  </p:childTnLst>
                                </p:cTn>
                              </p:par>
                            </p:childTnLst>
                          </p:cTn>
                        </p:par>
                        <p:par>
                          <p:cTn id="59" fill="hold" nodeType="afterGroup">
                            <p:stCondLst>
                              <p:cond delay="52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nodeType="afterGroup">
                            <p:stCondLst>
                              <p:cond delay="5700"/>
                            </p:stCondLst>
                            <p:childTnLst>
                              <p:par>
                                <p:cTn id="64" presetID="31"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style.rotation</p:attrName>
                                        </p:attrNameLst>
                                      </p:cBhvr>
                                      <p:tavLst>
                                        <p:tav tm="0">
                                          <p:val>
                                            <p:fltVal val="90"/>
                                          </p:val>
                                        </p:tav>
                                        <p:tav tm="100000">
                                          <p:val>
                                            <p:fltVal val="0"/>
                                          </p:val>
                                        </p:tav>
                                      </p:tavLst>
                                    </p:anim>
                                    <p:animEffect transition="in" filter="fade">
                                      <p:cBhvr>
                                        <p:cTn id="69" dur="500"/>
                                        <p:tgtEl>
                                          <p:spTgt spid="14"/>
                                        </p:tgtEl>
                                      </p:cBhvr>
                                    </p:animEffect>
                                  </p:childTnLst>
                                </p:cTn>
                              </p:par>
                            </p:childTnLst>
                          </p:cTn>
                        </p:par>
                        <p:par>
                          <p:cTn id="70" fill="hold" nodeType="afterGroup">
                            <p:stCondLst>
                              <p:cond delay="620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nodeType="afterGroup">
                            <p:stCondLst>
                              <p:cond delay="6700"/>
                            </p:stCondLst>
                            <p:childTnLst>
                              <p:par>
                                <p:cTn id="75" presetID="31"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 calcmode="lin" valueType="num">
                                      <p:cBhvr>
                                        <p:cTn id="79" dur="500" fill="hold"/>
                                        <p:tgtEl>
                                          <p:spTgt spid="16"/>
                                        </p:tgtEl>
                                        <p:attrNameLst>
                                          <p:attrName>style.rotation</p:attrName>
                                        </p:attrNameLst>
                                      </p:cBhvr>
                                      <p:tavLst>
                                        <p:tav tm="0">
                                          <p:val>
                                            <p:fltVal val="90"/>
                                          </p:val>
                                        </p:tav>
                                        <p:tav tm="100000">
                                          <p:val>
                                            <p:fltVal val="0"/>
                                          </p:val>
                                        </p:tav>
                                      </p:tavLst>
                                    </p:anim>
                                    <p:animEffect transition="in" filter="fade">
                                      <p:cBhvr>
                                        <p:cTn id="80" dur="500"/>
                                        <p:tgtEl>
                                          <p:spTgt spid="16"/>
                                        </p:tgtEl>
                                      </p:cBhvr>
                                    </p:animEffect>
                                  </p:childTnLst>
                                </p:cTn>
                              </p:par>
                            </p:childTnLst>
                          </p:cTn>
                        </p:par>
                        <p:par>
                          <p:cTn id="81" fill="hold" nodeType="afterGroup">
                            <p:stCondLst>
                              <p:cond delay="720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7" grpId="0"/>
      <p:bldP spid="8" grpId="0"/>
      <p:bldP spid="9" grpId="0"/>
      <p:bldP spid="10" grpId="0"/>
      <p:bldP spid="11" grpId="0"/>
      <p:bldP spid="12"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圈徽释义</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6" name="矩形 5"/>
          <p:cNvSpPr/>
          <p:nvPr/>
        </p:nvSpPr>
        <p:spPr>
          <a:xfrm>
            <a:off x="1993925" y="5486444"/>
            <a:ext cx="1723549" cy="461665"/>
          </a:xfrm>
          <a:prstGeom prst="rect">
            <a:avLst/>
          </a:prstGeom>
        </p:spPr>
        <p:txBody>
          <a:bodyPr wrap="non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同心圈圈徽</a:t>
            </a:r>
            <a:endParaRPr lang="zh-CN" altLang="en-US" sz="240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04" y="1256157"/>
            <a:ext cx="3798780" cy="4072672"/>
          </a:xfrm>
          <a:prstGeom prst="rect">
            <a:avLst/>
          </a:prstGeom>
        </p:spPr>
      </p:pic>
      <p:sp>
        <p:nvSpPr>
          <p:cNvPr id="8" name="Oval 7"/>
          <p:cNvSpPr>
            <a:spLocks noChangeArrowheads="1"/>
          </p:cNvSpPr>
          <p:nvPr/>
        </p:nvSpPr>
        <p:spPr bwMode="auto">
          <a:xfrm>
            <a:off x="5578967" y="1246722"/>
            <a:ext cx="444500"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algn="ctr"/>
            <a:r>
              <a:rPr lang="en-US" altLang="zh-CN" b="1">
                <a:solidFill>
                  <a:schemeClr val="accent2"/>
                </a:solidFill>
                <a:latin typeface="+mn-ea"/>
                <a:ea typeface="+mn-ea"/>
              </a:rPr>
              <a:t>1</a:t>
            </a:r>
            <a:endParaRPr lang="zh-CN" altLang="en-US" b="1">
              <a:solidFill>
                <a:schemeClr val="accent2"/>
              </a:solidFill>
              <a:latin typeface="+mn-ea"/>
              <a:ea typeface="+mn-ea"/>
            </a:endParaRPr>
          </a:p>
        </p:txBody>
      </p:sp>
      <p:sp>
        <p:nvSpPr>
          <p:cNvPr id="9" name="Oval 9"/>
          <p:cNvSpPr>
            <a:spLocks noChangeArrowheads="1"/>
          </p:cNvSpPr>
          <p:nvPr/>
        </p:nvSpPr>
        <p:spPr bwMode="auto">
          <a:xfrm>
            <a:off x="5611894" y="2543434"/>
            <a:ext cx="442912"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algn="ctr"/>
            <a:r>
              <a:rPr lang="en-US" altLang="zh-CN" b="1">
                <a:solidFill>
                  <a:schemeClr val="accent2"/>
                </a:solidFill>
                <a:latin typeface="+mn-ea"/>
                <a:ea typeface="+mn-ea"/>
              </a:rPr>
              <a:t>2</a:t>
            </a:r>
            <a:endParaRPr lang="zh-CN" altLang="en-US" b="1">
              <a:solidFill>
                <a:schemeClr val="accent2"/>
              </a:solidFill>
              <a:latin typeface="+mn-ea"/>
              <a:ea typeface="+mn-ea"/>
            </a:endParaRPr>
          </a:p>
        </p:txBody>
      </p:sp>
      <p:sp>
        <p:nvSpPr>
          <p:cNvPr id="10" name="Oval 11"/>
          <p:cNvSpPr>
            <a:spLocks noChangeArrowheads="1"/>
          </p:cNvSpPr>
          <p:nvPr/>
        </p:nvSpPr>
        <p:spPr bwMode="auto">
          <a:xfrm>
            <a:off x="5619853" y="3842934"/>
            <a:ext cx="442912"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algn="ctr"/>
            <a:r>
              <a:rPr lang="en-US" altLang="zh-CN" b="1">
                <a:solidFill>
                  <a:schemeClr val="accent2"/>
                </a:solidFill>
                <a:latin typeface="+mn-ea"/>
                <a:ea typeface="+mn-ea"/>
              </a:rPr>
              <a:t>3</a:t>
            </a:r>
            <a:endParaRPr lang="zh-CN" altLang="en-US" b="1">
              <a:solidFill>
                <a:schemeClr val="accent2"/>
              </a:solidFill>
              <a:latin typeface="+mn-ea"/>
              <a:ea typeface="+mn-ea"/>
            </a:endParaRPr>
          </a:p>
        </p:txBody>
      </p:sp>
      <p:sp>
        <p:nvSpPr>
          <p:cNvPr id="11" name="Oval 13"/>
          <p:cNvSpPr>
            <a:spLocks noChangeArrowheads="1"/>
          </p:cNvSpPr>
          <p:nvPr/>
        </p:nvSpPr>
        <p:spPr bwMode="auto">
          <a:xfrm>
            <a:off x="5639907" y="5251789"/>
            <a:ext cx="442912"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algn="ctr"/>
            <a:r>
              <a:rPr lang="en-US" altLang="zh-CN" b="1">
                <a:solidFill>
                  <a:schemeClr val="accent2"/>
                </a:solidFill>
                <a:latin typeface="+mn-ea"/>
                <a:ea typeface="+mn-ea"/>
              </a:rPr>
              <a:t>4</a:t>
            </a:r>
            <a:endParaRPr lang="zh-CN" altLang="en-US" b="1">
              <a:solidFill>
                <a:schemeClr val="accent2"/>
              </a:solidFill>
              <a:latin typeface="+mn-ea"/>
              <a:ea typeface="+mn-ea"/>
            </a:endParaRPr>
          </a:p>
        </p:txBody>
      </p:sp>
      <p:sp>
        <p:nvSpPr>
          <p:cNvPr id="12" name="矩形 11"/>
          <p:cNvSpPr/>
          <p:nvPr/>
        </p:nvSpPr>
        <p:spPr>
          <a:xfrm>
            <a:off x="6099497" y="1145012"/>
            <a:ext cx="5122009" cy="646331"/>
          </a:xfrm>
          <a:prstGeom prst="rect">
            <a:avLst/>
          </a:prstGeom>
        </p:spPr>
        <p:txBody>
          <a:bodyPr wrap="square">
            <a:spAutoFit/>
          </a:bodyPr>
          <a:lstStyle/>
          <a:p>
            <a:pPr algn="just"/>
            <a:r>
              <a:rPr lang="zh-CN" altLang="en-US">
                <a:solidFill>
                  <a:schemeClr val="accent1"/>
                </a:solidFill>
                <a:latin typeface="+mj-ea"/>
                <a:ea typeface="+mj-ea"/>
              </a:rPr>
              <a:t>请在这里输入您的圈徽释义，可以从颜色，图形组成等方面来讲述圈徽的意义。</a:t>
            </a:r>
            <a:endParaRPr lang="zh-CN" altLang="en-US">
              <a:solidFill>
                <a:schemeClr val="accent1"/>
              </a:solidFill>
              <a:latin typeface="+mj-ea"/>
              <a:ea typeface="+mj-ea"/>
            </a:endParaRPr>
          </a:p>
        </p:txBody>
      </p:sp>
      <p:sp>
        <p:nvSpPr>
          <p:cNvPr id="13" name="矩形 12"/>
          <p:cNvSpPr/>
          <p:nvPr/>
        </p:nvSpPr>
        <p:spPr>
          <a:xfrm>
            <a:off x="6099497" y="2468845"/>
            <a:ext cx="5122009" cy="646331"/>
          </a:xfrm>
          <a:prstGeom prst="rect">
            <a:avLst/>
          </a:prstGeom>
        </p:spPr>
        <p:txBody>
          <a:bodyPr wrap="square">
            <a:spAutoFit/>
          </a:bodyPr>
          <a:lstStyle/>
          <a:p>
            <a:pPr algn="just"/>
            <a:r>
              <a:rPr lang="zh-CN" altLang="en-US">
                <a:solidFill>
                  <a:schemeClr val="accent1"/>
                </a:solidFill>
                <a:latin typeface="+mj-ea"/>
                <a:ea typeface="+mj-ea"/>
              </a:rPr>
              <a:t>请在这里输入您的圈徽释义，可以从颜色，图形组成等方面来讲述圈徽的意义。</a:t>
            </a:r>
            <a:endParaRPr lang="zh-CN" altLang="en-US">
              <a:solidFill>
                <a:schemeClr val="accent1"/>
              </a:solidFill>
              <a:latin typeface="+mj-ea"/>
              <a:ea typeface="+mj-ea"/>
            </a:endParaRPr>
          </a:p>
        </p:txBody>
      </p:sp>
      <p:sp>
        <p:nvSpPr>
          <p:cNvPr id="14" name="矩形 13"/>
          <p:cNvSpPr/>
          <p:nvPr/>
        </p:nvSpPr>
        <p:spPr>
          <a:xfrm>
            <a:off x="6099497" y="3792678"/>
            <a:ext cx="5122009" cy="646331"/>
          </a:xfrm>
          <a:prstGeom prst="rect">
            <a:avLst/>
          </a:prstGeom>
        </p:spPr>
        <p:txBody>
          <a:bodyPr wrap="square">
            <a:spAutoFit/>
          </a:bodyPr>
          <a:lstStyle/>
          <a:p>
            <a:pPr algn="just"/>
            <a:r>
              <a:rPr lang="zh-CN" altLang="en-US">
                <a:solidFill>
                  <a:schemeClr val="accent1"/>
                </a:solidFill>
                <a:latin typeface="+mj-ea"/>
              </a:rPr>
              <a:t>请在这里输入您的圈徽释义，可以从颜色，图形组成等方面来讲述圈徽的意义。</a:t>
            </a:r>
            <a:endParaRPr lang="zh-CN" altLang="en-US">
              <a:solidFill>
                <a:schemeClr val="accent1"/>
              </a:solidFill>
              <a:latin typeface="+mj-ea"/>
            </a:endParaRPr>
          </a:p>
        </p:txBody>
      </p:sp>
      <p:sp>
        <p:nvSpPr>
          <p:cNvPr id="15" name="矩形 14"/>
          <p:cNvSpPr/>
          <p:nvPr/>
        </p:nvSpPr>
        <p:spPr>
          <a:xfrm>
            <a:off x="6099497" y="5143806"/>
            <a:ext cx="5122009" cy="646331"/>
          </a:xfrm>
          <a:prstGeom prst="rect">
            <a:avLst/>
          </a:prstGeom>
        </p:spPr>
        <p:txBody>
          <a:bodyPr wrap="square">
            <a:spAutoFit/>
          </a:bodyPr>
          <a:lstStyle/>
          <a:p>
            <a:pPr algn="just"/>
            <a:r>
              <a:rPr lang="zh-CN" altLang="en-US">
                <a:solidFill>
                  <a:schemeClr val="accent1"/>
                </a:solidFill>
                <a:latin typeface="+mj-ea"/>
                <a:ea typeface="+mj-ea"/>
              </a:rPr>
              <a:t>请在这里输入您的圈徽释义，可以从颜色，图形组成等方面来讲述圈徽的意义。</a:t>
            </a:r>
            <a:endParaRPr lang="zh-CN" altLang="en-US">
              <a:solidFill>
                <a:schemeClr val="accent1"/>
              </a:solidFill>
              <a:latin typeface="+mj-ea"/>
              <a:ea typeface="+mj-ea"/>
            </a:endParaRPr>
          </a:p>
        </p:txBody>
      </p:sp>
    </p:spTree>
  </p:cSld>
  <p:clrMapOvr>
    <a:masterClrMapping/>
  </p:clrMapOvr>
  <p:transition spd="slow" advTm="7101">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par>
                          <p:cTn id="24" fill="hold" nodeType="afterGroup">
                            <p:stCondLst>
                              <p:cond delay="17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200"/>
                            </p:stCondLst>
                            <p:childTnLst>
                              <p:par>
                                <p:cTn id="31" presetID="2" presetClass="entr" presetSubtype="9"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7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nodeType="afterGroup">
                            <p:stCondLst>
                              <p:cond delay="3200"/>
                            </p:stCondLst>
                            <p:childTnLst>
                              <p:par>
                                <p:cTn id="40" presetID="2" presetClass="entr" presetSubtype="9"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37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nodeType="afterGroup">
                            <p:stCondLst>
                              <p:cond delay="4200"/>
                            </p:stCondLst>
                            <p:childTnLst>
                              <p:par>
                                <p:cTn id="49" presetID="2" presetClass="entr" presetSubtype="9"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par>
                          <p:cTn id="57" fill="hold" nodeType="afterGroup">
                            <p:stCondLst>
                              <p:cond delay="5200"/>
                            </p:stCondLst>
                            <p:childTnLst>
                              <p:par>
                                <p:cTn id="58" presetID="2" presetClass="entr" presetSubtype="9"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57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6" grpId="0"/>
      <p:bldP spid="8" grpId="0" animBg="1"/>
      <p:bldP spid="9" grpId="0" animBg="1"/>
      <p:bldP spid="10" grpId="0" animBg="1"/>
      <p:bldP spid="11" grpId="0" animBg="1"/>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4346466"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同心圈成员介绍</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矩形 4"/>
          <p:cNvSpPr/>
          <p:nvPr/>
        </p:nvSpPr>
        <p:spPr>
          <a:xfrm>
            <a:off x="1093718" y="5954840"/>
            <a:ext cx="1569660" cy="369332"/>
          </a:xfrm>
          <a:prstGeom prst="rect">
            <a:avLst/>
          </a:prstGeom>
        </p:spPr>
        <p:txBody>
          <a:bodyPr wrap="none">
            <a:spAutoFit/>
          </a:bodyPr>
          <a:lstStyle/>
          <a:p>
            <a:r>
              <a:rPr lang="zh-CN" altLang="en-US" b="1">
                <a:latin typeface="+mj-ea"/>
                <a:ea typeface="+mj-ea"/>
              </a:rPr>
              <a:t>圈长：</a:t>
            </a:r>
            <a:r>
              <a:rPr lang="zh-CN" altLang="en-US">
                <a:latin typeface="+mj-ea"/>
                <a:ea typeface="+mj-ea"/>
              </a:rPr>
              <a:t>某某某</a:t>
            </a:r>
            <a:endParaRPr lang="zh-CN" altLang="en-US">
              <a:latin typeface="+mj-ea"/>
              <a:ea typeface="+mj-ea"/>
            </a:endParaRPr>
          </a:p>
        </p:txBody>
      </p:sp>
      <p:sp>
        <p:nvSpPr>
          <p:cNvPr id="6" name="Oval 12"/>
          <p:cNvSpPr>
            <a:spLocks noChangeArrowheads="1"/>
          </p:cNvSpPr>
          <p:nvPr/>
        </p:nvSpPr>
        <p:spPr bwMode="auto">
          <a:xfrm>
            <a:off x="909067" y="3834888"/>
            <a:ext cx="2109380" cy="2119952"/>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7" name="Oval 13"/>
          <p:cNvSpPr>
            <a:spLocks noChangeArrowheads="1"/>
          </p:cNvSpPr>
          <p:nvPr/>
        </p:nvSpPr>
        <p:spPr bwMode="auto">
          <a:xfrm>
            <a:off x="1033304" y="3960006"/>
            <a:ext cx="1860907" cy="1869717"/>
          </a:xfrm>
          <a:prstGeom prst="ellipse">
            <a:avLst/>
          </a:prstGeom>
          <a:blipFill>
            <a:blip r:embed="rId3"/>
            <a:stretch>
              <a:fillRect/>
            </a:stretch>
          </a:blipFill>
          <a:ln w="10" cap="flat">
            <a:solidFill>
              <a:srgbClr val="C1C0C3"/>
            </a:solidFill>
            <a:prstDash val="solid"/>
            <a:miter lim="800000"/>
          </a:ln>
        </p:spPr>
        <p:txBody>
          <a:bodyPr vert="horz" wrap="square" lIns="91440" tIns="45720" rIns="91440" bIns="45720" numCol="1" anchor="t" anchorCtr="0" compatLnSpc="1"/>
          <a:lstStyle/>
          <a:p>
            <a:endParaRPr lang="zh-CN" altLang="en-US"/>
          </a:p>
        </p:txBody>
      </p:sp>
      <p:sp>
        <p:nvSpPr>
          <p:cNvPr id="8" name="Oval 12"/>
          <p:cNvSpPr>
            <a:spLocks noChangeArrowheads="1"/>
          </p:cNvSpPr>
          <p:nvPr/>
        </p:nvSpPr>
        <p:spPr bwMode="auto">
          <a:xfrm>
            <a:off x="903099" y="1136999"/>
            <a:ext cx="2109380" cy="2119952"/>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9" name="Oval 13"/>
          <p:cNvSpPr>
            <a:spLocks noChangeArrowheads="1"/>
          </p:cNvSpPr>
          <p:nvPr/>
        </p:nvSpPr>
        <p:spPr bwMode="auto">
          <a:xfrm>
            <a:off x="1027336" y="1262117"/>
            <a:ext cx="1860907" cy="1869717"/>
          </a:xfrm>
          <a:prstGeom prst="ellipse">
            <a:avLst/>
          </a:prstGeom>
          <a:blipFill>
            <a:blip r:embed="rId4"/>
            <a:stretch>
              <a:fillRect/>
            </a:stretch>
          </a:blipFill>
          <a:ln w="10" cap="flat">
            <a:solidFill>
              <a:srgbClr val="C1C0C3"/>
            </a:solidFill>
            <a:prstDash val="solid"/>
            <a:miter lim="800000"/>
          </a:ln>
        </p:spPr>
        <p:txBody>
          <a:bodyPr vert="horz" wrap="square" lIns="91440" tIns="45720" rIns="91440" bIns="45720" numCol="1" anchor="t" anchorCtr="0" compatLnSpc="1"/>
          <a:lstStyle/>
          <a:p>
            <a:endParaRPr lang="zh-CN" altLang="en-US"/>
          </a:p>
        </p:txBody>
      </p:sp>
      <p:sp>
        <p:nvSpPr>
          <p:cNvPr id="10" name="矩形 9"/>
          <p:cNvSpPr/>
          <p:nvPr/>
        </p:nvSpPr>
        <p:spPr>
          <a:xfrm>
            <a:off x="1093718" y="3261367"/>
            <a:ext cx="1800493" cy="369332"/>
          </a:xfrm>
          <a:prstGeom prst="rect">
            <a:avLst/>
          </a:prstGeom>
        </p:spPr>
        <p:txBody>
          <a:bodyPr wrap="none">
            <a:spAutoFit/>
          </a:bodyPr>
          <a:lstStyle/>
          <a:p>
            <a:r>
              <a:rPr lang="zh-CN" altLang="en-US" b="1">
                <a:latin typeface="+mj-ea"/>
                <a:ea typeface="+mj-ea"/>
              </a:rPr>
              <a:t>辅导员：</a:t>
            </a:r>
            <a:r>
              <a:rPr lang="zh-CN" altLang="en-US">
                <a:latin typeface="+mj-ea"/>
                <a:ea typeface="+mj-ea"/>
              </a:rPr>
              <a:t>某某某</a:t>
            </a:r>
            <a:endParaRPr lang="zh-CN" altLang="en-US">
              <a:latin typeface="+mj-ea"/>
              <a:ea typeface="+mj-ea"/>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t="8162" b="7226"/>
          <a:stretch>
            <a:fillRect/>
          </a:stretch>
        </p:blipFill>
        <p:spPr bwMode="auto">
          <a:xfrm>
            <a:off x="3607728" y="1262117"/>
            <a:ext cx="7254674" cy="373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2237" y="5211587"/>
            <a:ext cx="6827830" cy="646331"/>
          </a:xfrm>
          <a:prstGeom prst="rect">
            <a:avLst/>
          </a:prstGeom>
        </p:spPr>
        <p:txBody>
          <a:bodyPr wrap="square">
            <a:spAutoFit/>
          </a:bodyPr>
          <a:lstStyle>
            <a:defPPr>
              <a:defRPr lang="zh-CN"/>
            </a:defPPr>
            <a:lvl1pPr>
              <a:defRPr b="1">
                <a:latin typeface="+mj-ea"/>
                <a:ea typeface="+mj-ea"/>
              </a:defRPr>
            </a:lvl1pPr>
          </a:lstStyle>
          <a:p>
            <a:pPr algn="just"/>
            <a:r>
              <a:rPr lang="zh-CN" altLang="en-US">
                <a:solidFill>
                  <a:schemeClr val="accent1"/>
                </a:solidFill>
              </a:rPr>
              <a:t>请在这里输入您的圈徽释义，可以从颜色，图形组成等方面来讲述圈徽的意义。</a:t>
            </a:r>
            <a:endParaRPr lang="zh-CN" altLang="en-US">
              <a:solidFill>
                <a:schemeClr val="accent1"/>
              </a:solidFill>
            </a:endParaRPr>
          </a:p>
        </p:txBody>
      </p:sp>
      <p:sp>
        <p:nvSpPr>
          <p:cNvPr id="14" name="TextBox 13"/>
          <p:cNvSpPr txBox="1"/>
          <p:nvPr/>
        </p:nvSpPr>
        <p:spPr>
          <a:xfrm>
            <a:off x="4802237" y="5746593"/>
            <a:ext cx="5883342" cy="646331"/>
          </a:xfrm>
          <a:prstGeom prst="rect">
            <a:avLst/>
          </a:prstGeom>
        </p:spPr>
        <p:txBody>
          <a:bodyPr wrap="square">
            <a:spAutoFit/>
          </a:bodyPr>
          <a:lstStyle>
            <a:defPPr>
              <a:defRPr lang="zh-CN"/>
            </a:defPPr>
            <a:lvl1pPr>
              <a:defRPr b="1">
                <a:latin typeface="+mj-ea"/>
                <a:ea typeface="+mj-ea"/>
              </a:defRPr>
            </a:lvl1pPr>
          </a:lstStyle>
          <a:p>
            <a:pPr algn="just"/>
            <a:r>
              <a:rPr lang="zh-CN" altLang="en-US">
                <a:solidFill>
                  <a:schemeClr val="accent1"/>
                </a:solidFill>
              </a:rPr>
              <a:t>请在这里输入您的圈徽释义，可以从颜色，图形组成等方面来讲述圈徽的意义。</a:t>
            </a:r>
            <a:endParaRPr lang="zh-CN" altLang="en-US">
              <a:solidFill>
                <a:schemeClr val="accent1"/>
              </a:solidFill>
            </a:endParaRPr>
          </a:p>
        </p:txBody>
      </p:sp>
      <p:sp>
        <p:nvSpPr>
          <p:cNvPr id="15" name="矩形 14"/>
          <p:cNvSpPr/>
          <p:nvPr/>
        </p:nvSpPr>
        <p:spPr>
          <a:xfrm>
            <a:off x="3853485" y="5207614"/>
            <a:ext cx="728095" cy="646331"/>
          </a:xfrm>
          <a:prstGeom prst="rect">
            <a:avLst/>
          </a:prstGeom>
          <a:solidFill>
            <a:schemeClr val="accent4"/>
          </a:solidFill>
        </p:spPr>
        <p:txBody>
          <a:bodyPr wrap="square">
            <a:spAutoFit/>
          </a:bodyPr>
          <a:lstStyle/>
          <a:p>
            <a:pPr algn="ctr"/>
            <a:r>
              <a:rPr lang="zh-CN" altLang="en-US" b="1">
                <a:solidFill>
                  <a:schemeClr val="accent2"/>
                </a:solidFill>
                <a:latin typeface="+mj-ea"/>
                <a:ea typeface="+mj-ea"/>
              </a:rPr>
              <a:t>圈员</a:t>
            </a:r>
            <a:endParaRPr lang="en-US" altLang="zh-CN" b="1">
              <a:solidFill>
                <a:schemeClr val="accent2"/>
              </a:solidFill>
              <a:latin typeface="+mj-ea"/>
              <a:ea typeface="+mj-ea"/>
            </a:endParaRPr>
          </a:p>
          <a:p>
            <a:pPr algn="ctr"/>
            <a:r>
              <a:rPr lang="en-US" altLang="zh-CN" b="1">
                <a:solidFill>
                  <a:schemeClr val="accent2"/>
                </a:solidFill>
                <a:latin typeface="+mj-ea"/>
                <a:ea typeface="+mj-ea"/>
              </a:rPr>
              <a:t>12</a:t>
            </a:r>
            <a:r>
              <a:rPr lang="zh-CN" altLang="en-US" b="1">
                <a:solidFill>
                  <a:schemeClr val="accent2"/>
                </a:solidFill>
                <a:latin typeface="+mj-ea"/>
                <a:ea typeface="+mj-ea"/>
              </a:rPr>
              <a:t>人</a:t>
            </a:r>
            <a:endParaRPr lang="zh-CN" altLang="en-US" b="1">
              <a:solidFill>
                <a:schemeClr val="accent2"/>
              </a:solidFill>
              <a:latin typeface="+mj-ea"/>
              <a:ea typeface="+mj-ea"/>
            </a:endParaRPr>
          </a:p>
        </p:txBody>
      </p:sp>
    </p:spTree>
  </p:cSld>
  <p:clrMapOvr>
    <a:masterClrMapping/>
  </p:clrMapOvr>
  <p:transition spd="slow" advTm="7793">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5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par>
                          <p:cTn id="29" fill="hold" nodeType="afterGroup">
                            <p:stCondLst>
                              <p:cond delay="17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nodeType="afterGroup">
                            <p:stCondLst>
                              <p:cond delay="2200"/>
                            </p:stCondLst>
                            <p:childTnLst>
                              <p:par>
                                <p:cTn id="34" presetID="52" presetClass="entr" presetSubtype="0" fill="hold" grpId="0" nodeType="afterEffect">
                                  <p:stCondLst>
                                    <p:cond delay="100"/>
                                  </p:stCondLst>
                                  <p:childTnLst>
                                    <p:set>
                                      <p:cBhvr>
                                        <p:cTn id="35" dur="1" fill="hold">
                                          <p:stCondLst>
                                            <p:cond delay="0"/>
                                          </p:stCondLst>
                                        </p:cTn>
                                        <p:tgtEl>
                                          <p:spTgt spid="6"/>
                                        </p:tgtEl>
                                        <p:attrNameLst>
                                          <p:attrName>style.visibility</p:attrName>
                                        </p:attrNameLst>
                                      </p:cBhvr>
                                      <p:to>
                                        <p:strVal val="visible"/>
                                      </p:to>
                                    </p:set>
                                    <p:animScale>
                                      <p:cBhvr>
                                        <p:cTn id="3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7" dur="1000" decel="50000" fill="hold">
                                          <p:stCondLst>
                                            <p:cond delay="0"/>
                                          </p:stCondLst>
                                        </p:cTn>
                                        <p:tgtEl>
                                          <p:spTgt spid="6"/>
                                        </p:tgtEl>
                                        <p:attrNameLst>
                                          <p:attrName>ppt_x</p:attrName>
                                          <p:attrName>ppt_y</p:attrName>
                                        </p:attrNameLst>
                                      </p:cBhvr>
                                    </p:animMotion>
                                    <p:animEffect transition="in" filter="fade">
                                      <p:cBhvr>
                                        <p:cTn id="38" dur="1000"/>
                                        <p:tgtEl>
                                          <p:spTgt spid="6"/>
                                        </p:tgtEl>
                                      </p:cBhvr>
                                    </p:animEffect>
                                  </p:childTnLst>
                                </p:cTn>
                              </p:par>
                              <p:par>
                                <p:cTn id="39" presetID="52" presetClass="entr" presetSubtype="0" fill="hold" grpId="0" nodeType="withEffect">
                                  <p:stCondLst>
                                    <p:cond delay="100"/>
                                  </p:stCondLst>
                                  <p:childTnLst>
                                    <p:set>
                                      <p:cBhvr>
                                        <p:cTn id="40" dur="1" fill="hold">
                                          <p:stCondLst>
                                            <p:cond delay="0"/>
                                          </p:stCondLst>
                                        </p:cTn>
                                        <p:tgtEl>
                                          <p:spTgt spid="7"/>
                                        </p:tgtEl>
                                        <p:attrNameLst>
                                          <p:attrName>style.visibility</p:attrName>
                                        </p:attrNameLst>
                                      </p:cBhvr>
                                      <p:to>
                                        <p:strVal val="visible"/>
                                      </p:to>
                                    </p:set>
                                    <p:animScale>
                                      <p:cBhvr>
                                        <p:cTn id="4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2" dur="1000" decel="50000" fill="hold">
                                          <p:stCondLst>
                                            <p:cond delay="0"/>
                                          </p:stCondLst>
                                        </p:cTn>
                                        <p:tgtEl>
                                          <p:spTgt spid="7"/>
                                        </p:tgtEl>
                                        <p:attrNameLst>
                                          <p:attrName>ppt_x</p:attrName>
                                          <p:attrName>ppt_y</p:attrName>
                                        </p:attrNameLst>
                                      </p:cBhvr>
                                    </p:animMotion>
                                    <p:animEffect transition="in" filter="fade">
                                      <p:cBhvr>
                                        <p:cTn id="43" dur="1000"/>
                                        <p:tgtEl>
                                          <p:spTgt spid="7"/>
                                        </p:tgtEl>
                                      </p:cBhvr>
                                    </p:animEffect>
                                  </p:childTnLst>
                                </p:cTn>
                              </p:par>
                            </p:childTnLst>
                          </p:cTn>
                        </p:par>
                        <p:par>
                          <p:cTn id="44" fill="hold" nodeType="afterGroup">
                            <p:stCondLst>
                              <p:cond delay="33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nodeType="afterGroup">
                            <p:stCondLst>
                              <p:cond delay="3800"/>
                            </p:stCondLst>
                            <p:childTnLst>
                              <p:par>
                                <p:cTn id="49" presetID="14" presetClass="entr" presetSubtype="10" fill="hold" nodeType="afterEffect">
                                  <p:stCondLst>
                                    <p:cond delay="0"/>
                                  </p:stCondLst>
                                  <p:childTnLst>
                                    <p:set>
                                      <p:cBhvr>
                                        <p:cTn id="50" dur="1" fill="hold">
                                          <p:stCondLst>
                                            <p:cond delay="0"/>
                                          </p:stCondLst>
                                        </p:cTn>
                                        <p:tgtEl>
                                          <p:spTgt spid="4100"/>
                                        </p:tgtEl>
                                        <p:attrNameLst>
                                          <p:attrName>style.visibility</p:attrName>
                                        </p:attrNameLst>
                                      </p:cBhvr>
                                      <p:to>
                                        <p:strVal val="visible"/>
                                      </p:to>
                                    </p:set>
                                    <p:animEffect transition="in" filter="randombar(horizontal)">
                                      <p:cBhvr>
                                        <p:cTn id="51" dur="1000"/>
                                        <p:tgtEl>
                                          <p:spTgt spid="4100"/>
                                        </p:tgtEl>
                                      </p:cBhvr>
                                    </p:animEffect>
                                  </p:childTnLst>
                                </p:cTn>
                              </p:par>
                            </p:childTnLst>
                          </p:cTn>
                        </p:par>
                        <p:par>
                          <p:cTn id="52" fill="hold" nodeType="afterGroup">
                            <p:stCondLst>
                              <p:cond delay="4800"/>
                            </p:stCondLst>
                            <p:childTnLst>
                              <p:par>
                                <p:cTn id="53" presetID="3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par>
                                <p:cTn id="59" presetID="8" presetClass="emph" presetSubtype="0" fill="hold" grpId="1" nodeType="withEffect">
                                  <p:stCondLst>
                                    <p:cond delay="0"/>
                                  </p:stCondLst>
                                  <p:childTnLst>
                                    <p:animRot by="21600000">
                                      <p:cBhvr>
                                        <p:cTn id="60" dur="500" fill="hold"/>
                                        <p:tgtEl>
                                          <p:spTgt spid="15"/>
                                        </p:tgtEl>
                                        <p:attrNameLst>
                                          <p:attrName>r</p:attrName>
                                        </p:attrNameLst>
                                      </p:cBhvr>
                                    </p:animRot>
                                  </p:childTnLst>
                                </p:cTn>
                              </p:par>
                            </p:childTnLst>
                          </p:cTn>
                        </p:par>
                        <p:par>
                          <p:cTn id="61" fill="hold" nodeType="afterGroup">
                            <p:stCondLst>
                              <p:cond delay="5300"/>
                            </p:stCondLst>
                            <p:childTnLst>
                              <p:par>
                                <p:cTn id="62" presetID="22" presetClass="entr" presetSubtype="8"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500"/>
                                        <p:tgtEl>
                                          <p:spTgt spid="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p:bldP spid="6" grpId="0" animBg="1"/>
      <p:bldP spid="7" grpId="0" animBg="1"/>
      <p:bldP spid="8" grpId="0" animBg="1"/>
      <p:bldP spid="9" grpId="0" animBg="1"/>
      <p:bldP spid="10" grpId="0"/>
      <p:bldP spid="2" grpId="0"/>
      <p:bldP spid="14" grpId="0"/>
      <p:bldP spid="15" grpId="0" animBg="1"/>
      <p:bldP spid="15" grpId="1"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2834298"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成员职责</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5" name="矩形 4"/>
          <p:cNvSpPr/>
          <p:nvPr/>
        </p:nvSpPr>
        <p:spPr bwMode="auto">
          <a:xfrm>
            <a:off x="792457" y="1628800"/>
            <a:ext cx="3338354" cy="4896544"/>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Oval 6"/>
          <p:cNvSpPr>
            <a:spLocks noChangeArrowheads="1"/>
          </p:cNvSpPr>
          <p:nvPr/>
        </p:nvSpPr>
        <p:spPr bwMode="auto">
          <a:xfrm>
            <a:off x="1569813" y="736979"/>
            <a:ext cx="1783642" cy="1783642"/>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10" name="矩形 9"/>
          <p:cNvSpPr/>
          <p:nvPr/>
        </p:nvSpPr>
        <p:spPr bwMode="auto">
          <a:xfrm>
            <a:off x="4436120" y="1628800"/>
            <a:ext cx="3338354" cy="4896544"/>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Oval 6"/>
          <p:cNvSpPr>
            <a:spLocks noChangeArrowheads="1"/>
          </p:cNvSpPr>
          <p:nvPr/>
        </p:nvSpPr>
        <p:spPr bwMode="auto">
          <a:xfrm>
            <a:off x="5213476" y="736979"/>
            <a:ext cx="1783642" cy="1783642"/>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12" name="矩形 11"/>
          <p:cNvSpPr/>
          <p:nvPr/>
        </p:nvSpPr>
        <p:spPr bwMode="auto">
          <a:xfrm>
            <a:off x="8101259" y="1628800"/>
            <a:ext cx="3338354" cy="4896544"/>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Oval 6"/>
          <p:cNvSpPr>
            <a:spLocks noChangeArrowheads="1"/>
          </p:cNvSpPr>
          <p:nvPr/>
        </p:nvSpPr>
        <p:spPr bwMode="auto">
          <a:xfrm>
            <a:off x="8878615" y="736979"/>
            <a:ext cx="1783642" cy="1783642"/>
          </a:xfrm>
          <a:prstGeom prst="ellipse">
            <a:avLst/>
          </a:prstGeom>
          <a:solidFill>
            <a:schemeClr val="accent2">
              <a:lumMod val="85000"/>
            </a:schemeClr>
          </a:solidFill>
          <a:ln>
            <a:noFill/>
          </a:ln>
        </p:spPr>
        <p:txBody>
          <a:bodyPr vert="horz" wrap="square" lIns="91440" tIns="45720" rIns="91440" bIns="45720" numCol="1" anchor="t" anchorCtr="0" compatLnSpc="1"/>
          <a:lstStyle/>
          <a:p>
            <a:endParaRPr lang="zh-CN" altLang="en-US"/>
          </a:p>
        </p:txBody>
      </p:sp>
      <p:sp>
        <p:nvSpPr>
          <p:cNvPr id="20" name="Oval 6"/>
          <p:cNvSpPr>
            <a:spLocks noChangeArrowheads="1"/>
          </p:cNvSpPr>
          <p:nvPr/>
        </p:nvSpPr>
        <p:spPr bwMode="auto">
          <a:xfrm>
            <a:off x="1718165" y="867634"/>
            <a:ext cx="1486938" cy="148693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1" name="Oval 6"/>
          <p:cNvSpPr>
            <a:spLocks noChangeArrowheads="1"/>
          </p:cNvSpPr>
          <p:nvPr/>
        </p:nvSpPr>
        <p:spPr bwMode="auto">
          <a:xfrm>
            <a:off x="5361828" y="885331"/>
            <a:ext cx="1486938" cy="1486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22" name="Oval 6"/>
          <p:cNvSpPr>
            <a:spLocks noChangeArrowheads="1"/>
          </p:cNvSpPr>
          <p:nvPr/>
        </p:nvSpPr>
        <p:spPr bwMode="auto">
          <a:xfrm>
            <a:off x="9026967" y="867634"/>
            <a:ext cx="1486938" cy="1486938"/>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9438071" y="1228299"/>
            <a:ext cx="664730" cy="649714"/>
          </a:xfrm>
          <a:custGeom>
            <a:gdLst>
              <a:gd name="T0" fmla="*/ 337 w 1209"/>
              <a:gd name="T1" fmla="*/ 645 h 1155"/>
              <a:gd name="T2" fmla="*/ 359 w 1209"/>
              <a:gd name="T3" fmla="*/ 635 h 1155"/>
              <a:gd name="T4" fmla="*/ 405 w 1209"/>
              <a:gd name="T5" fmla="*/ 589 h 1155"/>
              <a:gd name="T6" fmla="*/ 416 w 1209"/>
              <a:gd name="T7" fmla="*/ 564 h 1155"/>
              <a:gd name="T8" fmla="*/ 424 w 1209"/>
              <a:gd name="T9" fmla="*/ 520 h 1155"/>
              <a:gd name="T10" fmla="*/ 418 w 1209"/>
              <a:gd name="T11" fmla="*/ 480 h 1155"/>
              <a:gd name="T12" fmla="*/ 410 w 1209"/>
              <a:gd name="T13" fmla="*/ 460 h 1155"/>
              <a:gd name="T14" fmla="*/ 391 w 1209"/>
              <a:gd name="T15" fmla="*/ 431 h 1155"/>
              <a:gd name="T16" fmla="*/ 376 w 1209"/>
              <a:gd name="T17" fmla="*/ 417 h 1155"/>
              <a:gd name="T18" fmla="*/ 344 w 1209"/>
              <a:gd name="T19" fmla="*/ 397 h 1155"/>
              <a:gd name="T20" fmla="*/ 155 w 1209"/>
              <a:gd name="T21" fmla="*/ 520 h 1155"/>
              <a:gd name="T22" fmla="*/ 1006 w 1209"/>
              <a:gd name="T23" fmla="*/ 682 h 1155"/>
              <a:gd name="T24" fmla="*/ 808 w 1209"/>
              <a:gd name="T25" fmla="*/ 683 h 1155"/>
              <a:gd name="T26" fmla="*/ 776 w 1209"/>
              <a:gd name="T27" fmla="*/ 690 h 1155"/>
              <a:gd name="T28" fmla="*/ 680 w 1209"/>
              <a:gd name="T29" fmla="*/ 751 h 1155"/>
              <a:gd name="T30" fmla="*/ 630 w 1209"/>
              <a:gd name="T31" fmla="*/ 1155 h 1155"/>
              <a:gd name="T32" fmla="*/ 790 w 1209"/>
              <a:gd name="T33" fmla="*/ 875 h 1155"/>
              <a:gd name="T34" fmla="*/ 1045 w 1209"/>
              <a:gd name="T35" fmla="*/ 875 h 1155"/>
              <a:gd name="T36" fmla="*/ 1209 w 1209"/>
              <a:gd name="T37" fmla="*/ 1155 h 1155"/>
              <a:gd name="T38" fmla="*/ 543 w 1209"/>
              <a:gd name="T39" fmla="*/ 770 h 1155"/>
              <a:gd name="T40" fmla="*/ 528 w 1209"/>
              <a:gd name="T41" fmla="*/ 750 h 1155"/>
              <a:gd name="T42" fmla="*/ 496 w 1209"/>
              <a:gd name="T43" fmla="*/ 721 h 1155"/>
              <a:gd name="T44" fmla="*/ 420 w 1209"/>
              <a:gd name="T45" fmla="*/ 686 h 1155"/>
              <a:gd name="T46" fmla="*/ 394 w 1209"/>
              <a:gd name="T47" fmla="*/ 683 h 1155"/>
              <a:gd name="T48" fmla="*/ 0 w 1209"/>
              <a:gd name="T49" fmla="*/ 885 h 1155"/>
              <a:gd name="T50" fmla="*/ 119 w 1209"/>
              <a:gd name="T51" fmla="*/ 875 h 1155"/>
              <a:gd name="T52" fmla="*/ 415 w 1209"/>
              <a:gd name="T53" fmla="*/ 1155 h 1155"/>
              <a:gd name="T54" fmla="*/ 457 w 1209"/>
              <a:gd name="T55" fmla="*/ 1155 h 1155"/>
              <a:gd name="T56" fmla="*/ 543 w 1209"/>
              <a:gd name="T57" fmla="*/ 770 h 1155"/>
              <a:gd name="T58" fmla="*/ 730 w 1209"/>
              <a:gd name="T59" fmla="*/ 647 h 1155"/>
              <a:gd name="T60" fmla="*/ 730 w 1209"/>
              <a:gd name="T61" fmla="*/ 495 h 1155"/>
              <a:gd name="T62" fmla="*/ 830 w 1209"/>
              <a:gd name="T63" fmla="*/ 351 h 1155"/>
              <a:gd name="T64" fmla="*/ 379 w 1209"/>
              <a:gd name="T65" fmla="*/ 351 h 1155"/>
              <a:gd name="T66" fmla="*/ 475 w 1209"/>
              <a:gd name="T67" fmla="*/ 645 h 1155"/>
              <a:gd name="T68" fmla="*/ 605 w 1209"/>
              <a:gd name="T69" fmla="*/ 269 h 1155"/>
              <a:gd name="T70" fmla="*/ 605 w 1209"/>
              <a:gd name="T71" fmla="*/ 0 h 1155"/>
              <a:gd name="T72" fmla="*/ 818 w 1209"/>
              <a:gd name="T73" fmla="*/ 431 h 1155"/>
              <a:gd name="T74" fmla="*/ 799 w 1209"/>
              <a:gd name="T75" fmla="*/ 460 h 1155"/>
              <a:gd name="T76" fmla="*/ 791 w 1209"/>
              <a:gd name="T77" fmla="*/ 481 h 1155"/>
              <a:gd name="T78" fmla="*/ 785 w 1209"/>
              <a:gd name="T79" fmla="*/ 520 h 1155"/>
              <a:gd name="T80" fmla="*/ 793 w 1209"/>
              <a:gd name="T81" fmla="*/ 564 h 1155"/>
              <a:gd name="T82" fmla="*/ 804 w 1209"/>
              <a:gd name="T83" fmla="*/ 589 h 1155"/>
              <a:gd name="T84" fmla="*/ 831 w 1209"/>
              <a:gd name="T85" fmla="*/ 621 h 1155"/>
              <a:gd name="T86" fmla="*/ 852 w 1209"/>
              <a:gd name="T87" fmla="*/ 636 h 1155"/>
              <a:gd name="T88" fmla="*/ 919 w 1209"/>
              <a:gd name="T89" fmla="*/ 654 h 1155"/>
              <a:gd name="T90" fmla="*/ 866 w 1209"/>
              <a:gd name="T91" fmla="*/ 396 h 1155"/>
              <a:gd name="T92" fmla="*/ 851 w 1209"/>
              <a:gd name="T93" fmla="*/ 404 h 1155"/>
              <a:gd name="T94" fmla="*/ 832 w 1209"/>
              <a:gd name="T95" fmla="*/ 418 h 1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9" h="1155">
                <a:moveTo>
                  <a:pt x="290" y="654"/>
                </a:moveTo>
                <a:lnTo>
                  <a:pt x="290" y="654"/>
                </a:lnTo>
                <a:cubicBezTo>
                  <a:pt x="306" y="654"/>
                  <a:pt x="322" y="651"/>
                  <a:pt x="337" y="645"/>
                </a:cubicBezTo>
                <a:cubicBezTo>
                  <a:pt x="337" y="645"/>
                  <a:pt x="338" y="645"/>
                  <a:pt x="338" y="645"/>
                </a:cubicBezTo>
                <a:cubicBezTo>
                  <a:pt x="345" y="642"/>
                  <a:pt x="351" y="639"/>
                  <a:pt x="358" y="636"/>
                </a:cubicBezTo>
                <a:cubicBezTo>
                  <a:pt x="358" y="635"/>
                  <a:pt x="358" y="635"/>
                  <a:pt x="359" y="635"/>
                </a:cubicBezTo>
                <a:cubicBezTo>
                  <a:pt x="365" y="631"/>
                  <a:pt x="371" y="627"/>
                  <a:pt x="377" y="622"/>
                </a:cubicBezTo>
                <a:cubicBezTo>
                  <a:pt x="377" y="622"/>
                  <a:pt x="377" y="622"/>
                  <a:pt x="377" y="622"/>
                </a:cubicBezTo>
                <a:cubicBezTo>
                  <a:pt x="388" y="612"/>
                  <a:pt x="397" y="601"/>
                  <a:pt x="405" y="589"/>
                </a:cubicBezTo>
                <a:cubicBezTo>
                  <a:pt x="405" y="588"/>
                  <a:pt x="406" y="587"/>
                  <a:pt x="406" y="586"/>
                </a:cubicBezTo>
                <a:cubicBezTo>
                  <a:pt x="410" y="580"/>
                  <a:pt x="413" y="574"/>
                  <a:pt x="415" y="568"/>
                </a:cubicBezTo>
                <a:cubicBezTo>
                  <a:pt x="415" y="567"/>
                  <a:pt x="416" y="566"/>
                  <a:pt x="416" y="564"/>
                </a:cubicBezTo>
                <a:cubicBezTo>
                  <a:pt x="418" y="558"/>
                  <a:pt x="420" y="552"/>
                  <a:pt x="422" y="545"/>
                </a:cubicBezTo>
                <a:cubicBezTo>
                  <a:pt x="422" y="544"/>
                  <a:pt x="422" y="543"/>
                  <a:pt x="422" y="542"/>
                </a:cubicBezTo>
                <a:cubicBezTo>
                  <a:pt x="423" y="534"/>
                  <a:pt x="424" y="527"/>
                  <a:pt x="424" y="520"/>
                </a:cubicBezTo>
                <a:cubicBezTo>
                  <a:pt x="424" y="514"/>
                  <a:pt x="423" y="507"/>
                  <a:pt x="423" y="502"/>
                </a:cubicBezTo>
                <a:cubicBezTo>
                  <a:pt x="422" y="500"/>
                  <a:pt x="422" y="499"/>
                  <a:pt x="422" y="497"/>
                </a:cubicBezTo>
                <a:cubicBezTo>
                  <a:pt x="421" y="491"/>
                  <a:pt x="420" y="486"/>
                  <a:pt x="418" y="480"/>
                </a:cubicBezTo>
                <a:cubicBezTo>
                  <a:pt x="418" y="480"/>
                  <a:pt x="418" y="480"/>
                  <a:pt x="418" y="480"/>
                </a:cubicBezTo>
                <a:cubicBezTo>
                  <a:pt x="416" y="474"/>
                  <a:pt x="414" y="469"/>
                  <a:pt x="412" y="464"/>
                </a:cubicBezTo>
                <a:cubicBezTo>
                  <a:pt x="411" y="462"/>
                  <a:pt x="411" y="461"/>
                  <a:pt x="410" y="460"/>
                </a:cubicBezTo>
                <a:cubicBezTo>
                  <a:pt x="407" y="455"/>
                  <a:pt x="405" y="450"/>
                  <a:pt x="401" y="445"/>
                </a:cubicBezTo>
                <a:lnTo>
                  <a:pt x="401" y="445"/>
                </a:lnTo>
                <a:cubicBezTo>
                  <a:pt x="398" y="440"/>
                  <a:pt x="394" y="436"/>
                  <a:pt x="391" y="431"/>
                </a:cubicBezTo>
                <a:cubicBezTo>
                  <a:pt x="390" y="430"/>
                  <a:pt x="389" y="430"/>
                  <a:pt x="388" y="429"/>
                </a:cubicBezTo>
                <a:cubicBezTo>
                  <a:pt x="384" y="425"/>
                  <a:pt x="380" y="421"/>
                  <a:pt x="376" y="417"/>
                </a:cubicBezTo>
                <a:cubicBezTo>
                  <a:pt x="376" y="417"/>
                  <a:pt x="376" y="417"/>
                  <a:pt x="376" y="417"/>
                </a:cubicBezTo>
                <a:cubicBezTo>
                  <a:pt x="371" y="413"/>
                  <a:pt x="367" y="409"/>
                  <a:pt x="362" y="406"/>
                </a:cubicBezTo>
                <a:cubicBezTo>
                  <a:pt x="361" y="406"/>
                  <a:pt x="360" y="405"/>
                  <a:pt x="359" y="405"/>
                </a:cubicBezTo>
                <a:cubicBezTo>
                  <a:pt x="354" y="402"/>
                  <a:pt x="349" y="399"/>
                  <a:pt x="344" y="397"/>
                </a:cubicBezTo>
                <a:cubicBezTo>
                  <a:pt x="344" y="397"/>
                  <a:pt x="344" y="397"/>
                  <a:pt x="343" y="396"/>
                </a:cubicBezTo>
                <a:cubicBezTo>
                  <a:pt x="327" y="389"/>
                  <a:pt x="309" y="385"/>
                  <a:pt x="290" y="385"/>
                </a:cubicBezTo>
                <a:cubicBezTo>
                  <a:pt x="215" y="385"/>
                  <a:pt x="155" y="446"/>
                  <a:pt x="155" y="520"/>
                </a:cubicBezTo>
                <a:cubicBezTo>
                  <a:pt x="155" y="594"/>
                  <a:pt x="215" y="654"/>
                  <a:pt x="290" y="654"/>
                </a:cubicBezTo>
                <a:close/>
                <a:moveTo>
                  <a:pt x="1006" y="682"/>
                </a:moveTo>
                <a:lnTo>
                  <a:pt x="1006" y="682"/>
                </a:lnTo>
                <a:lnTo>
                  <a:pt x="833" y="682"/>
                </a:lnTo>
                <a:cubicBezTo>
                  <a:pt x="827" y="682"/>
                  <a:pt x="820" y="682"/>
                  <a:pt x="814" y="683"/>
                </a:cubicBezTo>
                <a:cubicBezTo>
                  <a:pt x="812" y="683"/>
                  <a:pt x="810" y="683"/>
                  <a:pt x="808" y="683"/>
                </a:cubicBezTo>
                <a:cubicBezTo>
                  <a:pt x="804" y="684"/>
                  <a:pt x="800" y="684"/>
                  <a:pt x="796" y="685"/>
                </a:cubicBezTo>
                <a:cubicBezTo>
                  <a:pt x="794" y="686"/>
                  <a:pt x="791" y="686"/>
                  <a:pt x="789" y="687"/>
                </a:cubicBezTo>
                <a:cubicBezTo>
                  <a:pt x="785" y="687"/>
                  <a:pt x="781" y="689"/>
                  <a:pt x="776" y="690"/>
                </a:cubicBezTo>
                <a:cubicBezTo>
                  <a:pt x="746" y="699"/>
                  <a:pt x="718" y="715"/>
                  <a:pt x="695" y="736"/>
                </a:cubicBezTo>
                <a:cubicBezTo>
                  <a:pt x="695" y="736"/>
                  <a:pt x="695" y="736"/>
                  <a:pt x="694" y="737"/>
                </a:cubicBezTo>
                <a:cubicBezTo>
                  <a:pt x="689" y="741"/>
                  <a:pt x="685" y="746"/>
                  <a:pt x="680" y="751"/>
                </a:cubicBezTo>
                <a:cubicBezTo>
                  <a:pt x="680" y="752"/>
                  <a:pt x="679" y="752"/>
                  <a:pt x="679" y="753"/>
                </a:cubicBezTo>
                <a:cubicBezTo>
                  <a:pt x="648" y="788"/>
                  <a:pt x="630" y="834"/>
                  <a:pt x="630" y="885"/>
                </a:cubicBezTo>
                <a:lnTo>
                  <a:pt x="630" y="1155"/>
                </a:lnTo>
                <a:lnTo>
                  <a:pt x="749" y="1155"/>
                </a:lnTo>
                <a:lnTo>
                  <a:pt x="749" y="875"/>
                </a:lnTo>
                <a:lnTo>
                  <a:pt x="790" y="875"/>
                </a:lnTo>
                <a:lnTo>
                  <a:pt x="790" y="1155"/>
                </a:lnTo>
                <a:lnTo>
                  <a:pt x="1045" y="1155"/>
                </a:lnTo>
                <a:lnTo>
                  <a:pt x="1045" y="875"/>
                </a:lnTo>
                <a:lnTo>
                  <a:pt x="1087" y="875"/>
                </a:lnTo>
                <a:lnTo>
                  <a:pt x="1087" y="1155"/>
                </a:lnTo>
                <a:lnTo>
                  <a:pt x="1209" y="1155"/>
                </a:lnTo>
                <a:lnTo>
                  <a:pt x="1209" y="885"/>
                </a:lnTo>
                <a:cubicBezTo>
                  <a:pt x="1209" y="773"/>
                  <a:pt x="1118" y="682"/>
                  <a:pt x="1006" y="682"/>
                </a:cubicBezTo>
                <a:close/>
                <a:moveTo>
                  <a:pt x="543" y="770"/>
                </a:moveTo>
                <a:lnTo>
                  <a:pt x="543" y="770"/>
                </a:lnTo>
                <a:cubicBezTo>
                  <a:pt x="539" y="764"/>
                  <a:pt x="535" y="758"/>
                  <a:pt x="530" y="752"/>
                </a:cubicBezTo>
                <a:cubicBezTo>
                  <a:pt x="529" y="752"/>
                  <a:pt x="528" y="751"/>
                  <a:pt x="528" y="750"/>
                </a:cubicBezTo>
                <a:cubicBezTo>
                  <a:pt x="524" y="745"/>
                  <a:pt x="519" y="740"/>
                  <a:pt x="514" y="736"/>
                </a:cubicBezTo>
                <a:cubicBezTo>
                  <a:pt x="513" y="735"/>
                  <a:pt x="512" y="735"/>
                  <a:pt x="512" y="734"/>
                </a:cubicBezTo>
                <a:cubicBezTo>
                  <a:pt x="507" y="729"/>
                  <a:pt x="502" y="725"/>
                  <a:pt x="496" y="721"/>
                </a:cubicBezTo>
                <a:cubicBezTo>
                  <a:pt x="496" y="721"/>
                  <a:pt x="495" y="720"/>
                  <a:pt x="494" y="720"/>
                </a:cubicBezTo>
                <a:cubicBezTo>
                  <a:pt x="476" y="707"/>
                  <a:pt x="456" y="697"/>
                  <a:pt x="434" y="690"/>
                </a:cubicBezTo>
                <a:cubicBezTo>
                  <a:pt x="429" y="689"/>
                  <a:pt x="424" y="688"/>
                  <a:pt x="420" y="686"/>
                </a:cubicBezTo>
                <a:cubicBezTo>
                  <a:pt x="417" y="686"/>
                  <a:pt x="414" y="686"/>
                  <a:pt x="412" y="685"/>
                </a:cubicBezTo>
                <a:cubicBezTo>
                  <a:pt x="408" y="684"/>
                  <a:pt x="405" y="684"/>
                  <a:pt x="401" y="683"/>
                </a:cubicBezTo>
                <a:cubicBezTo>
                  <a:pt x="399" y="683"/>
                  <a:pt x="397" y="683"/>
                  <a:pt x="394" y="683"/>
                </a:cubicBezTo>
                <a:cubicBezTo>
                  <a:pt x="388" y="682"/>
                  <a:pt x="382" y="682"/>
                  <a:pt x="376" y="682"/>
                </a:cubicBezTo>
                <a:lnTo>
                  <a:pt x="203" y="682"/>
                </a:lnTo>
                <a:cubicBezTo>
                  <a:pt x="91" y="682"/>
                  <a:pt x="0" y="773"/>
                  <a:pt x="0" y="885"/>
                </a:cubicBezTo>
                <a:lnTo>
                  <a:pt x="0" y="1155"/>
                </a:lnTo>
                <a:lnTo>
                  <a:pt x="119" y="1155"/>
                </a:lnTo>
                <a:lnTo>
                  <a:pt x="119" y="875"/>
                </a:lnTo>
                <a:lnTo>
                  <a:pt x="160" y="875"/>
                </a:lnTo>
                <a:lnTo>
                  <a:pt x="160" y="1155"/>
                </a:lnTo>
                <a:lnTo>
                  <a:pt x="415" y="1155"/>
                </a:lnTo>
                <a:lnTo>
                  <a:pt x="415" y="875"/>
                </a:lnTo>
                <a:lnTo>
                  <a:pt x="457" y="875"/>
                </a:lnTo>
                <a:lnTo>
                  <a:pt x="457" y="1155"/>
                </a:lnTo>
                <a:lnTo>
                  <a:pt x="579" y="1155"/>
                </a:lnTo>
                <a:lnTo>
                  <a:pt x="579" y="885"/>
                </a:lnTo>
                <a:cubicBezTo>
                  <a:pt x="579" y="842"/>
                  <a:pt x="566" y="802"/>
                  <a:pt x="543" y="770"/>
                </a:cubicBezTo>
                <a:cubicBezTo>
                  <a:pt x="543" y="770"/>
                  <a:pt x="543" y="770"/>
                  <a:pt x="543" y="770"/>
                </a:cubicBezTo>
                <a:close/>
                <a:moveTo>
                  <a:pt x="730" y="647"/>
                </a:moveTo>
                <a:lnTo>
                  <a:pt x="730" y="647"/>
                </a:lnTo>
                <a:lnTo>
                  <a:pt x="730" y="544"/>
                </a:lnTo>
                <a:cubicBezTo>
                  <a:pt x="729" y="536"/>
                  <a:pt x="729" y="528"/>
                  <a:pt x="729" y="520"/>
                </a:cubicBezTo>
                <a:cubicBezTo>
                  <a:pt x="729" y="511"/>
                  <a:pt x="729" y="503"/>
                  <a:pt x="730" y="495"/>
                </a:cubicBezTo>
                <a:lnTo>
                  <a:pt x="730" y="489"/>
                </a:lnTo>
                <a:lnTo>
                  <a:pt x="731" y="489"/>
                </a:lnTo>
                <a:cubicBezTo>
                  <a:pt x="741" y="430"/>
                  <a:pt x="778" y="379"/>
                  <a:pt x="830" y="351"/>
                </a:cubicBezTo>
                <a:cubicBezTo>
                  <a:pt x="794" y="317"/>
                  <a:pt x="745" y="296"/>
                  <a:pt x="691" y="296"/>
                </a:cubicBezTo>
                <a:lnTo>
                  <a:pt x="518" y="296"/>
                </a:lnTo>
                <a:cubicBezTo>
                  <a:pt x="464" y="296"/>
                  <a:pt x="416" y="317"/>
                  <a:pt x="379" y="351"/>
                </a:cubicBezTo>
                <a:cubicBezTo>
                  <a:pt x="439" y="384"/>
                  <a:pt x="480" y="447"/>
                  <a:pt x="480" y="520"/>
                </a:cubicBezTo>
                <a:cubicBezTo>
                  <a:pt x="480" y="535"/>
                  <a:pt x="479" y="549"/>
                  <a:pt x="475" y="563"/>
                </a:cubicBezTo>
                <a:lnTo>
                  <a:pt x="475" y="645"/>
                </a:lnTo>
                <a:cubicBezTo>
                  <a:pt x="531" y="668"/>
                  <a:pt x="576" y="710"/>
                  <a:pt x="605" y="762"/>
                </a:cubicBezTo>
                <a:cubicBezTo>
                  <a:pt x="632" y="711"/>
                  <a:pt x="677" y="670"/>
                  <a:pt x="730" y="647"/>
                </a:cubicBezTo>
                <a:close/>
                <a:moveTo>
                  <a:pt x="605" y="269"/>
                </a:moveTo>
                <a:lnTo>
                  <a:pt x="605" y="269"/>
                </a:lnTo>
                <a:cubicBezTo>
                  <a:pt x="679" y="269"/>
                  <a:pt x="739" y="209"/>
                  <a:pt x="739" y="134"/>
                </a:cubicBezTo>
                <a:cubicBezTo>
                  <a:pt x="739" y="60"/>
                  <a:pt x="679" y="0"/>
                  <a:pt x="605" y="0"/>
                </a:cubicBezTo>
                <a:cubicBezTo>
                  <a:pt x="530" y="0"/>
                  <a:pt x="470" y="60"/>
                  <a:pt x="470" y="134"/>
                </a:cubicBezTo>
                <a:cubicBezTo>
                  <a:pt x="470" y="209"/>
                  <a:pt x="530" y="269"/>
                  <a:pt x="605" y="269"/>
                </a:cubicBezTo>
                <a:close/>
                <a:moveTo>
                  <a:pt x="818" y="431"/>
                </a:moveTo>
                <a:cubicBezTo>
                  <a:pt x="814" y="436"/>
                  <a:pt x="811" y="440"/>
                  <a:pt x="808" y="445"/>
                </a:cubicBezTo>
                <a:cubicBezTo>
                  <a:pt x="807" y="445"/>
                  <a:pt x="807" y="446"/>
                  <a:pt x="807" y="446"/>
                </a:cubicBezTo>
                <a:cubicBezTo>
                  <a:pt x="804" y="450"/>
                  <a:pt x="802" y="455"/>
                  <a:pt x="799" y="460"/>
                </a:cubicBezTo>
                <a:cubicBezTo>
                  <a:pt x="799" y="461"/>
                  <a:pt x="798" y="463"/>
                  <a:pt x="797" y="464"/>
                </a:cubicBezTo>
                <a:cubicBezTo>
                  <a:pt x="795" y="469"/>
                  <a:pt x="793" y="474"/>
                  <a:pt x="791" y="480"/>
                </a:cubicBezTo>
                <a:cubicBezTo>
                  <a:pt x="791" y="480"/>
                  <a:pt x="791" y="480"/>
                  <a:pt x="791" y="481"/>
                </a:cubicBezTo>
                <a:cubicBezTo>
                  <a:pt x="789" y="486"/>
                  <a:pt x="788" y="492"/>
                  <a:pt x="787" y="497"/>
                </a:cubicBezTo>
                <a:cubicBezTo>
                  <a:pt x="787" y="499"/>
                  <a:pt x="787" y="500"/>
                  <a:pt x="786" y="502"/>
                </a:cubicBezTo>
                <a:cubicBezTo>
                  <a:pt x="786" y="507"/>
                  <a:pt x="785" y="514"/>
                  <a:pt x="785" y="520"/>
                </a:cubicBezTo>
                <a:cubicBezTo>
                  <a:pt x="785" y="527"/>
                  <a:pt x="786" y="534"/>
                  <a:pt x="787" y="542"/>
                </a:cubicBezTo>
                <a:cubicBezTo>
                  <a:pt x="787" y="543"/>
                  <a:pt x="787" y="544"/>
                  <a:pt x="787" y="545"/>
                </a:cubicBezTo>
                <a:cubicBezTo>
                  <a:pt x="789" y="551"/>
                  <a:pt x="791" y="558"/>
                  <a:pt x="793" y="564"/>
                </a:cubicBezTo>
                <a:cubicBezTo>
                  <a:pt x="793" y="566"/>
                  <a:pt x="794" y="567"/>
                  <a:pt x="794" y="568"/>
                </a:cubicBezTo>
                <a:cubicBezTo>
                  <a:pt x="796" y="574"/>
                  <a:pt x="799" y="580"/>
                  <a:pt x="803" y="586"/>
                </a:cubicBezTo>
                <a:cubicBezTo>
                  <a:pt x="803" y="587"/>
                  <a:pt x="804" y="588"/>
                  <a:pt x="804" y="589"/>
                </a:cubicBezTo>
                <a:cubicBezTo>
                  <a:pt x="808" y="595"/>
                  <a:pt x="812" y="600"/>
                  <a:pt x="816" y="606"/>
                </a:cubicBezTo>
                <a:cubicBezTo>
                  <a:pt x="816" y="606"/>
                  <a:pt x="817" y="606"/>
                  <a:pt x="817" y="606"/>
                </a:cubicBezTo>
                <a:cubicBezTo>
                  <a:pt x="821" y="612"/>
                  <a:pt x="826" y="617"/>
                  <a:pt x="831" y="621"/>
                </a:cubicBezTo>
                <a:cubicBezTo>
                  <a:pt x="832" y="622"/>
                  <a:pt x="832" y="622"/>
                  <a:pt x="833" y="622"/>
                </a:cubicBezTo>
                <a:cubicBezTo>
                  <a:pt x="838" y="627"/>
                  <a:pt x="844" y="631"/>
                  <a:pt x="850" y="635"/>
                </a:cubicBezTo>
                <a:cubicBezTo>
                  <a:pt x="850" y="635"/>
                  <a:pt x="851" y="635"/>
                  <a:pt x="852" y="636"/>
                </a:cubicBezTo>
                <a:cubicBezTo>
                  <a:pt x="858" y="639"/>
                  <a:pt x="864" y="642"/>
                  <a:pt x="871" y="645"/>
                </a:cubicBezTo>
                <a:cubicBezTo>
                  <a:pt x="871" y="645"/>
                  <a:pt x="872" y="645"/>
                  <a:pt x="872" y="646"/>
                </a:cubicBezTo>
                <a:cubicBezTo>
                  <a:pt x="887" y="651"/>
                  <a:pt x="903" y="654"/>
                  <a:pt x="919" y="654"/>
                </a:cubicBezTo>
                <a:cubicBezTo>
                  <a:pt x="994" y="654"/>
                  <a:pt x="1054" y="594"/>
                  <a:pt x="1054" y="520"/>
                </a:cubicBezTo>
                <a:cubicBezTo>
                  <a:pt x="1054" y="446"/>
                  <a:pt x="994" y="385"/>
                  <a:pt x="919" y="385"/>
                </a:cubicBezTo>
                <a:cubicBezTo>
                  <a:pt x="900" y="385"/>
                  <a:pt x="882" y="389"/>
                  <a:pt x="866" y="396"/>
                </a:cubicBezTo>
                <a:cubicBezTo>
                  <a:pt x="866" y="396"/>
                  <a:pt x="866" y="396"/>
                  <a:pt x="866" y="396"/>
                </a:cubicBezTo>
                <a:cubicBezTo>
                  <a:pt x="865" y="397"/>
                  <a:pt x="865" y="397"/>
                  <a:pt x="864" y="397"/>
                </a:cubicBezTo>
                <a:cubicBezTo>
                  <a:pt x="860" y="399"/>
                  <a:pt x="855" y="402"/>
                  <a:pt x="851" y="404"/>
                </a:cubicBezTo>
                <a:cubicBezTo>
                  <a:pt x="850" y="405"/>
                  <a:pt x="848" y="406"/>
                  <a:pt x="847" y="406"/>
                </a:cubicBezTo>
                <a:cubicBezTo>
                  <a:pt x="842" y="410"/>
                  <a:pt x="838" y="413"/>
                  <a:pt x="833" y="416"/>
                </a:cubicBezTo>
                <a:cubicBezTo>
                  <a:pt x="833" y="417"/>
                  <a:pt x="833" y="417"/>
                  <a:pt x="832" y="418"/>
                </a:cubicBezTo>
                <a:cubicBezTo>
                  <a:pt x="828" y="421"/>
                  <a:pt x="825" y="425"/>
                  <a:pt x="821" y="429"/>
                </a:cubicBezTo>
                <a:cubicBezTo>
                  <a:pt x="820" y="429"/>
                  <a:pt x="819" y="430"/>
                  <a:pt x="818" y="43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5809472" y="1260242"/>
            <a:ext cx="591650" cy="628690"/>
          </a:xfrm>
          <a:custGeom>
            <a:gdLst>
              <a:gd name="T0" fmla="*/ 539 w 1077"/>
              <a:gd name="T1" fmla="*/ 500 h 1117"/>
              <a:gd name="T2" fmla="*/ 539 w 1077"/>
              <a:gd name="T3" fmla="*/ 500 h 1117"/>
              <a:gd name="T4" fmla="*/ 627 w 1077"/>
              <a:gd name="T5" fmla="*/ 484 h 1117"/>
              <a:gd name="T6" fmla="*/ 628 w 1077"/>
              <a:gd name="T7" fmla="*/ 483 h 1117"/>
              <a:gd name="T8" fmla="*/ 665 w 1077"/>
              <a:gd name="T9" fmla="*/ 465 h 1117"/>
              <a:gd name="T10" fmla="*/ 667 w 1077"/>
              <a:gd name="T11" fmla="*/ 464 h 1117"/>
              <a:gd name="T12" fmla="*/ 700 w 1077"/>
              <a:gd name="T13" fmla="*/ 440 h 1117"/>
              <a:gd name="T14" fmla="*/ 701 w 1077"/>
              <a:gd name="T15" fmla="*/ 440 h 1117"/>
              <a:gd name="T16" fmla="*/ 753 w 1077"/>
              <a:gd name="T17" fmla="*/ 378 h 1117"/>
              <a:gd name="T18" fmla="*/ 756 w 1077"/>
              <a:gd name="T19" fmla="*/ 373 h 1117"/>
              <a:gd name="T20" fmla="*/ 772 w 1077"/>
              <a:gd name="T21" fmla="*/ 339 h 1117"/>
              <a:gd name="T22" fmla="*/ 774 w 1077"/>
              <a:gd name="T23" fmla="*/ 333 h 1117"/>
              <a:gd name="T24" fmla="*/ 784 w 1077"/>
              <a:gd name="T25" fmla="*/ 296 h 1117"/>
              <a:gd name="T26" fmla="*/ 785 w 1077"/>
              <a:gd name="T27" fmla="*/ 291 h 1117"/>
              <a:gd name="T28" fmla="*/ 788 w 1077"/>
              <a:gd name="T29" fmla="*/ 249 h 1117"/>
              <a:gd name="T30" fmla="*/ 786 w 1077"/>
              <a:gd name="T31" fmla="*/ 216 h 1117"/>
              <a:gd name="T32" fmla="*/ 785 w 1077"/>
              <a:gd name="T33" fmla="*/ 208 h 1117"/>
              <a:gd name="T34" fmla="*/ 778 w 1077"/>
              <a:gd name="T35" fmla="*/ 176 h 1117"/>
              <a:gd name="T36" fmla="*/ 777 w 1077"/>
              <a:gd name="T37" fmla="*/ 176 h 1117"/>
              <a:gd name="T38" fmla="*/ 766 w 1077"/>
              <a:gd name="T39" fmla="*/ 145 h 1117"/>
              <a:gd name="T40" fmla="*/ 762 w 1077"/>
              <a:gd name="T41" fmla="*/ 139 h 1117"/>
              <a:gd name="T42" fmla="*/ 747 w 1077"/>
              <a:gd name="T43" fmla="*/ 111 h 1117"/>
              <a:gd name="T44" fmla="*/ 746 w 1077"/>
              <a:gd name="T45" fmla="*/ 111 h 1117"/>
              <a:gd name="T46" fmla="*/ 726 w 1077"/>
              <a:gd name="T47" fmla="*/ 85 h 1117"/>
              <a:gd name="T48" fmla="*/ 722 w 1077"/>
              <a:gd name="T49" fmla="*/ 80 h 1117"/>
              <a:gd name="T50" fmla="*/ 699 w 1077"/>
              <a:gd name="T51" fmla="*/ 58 h 1117"/>
              <a:gd name="T52" fmla="*/ 699 w 1077"/>
              <a:gd name="T53" fmla="*/ 58 h 1117"/>
              <a:gd name="T54" fmla="*/ 672 w 1077"/>
              <a:gd name="T55" fmla="*/ 39 h 1117"/>
              <a:gd name="T56" fmla="*/ 667 w 1077"/>
              <a:gd name="T57" fmla="*/ 35 h 1117"/>
              <a:gd name="T58" fmla="*/ 640 w 1077"/>
              <a:gd name="T59" fmla="*/ 21 h 1117"/>
              <a:gd name="T60" fmla="*/ 638 w 1077"/>
              <a:gd name="T61" fmla="*/ 20 h 1117"/>
              <a:gd name="T62" fmla="*/ 539 w 1077"/>
              <a:gd name="T63" fmla="*/ 0 h 1117"/>
              <a:gd name="T64" fmla="*/ 288 w 1077"/>
              <a:gd name="T65" fmla="*/ 249 h 1117"/>
              <a:gd name="T66" fmla="*/ 539 w 1077"/>
              <a:gd name="T67" fmla="*/ 500 h 1117"/>
              <a:gd name="T68" fmla="*/ 1011 w 1077"/>
              <a:gd name="T69" fmla="*/ 715 h 1117"/>
              <a:gd name="T70" fmla="*/ 1011 w 1077"/>
              <a:gd name="T71" fmla="*/ 715 h 1117"/>
              <a:gd name="T72" fmla="*/ 985 w 1077"/>
              <a:gd name="T73" fmla="*/ 682 h 1117"/>
              <a:gd name="T74" fmla="*/ 982 w 1077"/>
              <a:gd name="T75" fmla="*/ 678 h 1117"/>
              <a:gd name="T76" fmla="*/ 956 w 1077"/>
              <a:gd name="T77" fmla="*/ 652 h 1117"/>
              <a:gd name="T78" fmla="*/ 952 w 1077"/>
              <a:gd name="T79" fmla="*/ 648 h 1117"/>
              <a:gd name="T80" fmla="*/ 923 w 1077"/>
              <a:gd name="T81" fmla="*/ 625 h 1117"/>
              <a:gd name="T82" fmla="*/ 919 w 1077"/>
              <a:gd name="T83" fmla="*/ 622 h 1117"/>
              <a:gd name="T84" fmla="*/ 807 w 1077"/>
              <a:gd name="T85" fmla="*/ 567 h 1117"/>
              <a:gd name="T86" fmla="*/ 780 w 1077"/>
              <a:gd name="T87" fmla="*/ 560 h 1117"/>
              <a:gd name="T88" fmla="*/ 766 w 1077"/>
              <a:gd name="T89" fmla="*/ 557 h 1117"/>
              <a:gd name="T90" fmla="*/ 746 w 1077"/>
              <a:gd name="T91" fmla="*/ 554 h 1117"/>
              <a:gd name="T92" fmla="*/ 733 w 1077"/>
              <a:gd name="T93" fmla="*/ 553 h 1117"/>
              <a:gd name="T94" fmla="*/ 700 w 1077"/>
              <a:gd name="T95" fmla="*/ 551 h 1117"/>
              <a:gd name="T96" fmla="*/ 377 w 1077"/>
              <a:gd name="T97" fmla="*/ 551 h 1117"/>
              <a:gd name="T98" fmla="*/ 0 w 1077"/>
              <a:gd name="T99" fmla="*/ 929 h 1117"/>
              <a:gd name="T100" fmla="*/ 0 w 1077"/>
              <a:gd name="T101" fmla="*/ 1117 h 1117"/>
              <a:gd name="T102" fmla="*/ 221 w 1077"/>
              <a:gd name="T103" fmla="*/ 1117 h 1117"/>
              <a:gd name="T104" fmla="*/ 221 w 1077"/>
              <a:gd name="T105" fmla="*/ 910 h 1117"/>
              <a:gd name="T106" fmla="*/ 298 w 1077"/>
              <a:gd name="T107" fmla="*/ 910 h 1117"/>
              <a:gd name="T108" fmla="*/ 298 w 1077"/>
              <a:gd name="T109" fmla="*/ 1117 h 1117"/>
              <a:gd name="T110" fmla="*/ 773 w 1077"/>
              <a:gd name="T111" fmla="*/ 1117 h 1117"/>
              <a:gd name="T112" fmla="*/ 773 w 1077"/>
              <a:gd name="T113" fmla="*/ 910 h 1117"/>
              <a:gd name="T114" fmla="*/ 850 w 1077"/>
              <a:gd name="T115" fmla="*/ 910 h 1117"/>
              <a:gd name="T116" fmla="*/ 850 w 1077"/>
              <a:gd name="T117" fmla="*/ 1117 h 1117"/>
              <a:gd name="T118" fmla="*/ 1077 w 1077"/>
              <a:gd name="T119" fmla="*/ 1117 h 1117"/>
              <a:gd name="T120" fmla="*/ 1077 w 1077"/>
              <a:gd name="T121" fmla="*/ 929 h 1117"/>
              <a:gd name="T122" fmla="*/ 1011 w 1077"/>
              <a:gd name="T123" fmla="*/ 715 h 1117"/>
              <a:gd name="T124" fmla="*/ 1011 w 1077"/>
              <a:gd name="T125" fmla="*/ 715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7" h="1117">
                <a:moveTo>
                  <a:pt x="539" y="500"/>
                </a:moveTo>
                <a:lnTo>
                  <a:pt x="539" y="500"/>
                </a:lnTo>
                <a:cubicBezTo>
                  <a:pt x="569" y="500"/>
                  <a:pt x="599" y="494"/>
                  <a:pt x="627" y="484"/>
                </a:cubicBezTo>
                <a:cubicBezTo>
                  <a:pt x="627" y="483"/>
                  <a:pt x="628" y="483"/>
                  <a:pt x="628" y="483"/>
                </a:cubicBezTo>
                <a:cubicBezTo>
                  <a:pt x="641" y="478"/>
                  <a:pt x="653" y="472"/>
                  <a:pt x="665" y="465"/>
                </a:cubicBezTo>
                <a:cubicBezTo>
                  <a:pt x="666" y="465"/>
                  <a:pt x="667" y="464"/>
                  <a:pt x="667" y="464"/>
                </a:cubicBezTo>
                <a:cubicBezTo>
                  <a:pt x="679" y="457"/>
                  <a:pt x="690" y="449"/>
                  <a:pt x="700" y="440"/>
                </a:cubicBezTo>
                <a:cubicBezTo>
                  <a:pt x="701" y="440"/>
                  <a:pt x="701" y="440"/>
                  <a:pt x="701" y="440"/>
                </a:cubicBezTo>
                <a:cubicBezTo>
                  <a:pt x="722" y="422"/>
                  <a:pt x="739" y="401"/>
                  <a:pt x="753" y="378"/>
                </a:cubicBezTo>
                <a:cubicBezTo>
                  <a:pt x="754" y="376"/>
                  <a:pt x="755" y="375"/>
                  <a:pt x="756" y="373"/>
                </a:cubicBezTo>
                <a:cubicBezTo>
                  <a:pt x="762" y="362"/>
                  <a:pt x="767" y="351"/>
                  <a:pt x="772" y="339"/>
                </a:cubicBezTo>
                <a:cubicBezTo>
                  <a:pt x="772" y="337"/>
                  <a:pt x="773" y="335"/>
                  <a:pt x="774" y="333"/>
                </a:cubicBezTo>
                <a:cubicBezTo>
                  <a:pt x="778" y="321"/>
                  <a:pt x="782" y="309"/>
                  <a:pt x="784" y="296"/>
                </a:cubicBezTo>
                <a:cubicBezTo>
                  <a:pt x="784" y="294"/>
                  <a:pt x="785" y="293"/>
                  <a:pt x="785" y="291"/>
                </a:cubicBezTo>
                <a:cubicBezTo>
                  <a:pt x="787" y="277"/>
                  <a:pt x="788" y="264"/>
                  <a:pt x="788" y="249"/>
                </a:cubicBezTo>
                <a:cubicBezTo>
                  <a:pt x="788" y="238"/>
                  <a:pt x="787" y="227"/>
                  <a:pt x="786" y="216"/>
                </a:cubicBezTo>
                <a:cubicBezTo>
                  <a:pt x="786" y="213"/>
                  <a:pt x="785" y="211"/>
                  <a:pt x="785" y="208"/>
                </a:cubicBezTo>
                <a:cubicBezTo>
                  <a:pt x="783" y="197"/>
                  <a:pt x="781" y="187"/>
                  <a:pt x="778" y="176"/>
                </a:cubicBezTo>
                <a:cubicBezTo>
                  <a:pt x="777" y="176"/>
                  <a:pt x="777" y="176"/>
                  <a:pt x="777" y="176"/>
                </a:cubicBezTo>
                <a:cubicBezTo>
                  <a:pt x="774" y="165"/>
                  <a:pt x="770" y="155"/>
                  <a:pt x="766" y="145"/>
                </a:cubicBezTo>
                <a:cubicBezTo>
                  <a:pt x="765" y="143"/>
                  <a:pt x="763" y="141"/>
                  <a:pt x="762" y="139"/>
                </a:cubicBezTo>
                <a:cubicBezTo>
                  <a:pt x="758" y="129"/>
                  <a:pt x="753" y="120"/>
                  <a:pt x="747" y="111"/>
                </a:cubicBezTo>
                <a:lnTo>
                  <a:pt x="746" y="111"/>
                </a:lnTo>
                <a:cubicBezTo>
                  <a:pt x="740" y="102"/>
                  <a:pt x="734" y="93"/>
                  <a:pt x="726" y="85"/>
                </a:cubicBezTo>
                <a:cubicBezTo>
                  <a:pt x="725" y="83"/>
                  <a:pt x="724" y="82"/>
                  <a:pt x="722" y="80"/>
                </a:cubicBezTo>
                <a:cubicBezTo>
                  <a:pt x="715" y="73"/>
                  <a:pt x="707" y="65"/>
                  <a:pt x="699" y="58"/>
                </a:cubicBezTo>
                <a:cubicBezTo>
                  <a:pt x="699" y="58"/>
                  <a:pt x="699" y="58"/>
                  <a:pt x="699" y="58"/>
                </a:cubicBezTo>
                <a:cubicBezTo>
                  <a:pt x="690" y="51"/>
                  <a:pt x="682" y="44"/>
                  <a:pt x="672" y="39"/>
                </a:cubicBezTo>
                <a:cubicBezTo>
                  <a:pt x="670" y="37"/>
                  <a:pt x="669" y="36"/>
                  <a:pt x="667" y="35"/>
                </a:cubicBezTo>
                <a:cubicBezTo>
                  <a:pt x="658" y="30"/>
                  <a:pt x="649" y="25"/>
                  <a:pt x="640" y="21"/>
                </a:cubicBezTo>
                <a:cubicBezTo>
                  <a:pt x="640" y="21"/>
                  <a:pt x="639" y="21"/>
                  <a:pt x="638" y="20"/>
                </a:cubicBezTo>
                <a:cubicBezTo>
                  <a:pt x="608" y="7"/>
                  <a:pt x="574" y="0"/>
                  <a:pt x="539" y="0"/>
                </a:cubicBezTo>
                <a:cubicBezTo>
                  <a:pt x="400" y="0"/>
                  <a:pt x="288" y="112"/>
                  <a:pt x="288" y="249"/>
                </a:cubicBezTo>
                <a:cubicBezTo>
                  <a:pt x="288" y="388"/>
                  <a:pt x="400" y="500"/>
                  <a:pt x="539" y="500"/>
                </a:cubicBezTo>
                <a:close/>
                <a:moveTo>
                  <a:pt x="1011" y="715"/>
                </a:moveTo>
                <a:lnTo>
                  <a:pt x="1011" y="715"/>
                </a:lnTo>
                <a:cubicBezTo>
                  <a:pt x="1003" y="703"/>
                  <a:pt x="994" y="693"/>
                  <a:pt x="985" y="682"/>
                </a:cubicBezTo>
                <a:cubicBezTo>
                  <a:pt x="984" y="681"/>
                  <a:pt x="983" y="680"/>
                  <a:pt x="982" y="678"/>
                </a:cubicBezTo>
                <a:cubicBezTo>
                  <a:pt x="974" y="669"/>
                  <a:pt x="965" y="660"/>
                  <a:pt x="956" y="652"/>
                </a:cubicBezTo>
                <a:cubicBezTo>
                  <a:pt x="955" y="651"/>
                  <a:pt x="953" y="650"/>
                  <a:pt x="952" y="648"/>
                </a:cubicBezTo>
                <a:cubicBezTo>
                  <a:pt x="942" y="640"/>
                  <a:pt x="933" y="632"/>
                  <a:pt x="923" y="625"/>
                </a:cubicBezTo>
                <a:cubicBezTo>
                  <a:pt x="922" y="624"/>
                  <a:pt x="921" y="623"/>
                  <a:pt x="919" y="622"/>
                </a:cubicBezTo>
                <a:cubicBezTo>
                  <a:pt x="885" y="598"/>
                  <a:pt x="848" y="579"/>
                  <a:pt x="807" y="567"/>
                </a:cubicBezTo>
                <a:cubicBezTo>
                  <a:pt x="798" y="564"/>
                  <a:pt x="789" y="562"/>
                  <a:pt x="780" y="560"/>
                </a:cubicBezTo>
                <a:cubicBezTo>
                  <a:pt x="775" y="559"/>
                  <a:pt x="771" y="558"/>
                  <a:pt x="766" y="557"/>
                </a:cubicBezTo>
                <a:cubicBezTo>
                  <a:pt x="759" y="556"/>
                  <a:pt x="752" y="555"/>
                  <a:pt x="746" y="554"/>
                </a:cubicBezTo>
                <a:cubicBezTo>
                  <a:pt x="742" y="554"/>
                  <a:pt x="738" y="553"/>
                  <a:pt x="733" y="553"/>
                </a:cubicBezTo>
                <a:cubicBezTo>
                  <a:pt x="722" y="552"/>
                  <a:pt x="711" y="551"/>
                  <a:pt x="700" y="551"/>
                </a:cubicBezTo>
                <a:lnTo>
                  <a:pt x="377" y="551"/>
                </a:lnTo>
                <a:cubicBezTo>
                  <a:pt x="169" y="551"/>
                  <a:pt x="0" y="720"/>
                  <a:pt x="0" y="929"/>
                </a:cubicBezTo>
                <a:lnTo>
                  <a:pt x="0" y="1117"/>
                </a:lnTo>
                <a:lnTo>
                  <a:pt x="221" y="1117"/>
                </a:lnTo>
                <a:lnTo>
                  <a:pt x="221" y="910"/>
                </a:lnTo>
                <a:lnTo>
                  <a:pt x="298" y="910"/>
                </a:lnTo>
                <a:lnTo>
                  <a:pt x="298" y="1117"/>
                </a:lnTo>
                <a:lnTo>
                  <a:pt x="773" y="1117"/>
                </a:lnTo>
                <a:lnTo>
                  <a:pt x="773" y="910"/>
                </a:lnTo>
                <a:lnTo>
                  <a:pt x="850" y="910"/>
                </a:lnTo>
                <a:lnTo>
                  <a:pt x="850" y="1117"/>
                </a:lnTo>
                <a:lnTo>
                  <a:pt x="1077" y="1117"/>
                </a:lnTo>
                <a:lnTo>
                  <a:pt x="1077" y="929"/>
                </a:lnTo>
                <a:cubicBezTo>
                  <a:pt x="1077" y="850"/>
                  <a:pt x="1053" y="776"/>
                  <a:pt x="1011" y="715"/>
                </a:cubicBezTo>
                <a:cubicBezTo>
                  <a:pt x="1011" y="715"/>
                  <a:pt x="1011" y="715"/>
                  <a:pt x="1011" y="71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Freeform 8"/>
          <p:cNvSpPr>
            <a:spLocks noEditPoints="1"/>
          </p:cNvSpPr>
          <p:nvPr/>
        </p:nvSpPr>
        <p:spPr bwMode="auto">
          <a:xfrm>
            <a:off x="2132053" y="1260242"/>
            <a:ext cx="592650" cy="628690"/>
          </a:xfrm>
          <a:custGeom>
            <a:gdLst>
              <a:gd name="T0" fmla="*/ 539 w 1078"/>
              <a:gd name="T1" fmla="*/ 500 h 1117"/>
              <a:gd name="T2" fmla="*/ 539 w 1078"/>
              <a:gd name="T3" fmla="*/ 500 h 1117"/>
              <a:gd name="T4" fmla="*/ 627 w 1078"/>
              <a:gd name="T5" fmla="*/ 484 h 1117"/>
              <a:gd name="T6" fmla="*/ 629 w 1078"/>
              <a:gd name="T7" fmla="*/ 483 h 1117"/>
              <a:gd name="T8" fmla="*/ 665 w 1078"/>
              <a:gd name="T9" fmla="*/ 465 h 1117"/>
              <a:gd name="T10" fmla="*/ 668 w 1078"/>
              <a:gd name="T11" fmla="*/ 464 h 1117"/>
              <a:gd name="T12" fmla="*/ 701 w 1078"/>
              <a:gd name="T13" fmla="*/ 440 h 1117"/>
              <a:gd name="T14" fmla="*/ 701 w 1078"/>
              <a:gd name="T15" fmla="*/ 440 h 1117"/>
              <a:gd name="T16" fmla="*/ 753 w 1078"/>
              <a:gd name="T17" fmla="*/ 378 h 1117"/>
              <a:gd name="T18" fmla="*/ 756 w 1078"/>
              <a:gd name="T19" fmla="*/ 373 h 1117"/>
              <a:gd name="T20" fmla="*/ 772 w 1078"/>
              <a:gd name="T21" fmla="*/ 339 h 1117"/>
              <a:gd name="T22" fmla="*/ 774 w 1078"/>
              <a:gd name="T23" fmla="*/ 333 h 1117"/>
              <a:gd name="T24" fmla="*/ 784 w 1078"/>
              <a:gd name="T25" fmla="*/ 296 h 1117"/>
              <a:gd name="T26" fmla="*/ 785 w 1078"/>
              <a:gd name="T27" fmla="*/ 291 h 1117"/>
              <a:gd name="T28" fmla="*/ 789 w 1078"/>
              <a:gd name="T29" fmla="*/ 249 h 1117"/>
              <a:gd name="T30" fmla="*/ 786 w 1078"/>
              <a:gd name="T31" fmla="*/ 216 h 1117"/>
              <a:gd name="T32" fmla="*/ 785 w 1078"/>
              <a:gd name="T33" fmla="*/ 208 h 1117"/>
              <a:gd name="T34" fmla="*/ 778 w 1078"/>
              <a:gd name="T35" fmla="*/ 176 h 1117"/>
              <a:gd name="T36" fmla="*/ 778 w 1078"/>
              <a:gd name="T37" fmla="*/ 176 h 1117"/>
              <a:gd name="T38" fmla="*/ 766 w 1078"/>
              <a:gd name="T39" fmla="*/ 145 h 1117"/>
              <a:gd name="T40" fmla="*/ 763 w 1078"/>
              <a:gd name="T41" fmla="*/ 139 h 1117"/>
              <a:gd name="T42" fmla="*/ 747 w 1078"/>
              <a:gd name="T43" fmla="*/ 111 h 1117"/>
              <a:gd name="T44" fmla="*/ 747 w 1078"/>
              <a:gd name="T45" fmla="*/ 111 h 1117"/>
              <a:gd name="T46" fmla="*/ 727 w 1078"/>
              <a:gd name="T47" fmla="*/ 85 h 1117"/>
              <a:gd name="T48" fmla="*/ 722 w 1078"/>
              <a:gd name="T49" fmla="*/ 80 h 1117"/>
              <a:gd name="T50" fmla="*/ 700 w 1078"/>
              <a:gd name="T51" fmla="*/ 58 h 1117"/>
              <a:gd name="T52" fmla="*/ 699 w 1078"/>
              <a:gd name="T53" fmla="*/ 58 h 1117"/>
              <a:gd name="T54" fmla="*/ 673 w 1078"/>
              <a:gd name="T55" fmla="*/ 39 h 1117"/>
              <a:gd name="T56" fmla="*/ 667 w 1078"/>
              <a:gd name="T57" fmla="*/ 35 h 1117"/>
              <a:gd name="T58" fmla="*/ 641 w 1078"/>
              <a:gd name="T59" fmla="*/ 21 h 1117"/>
              <a:gd name="T60" fmla="*/ 638 w 1078"/>
              <a:gd name="T61" fmla="*/ 20 h 1117"/>
              <a:gd name="T62" fmla="*/ 539 w 1078"/>
              <a:gd name="T63" fmla="*/ 0 h 1117"/>
              <a:gd name="T64" fmla="*/ 288 w 1078"/>
              <a:gd name="T65" fmla="*/ 249 h 1117"/>
              <a:gd name="T66" fmla="*/ 539 w 1078"/>
              <a:gd name="T67" fmla="*/ 500 h 1117"/>
              <a:gd name="T68" fmla="*/ 1011 w 1078"/>
              <a:gd name="T69" fmla="*/ 715 h 1117"/>
              <a:gd name="T70" fmla="*/ 1011 w 1078"/>
              <a:gd name="T71" fmla="*/ 715 h 1117"/>
              <a:gd name="T72" fmla="*/ 986 w 1078"/>
              <a:gd name="T73" fmla="*/ 682 h 1117"/>
              <a:gd name="T74" fmla="*/ 982 w 1078"/>
              <a:gd name="T75" fmla="*/ 678 h 1117"/>
              <a:gd name="T76" fmla="*/ 956 w 1078"/>
              <a:gd name="T77" fmla="*/ 652 h 1117"/>
              <a:gd name="T78" fmla="*/ 952 w 1078"/>
              <a:gd name="T79" fmla="*/ 648 h 1117"/>
              <a:gd name="T80" fmla="*/ 923 w 1078"/>
              <a:gd name="T81" fmla="*/ 625 h 1117"/>
              <a:gd name="T82" fmla="*/ 919 w 1078"/>
              <a:gd name="T83" fmla="*/ 622 h 1117"/>
              <a:gd name="T84" fmla="*/ 807 w 1078"/>
              <a:gd name="T85" fmla="*/ 567 h 1117"/>
              <a:gd name="T86" fmla="*/ 781 w 1078"/>
              <a:gd name="T87" fmla="*/ 560 h 1117"/>
              <a:gd name="T88" fmla="*/ 766 w 1078"/>
              <a:gd name="T89" fmla="*/ 557 h 1117"/>
              <a:gd name="T90" fmla="*/ 746 w 1078"/>
              <a:gd name="T91" fmla="*/ 554 h 1117"/>
              <a:gd name="T92" fmla="*/ 734 w 1078"/>
              <a:gd name="T93" fmla="*/ 553 h 1117"/>
              <a:gd name="T94" fmla="*/ 700 w 1078"/>
              <a:gd name="T95" fmla="*/ 551 h 1117"/>
              <a:gd name="T96" fmla="*/ 377 w 1078"/>
              <a:gd name="T97" fmla="*/ 551 h 1117"/>
              <a:gd name="T98" fmla="*/ 0 w 1078"/>
              <a:gd name="T99" fmla="*/ 929 h 1117"/>
              <a:gd name="T100" fmla="*/ 0 w 1078"/>
              <a:gd name="T101" fmla="*/ 1117 h 1117"/>
              <a:gd name="T102" fmla="*/ 221 w 1078"/>
              <a:gd name="T103" fmla="*/ 1117 h 1117"/>
              <a:gd name="T104" fmla="*/ 221 w 1078"/>
              <a:gd name="T105" fmla="*/ 910 h 1117"/>
              <a:gd name="T106" fmla="*/ 298 w 1078"/>
              <a:gd name="T107" fmla="*/ 910 h 1117"/>
              <a:gd name="T108" fmla="*/ 298 w 1078"/>
              <a:gd name="T109" fmla="*/ 1117 h 1117"/>
              <a:gd name="T110" fmla="*/ 773 w 1078"/>
              <a:gd name="T111" fmla="*/ 1117 h 1117"/>
              <a:gd name="T112" fmla="*/ 773 w 1078"/>
              <a:gd name="T113" fmla="*/ 910 h 1117"/>
              <a:gd name="T114" fmla="*/ 850 w 1078"/>
              <a:gd name="T115" fmla="*/ 910 h 1117"/>
              <a:gd name="T116" fmla="*/ 850 w 1078"/>
              <a:gd name="T117" fmla="*/ 1117 h 1117"/>
              <a:gd name="T118" fmla="*/ 1078 w 1078"/>
              <a:gd name="T119" fmla="*/ 1117 h 1117"/>
              <a:gd name="T120" fmla="*/ 1078 w 1078"/>
              <a:gd name="T121" fmla="*/ 929 h 1117"/>
              <a:gd name="T122" fmla="*/ 1011 w 1078"/>
              <a:gd name="T123" fmla="*/ 715 h 1117"/>
              <a:gd name="T124" fmla="*/ 1011 w 1078"/>
              <a:gd name="T125" fmla="*/ 715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8" h="1117">
                <a:moveTo>
                  <a:pt x="539" y="500"/>
                </a:moveTo>
                <a:lnTo>
                  <a:pt x="539" y="500"/>
                </a:lnTo>
                <a:cubicBezTo>
                  <a:pt x="570" y="500"/>
                  <a:pt x="599" y="494"/>
                  <a:pt x="627" y="484"/>
                </a:cubicBezTo>
                <a:cubicBezTo>
                  <a:pt x="627" y="483"/>
                  <a:pt x="628" y="483"/>
                  <a:pt x="629" y="483"/>
                </a:cubicBezTo>
                <a:cubicBezTo>
                  <a:pt x="641" y="478"/>
                  <a:pt x="654" y="472"/>
                  <a:pt x="665" y="465"/>
                </a:cubicBezTo>
                <a:cubicBezTo>
                  <a:pt x="666" y="465"/>
                  <a:pt x="667" y="464"/>
                  <a:pt x="668" y="464"/>
                </a:cubicBezTo>
                <a:cubicBezTo>
                  <a:pt x="679" y="457"/>
                  <a:pt x="690" y="449"/>
                  <a:pt x="701" y="440"/>
                </a:cubicBezTo>
                <a:cubicBezTo>
                  <a:pt x="701" y="440"/>
                  <a:pt x="701" y="440"/>
                  <a:pt x="701" y="440"/>
                </a:cubicBezTo>
                <a:cubicBezTo>
                  <a:pt x="722" y="422"/>
                  <a:pt x="739" y="401"/>
                  <a:pt x="753" y="378"/>
                </a:cubicBezTo>
                <a:cubicBezTo>
                  <a:pt x="754" y="376"/>
                  <a:pt x="755" y="375"/>
                  <a:pt x="756" y="373"/>
                </a:cubicBezTo>
                <a:cubicBezTo>
                  <a:pt x="762" y="362"/>
                  <a:pt x="768" y="351"/>
                  <a:pt x="772" y="339"/>
                </a:cubicBezTo>
                <a:cubicBezTo>
                  <a:pt x="773" y="337"/>
                  <a:pt x="773" y="335"/>
                  <a:pt x="774" y="333"/>
                </a:cubicBezTo>
                <a:cubicBezTo>
                  <a:pt x="778" y="321"/>
                  <a:pt x="782" y="309"/>
                  <a:pt x="784" y="296"/>
                </a:cubicBezTo>
                <a:cubicBezTo>
                  <a:pt x="785" y="294"/>
                  <a:pt x="785" y="293"/>
                  <a:pt x="785" y="291"/>
                </a:cubicBezTo>
                <a:cubicBezTo>
                  <a:pt x="787" y="277"/>
                  <a:pt x="789" y="264"/>
                  <a:pt x="789" y="249"/>
                </a:cubicBezTo>
                <a:cubicBezTo>
                  <a:pt x="789" y="238"/>
                  <a:pt x="788" y="227"/>
                  <a:pt x="786" y="216"/>
                </a:cubicBezTo>
                <a:cubicBezTo>
                  <a:pt x="786" y="213"/>
                  <a:pt x="786" y="211"/>
                  <a:pt x="785" y="208"/>
                </a:cubicBezTo>
                <a:cubicBezTo>
                  <a:pt x="783" y="197"/>
                  <a:pt x="781" y="187"/>
                  <a:pt x="778" y="176"/>
                </a:cubicBezTo>
                <a:cubicBezTo>
                  <a:pt x="778" y="176"/>
                  <a:pt x="778" y="176"/>
                  <a:pt x="778" y="176"/>
                </a:cubicBezTo>
                <a:cubicBezTo>
                  <a:pt x="775" y="165"/>
                  <a:pt x="770" y="155"/>
                  <a:pt x="766" y="145"/>
                </a:cubicBezTo>
                <a:cubicBezTo>
                  <a:pt x="765" y="143"/>
                  <a:pt x="764" y="141"/>
                  <a:pt x="763" y="139"/>
                </a:cubicBezTo>
                <a:cubicBezTo>
                  <a:pt x="758" y="129"/>
                  <a:pt x="753" y="120"/>
                  <a:pt x="747" y="111"/>
                </a:cubicBezTo>
                <a:lnTo>
                  <a:pt x="747" y="111"/>
                </a:lnTo>
                <a:cubicBezTo>
                  <a:pt x="741" y="102"/>
                  <a:pt x="734" y="93"/>
                  <a:pt x="727" y="85"/>
                </a:cubicBezTo>
                <a:cubicBezTo>
                  <a:pt x="725" y="83"/>
                  <a:pt x="724" y="82"/>
                  <a:pt x="722" y="80"/>
                </a:cubicBezTo>
                <a:cubicBezTo>
                  <a:pt x="715" y="73"/>
                  <a:pt x="708" y="65"/>
                  <a:pt x="700" y="58"/>
                </a:cubicBezTo>
                <a:cubicBezTo>
                  <a:pt x="699" y="58"/>
                  <a:pt x="699" y="58"/>
                  <a:pt x="699" y="58"/>
                </a:cubicBezTo>
                <a:cubicBezTo>
                  <a:pt x="691" y="51"/>
                  <a:pt x="682" y="44"/>
                  <a:pt x="673" y="39"/>
                </a:cubicBezTo>
                <a:cubicBezTo>
                  <a:pt x="671" y="37"/>
                  <a:pt x="669" y="36"/>
                  <a:pt x="667" y="35"/>
                </a:cubicBezTo>
                <a:cubicBezTo>
                  <a:pt x="659" y="30"/>
                  <a:pt x="650" y="25"/>
                  <a:pt x="641" y="21"/>
                </a:cubicBezTo>
                <a:cubicBezTo>
                  <a:pt x="640" y="21"/>
                  <a:pt x="639" y="21"/>
                  <a:pt x="638" y="20"/>
                </a:cubicBezTo>
                <a:cubicBezTo>
                  <a:pt x="608" y="7"/>
                  <a:pt x="574" y="0"/>
                  <a:pt x="539" y="0"/>
                </a:cubicBezTo>
                <a:cubicBezTo>
                  <a:pt x="401" y="0"/>
                  <a:pt x="288" y="112"/>
                  <a:pt x="288" y="249"/>
                </a:cubicBezTo>
                <a:cubicBezTo>
                  <a:pt x="288" y="388"/>
                  <a:pt x="401" y="500"/>
                  <a:pt x="539" y="500"/>
                </a:cubicBezTo>
                <a:close/>
                <a:moveTo>
                  <a:pt x="1011" y="715"/>
                </a:moveTo>
                <a:lnTo>
                  <a:pt x="1011" y="715"/>
                </a:lnTo>
                <a:cubicBezTo>
                  <a:pt x="1003" y="703"/>
                  <a:pt x="995" y="693"/>
                  <a:pt x="986" y="682"/>
                </a:cubicBezTo>
                <a:cubicBezTo>
                  <a:pt x="985" y="681"/>
                  <a:pt x="983" y="680"/>
                  <a:pt x="982" y="678"/>
                </a:cubicBezTo>
                <a:cubicBezTo>
                  <a:pt x="974" y="669"/>
                  <a:pt x="966" y="660"/>
                  <a:pt x="956" y="652"/>
                </a:cubicBezTo>
                <a:cubicBezTo>
                  <a:pt x="955" y="651"/>
                  <a:pt x="953" y="650"/>
                  <a:pt x="952" y="648"/>
                </a:cubicBezTo>
                <a:cubicBezTo>
                  <a:pt x="943" y="640"/>
                  <a:pt x="933" y="632"/>
                  <a:pt x="923" y="625"/>
                </a:cubicBezTo>
                <a:cubicBezTo>
                  <a:pt x="922" y="624"/>
                  <a:pt x="921" y="623"/>
                  <a:pt x="919" y="622"/>
                </a:cubicBezTo>
                <a:cubicBezTo>
                  <a:pt x="886" y="598"/>
                  <a:pt x="848" y="579"/>
                  <a:pt x="807" y="567"/>
                </a:cubicBezTo>
                <a:cubicBezTo>
                  <a:pt x="799" y="564"/>
                  <a:pt x="790" y="562"/>
                  <a:pt x="781" y="560"/>
                </a:cubicBezTo>
                <a:cubicBezTo>
                  <a:pt x="776" y="559"/>
                  <a:pt x="771" y="558"/>
                  <a:pt x="766" y="557"/>
                </a:cubicBezTo>
                <a:cubicBezTo>
                  <a:pt x="759" y="556"/>
                  <a:pt x="753" y="555"/>
                  <a:pt x="746" y="554"/>
                </a:cubicBezTo>
                <a:cubicBezTo>
                  <a:pt x="742" y="554"/>
                  <a:pt x="738" y="553"/>
                  <a:pt x="734" y="553"/>
                </a:cubicBezTo>
                <a:cubicBezTo>
                  <a:pt x="723" y="552"/>
                  <a:pt x="711" y="551"/>
                  <a:pt x="700" y="551"/>
                </a:cubicBezTo>
                <a:lnTo>
                  <a:pt x="377" y="551"/>
                </a:lnTo>
                <a:cubicBezTo>
                  <a:pt x="169" y="551"/>
                  <a:pt x="0" y="720"/>
                  <a:pt x="0" y="929"/>
                </a:cubicBezTo>
                <a:lnTo>
                  <a:pt x="0" y="1117"/>
                </a:lnTo>
                <a:lnTo>
                  <a:pt x="221" y="1117"/>
                </a:lnTo>
                <a:lnTo>
                  <a:pt x="221" y="910"/>
                </a:lnTo>
                <a:lnTo>
                  <a:pt x="298" y="910"/>
                </a:lnTo>
                <a:lnTo>
                  <a:pt x="298" y="1117"/>
                </a:lnTo>
                <a:lnTo>
                  <a:pt x="773" y="1117"/>
                </a:lnTo>
                <a:lnTo>
                  <a:pt x="773" y="910"/>
                </a:lnTo>
                <a:lnTo>
                  <a:pt x="850" y="910"/>
                </a:lnTo>
                <a:lnTo>
                  <a:pt x="850" y="1117"/>
                </a:lnTo>
                <a:lnTo>
                  <a:pt x="1078" y="1117"/>
                </a:lnTo>
                <a:lnTo>
                  <a:pt x="1078" y="929"/>
                </a:lnTo>
                <a:cubicBezTo>
                  <a:pt x="1078" y="850"/>
                  <a:pt x="1053" y="776"/>
                  <a:pt x="1011" y="715"/>
                </a:cubicBezTo>
                <a:cubicBezTo>
                  <a:pt x="1011" y="715"/>
                  <a:pt x="1011" y="715"/>
                  <a:pt x="1011" y="71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5361828" y="2567067"/>
            <a:ext cx="1467068" cy="400110"/>
          </a:xfrm>
          <a:prstGeom prst="rect">
            <a:avLst/>
          </a:prstGeom>
          <a:noFill/>
        </p:spPr>
        <p:txBody>
          <a:bodyPr wrap="none" rtlCol="0">
            <a:spAutoFit/>
          </a:bodyPr>
          <a:lstStyle/>
          <a:p>
            <a:r>
              <a:rPr lang="zh-CN" altLang="en-US" sz="2000" b="1">
                <a:solidFill>
                  <a:schemeClr val="accent1"/>
                </a:solidFill>
                <a:latin typeface="+mj-ea"/>
                <a:ea typeface="+mj-ea"/>
              </a:rPr>
              <a:t>圈长的职责</a:t>
            </a:r>
            <a:endParaRPr lang="zh-CN" altLang="en-US" sz="2000" b="1">
              <a:solidFill>
                <a:schemeClr val="accent1"/>
              </a:solidFill>
              <a:latin typeface="+mj-ea"/>
              <a:ea typeface="+mj-ea"/>
            </a:endParaRPr>
          </a:p>
        </p:txBody>
      </p:sp>
      <p:sp>
        <p:nvSpPr>
          <p:cNvPr id="25" name="TextBox 24"/>
          <p:cNvSpPr txBox="1"/>
          <p:nvPr/>
        </p:nvSpPr>
        <p:spPr>
          <a:xfrm>
            <a:off x="1629906" y="2567067"/>
            <a:ext cx="1723549" cy="400110"/>
          </a:xfrm>
          <a:prstGeom prst="rect">
            <a:avLst/>
          </a:prstGeom>
          <a:noFill/>
        </p:spPr>
        <p:txBody>
          <a:bodyPr wrap="none" rtlCol="0">
            <a:spAutoFit/>
          </a:bodyPr>
          <a:lstStyle/>
          <a:p>
            <a:r>
              <a:rPr lang="zh-CN" altLang="en-US" sz="2000" b="1">
                <a:solidFill>
                  <a:schemeClr val="accent1"/>
                </a:solidFill>
                <a:latin typeface="+mj-ea"/>
                <a:ea typeface="+mj-ea"/>
              </a:rPr>
              <a:t>辅导员的职责</a:t>
            </a:r>
            <a:endParaRPr lang="zh-CN" altLang="en-US" sz="2000" b="1">
              <a:solidFill>
                <a:schemeClr val="accent1"/>
              </a:solidFill>
              <a:latin typeface="+mj-ea"/>
              <a:ea typeface="+mj-ea"/>
            </a:endParaRPr>
          </a:p>
        </p:txBody>
      </p:sp>
      <p:sp>
        <p:nvSpPr>
          <p:cNvPr id="26" name="TextBox 25"/>
          <p:cNvSpPr txBox="1"/>
          <p:nvPr/>
        </p:nvSpPr>
        <p:spPr>
          <a:xfrm>
            <a:off x="8999408" y="2567067"/>
            <a:ext cx="1467068" cy="400110"/>
          </a:xfrm>
          <a:prstGeom prst="rect">
            <a:avLst/>
          </a:prstGeom>
          <a:noFill/>
        </p:spPr>
        <p:txBody>
          <a:bodyPr wrap="none" rtlCol="0">
            <a:spAutoFit/>
          </a:bodyPr>
          <a:lstStyle/>
          <a:p>
            <a:r>
              <a:rPr lang="zh-CN" altLang="en-US" sz="2000" b="1">
                <a:solidFill>
                  <a:schemeClr val="accent1"/>
                </a:solidFill>
                <a:latin typeface="+mj-ea"/>
                <a:ea typeface="+mj-ea"/>
              </a:rPr>
              <a:t>圈员的职责</a:t>
            </a:r>
            <a:endParaRPr lang="zh-CN" altLang="en-US" sz="2000" b="1">
              <a:solidFill>
                <a:schemeClr val="accent1"/>
              </a:solidFill>
              <a:latin typeface="+mj-ea"/>
              <a:ea typeface="+mj-ea"/>
            </a:endParaRPr>
          </a:p>
        </p:txBody>
      </p:sp>
      <p:sp>
        <p:nvSpPr>
          <p:cNvPr id="27" name="TextBox 26"/>
          <p:cNvSpPr txBox="1"/>
          <p:nvPr/>
        </p:nvSpPr>
        <p:spPr>
          <a:xfrm>
            <a:off x="8338782" y="3014453"/>
            <a:ext cx="2944175" cy="3139321"/>
          </a:xfrm>
          <a:prstGeom prst="rect">
            <a:avLst/>
          </a:prstGeom>
          <a:noFill/>
        </p:spPr>
        <p:txBody>
          <a:bodyPr wrap="square" rtlCol="0">
            <a:spAutoFit/>
          </a:bodyPr>
          <a:lstStyle/>
          <a:p>
            <a:r>
              <a:rPr lang="en-US" altLang="zh-CN">
                <a:latin typeface="+mj-ea"/>
                <a:ea typeface="+mj-ea"/>
              </a:rPr>
              <a:t>●</a:t>
            </a:r>
            <a:r>
              <a:rPr lang="zh-CN" altLang="en-US">
                <a:latin typeface="+mj-ea"/>
                <a:ea typeface="+mj-ea"/>
              </a:rPr>
              <a:t>热心参加圈会，积极参与活动</a:t>
            </a:r>
            <a:endParaRPr lang="en-US" altLang="zh-CN">
              <a:latin typeface="+mj-ea"/>
              <a:ea typeface="+mj-ea"/>
            </a:endParaRPr>
          </a:p>
          <a:p>
            <a:r>
              <a:rPr lang="en-US" altLang="zh-CN">
                <a:latin typeface="+mj-ea"/>
                <a:ea typeface="+mj-ea"/>
              </a:rPr>
              <a:t>●</a:t>
            </a:r>
            <a:r>
              <a:rPr lang="zh-CN" altLang="en-US">
                <a:latin typeface="+mj-ea"/>
                <a:ea typeface="+mj-ea"/>
              </a:rPr>
              <a:t>圈会时积极发言，建立活泼的开会气氛</a:t>
            </a:r>
            <a:endParaRPr lang="en-US" altLang="zh-CN">
              <a:latin typeface="+mj-ea"/>
              <a:ea typeface="+mj-ea"/>
            </a:endParaRPr>
          </a:p>
          <a:p>
            <a:r>
              <a:rPr lang="en-US" altLang="zh-CN">
                <a:latin typeface="+mj-ea"/>
                <a:ea typeface="+mj-ea"/>
              </a:rPr>
              <a:t>●</a:t>
            </a:r>
            <a:r>
              <a:rPr lang="zh-CN" altLang="en-US">
                <a:latin typeface="+mj-ea"/>
                <a:ea typeface="+mj-ea"/>
              </a:rPr>
              <a:t>扎实落实所分配的项目</a:t>
            </a:r>
            <a:endParaRPr lang="en-US" altLang="zh-CN">
              <a:latin typeface="+mj-ea"/>
              <a:ea typeface="+mj-ea"/>
            </a:endParaRPr>
          </a:p>
          <a:p>
            <a:r>
              <a:rPr lang="en-US" altLang="zh-CN">
                <a:latin typeface="+mj-ea"/>
                <a:ea typeface="+mj-ea"/>
              </a:rPr>
              <a:t>●</a:t>
            </a:r>
            <a:r>
              <a:rPr lang="zh-CN" altLang="en-US">
                <a:latin typeface="+mj-ea"/>
                <a:ea typeface="+mj-ea"/>
              </a:rPr>
              <a:t>将发现的问题积极向小组汇报</a:t>
            </a:r>
            <a:endParaRPr lang="en-US" altLang="zh-CN">
              <a:latin typeface="+mj-ea"/>
              <a:ea typeface="+mj-ea"/>
            </a:endParaRPr>
          </a:p>
          <a:p>
            <a:r>
              <a:rPr lang="en-US" altLang="zh-CN">
                <a:latin typeface="+mj-ea"/>
                <a:ea typeface="+mj-ea"/>
              </a:rPr>
              <a:t>●</a:t>
            </a:r>
            <a:r>
              <a:rPr lang="zh-CN" altLang="en-US">
                <a:latin typeface="+mj-ea"/>
                <a:ea typeface="+mj-ea"/>
              </a:rPr>
              <a:t>开展品管时与患者保持良好的护患关系</a:t>
            </a:r>
            <a:endParaRPr lang="en-US" altLang="zh-CN">
              <a:latin typeface="+mj-ea"/>
              <a:ea typeface="+mj-ea"/>
            </a:endParaRPr>
          </a:p>
          <a:p>
            <a:r>
              <a:rPr lang="en-US" altLang="zh-CN">
                <a:latin typeface="+mj-ea"/>
                <a:ea typeface="+mj-ea"/>
              </a:rPr>
              <a:t>●</a:t>
            </a:r>
            <a:r>
              <a:rPr lang="zh-CN" altLang="en-US">
                <a:latin typeface="+mj-ea"/>
                <a:ea typeface="+mj-ea"/>
              </a:rPr>
              <a:t>确实遵守作业标准、实施作业</a:t>
            </a:r>
            <a:endParaRPr lang="zh-CN" altLang="en-US">
              <a:latin typeface="+mj-ea"/>
              <a:ea typeface="+mj-ea"/>
            </a:endParaRPr>
          </a:p>
        </p:txBody>
      </p:sp>
      <p:sp>
        <p:nvSpPr>
          <p:cNvPr id="29" name="TextBox 28"/>
          <p:cNvSpPr txBox="1"/>
          <p:nvPr/>
        </p:nvSpPr>
        <p:spPr>
          <a:xfrm>
            <a:off x="996576" y="3014453"/>
            <a:ext cx="2944175" cy="3139321"/>
          </a:xfrm>
          <a:prstGeom prst="rect">
            <a:avLst/>
          </a:prstGeom>
          <a:noFill/>
        </p:spPr>
        <p:txBody>
          <a:bodyPr wrap="square" rtlCol="0">
            <a:spAutoFit/>
          </a:bodyPr>
          <a:lstStyle/>
          <a:p>
            <a:r>
              <a:rPr lang="en-US" altLang="zh-CN">
                <a:latin typeface="+mj-ea"/>
                <a:ea typeface="+mj-ea"/>
              </a:rPr>
              <a:t>●</a:t>
            </a:r>
            <a:r>
              <a:rPr lang="zh-CN" altLang="en-US">
                <a:latin typeface="+mj-ea"/>
                <a:ea typeface="+mj-ea"/>
              </a:rPr>
              <a:t>实施圈长与圈员的品管教育训练</a:t>
            </a:r>
            <a:endParaRPr lang="en-US" altLang="zh-CN">
              <a:latin typeface="+mj-ea"/>
              <a:ea typeface="+mj-ea"/>
            </a:endParaRPr>
          </a:p>
          <a:p>
            <a:r>
              <a:rPr lang="en-US" altLang="zh-CN">
                <a:latin typeface="+mj-ea"/>
                <a:ea typeface="+mj-ea"/>
              </a:rPr>
              <a:t>●</a:t>
            </a:r>
            <a:r>
              <a:rPr lang="zh-CN" altLang="en-US">
                <a:latin typeface="+mj-ea"/>
                <a:ea typeface="+mj-ea"/>
              </a:rPr>
              <a:t>培养圈员自动自发参与圈会的风气</a:t>
            </a:r>
            <a:endParaRPr lang="en-US" altLang="zh-CN">
              <a:latin typeface="+mj-ea"/>
              <a:ea typeface="+mj-ea"/>
            </a:endParaRPr>
          </a:p>
          <a:p>
            <a:r>
              <a:rPr lang="en-US" altLang="zh-CN">
                <a:latin typeface="+mj-ea"/>
                <a:ea typeface="+mj-ea"/>
              </a:rPr>
              <a:t>●</a:t>
            </a:r>
            <a:r>
              <a:rPr lang="zh-CN" altLang="en-US">
                <a:latin typeface="+mj-ea"/>
                <a:ea typeface="+mj-ea"/>
              </a:rPr>
              <a:t>充分掌握圈员对于品管圈活动的想法和做法</a:t>
            </a:r>
            <a:endParaRPr lang="en-US" altLang="zh-CN">
              <a:latin typeface="+mj-ea"/>
              <a:ea typeface="+mj-ea"/>
            </a:endParaRPr>
          </a:p>
          <a:p>
            <a:r>
              <a:rPr lang="en-US" altLang="zh-CN">
                <a:latin typeface="+mj-ea"/>
                <a:ea typeface="+mj-ea"/>
              </a:rPr>
              <a:t>●</a:t>
            </a:r>
            <a:r>
              <a:rPr lang="zh-CN" altLang="en-US">
                <a:latin typeface="+mj-ea"/>
                <a:ea typeface="+mj-ea"/>
              </a:rPr>
              <a:t>正确指导其应用品管手法，以提高活动能力</a:t>
            </a:r>
            <a:endParaRPr lang="en-US" altLang="zh-CN">
              <a:latin typeface="+mj-ea"/>
              <a:ea typeface="+mj-ea"/>
            </a:endParaRPr>
          </a:p>
          <a:p>
            <a:r>
              <a:rPr lang="en-US" altLang="zh-CN">
                <a:latin typeface="+mj-ea"/>
                <a:ea typeface="+mj-ea"/>
              </a:rPr>
              <a:t>●</a:t>
            </a:r>
            <a:r>
              <a:rPr lang="zh-CN" altLang="en-US">
                <a:latin typeface="+mj-ea"/>
                <a:ea typeface="+mj-ea"/>
              </a:rPr>
              <a:t>选定活动改善的问题</a:t>
            </a:r>
            <a:endParaRPr lang="en-US" altLang="zh-CN">
              <a:latin typeface="+mj-ea"/>
              <a:ea typeface="+mj-ea"/>
            </a:endParaRPr>
          </a:p>
          <a:p>
            <a:r>
              <a:rPr lang="en-US" altLang="zh-CN">
                <a:latin typeface="+mj-ea"/>
                <a:ea typeface="+mj-ea"/>
              </a:rPr>
              <a:t>●</a:t>
            </a:r>
            <a:r>
              <a:rPr lang="zh-CN" altLang="en-US">
                <a:latin typeface="+mj-ea"/>
                <a:ea typeface="+mj-ea"/>
              </a:rPr>
              <a:t>对于品管圈本身无法处理的问题给予帮助</a:t>
            </a:r>
            <a:endParaRPr lang="zh-CN" altLang="en-US">
              <a:latin typeface="+mj-ea"/>
              <a:ea typeface="+mj-ea"/>
            </a:endParaRPr>
          </a:p>
        </p:txBody>
      </p:sp>
      <p:sp>
        <p:nvSpPr>
          <p:cNvPr id="30" name="TextBox 29"/>
          <p:cNvSpPr txBox="1"/>
          <p:nvPr/>
        </p:nvSpPr>
        <p:spPr>
          <a:xfrm>
            <a:off x="4640528" y="3014453"/>
            <a:ext cx="2944175" cy="2862322"/>
          </a:xfrm>
          <a:prstGeom prst="rect">
            <a:avLst/>
          </a:prstGeom>
          <a:noFill/>
        </p:spPr>
        <p:txBody>
          <a:bodyPr wrap="square" rtlCol="0">
            <a:spAutoFit/>
          </a:bodyPr>
          <a:lstStyle/>
          <a:p>
            <a:r>
              <a:rPr lang="en-US" altLang="zh-CN">
                <a:latin typeface="+mj-ea"/>
                <a:ea typeface="+mj-ea"/>
              </a:rPr>
              <a:t>●</a:t>
            </a:r>
            <a:r>
              <a:rPr lang="zh-CN" altLang="en-US">
                <a:latin typeface="+mj-ea"/>
                <a:ea typeface="+mj-ea"/>
              </a:rPr>
              <a:t>领导品管圈的活动</a:t>
            </a:r>
            <a:endParaRPr lang="en-US" altLang="zh-CN">
              <a:latin typeface="+mj-ea"/>
              <a:ea typeface="+mj-ea"/>
            </a:endParaRPr>
          </a:p>
          <a:p>
            <a:r>
              <a:rPr lang="en-US" altLang="zh-CN">
                <a:latin typeface="+mj-ea"/>
                <a:ea typeface="+mj-ea"/>
              </a:rPr>
              <a:t>●</a:t>
            </a:r>
            <a:r>
              <a:rPr lang="zh-CN" altLang="en-US">
                <a:latin typeface="+mj-ea"/>
                <a:ea typeface="+mj-ea"/>
              </a:rPr>
              <a:t>决定品管圈活动的进行方向</a:t>
            </a:r>
            <a:endParaRPr lang="en-US" altLang="zh-CN">
              <a:latin typeface="+mj-ea"/>
              <a:ea typeface="+mj-ea"/>
            </a:endParaRPr>
          </a:p>
          <a:p>
            <a:r>
              <a:rPr lang="en-US" altLang="zh-CN">
                <a:latin typeface="+mj-ea"/>
                <a:ea typeface="+mj-ea"/>
              </a:rPr>
              <a:t>●</a:t>
            </a:r>
            <a:r>
              <a:rPr lang="zh-CN" altLang="en-US">
                <a:latin typeface="+mj-ea"/>
                <a:ea typeface="+mj-ea"/>
              </a:rPr>
              <a:t>建立圈员协助，全员参加，全员发方，全员分担的体制</a:t>
            </a:r>
            <a:endParaRPr lang="en-US" altLang="zh-CN">
              <a:latin typeface="+mj-ea"/>
              <a:ea typeface="+mj-ea"/>
            </a:endParaRPr>
          </a:p>
          <a:p>
            <a:r>
              <a:rPr lang="en-US" altLang="zh-CN">
                <a:latin typeface="+mj-ea"/>
                <a:ea typeface="+mj-ea"/>
              </a:rPr>
              <a:t>●</a:t>
            </a:r>
            <a:r>
              <a:rPr lang="zh-CN" altLang="en-US">
                <a:latin typeface="+mj-ea"/>
                <a:ea typeface="+mj-ea"/>
              </a:rPr>
              <a:t>建立全体圈员的良好人群关系</a:t>
            </a:r>
            <a:endParaRPr lang="en-US" altLang="zh-CN">
              <a:latin typeface="+mj-ea"/>
              <a:ea typeface="+mj-ea"/>
            </a:endParaRPr>
          </a:p>
          <a:p>
            <a:r>
              <a:rPr lang="en-US" altLang="zh-CN">
                <a:latin typeface="+mj-ea"/>
                <a:ea typeface="+mj-ea"/>
              </a:rPr>
              <a:t>●</a:t>
            </a:r>
            <a:r>
              <a:rPr lang="zh-CN" altLang="en-US">
                <a:latin typeface="+mj-ea"/>
                <a:ea typeface="+mj-ea"/>
              </a:rPr>
              <a:t>建立全体圈员的良好人群关系</a:t>
            </a:r>
            <a:endParaRPr lang="en-US" altLang="zh-CN">
              <a:latin typeface="+mj-ea"/>
              <a:ea typeface="+mj-ea"/>
            </a:endParaRPr>
          </a:p>
          <a:p>
            <a:r>
              <a:rPr lang="en-US" altLang="zh-CN">
                <a:latin typeface="+mj-ea"/>
                <a:ea typeface="+mj-ea"/>
              </a:rPr>
              <a:t>●</a:t>
            </a:r>
            <a:r>
              <a:rPr lang="zh-CN" altLang="en-US">
                <a:latin typeface="+mj-ea"/>
                <a:ea typeface="+mj-ea"/>
              </a:rPr>
              <a:t>指导圈员有关</a:t>
            </a:r>
            <a:r>
              <a:rPr lang="en-US" altLang="zh-CN">
                <a:latin typeface="+mj-ea"/>
                <a:ea typeface="+mj-ea"/>
              </a:rPr>
              <a:t>QCC</a:t>
            </a:r>
            <a:r>
              <a:rPr lang="zh-CN" altLang="en-US">
                <a:latin typeface="+mj-ea"/>
                <a:ea typeface="+mj-ea"/>
              </a:rPr>
              <a:t>方法等</a:t>
            </a:r>
            <a:endParaRPr lang="zh-CN" altLang="en-US">
              <a:latin typeface="+mj-ea"/>
              <a:ea typeface="+mj-ea"/>
            </a:endParaRPr>
          </a:p>
        </p:txBody>
      </p:sp>
    </p:spTree>
  </p:cSld>
  <p:clrMapOvr>
    <a:masterClrMapping/>
  </p:clrMapOvr>
  <p:transition spd="slow" advTm="8947">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5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Scale>
                                      <p:cBhvr>
                                        <p:cTn id="2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20"/>
                                        </p:tgtEl>
                                        <p:attrNameLst>
                                          <p:attrName>ppt_x</p:attrName>
                                          <p:attrName>ppt_y</p:attrName>
                                        </p:attrNameLst>
                                      </p:cBhvr>
                                    </p:animMotion>
                                    <p:animEffect transition="in" filter="fade">
                                      <p:cBhvr>
                                        <p:cTn id="23" dur="1000"/>
                                        <p:tgtEl>
                                          <p:spTgt spid="20"/>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par>
                                <p:cTn id="29" presetID="52" presetClass="entr" presetSubtype="0" fill="hold" grpId="0" nodeType="withEffect">
                                  <p:stCondLst>
                                    <p:cond delay="100"/>
                                  </p:stCondLst>
                                  <p:childTnLst>
                                    <p:set>
                                      <p:cBhvr>
                                        <p:cTn id="30" dur="1" fill="hold">
                                          <p:stCondLst>
                                            <p:cond delay="0"/>
                                          </p:stCondLst>
                                        </p:cTn>
                                        <p:tgtEl>
                                          <p:spTgt spid="21"/>
                                        </p:tgtEl>
                                        <p:attrNameLst>
                                          <p:attrName>style.visibility</p:attrName>
                                        </p:attrNameLst>
                                      </p:cBhvr>
                                      <p:to>
                                        <p:strVal val="visible"/>
                                      </p:to>
                                    </p:set>
                                    <p:animScale>
                                      <p:cBhvr>
                                        <p:cTn id="3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2" dur="1000" decel="50000" fill="hold">
                                          <p:stCondLst>
                                            <p:cond delay="0"/>
                                          </p:stCondLst>
                                        </p:cTn>
                                        <p:tgtEl>
                                          <p:spTgt spid="21"/>
                                        </p:tgtEl>
                                        <p:attrNameLst>
                                          <p:attrName>ppt_x</p:attrName>
                                          <p:attrName>ppt_y</p:attrName>
                                        </p:attrNameLst>
                                      </p:cBhvr>
                                    </p:animMotion>
                                    <p:animEffect transition="in" filter="fade">
                                      <p:cBhvr>
                                        <p:cTn id="33" dur="1000"/>
                                        <p:tgtEl>
                                          <p:spTgt spid="21"/>
                                        </p:tgtEl>
                                      </p:cBhvr>
                                    </p:animEffect>
                                  </p:childTnLst>
                                </p:cTn>
                              </p:par>
                              <p:par>
                                <p:cTn id="34" presetID="52" presetClass="entr" presetSubtype="0" fill="hold" grpId="0" nodeType="withEffect">
                                  <p:stCondLst>
                                    <p:cond delay="100"/>
                                  </p:stCondLst>
                                  <p:childTnLst>
                                    <p:set>
                                      <p:cBhvr>
                                        <p:cTn id="35" dur="1" fill="hold">
                                          <p:stCondLst>
                                            <p:cond delay="0"/>
                                          </p:stCondLst>
                                        </p:cTn>
                                        <p:tgtEl>
                                          <p:spTgt spid="11"/>
                                        </p:tgtEl>
                                        <p:attrNameLst>
                                          <p:attrName>style.visibility</p:attrName>
                                        </p:attrNameLst>
                                      </p:cBhvr>
                                      <p:to>
                                        <p:strVal val="visible"/>
                                      </p:to>
                                    </p:set>
                                    <p:animScale>
                                      <p:cBhvr>
                                        <p:cTn id="3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7" dur="1000" decel="50000" fill="hold">
                                          <p:stCondLst>
                                            <p:cond delay="0"/>
                                          </p:stCondLst>
                                        </p:cTn>
                                        <p:tgtEl>
                                          <p:spTgt spid="11"/>
                                        </p:tgtEl>
                                        <p:attrNameLst>
                                          <p:attrName>ppt_x</p:attrName>
                                          <p:attrName>ppt_y</p:attrName>
                                        </p:attrNameLst>
                                      </p:cBhvr>
                                    </p:animMotion>
                                    <p:animEffect transition="in" filter="fade">
                                      <p:cBhvr>
                                        <p:cTn id="38" dur="1000"/>
                                        <p:tgtEl>
                                          <p:spTgt spid="11"/>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22"/>
                                        </p:tgtEl>
                                        <p:attrNameLst>
                                          <p:attrName>style.visibility</p:attrName>
                                        </p:attrNameLst>
                                      </p:cBhvr>
                                      <p:to>
                                        <p:strVal val="visible"/>
                                      </p:to>
                                    </p:set>
                                    <p:animScale>
                                      <p:cBhvr>
                                        <p:cTn id="4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2" dur="1000" decel="50000" fill="hold">
                                          <p:stCondLst>
                                            <p:cond delay="0"/>
                                          </p:stCondLst>
                                        </p:cTn>
                                        <p:tgtEl>
                                          <p:spTgt spid="22"/>
                                        </p:tgtEl>
                                        <p:attrNameLst>
                                          <p:attrName>ppt_x</p:attrName>
                                          <p:attrName>ppt_y</p:attrName>
                                        </p:attrNameLst>
                                      </p:cBhvr>
                                    </p:animMotion>
                                    <p:animEffect transition="in" filter="fade">
                                      <p:cBhvr>
                                        <p:cTn id="43" dur="1000"/>
                                        <p:tgtEl>
                                          <p:spTgt spid="22"/>
                                        </p:tgtEl>
                                      </p:cBhvr>
                                    </p:animEffect>
                                  </p:childTnLst>
                                </p:cTn>
                              </p:par>
                              <p:par>
                                <p:cTn id="44" presetID="52" presetClass="entr" presetSubtype="0"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Scale>
                                      <p:cBhvr>
                                        <p:cTn id="4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7" dur="1000" decel="50000" fill="hold">
                                          <p:stCondLst>
                                            <p:cond delay="0"/>
                                          </p:stCondLst>
                                        </p:cTn>
                                        <p:tgtEl>
                                          <p:spTgt spid="13"/>
                                        </p:tgtEl>
                                        <p:attrNameLst>
                                          <p:attrName>ppt_x</p:attrName>
                                          <p:attrName>ppt_y</p:attrName>
                                        </p:attrNameLst>
                                      </p:cBhvr>
                                    </p:animMotion>
                                    <p:animEffect transition="in" filter="fade">
                                      <p:cBhvr>
                                        <p:cTn id="48" dur="1000"/>
                                        <p:tgtEl>
                                          <p:spTgt spid="13"/>
                                        </p:tgtEl>
                                      </p:cBhvr>
                                    </p:animEffect>
                                  </p:childTnLst>
                                </p:cTn>
                              </p:par>
                            </p:childTnLst>
                          </p:cTn>
                        </p:par>
                        <p:par>
                          <p:cTn id="49" fill="hold" nodeType="afterGroup">
                            <p:stCondLst>
                              <p:cond delay="1900"/>
                            </p:stCondLst>
                            <p:childTnLst>
                              <p:par>
                                <p:cTn id="50" presetID="31"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400" fill="hold"/>
                                        <p:tgtEl>
                                          <p:spTgt spid="16"/>
                                        </p:tgtEl>
                                        <p:attrNameLst>
                                          <p:attrName>ppt_w</p:attrName>
                                        </p:attrNameLst>
                                      </p:cBhvr>
                                      <p:tavLst>
                                        <p:tav tm="0">
                                          <p:val>
                                            <p:fltVal val="0"/>
                                          </p:val>
                                        </p:tav>
                                        <p:tav tm="100000">
                                          <p:val>
                                            <p:strVal val="#ppt_w"/>
                                          </p:val>
                                        </p:tav>
                                      </p:tavLst>
                                    </p:anim>
                                    <p:anim calcmode="lin" valueType="num">
                                      <p:cBhvr>
                                        <p:cTn id="53" dur="400" fill="hold"/>
                                        <p:tgtEl>
                                          <p:spTgt spid="16"/>
                                        </p:tgtEl>
                                        <p:attrNameLst>
                                          <p:attrName>ppt_h</p:attrName>
                                        </p:attrNameLst>
                                      </p:cBhvr>
                                      <p:tavLst>
                                        <p:tav tm="0">
                                          <p:val>
                                            <p:fltVal val="0"/>
                                          </p:val>
                                        </p:tav>
                                        <p:tav tm="100000">
                                          <p:val>
                                            <p:strVal val="#ppt_h"/>
                                          </p:val>
                                        </p:tav>
                                      </p:tavLst>
                                    </p:anim>
                                    <p:anim calcmode="lin" valueType="num">
                                      <p:cBhvr>
                                        <p:cTn id="54" dur="400" fill="hold"/>
                                        <p:tgtEl>
                                          <p:spTgt spid="16"/>
                                        </p:tgtEl>
                                        <p:attrNameLst>
                                          <p:attrName>style.rotation</p:attrName>
                                        </p:attrNameLst>
                                      </p:cBhvr>
                                      <p:tavLst>
                                        <p:tav tm="0">
                                          <p:val>
                                            <p:fltVal val="90"/>
                                          </p:val>
                                        </p:tav>
                                        <p:tav tm="100000">
                                          <p:val>
                                            <p:fltVal val="0"/>
                                          </p:val>
                                        </p:tav>
                                      </p:tavLst>
                                    </p:anim>
                                    <p:animEffect transition="in" filter="fade">
                                      <p:cBhvr>
                                        <p:cTn id="55" dur="400"/>
                                        <p:tgtEl>
                                          <p:spTgt spid="16"/>
                                        </p:tgtEl>
                                      </p:cBhvr>
                                    </p:animEffect>
                                  </p:childTnLst>
                                </p:cTn>
                              </p:par>
                              <p:par>
                                <p:cTn id="56" presetID="8" presetClass="emph" presetSubtype="0" fill="hold" grpId="1" nodeType="withEffect">
                                  <p:stCondLst>
                                    <p:cond delay="0"/>
                                  </p:stCondLst>
                                  <p:childTnLst>
                                    <p:animRot by="21600000">
                                      <p:cBhvr>
                                        <p:cTn id="57" dur="400" fill="hold"/>
                                        <p:tgtEl>
                                          <p:spTgt spid="16"/>
                                        </p:tgtEl>
                                        <p:attrNameLst>
                                          <p:attrName>r</p:attrName>
                                        </p:attrNameLst>
                                      </p:cBhvr>
                                    </p:animRot>
                                  </p:childTnLst>
                                </p:cTn>
                              </p:par>
                            </p:childTnLst>
                          </p:cTn>
                        </p:par>
                        <p:par>
                          <p:cTn id="58" fill="hold" nodeType="afterGroup">
                            <p:stCondLst>
                              <p:cond delay="2300"/>
                            </p:stCondLst>
                            <p:childTnLst>
                              <p:par>
                                <p:cTn id="59" presetID="22"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500"/>
                                        <p:tgtEl>
                                          <p:spTgt spid="5"/>
                                        </p:tgtEl>
                                      </p:cBhvr>
                                    </p:animEffect>
                                  </p:childTnLst>
                                </p:cTn>
                              </p:par>
                            </p:childTnLst>
                          </p:cTn>
                        </p:par>
                        <p:par>
                          <p:cTn id="62" fill="hold" nodeType="afterGroup">
                            <p:stCondLst>
                              <p:cond delay="2800"/>
                            </p:stCondLst>
                            <p:childTnLst>
                              <p:par>
                                <p:cTn id="63" presetID="31"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 calcmode="lin" valueType="num">
                                      <p:cBhvr>
                                        <p:cTn id="67" dur="500" fill="hold"/>
                                        <p:tgtEl>
                                          <p:spTgt spid="25"/>
                                        </p:tgtEl>
                                        <p:attrNameLst>
                                          <p:attrName>style.rotation</p:attrName>
                                        </p:attrNameLst>
                                      </p:cBhvr>
                                      <p:tavLst>
                                        <p:tav tm="0">
                                          <p:val>
                                            <p:fltVal val="90"/>
                                          </p:val>
                                        </p:tav>
                                        <p:tav tm="100000">
                                          <p:val>
                                            <p:fltVal val="0"/>
                                          </p:val>
                                        </p:tav>
                                      </p:tavLst>
                                    </p:anim>
                                    <p:animEffect transition="in" filter="fade">
                                      <p:cBhvr>
                                        <p:cTn id="68" dur="500"/>
                                        <p:tgtEl>
                                          <p:spTgt spid="25"/>
                                        </p:tgtEl>
                                      </p:cBhvr>
                                    </p:animEffect>
                                  </p:childTnLst>
                                </p:cTn>
                              </p:par>
                            </p:childTnLst>
                          </p:cTn>
                        </p:par>
                        <p:par>
                          <p:cTn id="69" fill="hold" nodeType="afterGroup">
                            <p:stCondLst>
                              <p:cond delay="33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par>
                          <p:cTn id="73" fill="hold" nodeType="afterGroup">
                            <p:stCondLst>
                              <p:cond delay="3800"/>
                            </p:stCondLst>
                            <p:childTnLst>
                              <p:par>
                                <p:cTn id="74" presetID="31"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400" fill="hold"/>
                                        <p:tgtEl>
                                          <p:spTgt spid="15"/>
                                        </p:tgtEl>
                                        <p:attrNameLst>
                                          <p:attrName>ppt_w</p:attrName>
                                        </p:attrNameLst>
                                      </p:cBhvr>
                                      <p:tavLst>
                                        <p:tav tm="0">
                                          <p:val>
                                            <p:fltVal val="0"/>
                                          </p:val>
                                        </p:tav>
                                        <p:tav tm="100000">
                                          <p:val>
                                            <p:strVal val="#ppt_w"/>
                                          </p:val>
                                        </p:tav>
                                      </p:tavLst>
                                    </p:anim>
                                    <p:anim calcmode="lin" valueType="num">
                                      <p:cBhvr>
                                        <p:cTn id="77" dur="400" fill="hold"/>
                                        <p:tgtEl>
                                          <p:spTgt spid="15"/>
                                        </p:tgtEl>
                                        <p:attrNameLst>
                                          <p:attrName>ppt_h</p:attrName>
                                        </p:attrNameLst>
                                      </p:cBhvr>
                                      <p:tavLst>
                                        <p:tav tm="0">
                                          <p:val>
                                            <p:fltVal val="0"/>
                                          </p:val>
                                        </p:tav>
                                        <p:tav tm="100000">
                                          <p:val>
                                            <p:strVal val="#ppt_h"/>
                                          </p:val>
                                        </p:tav>
                                      </p:tavLst>
                                    </p:anim>
                                    <p:anim calcmode="lin" valueType="num">
                                      <p:cBhvr>
                                        <p:cTn id="78" dur="400" fill="hold"/>
                                        <p:tgtEl>
                                          <p:spTgt spid="15"/>
                                        </p:tgtEl>
                                        <p:attrNameLst>
                                          <p:attrName>style.rotation</p:attrName>
                                        </p:attrNameLst>
                                      </p:cBhvr>
                                      <p:tavLst>
                                        <p:tav tm="0">
                                          <p:val>
                                            <p:fltVal val="90"/>
                                          </p:val>
                                        </p:tav>
                                        <p:tav tm="100000">
                                          <p:val>
                                            <p:fltVal val="0"/>
                                          </p:val>
                                        </p:tav>
                                      </p:tavLst>
                                    </p:anim>
                                    <p:animEffect transition="in" filter="fade">
                                      <p:cBhvr>
                                        <p:cTn id="79" dur="400"/>
                                        <p:tgtEl>
                                          <p:spTgt spid="15"/>
                                        </p:tgtEl>
                                      </p:cBhvr>
                                    </p:animEffect>
                                  </p:childTnLst>
                                </p:cTn>
                              </p:par>
                              <p:par>
                                <p:cTn id="80" presetID="8" presetClass="emph" presetSubtype="0" fill="hold" grpId="1" nodeType="withEffect">
                                  <p:stCondLst>
                                    <p:cond delay="0"/>
                                  </p:stCondLst>
                                  <p:childTnLst>
                                    <p:animRot by="21600000">
                                      <p:cBhvr>
                                        <p:cTn id="81" dur="400" fill="hold"/>
                                        <p:tgtEl>
                                          <p:spTgt spid="15"/>
                                        </p:tgtEl>
                                        <p:attrNameLst>
                                          <p:attrName>r</p:attrName>
                                        </p:attrNameLst>
                                      </p:cBhvr>
                                    </p:animRot>
                                  </p:childTnLst>
                                </p:cTn>
                              </p:par>
                            </p:childTnLst>
                          </p:cTn>
                        </p:par>
                        <p:par>
                          <p:cTn id="82" fill="hold" nodeType="afterGroup">
                            <p:stCondLst>
                              <p:cond delay="4200"/>
                            </p:stCondLst>
                            <p:childTnLst>
                              <p:par>
                                <p:cTn id="83" presetID="22" presetClass="entr" presetSubtype="1"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up)">
                                      <p:cBhvr>
                                        <p:cTn id="85" dur="500"/>
                                        <p:tgtEl>
                                          <p:spTgt spid="10"/>
                                        </p:tgtEl>
                                      </p:cBhvr>
                                    </p:animEffect>
                                  </p:childTnLst>
                                </p:cTn>
                              </p:par>
                            </p:childTnLst>
                          </p:cTn>
                        </p:par>
                        <p:par>
                          <p:cTn id="86" fill="hold" nodeType="afterGroup">
                            <p:stCondLst>
                              <p:cond delay="4700"/>
                            </p:stCondLst>
                            <p:childTnLst>
                              <p:par>
                                <p:cTn id="87" presetID="31"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 calcmode="lin" valueType="num">
                                      <p:cBhvr>
                                        <p:cTn id="91" dur="500" fill="hold"/>
                                        <p:tgtEl>
                                          <p:spTgt spid="18"/>
                                        </p:tgtEl>
                                        <p:attrNameLst>
                                          <p:attrName>style.rotation</p:attrName>
                                        </p:attrNameLst>
                                      </p:cBhvr>
                                      <p:tavLst>
                                        <p:tav tm="0">
                                          <p:val>
                                            <p:fltVal val="90"/>
                                          </p:val>
                                        </p:tav>
                                        <p:tav tm="100000">
                                          <p:val>
                                            <p:fltVal val="0"/>
                                          </p:val>
                                        </p:tav>
                                      </p:tavLst>
                                    </p:anim>
                                    <p:animEffect transition="in" filter="fade">
                                      <p:cBhvr>
                                        <p:cTn id="92" dur="500"/>
                                        <p:tgtEl>
                                          <p:spTgt spid="18"/>
                                        </p:tgtEl>
                                      </p:cBhvr>
                                    </p:animEffect>
                                  </p:childTnLst>
                                </p:cTn>
                              </p:par>
                            </p:childTnLst>
                          </p:cTn>
                        </p:par>
                        <p:par>
                          <p:cTn id="93" fill="hold" nodeType="afterGroup">
                            <p:stCondLst>
                              <p:cond delay="5200"/>
                            </p:stCondLst>
                            <p:childTnLst>
                              <p:par>
                                <p:cTn id="94" presetID="22" presetClass="entr" presetSubtype="1"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up)">
                                      <p:cBhvr>
                                        <p:cTn id="96" dur="500"/>
                                        <p:tgtEl>
                                          <p:spTgt spid="30"/>
                                        </p:tgtEl>
                                      </p:cBhvr>
                                    </p:animEffect>
                                  </p:childTnLst>
                                </p:cTn>
                              </p:par>
                            </p:childTnLst>
                          </p:cTn>
                        </p:par>
                        <p:par>
                          <p:cTn id="97" fill="hold" nodeType="afterGroup">
                            <p:stCondLst>
                              <p:cond delay="5700"/>
                            </p:stCondLst>
                            <p:childTnLst>
                              <p:par>
                                <p:cTn id="98" presetID="31" presetClass="entr" presetSubtype="0"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400" fill="hold"/>
                                        <p:tgtEl>
                                          <p:spTgt spid="14"/>
                                        </p:tgtEl>
                                        <p:attrNameLst>
                                          <p:attrName>ppt_w</p:attrName>
                                        </p:attrNameLst>
                                      </p:cBhvr>
                                      <p:tavLst>
                                        <p:tav tm="0">
                                          <p:val>
                                            <p:fltVal val="0"/>
                                          </p:val>
                                        </p:tav>
                                        <p:tav tm="100000">
                                          <p:val>
                                            <p:strVal val="#ppt_w"/>
                                          </p:val>
                                        </p:tav>
                                      </p:tavLst>
                                    </p:anim>
                                    <p:anim calcmode="lin" valueType="num">
                                      <p:cBhvr>
                                        <p:cTn id="101" dur="400" fill="hold"/>
                                        <p:tgtEl>
                                          <p:spTgt spid="14"/>
                                        </p:tgtEl>
                                        <p:attrNameLst>
                                          <p:attrName>ppt_h</p:attrName>
                                        </p:attrNameLst>
                                      </p:cBhvr>
                                      <p:tavLst>
                                        <p:tav tm="0">
                                          <p:val>
                                            <p:fltVal val="0"/>
                                          </p:val>
                                        </p:tav>
                                        <p:tav tm="100000">
                                          <p:val>
                                            <p:strVal val="#ppt_h"/>
                                          </p:val>
                                        </p:tav>
                                      </p:tavLst>
                                    </p:anim>
                                    <p:anim calcmode="lin" valueType="num">
                                      <p:cBhvr>
                                        <p:cTn id="102" dur="400" fill="hold"/>
                                        <p:tgtEl>
                                          <p:spTgt spid="14"/>
                                        </p:tgtEl>
                                        <p:attrNameLst>
                                          <p:attrName>style.rotation</p:attrName>
                                        </p:attrNameLst>
                                      </p:cBhvr>
                                      <p:tavLst>
                                        <p:tav tm="0">
                                          <p:val>
                                            <p:fltVal val="90"/>
                                          </p:val>
                                        </p:tav>
                                        <p:tav tm="100000">
                                          <p:val>
                                            <p:fltVal val="0"/>
                                          </p:val>
                                        </p:tav>
                                      </p:tavLst>
                                    </p:anim>
                                    <p:animEffect transition="in" filter="fade">
                                      <p:cBhvr>
                                        <p:cTn id="103" dur="400"/>
                                        <p:tgtEl>
                                          <p:spTgt spid="14"/>
                                        </p:tgtEl>
                                      </p:cBhvr>
                                    </p:animEffect>
                                  </p:childTnLst>
                                </p:cTn>
                              </p:par>
                              <p:par>
                                <p:cTn id="104" presetID="8" presetClass="emph" presetSubtype="0" fill="hold" grpId="1" nodeType="withEffect">
                                  <p:stCondLst>
                                    <p:cond delay="0"/>
                                  </p:stCondLst>
                                  <p:childTnLst>
                                    <p:animRot by="21600000">
                                      <p:cBhvr>
                                        <p:cTn id="105" dur="400" fill="hold"/>
                                        <p:tgtEl>
                                          <p:spTgt spid="14"/>
                                        </p:tgtEl>
                                        <p:attrNameLst>
                                          <p:attrName>r</p:attrName>
                                        </p:attrNameLst>
                                      </p:cBhvr>
                                    </p:animRot>
                                  </p:childTnLst>
                                </p:cTn>
                              </p:par>
                            </p:childTnLst>
                          </p:cTn>
                        </p:par>
                        <p:par>
                          <p:cTn id="106" fill="hold" nodeType="afterGroup">
                            <p:stCondLst>
                              <p:cond delay="6100"/>
                            </p:stCondLst>
                            <p:childTnLst>
                              <p:par>
                                <p:cTn id="107" presetID="31"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 calcmode="lin" valueType="num">
                                      <p:cBhvr>
                                        <p:cTn id="111" dur="500" fill="hold"/>
                                        <p:tgtEl>
                                          <p:spTgt spid="26"/>
                                        </p:tgtEl>
                                        <p:attrNameLst>
                                          <p:attrName>style.rotation</p:attrName>
                                        </p:attrNameLst>
                                      </p:cBhvr>
                                      <p:tavLst>
                                        <p:tav tm="0">
                                          <p:val>
                                            <p:fltVal val="90"/>
                                          </p:val>
                                        </p:tav>
                                        <p:tav tm="100000">
                                          <p:val>
                                            <p:fltVal val="0"/>
                                          </p:val>
                                        </p:tav>
                                      </p:tavLst>
                                    </p:anim>
                                    <p:animEffect transition="in" filter="fade">
                                      <p:cBhvr>
                                        <p:cTn id="112" dur="500"/>
                                        <p:tgtEl>
                                          <p:spTgt spid="26"/>
                                        </p:tgtEl>
                                      </p:cBhvr>
                                    </p:animEffect>
                                  </p:childTnLst>
                                </p:cTn>
                              </p:par>
                            </p:childTnLst>
                          </p:cTn>
                        </p:par>
                        <p:par>
                          <p:cTn id="113" fill="hold" nodeType="afterGroup">
                            <p:stCondLst>
                              <p:cond delay="6600"/>
                            </p:stCondLst>
                            <p:childTnLst>
                              <p:par>
                                <p:cTn id="114" presetID="22" presetClass="entr" presetSubtype="1" fill="hold" grpId="0"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nodeType="afterGroup">
                            <p:stCondLst>
                              <p:cond delay="7100"/>
                            </p:stCondLst>
                            <p:childTnLst>
                              <p:par>
                                <p:cTn id="118" presetID="22" presetClass="entr" presetSubtype="1"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up)">
                                      <p:cBhvr>
                                        <p:cTn id="1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5" grpId="0" animBg="1"/>
      <p:bldP spid="6" grpId="0" animBg="1"/>
      <p:bldP spid="10" grpId="0" animBg="1"/>
      <p:bldP spid="11" grpId="0" animBg="1"/>
      <p:bldP spid="12" grpId="0" animBg="1"/>
      <p:bldP spid="13" grpId="0" animBg="1"/>
      <p:bldP spid="20" grpId="0" animBg="1"/>
      <p:bldP spid="21" grpId="0" animBg="1"/>
      <p:bldP spid="22" grpId="0" animBg="1"/>
      <p:bldP spid="14" grpId="0" animBg="1"/>
      <p:bldP spid="14" grpId="1" animBg="1"/>
      <p:bldP spid="15" grpId="0" animBg="1"/>
      <p:bldP spid="15" grpId="1" animBg="1"/>
      <p:bldP spid="16" grpId="0" animBg="1"/>
      <p:bldP spid="16" grpId="1" animBg="1"/>
      <p:bldP spid="18" grpId="0"/>
      <p:bldP spid="25" grpId="0"/>
      <p:bldP spid="26" grpId="0"/>
      <p:bldP spid="27" grpId="0"/>
      <p:bldP spid="29" grpId="0"/>
      <p:bldP spid="3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811" y="151502"/>
            <a:ext cx="3626386"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r>
              <a:rPr lang="zh-CN" altLang="en-US" sz="2800" b="1">
                <a:solidFill>
                  <a:schemeClr val="accent1"/>
                </a:solidFill>
                <a:latin typeface="微软雅黑" panose="020b0503020204020204" pitchFamily="34" charset="-122"/>
                <a:ea typeface="微软雅黑" panose="020b0503020204020204" pitchFamily="34" charset="-122"/>
              </a:rPr>
              <a:t>品管圈活动基本组成</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283122" y="173366"/>
            <a:ext cx="493056" cy="493054"/>
          </a:xfrm>
          <a:custGeom>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29" name="Freeform 5"/>
          <p:cNvSpPr/>
          <p:nvPr/>
        </p:nvSpPr>
        <p:spPr bwMode="auto">
          <a:xfrm>
            <a:off x="5977582" y="3647392"/>
            <a:ext cx="1704975" cy="1663700"/>
          </a:xfrm>
          <a:custGeom>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3" name="Freeform 6"/>
          <p:cNvSpPr/>
          <p:nvPr/>
        </p:nvSpPr>
        <p:spPr bwMode="auto">
          <a:xfrm>
            <a:off x="5977582" y="1874154"/>
            <a:ext cx="1704975" cy="1663700"/>
          </a:xfrm>
          <a:custGeom>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4" name="Freeform 7"/>
          <p:cNvSpPr/>
          <p:nvPr/>
        </p:nvSpPr>
        <p:spPr bwMode="auto">
          <a:xfrm>
            <a:off x="4223394" y="3647392"/>
            <a:ext cx="1704975" cy="1663700"/>
          </a:xfrm>
          <a:custGeom>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5" name="Freeform 8"/>
          <p:cNvSpPr/>
          <p:nvPr/>
        </p:nvSpPr>
        <p:spPr bwMode="auto">
          <a:xfrm>
            <a:off x="4223394" y="1874154"/>
            <a:ext cx="1704975" cy="1663700"/>
          </a:xfrm>
          <a:custGeom>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6" name="Oval 10"/>
          <p:cNvSpPr>
            <a:spLocks noChangeArrowheads="1"/>
          </p:cNvSpPr>
          <p:nvPr/>
        </p:nvSpPr>
        <p:spPr bwMode="auto">
          <a:xfrm>
            <a:off x="4711929" y="2290949"/>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bg2"/>
              </a:solidFill>
            </a:endParaRPr>
          </a:p>
        </p:txBody>
      </p:sp>
      <p:sp>
        <p:nvSpPr>
          <p:cNvPr id="37" name="TextBox 36"/>
          <p:cNvSpPr txBox="1"/>
          <p:nvPr/>
        </p:nvSpPr>
        <p:spPr>
          <a:xfrm>
            <a:off x="4778792" y="2324776"/>
            <a:ext cx="641814" cy="707886"/>
          </a:xfrm>
          <a:prstGeom prst="rect">
            <a:avLst/>
          </a:prstGeom>
          <a:noFill/>
        </p:spPr>
        <p:txBody>
          <a:bodyPr wrap="square" rtlCol="0">
            <a:spAutoFit/>
          </a:bodyPr>
          <a:lstStyle/>
          <a:p>
            <a:pPr algn="ctr"/>
            <a:r>
              <a:rPr lang="en-US" altLang="zh-CN" sz="4000" b="1">
                <a:solidFill>
                  <a:schemeClr val="accent1"/>
                </a:solidFill>
                <a:latin typeface="+mj-ea"/>
                <a:ea typeface="+mj-ea"/>
              </a:rPr>
              <a:t>P</a:t>
            </a:r>
            <a:endParaRPr lang="zh-CN" altLang="en-US" sz="4000" b="1">
              <a:solidFill>
                <a:schemeClr val="accent1"/>
              </a:solidFill>
              <a:latin typeface="+mj-ea"/>
              <a:ea typeface="+mj-ea"/>
            </a:endParaRPr>
          </a:p>
        </p:txBody>
      </p:sp>
      <p:sp>
        <p:nvSpPr>
          <p:cNvPr id="38" name="TextBox 37"/>
          <p:cNvSpPr txBox="1"/>
          <p:nvPr/>
        </p:nvSpPr>
        <p:spPr>
          <a:xfrm>
            <a:off x="7697391" y="1959258"/>
            <a:ext cx="2865486" cy="461665"/>
          </a:xfrm>
          <a:prstGeom prst="rect">
            <a:avLst/>
          </a:prstGeom>
          <a:noFill/>
        </p:spPr>
        <p:txBody>
          <a:bodyPr wrap="square" rtlCol="0">
            <a:spAutoFit/>
          </a:bodyPr>
          <a:lstStyle/>
          <a:p>
            <a:r>
              <a:rPr lang="en-US" altLang="zh-CN" sz="2400" b="1">
                <a:solidFill>
                  <a:schemeClr val="accent1"/>
                </a:solidFill>
                <a:latin typeface="+mj-ea"/>
                <a:ea typeface="+mj-ea"/>
              </a:rPr>
              <a:t>2</a:t>
            </a:r>
            <a:r>
              <a:rPr lang="zh-CN" altLang="en-US" sz="2400" b="1">
                <a:solidFill>
                  <a:schemeClr val="accent1"/>
                </a:solidFill>
                <a:latin typeface="+mj-ea"/>
                <a:ea typeface="+mj-ea"/>
              </a:rPr>
              <a:t>、实施</a:t>
            </a:r>
            <a:endParaRPr lang="zh-CN" altLang="en-US" sz="2400">
              <a:solidFill>
                <a:schemeClr val="accent1"/>
              </a:solidFill>
              <a:latin typeface="+mj-ea"/>
              <a:ea typeface="+mj-ea"/>
            </a:endParaRPr>
          </a:p>
        </p:txBody>
      </p:sp>
      <p:sp>
        <p:nvSpPr>
          <p:cNvPr id="39" name="TextBox 38"/>
          <p:cNvSpPr txBox="1"/>
          <p:nvPr/>
        </p:nvSpPr>
        <p:spPr>
          <a:xfrm>
            <a:off x="7697392" y="2396357"/>
            <a:ext cx="2505445" cy="369332"/>
          </a:xfrm>
          <a:prstGeom prst="rect">
            <a:avLst/>
          </a:prstGeom>
          <a:noFill/>
        </p:spPr>
        <p:txBody>
          <a:bodyPr wrap="square" rtlCol="0">
            <a:spAutoFit/>
          </a:bodyPr>
          <a:lstStyle>
            <a:defPPr>
              <a:defRPr lang="zh-CN"/>
            </a:defPPr>
            <a:lvl1pPr>
              <a:defRPr>
                <a:latin typeface="+mn-ea"/>
                <a:ea typeface="+mn-ea"/>
              </a:defRPr>
            </a:lvl1pPr>
          </a:lstStyle>
          <a:p>
            <a:r>
              <a:rPr lang="en-US" altLang="zh-CN"/>
              <a:t>●</a:t>
            </a:r>
            <a:r>
              <a:rPr lang="zh-CN" altLang="en-US"/>
              <a:t>对策实施与检讨</a:t>
            </a:r>
            <a:endParaRPr lang="zh-CN" altLang="en-US"/>
          </a:p>
        </p:txBody>
      </p:sp>
      <p:sp>
        <p:nvSpPr>
          <p:cNvPr id="40" name="TextBox 39"/>
          <p:cNvSpPr txBox="1"/>
          <p:nvPr/>
        </p:nvSpPr>
        <p:spPr>
          <a:xfrm>
            <a:off x="1068222" y="1959258"/>
            <a:ext cx="2906513" cy="523220"/>
          </a:xfrm>
          <a:prstGeom prst="rect">
            <a:avLst/>
          </a:prstGeom>
          <a:noFill/>
        </p:spPr>
        <p:txBody>
          <a:bodyPr wrap="square" rtlCol="0">
            <a:spAutoFit/>
          </a:bodyPr>
          <a:lstStyle/>
          <a:p>
            <a:pPr algn="r"/>
            <a:r>
              <a:rPr lang="en-US" altLang="zh-CN" sz="2800" b="1">
                <a:solidFill>
                  <a:schemeClr val="accent1"/>
                </a:solidFill>
                <a:latin typeface="+mj-ea"/>
                <a:ea typeface="+mj-ea"/>
              </a:rPr>
              <a:t>1</a:t>
            </a:r>
            <a:r>
              <a:rPr lang="zh-CN" altLang="en-US" sz="2800" b="1">
                <a:solidFill>
                  <a:schemeClr val="accent1"/>
                </a:solidFill>
                <a:latin typeface="+mj-ea"/>
                <a:ea typeface="+mj-ea"/>
              </a:rPr>
              <a:t>、计划</a:t>
            </a:r>
            <a:endParaRPr lang="zh-CN" altLang="en-US" sz="2800" b="1">
              <a:solidFill>
                <a:schemeClr val="accent1"/>
              </a:solidFill>
              <a:latin typeface="+mj-ea"/>
              <a:ea typeface="+mj-ea"/>
            </a:endParaRPr>
          </a:p>
        </p:txBody>
      </p:sp>
      <p:sp>
        <p:nvSpPr>
          <p:cNvPr id="41" name="TextBox 40"/>
          <p:cNvSpPr txBox="1"/>
          <p:nvPr/>
        </p:nvSpPr>
        <p:spPr>
          <a:xfrm>
            <a:off x="1129829" y="2396357"/>
            <a:ext cx="3008362" cy="923330"/>
          </a:xfrm>
          <a:prstGeom prst="rect">
            <a:avLst/>
          </a:prstGeom>
          <a:noFill/>
        </p:spPr>
        <p:txBody>
          <a:bodyPr wrap="square" rtlCol="0">
            <a:spAutoFit/>
          </a:bodyPr>
          <a:lstStyle>
            <a:defPPr>
              <a:defRPr lang="zh-CN"/>
            </a:defPPr>
            <a:lvl1pPr>
              <a:defRPr>
                <a:latin typeface="+mn-ea"/>
                <a:ea typeface="+mn-ea"/>
              </a:defRPr>
            </a:lvl1pPr>
          </a:lstStyle>
          <a:p>
            <a:pPr algn="r"/>
            <a:r>
              <a:rPr lang="en-US" altLang="zh-CN">
                <a:latin typeface="+mj-ea"/>
              </a:rPr>
              <a:t>●</a:t>
            </a:r>
            <a:r>
              <a:rPr lang="zh-CN" altLang="en-US">
                <a:latin typeface="+mj-ea"/>
              </a:rPr>
              <a:t>主题设定  </a:t>
            </a:r>
            <a:r>
              <a:rPr lang="en-US" altLang="zh-CN">
                <a:latin typeface="+mj-ea"/>
              </a:rPr>
              <a:t>●</a:t>
            </a:r>
            <a:r>
              <a:rPr lang="zh-CN" altLang="en-US">
                <a:latin typeface="+mj-ea"/>
              </a:rPr>
              <a:t>拟定活动计划</a:t>
            </a:r>
            <a:endParaRPr lang="en-US" altLang="zh-CN">
              <a:latin typeface="+mj-ea"/>
            </a:endParaRPr>
          </a:p>
          <a:p>
            <a:pPr algn="r"/>
            <a:r>
              <a:rPr lang="en-US" altLang="zh-CN">
                <a:latin typeface="+mj-ea"/>
              </a:rPr>
              <a:t>●</a:t>
            </a:r>
            <a:r>
              <a:rPr lang="zh-CN" altLang="en-US">
                <a:latin typeface="+mj-ea"/>
              </a:rPr>
              <a:t>现状把握  </a:t>
            </a:r>
            <a:r>
              <a:rPr lang="en-US" altLang="zh-CN">
                <a:latin typeface="+mj-ea"/>
              </a:rPr>
              <a:t>●</a:t>
            </a:r>
            <a:r>
              <a:rPr lang="zh-CN" altLang="en-US">
                <a:latin typeface="+mj-ea"/>
              </a:rPr>
              <a:t>目标设定</a:t>
            </a:r>
            <a:endParaRPr lang="en-US" altLang="zh-CN">
              <a:latin typeface="+mj-ea"/>
            </a:endParaRPr>
          </a:p>
          <a:p>
            <a:pPr algn="r"/>
            <a:r>
              <a:rPr lang="en-US" altLang="zh-CN">
                <a:latin typeface="+mj-ea"/>
              </a:rPr>
              <a:t>●</a:t>
            </a:r>
            <a:r>
              <a:rPr lang="zh-CN" altLang="en-US">
                <a:latin typeface="+mj-ea"/>
              </a:rPr>
              <a:t>解析  </a:t>
            </a:r>
            <a:r>
              <a:rPr lang="en-US" altLang="zh-CN">
                <a:latin typeface="+mj-ea"/>
              </a:rPr>
              <a:t>●</a:t>
            </a:r>
            <a:r>
              <a:rPr lang="zh-CN" altLang="en-US">
                <a:latin typeface="+mj-ea"/>
              </a:rPr>
              <a:t>对策拟定</a:t>
            </a:r>
            <a:endParaRPr lang="zh-CN" altLang="en-US">
              <a:latin typeface="+mj-ea"/>
            </a:endParaRPr>
          </a:p>
        </p:txBody>
      </p:sp>
      <p:sp>
        <p:nvSpPr>
          <p:cNvPr id="42" name="TextBox 41"/>
          <p:cNvSpPr txBox="1"/>
          <p:nvPr/>
        </p:nvSpPr>
        <p:spPr>
          <a:xfrm>
            <a:off x="7697392" y="4948171"/>
            <a:ext cx="2505445" cy="369332"/>
          </a:xfrm>
          <a:prstGeom prst="rect">
            <a:avLst/>
          </a:prstGeom>
          <a:noFill/>
        </p:spPr>
        <p:txBody>
          <a:bodyPr wrap="square" rtlCol="0">
            <a:spAutoFit/>
          </a:bodyPr>
          <a:lstStyle>
            <a:defPPr>
              <a:defRPr lang="zh-CN"/>
            </a:defPPr>
            <a:lvl1pPr>
              <a:defRPr>
                <a:latin typeface="+mn-ea"/>
                <a:ea typeface="+mn-ea"/>
              </a:defRPr>
            </a:lvl1pPr>
          </a:lstStyle>
          <a:p>
            <a:r>
              <a:rPr lang="en-US" altLang="zh-CN"/>
              <a:t>●</a:t>
            </a:r>
            <a:r>
              <a:rPr lang="zh-CN" altLang="en-US"/>
              <a:t>检讨与改进</a:t>
            </a:r>
            <a:endParaRPr lang="zh-CN" altLang="en-US"/>
          </a:p>
        </p:txBody>
      </p:sp>
      <p:sp>
        <p:nvSpPr>
          <p:cNvPr id="43" name="TextBox 42"/>
          <p:cNvSpPr txBox="1"/>
          <p:nvPr/>
        </p:nvSpPr>
        <p:spPr>
          <a:xfrm>
            <a:off x="1129829" y="4948171"/>
            <a:ext cx="3008362" cy="369332"/>
          </a:xfrm>
          <a:prstGeom prst="rect">
            <a:avLst/>
          </a:prstGeom>
          <a:noFill/>
        </p:spPr>
        <p:txBody>
          <a:bodyPr wrap="square" rtlCol="0">
            <a:spAutoFit/>
          </a:bodyPr>
          <a:lstStyle>
            <a:defPPr>
              <a:defRPr lang="zh-CN"/>
            </a:defPPr>
            <a:lvl1pPr>
              <a:defRPr>
                <a:latin typeface="+mn-ea"/>
                <a:ea typeface="+mn-ea"/>
              </a:defRPr>
            </a:lvl1pPr>
          </a:lstStyle>
          <a:p>
            <a:pPr algn="r"/>
            <a:r>
              <a:rPr lang="en-US" altLang="zh-CN"/>
              <a:t>●</a:t>
            </a:r>
            <a:r>
              <a:rPr lang="zh-CN" altLang="en-US"/>
              <a:t>效果确认  </a:t>
            </a:r>
            <a:r>
              <a:rPr lang="en-US" altLang="zh-CN"/>
              <a:t>●</a:t>
            </a:r>
            <a:r>
              <a:rPr lang="zh-CN" altLang="en-US"/>
              <a:t>标准化</a:t>
            </a:r>
            <a:endParaRPr lang="zh-CN" altLang="en-US"/>
          </a:p>
        </p:txBody>
      </p:sp>
      <p:sp>
        <p:nvSpPr>
          <p:cNvPr id="44" name="Oval 10"/>
          <p:cNvSpPr>
            <a:spLocks noChangeArrowheads="1"/>
          </p:cNvSpPr>
          <p:nvPr/>
        </p:nvSpPr>
        <p:spPr bwMode="auto">
          <a:xfrm>
            <a:off x="6414605" y="2290949"/>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bg2"/>
              </a:solidFill>
            </a:endParaRPr>
          </a:p>
        </p:txBody>
      </p:sp>
      <p:sp>
        <p:nvSpPr>
          <p:cNvPr id="45" name="TextBox 44"/>
          <p:cNvSpPr txBox="1"/>
          <p:nvPr/>
        </p:nvSpPr>
        <p:spPr>
          <a:xfrm>
            <a:off x="6481468" y="2324776"/>
            <a:ext cx="641814" cy="707886"/>
          </a:xfrm>
          <a:prstGeom prst="rect">
            <a:avLst/>
          </a:prstGeom>
          <a:noFill/>
        </p:spPr>
        <p:txBody>
          <a:bodyPr wrap="square" rtlCol="0">
            <a:spAutoFit/>
          </a:bodyPr>
          <a:lstStyle/>
          <a:p>
            <a:pPr algn="ctr"/>
            <a:r>
              <a:rPr lang="en-US" altLang="zh-CN" sz="4000" b="1">
                <a:solidFill>
                  <a:schemeClr val="accent1"/>
                </a:solidFill>
                <a:latin typeface="+mj-ea"/>
                <a:ea typeface="+mj-ea"/>
              </a:rPr>
              <a:t>D</a:t>
            </a:r>
            <a:endParaRPr lang="zh-CN" altLang="en-US" sz="4000" b="1">
              <a:solidFill>
                <a:schemeClr val="accent1"/>
              </a:solidFill>
              <a:latin typeface="+mj-ea"/>
              <a:ea typeface="+mj-ea"/>
            </a:endParaRPr>
          </a:p>
        </p:txBody>
      </p:sp>
      <p:sp>
        <p:nvSpPr>
          <p:cNvPr id="46" name="Oval 10"/>
          <p:cNvSpPr>
            <a:spLocks noChangeArrowheads="1"/>
          </p:cNvSpPr>
          <p:nvPr/>
        </p:nvSpPr>
        <p:spPr bwMode="auto">
          <a:xfrm>
            <a:off x="4711929" y="4056687"/>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bg2"/>
              </a:solidFill>
            </a:endParaRPr>
          </a:p>
        </p:txBody>
      </p:sp>
      <p:sp>
        <p:nvSpPr>
          <p:cNvPr id="47" name="TextBox 46"/>
          <p:cNvSpPr txBox="1"/>
          <p:nvPr/>
        </p:nvSpPr>
        <p:spPr>
          <a:xfrm>
            <a:off x="4778792" y="4090514"/>
            <a:ext cx="641814" cy="707886"/>
          </a:xfrm>
          <a:prstGeom prst="rect">
            <a:avLst/>
          </a:prstGeom>
          <a:noFill/>
        </p:spPr>
        <p:txBody>
          <a:bodyPr wrap="square" rtlCol="0">
            <a:spAutoFit/>
          </a:bodyPr>
          <a:lstStyle/>
          <a:p>
            <a:pPr algn="ctr"/>
            <a:r>
              <a:rPr lang="en-US" altLang="zh-CN" sz="4000" b="1">
                <a:solidFill>
                  <a:schemeClr val="accent1"/>
                </a:solidFill>
                <a:latin typeface="+mj-ea"/>
                <a:ea typeface="+mj-ea"/>
              </a:rPr>
              <a:t>C</a:t>
            </a:r>
            <a:endParaRPr lang="zh-CN" altLang="en-US" sz="4000" b="1">
              <a:solidFill>
                <a:schemeClr val="accent1"/>
              </a:solidFill>
              <a:latin typeface="+mj-ea"/>
              <a:ea typeface="+mj-ea"/>
            </a:endParaRPr>
          </a:p>
        </p:txBody>
      </p:sp>
      <p:sp>
        <p:nvSpPr>
          <p:cNvPr id="48" name="Oval 10"/>
          <p:cNvSpPr>
            <a:spLocks noChangeArrowheads="1"/>
          </p:cNvSpPr>
          <p:nvPr/>
        </p:nvSpPr>
        <p:spPr bwMode="auto">
          <a:xfrm>
            <a:off x="6414605" y="4056687"/>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bg2"/>
              </a:solidFill>
            </a:endParaRPr>
          </a:p>
        </p:txBody>
      </p:sp>
      <p:sp>
        <p:nvSpPr>
          <p:cNvPr id="49" name="TextBox 48"/>
          <p:cNvSpPr txBox="1"/>
          <p:nvPr/>
        </p:nvSpPr>
        <p:spPr>
          <a:xfrm>
            <a:off x="6481468" y="4090514"/>
            <a:ext cx="641814" cy="707886"/>
          </a:xfrm>
          <a:prstGeom prst="rect">
            <a:avLst/>
          </a:prstGeom>
          <a:noFill/>
        </p:spPr>
        <p:txBody>
          <a:bodyPr wrap="square" rtlCol="0">
            <a:spAutoFit/>
          </a:bodyPr>
          <a:lstStyle/>
          <a:p>
            <a:pPr algn="ctr"/>
            <a:r>
              <a:rPr lang="en-US" altLang="zh-CN" sz="4000" b="1">
                <a:solidFill>
                  <a:schemeClr val="accent1"/>
                </a:solidFill>
                <a:latin typeface="+mj-ea"/>
                <a:ea typeface="+mj-ea"/>
              </a:rPr>
              <a:t>A</a:t>
            </a:r>
            <a:endParaRPr lang="zh-CN" altLang="en-US" sz="4000" b="1">
              <a:solidFill>
                <a:schemeClr val="accent1"/>
              </a:solidFill>
              <a:latin typeface="+mj-ea"/>
              <a:ea typeface="+mj-ea"/>
            </a:endParaRPr>
          </a:p>
        </p:txBody>
      </p:sp>
      <p:sp>
        <p:nvSpPr>
          <p:cNvPr id="50" name="TextBox 49"/>
          <p:cNvSpPr txBox="1"/>
          <p:nvPr/>
        </p:nvSpPr>
        <p:spPr>
          <a:xfrm>
            <a:off x="7697391" y="4544802"/>
            <a:ext cx="2865486" cy="461665"/>
          </a:xfrm>
          <a:prstGeom prst="rect">
            <a:avLst/>
          </a:prstGeom>
          <a:noFill/>
        </p:spPr>
        <p:txBody>
          <a:bodyPr wrap="square" rtlCol="0">
            <a:spAutoFit/>
          </a:bodyPr>
          <a:lstStyle/>
          <a:p>
            <a:r>
              <a:rPr lang="en-US" altLang="zh-CN" sz="2400" b="1">
                <a:solidFill>
                  <a:schemeClr val="accent1"/>
                </a:solidFill>
                <a:latin typeface="+mj-ea"/>
                <a:ea typeface="+mj-ea"/>
              </a:rPr>
              <a:t>4</a:t>
            </a:r>
            <a:r>
              <a:rPr lang="zh-CN" altLang="en-US" sz="2400" b="1">
                <a:solidFill>
                  <a:schemeClr val="accent1"/>
                </a:solidFill>
                <a:latin typeface="+mj-ea"/>
                <a:ea typeface="+mj-ea"/>
              </a:rPr>
              <a:t>、处置</a:t>
            </a:r>
            <a:endParaRPr lang="zh-CN" altLang="en-US" sz="2400">
              <a:solidFill>
                <a:schemeClr val="accent1"/>
              </a:solidFill>
              <a:latin typeface="+mj-ea"/>
              <a:ea typeface="+mj-ea"/>
            </a:endParaRPr>
          </a:p>
        </p:txBody>
      </p:sp>
      <p:sp>
        <p:nvSpPr>
          <p:cNvPr id="51" name="TextBox 50"/>
          <p:cNvSpPr txBox="1"/>
          <p:nvPr/>
        </p:nvSpPr>
        <p:spPr>
          <a:xfrm>
            <a:off x="707670" y="4544802"/>
            <a:ext cx="3267066" cy="461665"/>
          </a:xfrm>
          <a:prstGeom prst="rect">
            <a:avLst/>
          </a:prstGeom>
          <a:noFill/>
        </p:spPr>
        <p:txBody>
          <a:bodyPr wrap="square" rtlCol="0">
            <a:spAutoFit/>
          </a:bodyPr>
          <a:lstStyle/>
          <a:p>
            <a:pPr algn="r"/>
            <a:r>
              <a:rPr lang="en-US" altLang="zh-CN" sz="2400" b="1">
                <a:solidFill>
                  <a:schemeClr val="accent1"/>
                </a:solidFill>
                <a:latin typeface="+mj-ea"/>
                <a:ea typeface="+mj-ea"/>
              </a:rPr>
              <a:t>3</a:t>
            </a:r>
            <a:r>
              <a:rPr lang="zh-CN" altLang="en-US" sz="2400" b="1">
                <a:solidFill>
                  <a:schemeClr val="accent1"/>
                </a:solidFill>
                <a:latin typeface="+mj-ea"/>
                <a:ea typeface="+mj-ea"/>
              </a:rPr>
              <a:t>、确认</a:t>
            </a:r>
            <a:endParaRPr lang="zh-CN" altLang="en-US" sz="2400" b="1">
              <a:solidFill>
                <a:schemeClr val="accent1"/>
              </a:solidFill>
              <a:latin typeface="+mj-ea"/>
              <a:ea typeface="+mj-ea"/>
            </a:endParaRPr>
          </a:p>
        </p:txBody>
      </p:sp>
    </p:spTree>
  </p:cSld>
  <p:clrMapOvr>
    <a:masterClrMapping/>
  </p:clrMapOvr>
  <p:transition spd="slow" advTm="854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animEffect transition="in" filter="fade">
                                      <p:cBhvr>
                                        <p:cTn id="9" dur="300"/>
                                        <p:tgtEl>
                                          <p:spTgt spid="71"/>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9"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0-#ppt_w/2"/>
                                          </p:val>
                                        </p:tav>
                                        <p:tav tm="100000">
                                          <p:val>
                                            <p:strVal val="#ppt_x"/>
                                          </p:val>
                                        </p:tav>
                                      </p:tavLst>
                                    </p:anim>
                                    <p:anim calcmode="lin" valueType="num">
                                      <p:cBhvr additive="base">
                                        <p:cTn id="22" dur="500" fill="hold"/>
                                        <p:tgtEl>
                                          <p:spTgt spid="3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2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nodeType="afterGroup">
                            <p:stCondLst>
                              <p:cond delay="17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400" fill="hold"/>
                                        <p:tgtEl>
                                          <p:spTgt spid="40"/>
                                        </p:tgtEl>
                                        <p:attrNameLst>
                                          <p:attrName>ppt_w</p:attrName>
                                        </p:attrNameLst>
                                      </p:cBhvr>
                                      <p:tavLst>
                                        <p:tav tm="0">
                                          <p:val>
                                            <p:fltVal val="0"/>
                                          </p:val>
                                        </p:tav>
                                        <p:tav tm="100000">
                                          <p:val>
                                            <p:strVal val="#ppt_w"/>
                                          </p:val>
                                        </p:tav>
                                      </p:tavLst>
                                    </p:anim>
                                    <p:anim calcmode="lin" valueType="num">
                                      <p:cBhvr>
                                        <p:cTn id="50" dur="400" fill="hold"/>
                                        <p:tgtEl>
                                          <p:spTgt spid="40"/>
                                        </p:tgtEl>
                                        <p:attrNameLst>
                                          <p:attrName>ppt_h</p:attrName>
                                        </p:attrNameLst>
                                      </p:cBhvr>
                                      <p:tavLst>
                                        <p:tav tm="0">
                                          <p:val>
                                            <p:fltVal val="0"/>
                                          </p:val>
                                        </p:tav>
                                        <p:tav tm="100000">
                                          <p:val>
                                            <p:strVal val="#ppt_h"/>
                                          </p:val>
                                        </p:tav>
                                      </p:tavLst>
                                    </p:anim>
                                    <p:anim calcmode="lin" valueType="num">
                                      <p:cBhvr>
                                        <p:cTn id="51" dur="400" fill="hold"/>
                                        <p:tgtEl>
                                          <p:spTgt spid="40"/>
                                        </p:tgtEl>
                                        <p:attrNameLst>
                                          <p:attrName>style.rotation</p:attrName>
                                        </p:attrNameLst>
                                      </p:cBhvr>
                                      <p:tavLst>
                                        <p:tav tm="0">
                                          <p:val>
                                            <p:fltVal val="90"/>
                                          </p:val>
                                        </p:tav>
                                        <p:tav tm="100000">
                                          <p:val>
                                            <p:fltVal val="0"/>
                                          </p:val>
                                        </p:tav>
                                      </p:tavLst>
                                    </p:anim>
                                    <p:animEffect transition="in" filter="fade">
                                      <p:cBhvr>
                                        <p:cTn id="52" dur="400"/>
                                        <p:tgtEl>
                                          <p:spTgt spid="40"/>
                                        </p:tgtEl>
                                      </p:cBhvr>
                                    </p:animEffect>
                                  </p:childTnLst>
                                </p:cTn>
                              </p:par>
                            </p:childTnLst>
                          </p:cTn>
                        </p:par>
                        <p:par>
                          <p:cTn id="53" fill="hold" nodeType="afterGroup">
                            <p:stCondLst>
                              <p:cond delay="2100"/>
                            </p:stCondLst>
                            <p:childTnLst>
                              <p:par>
                                <p:cTn id="54" presetID="22" presetClass="entr" presetSubtype="1"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500"/>
                                        <p:tgtEl>
                                          <p:spTgt spid="41"/>
                                        </p:tgtEl>
                                      </p:cBhvr>
                                    </p:animEffect>
                                  </p:childTnLst>
                                </p:cTn>
                              </p:par>
                            </p:childTnLst>
                          </p:cTn>
                        </p:par>
                        <p:par>
                          <p:cTn id="57" fill="hold" nodeType="afterGroup">
                            <p:stCondLst>
                              <p:cond delay="2600"/>
                            </p:stCondLst>
                            <p:childTnLst>
                              <p:par>
                                <p:cTn id="58" presetID="53" presetClass="entr" presetSubtype="16"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nodeType="afterGroup">
                            <p:stCondLst>
                              <p:cond delay="3100"/>
                            </p:stCondLst>
                            <p:childTnLst>
                              <p:par>
                                <p:cTn id="69" presetID="31"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400" fill="hold"/>
                                        <p:tgtEl>
                                          <p:spTgt spid="38"/>
                                        </p:tgtEl>
                                        <p:attrNameLst>
                                          <p:attrName>ppt_w</p:attrName>
                                        </p:attrNameLst>
                                      </p:cBhvr>
                                      <p:tavLst>
                                        <p:tav tm="0">
                                          <p:val>
                                            <p:fltVal val="0"/>
                                          </p:val>
                                        </p:tav>
                                        <p:tav tm="100000">
                                          <p:val>
                                            <p:strVal val="#ppt_w"/>
                                          </p:val>
                                        </p:tav>
                                      </p:tavLst>
                                    </p:anim>
                                    <p:anim calcmode="lin" valueType="num">
                                      <p:cBhvr>
                                        <p:cTn id="72" dur="400" fill="hold"/>
                                        <p:tgtEl>
                                          <p:spTgt spid="38"/>
                                        </p:tgtEl>
                                        <p:attrNameLst>
                                          <p:attrName>ppt_h</p:attrName>
                                        </p:attrNameLst>
                                      </p:cBhvr>
                                      <p:tavLst>
                                        <p:tav tm="0">
                                          <p:val>
                                            <p:fltVal val="0"/>
                                          </p:val>
                                        </p:tav>
                                        <p:tav tm="100000">
                                          <p:val>
                                            <p:strVal val="#ppt_h"/>
                                          </p:val>
                                        </p:tav>
                                      </p:tavLst>
                                    </p:anim>
                                    <p:anim calcmode="lin" valueType="num">
                                      <p:cBhvr>
                                        <p:cTn id="73" dur="400" fill="hold"/>
                                        <p:tgtEl>
                                          <p:spTgt spid="38"/>
                                        </p:tgtEl>
                                        <p:attrNameLst>
                                          <p:attrName>style.rotation</p:attrName>
                                        </p:attrNameLst>
                                      </p:cBhvr>
                                      <p:tavLst>
                                        <p:tav tm="0">
                                          <p:val>
                                            <p:fltVal val="90"/>
                                          </p:val>
                                        </p:tav>
                                        <p:tav tm="100000">
                                          <p:val>
                                            <p:fltVal val="0"/>
                                          </p:val>
                                        </p:tav>
                                      </p:tavLst>
                                    </p:anim>
                                    <p:animEffect transition="in" filter="fade">
                                      <p:cBhvr>
                                        <p:cTn id="74" dur="400"/>
                                        <p:tgtEl>
                                          <p:spTgt spid="38"/>
                                        </p:tgtEl>
                                      </p:cBhvr>
                                    </p:animEffect>
                                  </p:childTnLst>
                                </p:cTn>
                              </p:par>
                            </p:childTnLst>
                          </p:cTn>
                        </p:par>
                        <p:par>
                          <p:cTn id="75" fill="hold" nodeType="afterGroup">
                            <p:stCondLst>
                              <p:cond delay="3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nodeType="afterGroup">
                            <p:stCondLst>
                              <p:cond delay="40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p:cTn id="87" dur="500" fill="hold"/>
                                        <p:tgtEl>
                                          <p:spTgt spid="47"/>
                                        </p:tgtEl>
                                        <p:attrNameLst>
                                          <p:attrName>ppt_w</p:attrName>
                                        </p:attrNameLst>
                                      </p:cBhvr>
                                      <p:tavLst>
                                        <p:tav tm="0">
                                          <p:val>
                                            <p:fltVal val="0"/>
                                          </p:val>
                                        </p:tav>
                                        <p:tav tm="100000">
                                          <p:val>
                                            <p:strVal val="#ppt_w"/>
                                          </p:val>
                                        </p:tav>
                                      </p:tavLst>
                                    </p:anim>
                                    <p:anim calcmode="lin" valueType="num">
                                      <p:cBhvr>
                                        <p:cTn id="88" dur="500" fill="hold"/>
                                        <p:tgtEl>
                                          <p:spTgt spid="47"/>
                                        </p:tgtEl>
                                        <p:attrNameLst>
                                          <p:attrName>ppt_h</p:attrName>
                                        </p:attrNameLst>
                                      </p:cBhvr>
                                      <p:tavLst>
                                        <p:tav tm="0">
                                          <p:val>
                                            <p:fltVal val="0"/>
                                          </p:val>
                                        </p:tav>
                                        <p:tav tm="100000">
                                          <p:val>
                                            <p:strVal val="#ppt_h"/>
                                          </p:val>
                                        </p:tav>
                                      </p:tavLst>
                                    </p:anim>
                                    <p:animEffect transition="in" filter="fade">
                                      <p:cBhvr>
                                        <p:cTn id="89" dur="500"/>
                                        <p:tgtEl>
                                          <p:spTgt spid="47"/>
                                        </p:tgtEl>
                                      </p:cBhvr>
                                    </p:animEffect>
                                  </p:childTnLst>
                                </p:cTn>
                              </p:par>
                            </p:childTnLst>
                          </p:cTn>
                        </p:par>
                        <p:par>
                          <p:cTn id="90" fill="hold" nodeType="afterGroup">
                            <p:stCondLst>
                              <p:cond delay="4500"/>
                            </p:stCondLst>
                            <p:childTnLst>
                              <p:par>
                                <p:cTn id="91" presetID="31"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400" fill="hold"/>
                                        <p:tgtEl>
                                          <p:spTgt spid="51"/>
                                        </p:tgtEl>
                                        <p:attrNameLst>
                                          <p:attrName>ppt_w</p:attrName>
                                        </p:attrNameLst>
                                      </p:cBhvr>
                                      <p:tavLst>
                                        <p:tav tm="0">
                                          <p:val>
                                            <p:fltVal val="0"/>
                                          </p:val>
                                        </p:tav>
                                        <p:tav tm="100000">
                                          <p:val>
                                            <p:strVal val="#ppt_w"/>
                                          </p:val>
                                        </p:tav>
                                      </p:tavLst>
                                    </p:anim>
                                    <p:anim calcmode="lin" valueType="num">
                                      <p:cBhvr>
                                        <p:cTn id="94" dur="400" fill="hold"/>
                                        <p:tgtEl>
                                          <p:spTgt spid="51"/>
                                        </p:tgtEl>
                                        <p:attrNameLst>
                                          <p:attrName>ppt_h</p:attrName>
                                        </p:attrNameLst>
                                      </p:cBhvr>
                                      <p:tavLst>
                                        <p:tav tm="0">
                                          <p:val>
                                            <p:fltVal val="0"/>
                                          </p:val>
                                        </p:tav>
                                        <p:tav tm="100000">
                                          <p:val>
                                            <p:strVal val="#ppt_h"/>
                                          </p:val>
                                        </p:tav>
                                      </p:tavLst>
                                    </p:anim>
                                    <p:anim calcmode="lin" valueType="num">
                                      <p:cBhvr>
                                        <p:cTn id="95" dur="400" fill="hold"/>
                                        <p:tgtEl>
                                          <p:spTgt spid="51"/>
                                        </p:tgtEl>
                                        <p:attrNameLst>
                                          <p:attrName>style.rotation</p:attrName>
                                        </p:attrNameLst>
                                      </p:cBhvr>
                                      <p:tavLst>
                                        <p:tav tm="0">
                                          <p:val>
                                            <p:fltVal val="90"/>
                                          </p:val>
                                        </p:tav>
                                        <p:tav tm="100000">
                                          <p:val>
                                            <p:fltVal val="0"/>
                                          </p:val>
                                        </p:tav>
                                      </p:tavLst>
                                    </p:anim>
                                    <p:animEffect transition="in" filter="fade">
                                      <p:cBhvr>
                                        <p:cTn id="96" dur="400"/>
                                        <p:tgtEl>
                                          <p:spTgt spid="51"/>
                                        </p:tgtEl>
                                      </p:cBhvr>
                                    </p:animEffect>
                                  </p:childTnLst>
                                </p:cTn>
                              </p:par>
                            </p:childTnLst>
                          </p:cTn>
                        </p:par>
                        <p:par>
                          <p:cTn id="97" fill="hold" nodeType="afterGroup">
                            <p:stCondLst>
                              <p:cond delay="4900"/>
                            </p:stCondLst>
                            <p:childTnLst>
                              <p:par>
                                <p:cTn id="98" presetID="22" presetClass="entr" presetSubtype="1"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up)">
                                      <p:cBhvr>
                                        <p:cTn id="100" dur="500"/>
                                        <p:tgtEl>
                                          <p:spTgt spid="43"/>
                                        </p:tgtEl>
                                      </p:cBhvr>
                                    </p:animEffect>
                                  </p:childTnLst>
                                </p:cTn>
                              </p:par>
                            </p:childTnLst>
                          </p:cTn>
                        </p:par>
                        <p:par>
                          <p:cTn id="101" fill="hold" nodeType="afterGroup">
                            <p:stCondLst>
                              <p:cond delay="5400"/>
                            </p:stCondLst>
                            <p:childTnLst>
                              <p:par>
                                <p:cTn id="102" presetID="53" presetClass="entr" presetSubtype="16"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animEffect transition="in" filter="fade">
                                      <p:cBhvr>
                                        <p:cTn id="111" dur="500"/>
                                        <p:tgtEl>
                                          <p:spTgt spid="49"/>
                                        </p:tgtEl>
                                      </p:cBhvr>
                                    </p:animEffect>
                                  </p:childTnLst>
                                </p:cTn>
                              </p:par>
                            </p:childTnLst>
                          </p:cTn>
                        </p:par>
                        <p:par>
                          <p:cTn id="112" fill="hold" nodeType="afterGroup">
                            <p:stCondLst>
                              <p:cond delay="5900"/>
                            </p:stCondLst>
                            <p:childTnLst>
                              <p:par>
                                <p:cTn id="113" presetID="31"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400" fill="hold"/>
                                        <p:tgtEl>
                                          <p:spTgt spid="50"/>
                                        </p:tgtEl>
                                        <p:attrNameLst>
                                          <p:attrName>ppt_w</p:attrName>
                                        </p:attrNameLst>
                                      </p:cBhvr>
                                      <p:tavLst>
                                        <p:tav tm="0">
                                          <p:val>
                                            <p:fltVal val="0"/>
                                          </p:val>
                                        </p:tav>
                                        <p:tav tm="100000">
                                          <p:val>
                                            <p:strVal val="#ppt_w"/>
                                          </p:val>
                                        </p:tav>
                                      </p:tavLst>
                                    </p:anim>
                                    <p:anim calcmode="lin" valueType="num">
                                      <p:cBhvr>
                                        <p:cTn id="116" dur="400" fill="hold"/>
                                        <p:tgtEl>
                                          <p:spTgt spid="50"/>
                                        </p:tgtEl>
                                        <p:attrNameLst>
                                          <p:attrName>ppt_h</p:attrName>
                                        </p:attrNameLst>
                                      </p:cBhvr>
                                      <p:tavLst>
                                        <p:tav tm="0">
                                          <p:val>
                                            <p:fltVal val="0"/>
                                          </p:val>
                                        </p:tav>
                                        <p:tav tm="100000">
                                          <p:val>
                                            <p:strVal val="#ppt_h"/>
                                          </p:val>
                                        </p:tav>
                                      </p:tavLst>
                                    </p:anim>
                                    <p:anim calcmode="lin" valueType="num">
                                      <p:cBhvr>
                                        <p:cTn id="117" dur="400" fill="hold"/>
                                        <p:tgtEl>
                                          <p:spTgt spid="50"/>
                                        </p:tgtEl>
                                        <p:attrNameLst>
                                          <p:attrName>style.rotation</p:attrName>
                                        </p:attrNameLst>
                                      </p:cBhvr>
                                      <p:tavLst>
                                        <p:tav tm="0">
                                          <p:val>
                                            <p:fltVal val="90"/>
                                          </p:val>
                                        </p:tav>
                                        <p:tav tm="100000">
                                          <p:val>
                                            <p:fltVal val="0"/>
                                          </p:val>
                                        </p:tav>
                                      </p:tavLst>
                                    </p:anim>
                                    <p:animEffect transition="in" filter="fade">
                                      <p:cBhvr>
                                        <p:cTn id="118" dur="400"/>
                                        <p:tgtEl>
                                          <p:spTgt spid="50"/>
                                        </p:tgtEl>
                                      </p:cBhvr>
                                    </p:animEffect>
                                  </p:childTnLst>
                                </p:cTn>
                              </p:par>
                            </p:childTnLst>
                          </p:cTn>
                        </p:par>
                        <p:par>
                          <p:cTn id="119" fill="hold" nodeType="afterGroup">
                            <p:stCondLst>
                              <p:cond delay="6300"/>
                            </p:stCondLst>
                            <p:childTnLst>
                              <p:par>
                                <p:cTn id="120" presetID="22" presetClass="entr" presetSubtype="1"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up)">
                                      <p:cBhvr>
                                        <p:cTn id="1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1" grpId="0" animBg="1"/>
      <p:bldP spid="29"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animBg="1"/>
      <p:bldP spid="45" grpId="0"/>
      <p:bldP spid="46" grpId="0" animBg="1"/>
      <p:bldP spid="47" grpId="0"/>
      <p:bldP spid="48" grpId="0" animBg="1"/>
      <p:bldP spid="49" grpId="0"/>
      <p:bldP spid="50" grpId="0"/>
      <p:bldP spid="5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21" name="Oval 7"/>
          <p:cNvSpPr>
            <a:spLocks noChangeArrowheads="1"/>
          </p:cNvSpPr>
          <p:nvPr/>
        </p:nvSpPr>
        <p:spPr bwMode="auto">
          <a:xfrm>
            <a:off x="-471918" y="-527665"/>
            <a:ext cx="5687686" cy="5690106"/>
          </a:xfrm>
          <a:prstGeom prst="ellipse">
            <a:avLst/>
          </a:prstGeom>
          <a:solidFill>
            <a:schemeClr val="tx1">
              <a:alpha val="50000"/>
            </a:schemeClr>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3" name="Oval 8"/>
          <p:cNvSpPr>
            <a:spLocks noChangeArrowheads="1"/>
          </p:cNvSpPr>
          <p:nvPr/>
        </p:nvSpPr>
        <p:spPr bwMode="auto">
          <a:xfrm>
            <a:off x="195082" y="136910"/>
            <a:ext cx="4353686" cy="4360958"/>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rgbClr val="2F4054"/>
              </a:solidFill>
            </a:endParaRPr>
          </a:p>
        </p:txBody>
      </p:sp>
      <p:sp>
        <p:nvSpPr>
          <p:cNvPr id="27" name="矩形 26"/>
          <p:cNvSpPr/>
          <p:nvPr/>
        </p:nvSpPr>
        <p:spPr>
          <a:xfrm>
            <a:off x="433034" y="1809556"/>
            <a:ext cx="3877781" cy="1015663"/>
          </a:xfrm>
          <a:prstGeom prst="rect">
            <a:avLst/>
          </a:prstGeom>
          <a:noFill/>
          <a:ln>
            <a:noFill/>
          </a:ln>
        </p:spPr>
        <p:txBody>
          <a:bodyPr vert="horz" wrap="square" lIns="0" tIns="0" rIns="0" bIns="0" numCol="1" anchor="t" anchorCtr="0" compatLnSpc="1">
            <a:spAutoFit/>
          </a:bodyPr>
          <a:lstStyle/>
          <a:p>
            <a:pPr algn="ctr">
              <a:buFontTx/>
              <a:buNone/>
            </a:pPr>
            <a:r>
              <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rPr>
              <a:t>选取主题</a:t>
            </a:r>
            <a:endParaRPr lang="zh-CN" altLang="en-US" sz="6600" b="1">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Oval 9"/>
          <p:cNvSpPr>
            <a:spLocks noChangeArrowheads="1"/>
          </p:cNvSpPr>
          <p:nvPr/>
        </p:nvSpPr>
        <p:spPr bwMode="auto">
          <a:xfrm>
            <a:off x="3666257" y="769455"/>
            <a:ext cx="1065104" cy="1065103"/>
          </a:xfrm>
          <a:prstGeom prst="ellipse">
            <a:avLst/>
          </a:prstGeom>
          <a:solidFill>
            <a:srgbClr val="93C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F4054"/>
              </a:solidFill>
            </a:endParaRPr>
          </a:p>
        </p:txBody>
      </p:sp>
      <p:sp>
        <p:nvSpPr>
          <p:cNvPr id="10" name="TextBox 9"/>
          <p:cNvSpPr txBox="1"/>
          <p:nvPr/>
        </p:nvSpPr>
        <p:spPr>
          <a:xfrm>
            <a:off x="2627621" y="1071173"/>
            <a:ext cx="1005403" cy="461665"/>
          </a:xfrm>
          <a:prstGeom prst="rect">
            <a:avLst/>
          </a:prstGeom>
          <a:noFill/>
        </p:spPr>
        <p:txBody>
          <a:bodyPr wrap="none" rtlCol="0">
            <a:spAutoFit/>
          </a:bodyPr>
          <a:lstStyle/>
          <a:p>
            <a:r>
              <a:rPr lang="en-US" altLang="zh-CN" sz="2400">
                <a:solidFill>
                  <a:srgbClr val="FFFFFF"/>
                </a:solidFill>
              </a:rPr>
              <a:t>Part 2</a:t>
            </a:r>
            <a:endParaRPr lang="zh-CN" altLang="en-US" sz="2400">
              <a:solidFill>
                <a:srgbClr val="FFFFFF"/>
              </a:solidFill>
            </a:endParaRPr>
          </a:p>
        </p:txBody>
      </p:sp>
      <p:sp>
        <p:nvSpPr>
          <p:cNvPr id="11" name="Freeform 14"/>
          <p:cNvSpPr>
            <a:spLocks noEditPoints="1"/>
          </p:cNvSpPr>
          <p:nvPr/>
        </p:nvSpPr>
        <p:spPr bwMode="auto">
          <a:xfrm>
            <a:off x="3856345" y="955343"/>
            <a:ext cx="684928" cy="659268"/>
          </a:xfrm>
          <a:custGeom>
            <a:gdLst>
              <a:gd name="T0" fmla="*/ 377 w 753"/>
              <a:gd name="T1" fmla="*/ 271 h 753"/>
              <a:gd name="T2" fmla="*/ 271 w 753"/>
              <a:gd name="T3" fmla="*/ 377 h 753"/>
              <a:gd name="T4" fmla="*/ 377 w 753"/>
              <a:gd name="T5" fmla="*/ 482 h 753"/>
              <a:gd name="T6" fmla="*/ 482 w 753"/>
              <a:gd name="T7" fmla="*/ 377 h 753"/>
              <a:gd name="T8" fmla="*/ 466 w 753"/>
              <a:gd name="T9" fmla="*/ 320 h 753"/>
              <a:gd name="T10" fmla="*/ 586 w 753"/>
              <a:gd name="T11" fmla="*/ 200 h 753"/>
              <a:gd name="T12" fmla="*/ 653 w 753"/>
              <a:gd name="T13" fmla="*/ 200 h 753"/>
              <a:gd name="T14" fmla="*/ 753 w 753"/>
              <a:gd name="T15" fmla="*/ 100 h 753"/>
              <a:gd name="T16" fmla="*/ 656 w 753"/>
              <a:gd name="T17" fmla="*/ 97 h 753"/>
              <a:gd name="T18" fmla="*/ 653 w 753"/>
              <a:gd name="T19" fmla="*/ 0 h 753"/>
              <a:gd name="T20" fmla="*/ 553 w 753"/>
              <a:gd name="T21" fmla="*/ 100 h 753"/>
              <a:gd name="T22" fmla="*/ 553 w 753"/>
              <a:gd name="T23" fmla="*/ 167 h 753"/>
              <a:gd name="T24" fmla="*/ 433 w 753"/>
              <a:gd name="T25" fmla="*/ 287 h 753"/>
              <a:gd name="T26" fmla="*/ 377 w 753"/>
              <a:gd name="T27" fmla="*/ 271 h 753"/>
              <a:gd name="T28" fmla="*/ 547 w 753"/>
              <a:gd name="T29" fmla="*/ 377 h 753"/>
              <a:gd name="T30" fmla="*/ 377 w 753"/>
              <a:gd name="T31" fmla="*/ 547 h 753"/>
              <a:gd name="T32" fmla="*/ 206 w 753"/>
              <a:gd name="T33" fmla="*/ 377 h 753"/>
              <a:gd name="T34" fmla="*/ 377 w 753"/>
              <a:gd name="T35" fmla="*/ 206 h 753"/>
              <a:gd name="T36" fmla="*/ 436 w 753"/>
              <a:gd name="T37" fmla="*/ 217 h 753"/>
              <a:gd name="T38" fmla="*/ 485 w 753"/>
              <a:gd name="T39" fmla="*/ 168 h 753"/>
              <a:gd name="T40" fmla="*/ 377 w 753"/>
              <a:gd name="T41" fmla="*/ 141 h 753"/>
              <a:gd name="T42" fmla="*/ 141 w 753"/>
              <a:gd name="T43" fmla="*/ 377 h 753"/>
              <a:gd name="T44" fmla="*/ 377 w 753"/>
              <a:gd name="T45" fmla="*/ 612 h 753"/>
              <a:gd name="T46" fmla="*/ 612 w 753"/>
              <a:gd name="T47" fmla="*/ 377 h 753"/>
              <a:gd name="T48" fmla="*/ 585 w 753"/>
              <a:gd name="T49" fmla="*/ 268 h 753"/>
              <a:gd name="T50" fmla="*/ 536 w 753"/>
              <a:gd name="T51" fmla="*/ 317 h 753"/>
              <a:gd name="T52" fmla="*/ 547 w 753"/>
              <a:gd name="T53" fmla="*/ 377 h 753"/>
              <a:gd name="T54" fmla="*/ 653 w 753"/>
              <a:gd name="T55" fmla="*/ 247 h 753"/>
              <a:gd name="T56" fmla="*/ 682 w 753"/>
              <a:gd name="T57" fmla="*/ 377 h 753"/>
              <a:gd name="T58" fmla="*/ 377 w 753"/>
              <a:gd name="T59" fmla="*/ 682 h 753"/>
              <a:gd name="T60" fmla="*/ 71 w 753"/>
              <a:gd name="T61" fmla="*/ 377 h 753"/>
              <a:gd name="T62" fmla="*/ 377 w 753"/>
              <a:gd name="T63" fmla="*/ 71 h 753"/>
              <a:gd name="T64" fmla="*/ 506 w 753"/>
              <a:gd name="T65" fmla="*/ 100 h 753"/>
              <a:gd name="T66" fmla="*/ 520 w 753"/>
              <a:gd name="T67" fmla="*/ 67 h 753"/>
              <a:gd name="T68" fmla="*/ 546 w 753"/>
              <a:gd name="T69" fmla="*/ 41 h 753"/>
              <a:gd name="T70" fmla="*/ 377 w 753"/>
              <a:gd name="T71" fmla="*/ 0 h 753"/>
              <a:gd name="T72" fmla="*/ 0 w 753"/>
              <a:gd name="T73" fmla="*/ 377 h 753"/>
              <a:gd name="T74" fmla="*/ 377 w 753"/>
              <a:gd name="T75" fmla="*/ 753 h 753"/>
              <a:gd name="T76" fmla="*/ 753 w 753"/>
              <a:gd name="T77" fmla="*/ 377 h 753"/>
              <a:gd name="T78" fmla="*/ 712 w 753"/>
              <a:gd name="T79" fmla="*/ 207 h 753"/>
              <a:gd name="T80" fmla="*/ 686 w 753"/>
              <a:gd name="T81" fmla="*/ 233 h 753"/>
              <a:gd name="T82" fmla="*/ 653 w 753"/>
              <a:gd name="T83" fmla="*/ 247 h 7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3" h="753">
                <a:moveTo>
                  <a:pt x="377" y="271"/>
                </a:moveTo>
                <a:cubicBezTo>
                  <a:pt x="318" y="271"/>
                  <a:pt x="271" y="318"/>
                  <a:pt x="271" y="377"/>
                </a:cubicBezTo>
                <a:cubicBezTo>
                  <a:pt x="271" y="435"/>
                  <a:pt x="318" y="482"/>
                  <a:pt x="377" y="482"/>
                </a:cubicBezTo>
                <a:cubicBezTo>
                  <a:pt x="435" y="482"/>
                  <a:pt x="482" y="435"/>
                  <a:pt x="482" y="377"/>
                </a:cubicBezTo>
                <a:cubicBezTo>
                  <a:pt x="482" y="356"/>
                  <a:pt x="476" y="336"/>
                  <a:pt x="466" y="320"/>
                </a:cubicBezTo>
                <a:lnTo>
                  <a:pt x="586" y="200"/>
                </a:lnTo>
                <a:lnTo>
                  <a:pt x="653" y="200"/>
                </a:lnTo>
                <a:lnTo>
                  <a:pt x="753" y="100"/>
                </a:lnTo>
                <a:lnTo>
                  <a:pt x="656" y="97"/>
                </a:lnTo>
                <a:lnTo>
                  <a:pt x="653" y="0"/>
                </a:lnTo>
                <a:lnTo>
                  <a:pt x="553" y="100"/>
                </a:lnTo>
                <a:lnTo>
                  <a:pt x="553" y="167"/>
                </a:lnTo>
                <a:lnTo>
                  <a:pt x="433" y="287"/>
                </a:lnTo>
                <a:cubicBezTo>
                  <a:pt x="416" y="277"/>
                  <a:pt x="397" y="271"/>
                  <a:pt x="377" y="271"/>
                </a:cubicBezTo>
                <a:close/>
                <a:moveTo>
                  <a:pt x="547" y="377"/>
                </a:moveTo>
                <a:cubicBezTo>
                  <a:pt x="547" y="470"/>
                  <a:pt x="470" y="547"/>
                  <a:pt x="377" y="547"/>
                </a:cubicBezTo>
                <a:cubicBezTo>
                  <a:pt x="283" y="547"/>
                  <a:pt x="206" y="470"/>
                  <a:pt x="206" y="377"/>
                </a:cubicBezTo>
                <a:cubicBezTo>
                  <a:pt x="206" y="283"/>
                  <a:pt x="283" y="206"/>
                  <a:pt x="377" y="206"/>
                </a:cubicBezTo>
                <a:cubicBezTo>
                  <a:pt x="398" y="206"/>
                  <a:pt x="418" y="210"/>
                  <a:pt x="436" y="217"/>
                </a:cubicBezTo>
                <a:lnTo>
                  <a:pt x="485" y="168"/>
                </a:lnTo>
                <a:cubicBezTo>
                  <a:pt x="453" y="151"/>
                  <a:pt x="416" y="141"/>
                  <a:pt x="377" y="141"/>
                </a:cubicBezTo>
                <a:cubicBezTo>
                  <a:pt x="247" y="141"/>
                  <a:pt x="141" y="247"/>
                  <a:pt x="141" y="377"/>
                </a:cubicBezTo>
                <a:cubicBezTo>
                  <a:pt x="141" y="506"/>
                  <a:pt x="247" y="612"/>
                  <a:pt x="377" y="612"/>
                </a:cubicBezTo>
                <a:cubicBezTo>
                  <a:pt x="506" y="612"/>
                  <a:pt x="612" y="506"/>
                  <a:pt x="612" y="377"/>
                </a:cubicBezTo>
                <a:cubicBezTo>
                  <a:pt x="612" y="337"/>
                  <a:pt x="602" y="300"/>
                  <a:pt x="585" y="268"/>
                </a:cubicBezTo>
                <a:lnTo>
                  <a:pt x="536" y="317"/>
                </a:lnTo>
                <a:cubicBezTo>
                  <a:pt x="543" y="335"/>
                  <a:pt x="547" y="356"/>
                  <a:pt x="547" y="377"/>
                </a:cubicBezTo>
                <a:close/>
                <a:moveTo>
                  <a:pt x="653" y="247"/>
                </a:moveTo>
                <a:cubicBezTo>
                  <a:pt x="672" y="286"/>
                  <a:pt x="682" y="330"/>
                  <a:pt x="682" y="377"/>
                </a:cubicBezTo>
                <a:cubicBezTo>
                  <a:pt x="682" y="545"/>
                  <a:pt x="545" y="682"/>
                  <a:pt x="377" y="682"/>
                </a:cubicBezTo>
                <a:cubicBezTo>
                  <a:pt x="208" y="682"/>
                  <a:pt x="71" y="545"/>
                  <a:pt x="71" y="377"/>
                </a:cubicBezTo>
                <a:cubicBezTo>
                  <a:pt x="71" y="208"/>
                  <a:pt x="208" y="71"/>
                  <a:pt x="377" y="71"/>
                </a:cubicBezTo>
                <a:cubicBezTo>
                  <a:pt x="423" y="71"/>
                  <a:pt x="467" y="81"/>
                  <a:pt x="506" y="100"/>
                </a:cubicBezTo>
                <a:cubicBezTo>
                  <a:pt x="506" y="87"/>
                  <a:pt x="511" y="76"/>
                  <a:pt x="520" y="67"/>
                </a:cubicBezTo>
                <a:lnTo>
                  <a:pt x="546" y="41"/>
                </a:lnTo>
                <a:cubicBezTo>
                  <a:pt x="495" y="15"/>
                  <a:pt x="437" y="0"/>
                  <a:pt x="377" y="0"/>
                </a:cubicBezTo>
                <a:cubicBezTo>
                  <a:pt x="169" y="0"/>
                  <a:pt x="0" y="169"/>
                  <a:pt x="0" y="377"/>
                </a:cubicBezTo>
                <a:cubicBezTo>
                  <a:pt x="0" y="584"/>
                  <a:pt x="169" y="753"/>
                  <a:pt x="377" y="753"/>
                </a:cubicBezTo>
                <a:cubicBezTo>
                  <a:pt x="584" y="753"/>
                  <a:pt x="753" y="584"/>
                  <a:pt x="753" y="377"/>
                </a:cubicBezTo>
                <a:cubicBezTo>
                  <a:pt x="753" y="316"/>
                  <a:pt x="738" y="258"/>
                  <a:pt x="712" y="207"/>
                </a:cubicBezTo>
                <a:lnTo>
                  <a:pt x="686" y="233"/>
                </a:lnTo>
                <a:cubicBezTo>
                  <a:pt x="677" y="242"/>
                  <a:pt x="666" y="247"/>
                  <a:pt x="653"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054">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400" fill="hold"/>
                                        <p:tgtEl>
                                          <p:spTgt spid="8"/>
                                        </p:tgtEl>
                                        <p:attrNameLst>
                                          <p:attrName>ppt_w</p:attrName>
                                        </p:attrNameLst>
                                      </p:cBhvr>
                                      <p:tavLst>
                                        <p:tav tm="0">
                                          <p:val>
                                            <p:fltVal val="0"/>
                                          </p:val>
                                        </p:tav>
                                        <p:tav tm="100000">
                                          <p:val>
                                            <p:strVal val="#ppt_w"/>
                                          </p:val>
                                        </p:tav>
                                      </p:tavLst>
                                    </p:anim>
                                    <p:anim calcmode="lin" valueType="num">
                                      <p:cBhvr>
                                        <p:cTn id="15" dur="400" fill="hold"/>
                                        <p:tgtEl>
                                          <p:spTgt spid="8"/>
                                        </p:tgtEl>
                                        <p:attrNameLst>
                                          <p:attrName>ppt_h</p:attrName>
                                        </p:attrNameLst>
                                      </p:cBhvr>
                                      <p:tavLst>
                                        <p:tav tm="0">
                                          <p:val>
                                            <p:fltVal val="0"/>
                                          </p:val>
                                        </p:tav>
                                        <p:tav tm="100000">
                                          <p:val>
                                            <p:strVal val="#ppt_h"/>
                                          </p:val>
                                        </p:tav>
                                      </p:tavLst>
                                    </p:anim>
                                    <p:animEffect transition="in" filter="fade">
                                      <p:cBhvr>
                                        <p:cTn id="16" dur="400"/>
                                        <p:tgtEl>
                                          <p:spTgt spid="8"/>
                                        </p:tgtEl>
                                      </p:cBhvr>
                                    </p:animEffect>
                                  </p:childTnLst>
                                </p:cTn>
                              </p:par>
                            </p:childTnLst>
                          </p:cTn>
                        </p:par>
                        <p:par>
                          <p:cTn id="17" fill="hold" nodeType="afterGroup">
                            <p:stCondLst>
                              <p:cond delay="24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90"/>
                                          </p:val>
                                        </p:tav>
                                        <p:tav tm="100000">
                                          <p:val>
                                            <p:fltVal val="0"/>
                                          </p:val>
                                        </p:tav>
                                      </p:tavLst>
                                    </p:anim>
                                    <p:animEffect transition="in" filter="fade">
                                      <p:cBhvr>
                                        <p:cTn id="23" dur="500"/>
                                        <p:tgtEl>
                                          <p:spTgt spid="11"/>
                                        </p:tgtEl>
                                      </p:cBhvr>
                                    </p:animEffect>
                                  </p:childTnLst>
                                </p:cTn>
                              </p:par>
                            </p:childTnLst>
                          </p:cTn>
                        </p:par>
                        <p:par>
                          <p:cTn id="24" fill="hold" nodeType="afterGroup">
                            <p:stCondLst>
                              <p:cond delay="29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fltVal val="0"/>
                                          </p:val>
                                        </p:tav>
                                        <p:tav tm="100000">
                                          <p:val>
                                            <p:strVal val="#ppt_w"/>
                                          </p:val>
                                        </p:tav>
                                      </p:tavLst>
                                    </p:anim>
                                    <p:anim calcmode="lin" valueType="num">
                                      <p:cBhvr>
                                        <p:cTn id="28" dur="400" fill="hold"/>
                                        <p:tgtEl>
                                          <p:spTgt spid="10"/>
                                        </p:tgtEl>
                                        <p:attrNameLst>
                                          <p:attrName>ppt_h</p:attrName>
                                        </p:attrNameLst>
                                      </p:cBhvr>
                                      <p:tavLst>
                                        <p:tav tm="0">
                                          <p:val>
                                            <p:fltVal val="0"/>
                                          </p:val>
                                        </p:tav>
                                        <p:tav tm="100000">
                                          <p:val>
                                            <p:strVal val="#ppt_h"/>
                                          </p:val>
                                        </p:tav>
                                      </p:tavLst>
                                    </p:anim>
                                    <p:anim calcmode="lin" valueType="num">
                                      <p:cBhvr>
                                        <p:cTn id="29" dur="400" fill="hold"/>
                                        <p:tgtEl>
                                          <p:spTgt spid="10"/>
                                        </p:tgtEl>
                                        <p:attrNameLst>
                                          <p:attrName>style.rotation</p:attrName>
                                        </p:attrNameLst>
                                      </p:cBhvr>
                                      <p:tavLst>
                                        <p:tav tm="0">
                                          <p:val>
                                            <p:fltVal val="90"/>
                                          </p:val>
                                        </p:tav>
                                        <p:tav tm="100000">
                                          <p:val>
                                            <p:fltVal val="0"/>
                                          </p:val>
                                        </p:tav>
                                      </p:tavLst>
                                    </p:anim>
                                    <p:animEffect transition="in" filter="fade">
                                      <p:cBhvr>
                                        <p:cTn id="30" dur="400"/>
                                        <p:tgtEl>
                                          <p:spTgt spid="10"/>
                                        </p:tgtEl>
                                      </p:cBhvr>
                                    </p:animEffect>
                                  </p:childTnLst>
                                </p:cTn>
                              </p:par>
                            </p:childTnLst>
                          </p:cTn>
                        </p:par>
                        <p:par>
                          <p:cTn id="31" fill="hold" nodeType="afterGroup">
                            <p:stCondLst>
                              <p:cond delay="33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p:bldP spid="8" grpId="0" animBg="1"/>
      <p:bldP spid="10" grpId="0"/>
      <p:bldP spid="11"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IMING" val="|3.8"/>
</p:tagLst>
</file>

<file path=ppt/tags/tag62.xml><?xml version="1.0" encoding="utf-8"?>
<p:tagLst xmlns:p="http://schemas.openxmlformats.org/presentationml/2006/main">
  <p:tag name="TIMING" val="|5.5|1.4|0.9|0.8|0.6|0.4"/>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默认设计模板">
  <a:themeElements>
    <a:clrScheme name="自定义 1">
      <a:dk1>
        <a:srgbClr val="2F4054"/>
      </a:dk1>
      <a:lt1>
        <a:srgbClr val="92C733"/>
      </a:lt1>
      <a:dk2>
        <a:srgbClr val="F8C302"/>
      </a:dk2>
      <a:lt2>
        <a:srgbClr val="ED5A00"/>
      </a:lt2>
      <a:accent1>
        <a:srgbClr val="484849"/>
      </a:accent1>
      <a:accent2>
        <a:srgbClr val="FFFFFF"/>
      </a:accent2>
      <a:accent3>
        <a:srgbClr val="969696"/>
      </a:accent3>
      <a:accent4>
        <a:srgbClr val="00A2C2"/>
      </a:accent4>
      <a:accent5>
        <a:srgbClr val="99CC39"/>
      </a:accent5>
      <a:accent6>
        <a:srgbClr val="F9C900"/>
      </a:accent6>
      <a:hlink>
        <a:srgbClr val="ED5A00"/>
      </a:hlink>
      <a:folHlink>
        <a:srgbClr val="484849"/>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320</Paragraphs>
  <Slides>35</Slides>
  <Notes>35</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微软雅黑</vt:lpstr>
      <vt:lpstr>仿宋_GB2312</vt:lpstr>
      <vt:lpstr>宋体</vt:lpstr>
      <vt:lpstr>Calibri</vt:lpstr>
      <vt:lpstr>楷体_GB2312</vt:lpstr>
      <vt:lpstr>方正卡通简体</vt:lpstr>
      <vt:lpstr>方正兰亭细黑_GBK_M</vt:lpstr>
      <vt:lpstr>Meiryo</vt:lpstr>
      <vt:lpstr>Wingdings</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1093</cp:revision>
  <dcterms:created xsi:type="dcterms:W3CDTF">2013-01-25T01:44:00Z</dcterms:created>
  <dcterms:modified xsi:type="dcterms:W3CDTF">2023-05-08T06:39:29Z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