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63" r:id="rId3"/>
    <p:sldId id="328" r:id="rId5"/>
    <p:sldId id="355" r:id="rId6"/>
    <p:sldId id="349" r:id="rId7"/>
    <p:sldId id="347" r:id="rId8"/>
    <p:sldId id="299" r:id="rId9"/>
    <p:sldId id="319" r:id="rId10"/>
    <p:sldId id="348" r:id="rId11"/>
    <p:sldId id="297" r:id="rId12"/>
    <p:sldId id="296" r:id="rId13"/>
    <p:sldId id="339" r:id="rId14"/>
    <p:sldId id="302" r:id="rId15"/>
    <p:sldId id="303" r:id="rId16"/>
    <p:sldId id="300" r:id="rId17"/>
    <p:sldId id="315" r:id="rId18"/>
    <p:sldId id="301" r:id="rId19"/>
    <p:sldId id="351" r:id="rId20"/>
    <p:sldId id="340" r:id="rId21"/>
    <p:sldId id="304" r:id="rId22"/>
    <p:sldId id="318" r:id="rId23"/>
    <p:sldId id="272" r:id="rId24"/>
    <p:sldId id="273" r:id="rId25"/>
    <p:sldId id="305" r:id="rId26"/>
    <p:sldId id="306" r:id="rId27"/>
    <p:sldId id="341" r:id="rId28"/>
    <p:sldId id="350" r:id="rId29"/>
    <p:sldId id="313" r:id="rId30"/>
    <p:sldId id="279" r:id="rId31"/>
    <p:sldId id="281" r:id="rId32"/>
    <p:sldId id="282" r:id="rId33"/>
    <p:sldId id="352" r:id="rId34"/>
    <p:sldId id="342" r:id="rId35"/>
    <p:sldId id="309" r:id="rId36"/>
    <p:sldId id="317" r:id="rId37"/>
    <p:sldId id="284" r:id="rId38"/>
    <p:sldId id="311" r:id="rId39"/>
    <p:sldId id="310" r:id="rId40"/>
    <p:sldId id="312" r:id="rId41"/>
    <p:sldId id="353" r:id="rId42"/>
    <p:sldId id="358" r:id="rId43"/>
    <p:sldId id="364" r:id="rId44"/>
    <p:sldId id="404" r:id="rId4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9BBB59"/>
    <a:srgbClr val="8064A2"/>
    <a:srgbClr val="4F81BD"/>
    <a:srgbClr val="FF9900"/>
    <a:srgbClr val="4BACC6"/>
    <a:srgbClr val="0070C0"/>
    <a:srgbClr val="FAC90F"/>
    <a:srgbClr val="00B0F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51" d="100"/>
          <a:sy n="151" d="100"/>
        </p:scale>
        <p:origin x="474" y="108"/>
      </p:cViewPr>
      <p:guideLst>
        <p:guide orient="horz" pos="162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w="25400">
              <a:noFill/>
            </a:ln>
            <a:effectLst/>
          </c:spPr>
          <c:invertIfNegative val="0"/>
          <c:dLbls>
            <c:delete val="1"/>
          </c:dLbls>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Lst>
        </c:ser>
        <c:ser>
          <c:idx val="1"/>
          <c:order val="1"/>
          <c:tx>
            <c:strRef>
              <c:f>Sheet1!$C$1</c:f>
              <c:strCache>
                <c:ptCount val="1"/>
                <c:pt idx="0">
                  <c:v>Series 2</c:v>
                </c:pt>
              </c:strCache>
            </c:strRef>
          </c:tx>
          <c:spPr>
            <a:solidFill>
              <a:schemeClr val="bg1"/>
            </a:solidFill>
            <a:ln w="25400">
              <a:noFill/>
            </a:ln>
            <a:effectLst/>
          </c:spPr>
          <c:invertIfNegative val="0"/>
          <c:dLbls>
            <c:delete val="1"/>
          </c:dLbls>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Lst>
        </c:ser>
        <c:dLbls>
          <c:showLegendKey val="0"/>
          <c:showVal val="0"/>
          <c:showCatName val="0"/>
          <c:showSerName val="0"/>
          <c:showPercent val="0"/>
          <c:showBubbleSize val="0"/>
        </c:dLbls>
        <c:gapWidth val="20"/>
        <c:axId val="52494720"/>
        <c:axId val="52496256"/>
      </c:barChart>
      <c:catAx>
        <c:axId val="5249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horzOverflow="overflow" vert="horz" wrap="square" anchor="ctr" anchorCtr="1"/>
          <a:lstStyle/>
          <a:p>
            <a:pPr>
              <a:defRPr lang="zh-CN" sz="900" b="0" i="0" u="none" strike="noStrike" kern="1200" baseline="0">
                <a:solidFill>
                  <a:schemeClr val="bg1"/>
                </a:solidFill>
                <a:latin typeface="Roboto" pitchFamily="2" charset="0"/>
                <a:ea typeface="Roboto" pitchFamily="2" charset="0"/>
                <a:cs typeface="+mn-cs"/>
              </a:defRPr>
            </a:pPr>
          </a:p>
        </c:txPr>
        <c:crossAx val="52496256"/>
        <c:crosses val="autoZero"/>
        <c:auto val="1"/>
        <c:lblAlgn val="ctr"/>
        <c:lblOffset val="100"/>
        <c:noMultiLvlLbl val="0"/>
      </c:catAx>
      <c:valAx>
        <c:axId val="52496256"/>
        <c:scaling>
          <c:orientation val="minMax"/>
        </c:scaling>
        <c:delete val="1"/>
        <c:axPos val="l"/>
        <c:majorGridlines>
          <c:spPr>
            <a:ln w="9525" cap="flat" cmpd="sng" algn="ctr">
              <a:noFill/>
              <a:prstDash val="solid"/>
              <a:round/>
            </a:ln>
            <a:effectLst/>
          </c:spPr>
        </c:majorGridlines>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5249472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2" name="标题 1"/>
          <p:cNvSpPr>
            <a:spLocks noGrp="1"/>
          </p:cNvSpPr>
          <p:nvPr>
            <p:ph type="title" hasCustomPrompt="1"/>
          </p:nvPr>
        </p:nvSpPr>
        <p:spPr>
          <a:xfrm>
            <a:off x="113854" y="320452"/>
            <a:ext cx="8922642" cy="349548"/>
          </a:xfrm>
        </p:spPr>
        <p:txBody>
          <a:bodyPr>
            <a:noAutofit/>
          </a:bodyPr>
          <a:lstStyle>
            <a:lvl1pPr algn="ctr">
              <a:defRPr sz="1400"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fld>
            <a:endParaRPr lang="zh-CN" altLang="en-US" sz="1600" dirty="0">
              <a:solidFill>
                <a:schemeClr val="tx1">
                  <a:lumMod val="65000"/>
                  <a:lumOff val="35000"/>
                </a:schemeClr>
              </a:solidFill>
            </a:endParaRPr>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2" name="日期占位符 1"/>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6.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20.png"/><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22.png"/><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6.xml"/><Relationship Id="rId2" Type="http://schemas.openxmlformats.org/officeDocument/2006/relationships/image" Target="../media/image26.jpeg"/><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42.xml"/><Relationship Id="rId8" Type="http://schemas.openxmlformats.org/officeDocument/2006/relationships/slideLayout" Target="../slideLayouts/slideLayout7.xml"/><Relationship Id="rId7" Type="http://schemas.openxmlformats.org/officeDocument/2006/relationships/image" Target="../media/image27.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machine - Breath And Life - 呼吸与生命.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rcRect/>
          <a:stretch>
            <a:fillRect/>
          </a:stretch>
        </p:blipFill>
        <p:spPr>
          <a:xfrm>
            <a:off x="-828600" y="2256816"/>
            <a:ext cx="609600" cy="609600"/>
          </a:xfrm>
          <a:prstGeom prst="rect">
            <a:avLst/>
          </a:prstGeom>
        </p:spPr>
      </p:pic>
      <p:sp>
        <p:nvSpPr>
          <p:cNvPr id="61" name="Flowchart: Decision 78"/>
          <p:cNvSpPr/>
          <p:nvPr/>
        </p:nvSpPr>
        <p:spPr>
          <a:xfrm>
            <a:off x="1844935" y="118127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63" name="Flowchart: Decision 79"/>
          <p:cNvSpPr/>
          <p:nvPr/>
        </p:nvSpPr>
        <p:spPr>
          <a:xfrm>
            <a:off x="184493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98" name="Flowchart: Decision 78"/>
          <p:cNvSpPr/>
          <p:nvPr/>
        </p:nvSpPr>
        <p:spPr>
          <a:xfrm>
            <a:off x="3258403" y="118127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99" name="Flowchart: Decision 79"/>
          <p:cNvSpPr/>
          <p:nvPr/>
        </p:nvSpPr>
        <p:spPr>
          <a:xfrm>
            <a:off x="3258403"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100" name="Flowchart: Decision 78"/>
          <p:cNvSpPr/>
          <p:nvPr/>
        </p:nvSpPr>
        <p:spPr>
          <a:xfrm>
            <a:off x="4664825" y="118127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101" name="Flowchart: Decision 79"/>
          <p:cNvSpPr/>
          <p:nvPr/>
        </p:nvSpPr>
        <p:spPr>
          <a:xfrm>
            <a:off x="466482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102" name="Flowchart: Decision 78"/>
          <p:cNvSpPr/>
          <p:nvPr/>
        </p:nvSpPr>
        <p:spPr>
          <a:xfrm>
            <a:off x="6040104" y="118127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103" name="Flowchart: Decision 79"/>
          <p:cNvSpPr/>
          <p:nvPr/>
        </p:nvSpPr>
        <p:spPr>
          <a:xfrm>
            <a:off x="6040104"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造字工房力黑（非商用）常规体" pitchFamily="50" charset="-122"/>
              <a:ea typeface="造字工房力黑（非商用）常规体" pitchFamily="50" charset="-122"/>
            </a:endParaRPr>
          </a:p>
        </p:txBody>
      </p:sp>
      <p:sp>
        <p:nvSpPr>
          <p:cNvPr id="94" name="TextBox 93"/>
          <p:cNvSpPr txBox="1"/>
          <p:nvPr/>
        </p:nvSpPr>
        <p:spPr>
          <a:xfrm>
            <a:off x="2170045" y="1677970"/>
            <a:ext cx="724878" cy="923330"/>
          </a:xfrm>
          <a:prstGeom prst="rect">
            <a:avLst/>
          </a:prstGeom>
          <a:noFill/>
        </p:spPr>
        <p:txBody>
          <a:bodyPr wrap="none" rtlCol="0">
            <a:spAutoFit/>
          </a:bodyPr>
          <a:lstStyle/>
          <a:p>
            <a:r>
              <a:rPr lang="en-US" altLang="zh-CN" sz="5400" dirty="0">
                <a:solidFill>
                  <a:schemeClr val="accent2"/>
                </a:solidFill>
                <a:latin typeface="造字工房力黑（非商用）常规体" pitchFamily="50" charset="-122"/>
                <a:ea typeface="造字工房力黑（非商用）常规体" pitchFamily="50" charset="-122"/>
              </a:rPr>
              <a:t>2</a:t>
            </a:r>
            <a:endParaRPr lang="zh-CN" altLang="en-US" sz="5400" dirty="0">
              <a:solidFill>
                <a:schemeClr val="accent2"/>
              </a:solidFill>
              <a:latin typeface="造字工房力黑（非商用）常规体" pitchFamily="50" charset="-122"/>
              <a:ea typeface="造字工房力黑（非商用）常规体" pitchFamily="50" charset="-122"/>
            </a:endParaRPr>
          </a:p>
        </p:txBody>
      </p:sp>
      <p:sp>
        <p:nvSpPr>
          <p:cNvPr id="104" name="TextBox 103"/>
          <p:cNvSpPr txBox="1"/>
          <p:nvPr/>
        </p:nvSpPr>
        <p:spPr>
          <a:xfrm>
            <a:off x="3583513" y="1677970"/>
            <a:ext cx="793807" cy="923330"/>
          </a:xfrm>
          <a:prstGeom prst="rect">
            <a:avLst/>
          </a:prstGeom>
          <a:noFill/>
        </p:spPr>
        <p:txBody>
          <a:bodyPr wrap="none" rtlCol="0">
            <a:spAutoFit/>
          </a:bodyPr>
          <a:lstStyle/>
          <a:p>
            <a:r>
              <a:rPr lang="en-US" altLang="zh-CN" sz="5400" dirty="0">
                <a:solidFill>
                  <a:srgbClr val="C0504D"/>
                </a:solidFill>
                <a:latin typeface="造字工房力黑（非商用）常规体" pitchFamily="50" charset="-122"/>
                <a:ea typeface="造字工房力黑（非商用）常规体" pitchFamily="50" charset="-122"/>
              </a:rPr>
              <a:t>0</a:t>
            </a:r>
            <a:endParaRPr lang="zh-CN" altLang="en-US" sz="5400" dirty="0">
              <a:solidFill>
                <a:srgbClr val="C0504D"/>
              </a:solidFill>
              <a:latin typeface="造字工房力黑（非商用）常规体" pitchFamily="50" charset="-122"/>
              <a:ea typeface="造字工房力黑（非商用）常规体" pitchFamily="50" charset="-122"/>
            </a:endParaRPr>
          </a:p>
        </p:txBody>
      </p:sp>
      <p:sp>
        <p:nvSpPr>
          <p:cNvPr id="105" name="TextBox 104"/>
          <p:cNvSpPr txBox="1"/>
          <p:nvPr/>
        </p:nvSpPr>
        <p:spPr>
          <a:xfrm>
            <a:off x="5085734" y="1677970"/>
            <a:ext cx="525780" cy="922020"/>
          </a:xfrm>
          <a:prstGeom prst="rect">
            <a:avLst/>
          </a:prstGeom>
          <a:noFill/>
        </p:spPr>
        <p:txBody>
          <a:bodyPr wrap="none" rtlCol="0">
            <a:spAutoFit/>
          </a:bodyPr>
          <a:lstStyle/>
          <a:p>
            <a:r>
              <a:rPr lang="en-US" altLang="zh-CN" sz="5400" dirty="0">
                <a:solidFill>
                  <a:schemeClr val="accent2"/>
                </a:solidFill>
                <a:latin typeface="造字工房力黑（非商用）常规体" pitchFamily="50" charset="-122"/>
                <a:ea typeface="造字工房力黑（非商用）常规体" pitchFamily="50" charset="-122"/>
              </a:rPr>
              <a:t>2</a:t>
            </a:r>
            <a:endParaRPr lang="en-US" altLang="zh-CN" sz="5400" dirty="0">
              <a:solidFill>
                <a:schemeClr val="accent2"/>
              </a:solidFill>
              <a:latin typeface="造字工房力黑（非商用）常规体" pitchFamily="50" charset="-122"/>
              <a:ea typeface="造字工房力黑（非商用）常规体" pitchFamily="50" charset="-122"/>
            </a:endParaRPr>
          </a:p>
        </p:txBody>
      </p:sp>
      <p:sp>
        <p:nvSpPr>
          <p:cNvPr id="106" name="TextBox 105"/>
          <p:cNvSpPr txBox="1"/>
          <p:nvPr/>
        </p:nvSpPr>
        <p:spPr>
          <a:xfrm>
            <a:off x="6327633" y="1680623"/>
            <a:ext cx="631904" cy="923330"/>
          </a:xfrm>
          <a:prstGeom prst="rect">
            <a:avLst/>
          </a:prstGeom>
          <a:noFill/>
        </p:spPr>
        <p:txBody>
          <a:bodyPr wrap="none" rtlCol="0">
            <a:spAutoFit/>
          </a:bodyPr>
          <a:lstStyle/>
          <a:p>
            <a:r>
              <a:rPr lang="en-US" altLang="zh-CN" sz="5400" dirty="0">
                <a:solidFill>
                  <a:schemeClr val="accent2"/>
                </a:solidFill>
                <a:latin typeface="造字工房力黑（非商用）常规体" pitchFamily="50" charset="-122"/>
                <a:ea typeface="造字工房力黑（非商用）常规体" pitchFamily="50" charset="-122"/>
              </a:rPr>
              <a:t>X</a:t>
            </a:r>
            <a:endParaRPr lang="zh-CN" altLang="en-US" sz="5400" dirty="0">
              <a:solidFill>
                <a:schemeClr val="accent2"/>
              </a:solidFill>
              <a:latin typeface="造字工房力黑（非商用）常规体" pitchFamily="50" charset="-122"/>
              <a:ea typeface="造字工房力黑（非商用）常规体" pitchFamily="50" charset="-122"/>
            </a:endParaRPr>
          </a:p>
        </p:txBody>
      </p:sp>
      <p:sp>
        <p:nvSpPr>
          <p:cNvPr id="23" name="TextBox 22"/>
          <p:cNvSpPr txBox="1"/>
          <p:nvPr/>
        </p:nvSpPr>
        <p:spPr>
          <a:xfrm>
            <a:off x="2740632" y="3777302"/>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工作总结  阶段计划 述职报告  工作汇报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862333" y="4115856"/>
            <a:ext cx="3381055" cy="400110"/>
          </a:xfrm>
          <a:prstGeom prst="rect">
            <a:avLst/>
          </a:prstGeom>
          <a:noFill/>
        </p:spPr>
        <p:txBody>
          <a:bodyPr wrap="none" rtlCol="0">
            <a:spAutoFit/>
          </a:bodyPr>
          <a:lstStyle/>
          <a:p>
            <a:pPr algn="ctr"/>
            <a:r>
              <a:rPr lang="en-US" altLang="zh-CN" sz="1000" dirty="0">
                <a:solidFill>
                  <a:schemeClr val="tx1">
                    <a:lumMod val="50000"/>
                    <a:lumOff val="50000"/>
                  </a:schemeClr>
                </a:solidFill>
              </a:rPr>
              <a:t>201x year-end summary work summarizes the boutique PPT</a:t>
            </a:r>
            <a:endParaRPr lang="en-US" altLang="zh-CN" sz="1000" dirty="0">
              <a:solidFill>
                <a:schemeClr val="tx1">
                  <a:lumMod val="50000"/>
                  <a:lumOff val="50000"/>
                </a:schemeClr>
              </a:solidFill>
            </a:endParaRPr>
          </a:p>
          <a:p>
            <a:pPr algn="ctr"/>
            <a:r>
              <a:rPr lang="en-US" altLang="zh-CN" sz="1000" dirty="0">
                <a:solidFill>
                  <a:schemeClr val="tx1">
                    <a:lumMod val="50000"/>
                    <a:lumOff val="50000"/>
                  </a:schemeClr>
                </a:solidFill>
              </a:rPr>
              <a:t>About the summary text input or copy here</a:t>
            </a:r>
            <a:endParaRPr lang="en-US" altLang="zh-CN" sz="1000" dirty="0">
              <a:solidFill>
                <a:schemeClr val="tx1">
                  <a:lumMod val="50000"/>
                  <a:lumOff val="50000"/>
                </a:schemeClr>
              </a:solidFill>
            </a:endParaRPr>
          </a:p>
        </p:txBody>
      </p:sp>
      <p:sp>
        <p:nvSpPr>
          <p:cNvPr id="25" name="圆角矩形 24"/>
          <p:cNvSpPr/>
          <p:nvPr/>
        </p:nvSpPr>
        <p:spPr>
          <a:xfrm>
            <a:off x="1852113" y="3147814"/>
            <a:ext cx="5439775"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956797" y="3132956"/>
            <a:ext cx="5211683" cy="52322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框架完整的</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工作总结暨阶段计划</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91680" y="3119305"/>
            <a:ext cx="720079" cy="57461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39" name="Picture 2" descr="C:\Users\Administrator\Desktop\手.png"/>
          <p:cNvPicPr>
            <a:picLocks noChangeAspect="1" noChangeArrowheads="1"/>
          </p:cNvPicPr>
          <p:nvPr/>
        </p:nvPicPr>
        <p:blipFill>
          <a:blip r:embed="rId4"/>
          <a:srcRect/>
          <a:stretch>
            <a:fillRect/>
          </a:stretch>
        </p:blipFill>
        <p:spPr bwMode="auto">
          <a:xfrm flipH="1">
            <a:off x="1572529" y="3219822"/>
            <a:ext cx="2959860" cy="287631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animEffect transition="in" filter="fade">
                                      <p:cBhvr>
                                        <p:cTn id="9" dur="1500"/>
                                        <p:tgtEl>
                                          <p:spTgt spid="63"/>
                                        </p:tgtEl>
                                      </p:cBhvr>
                                    </p:animEffect>
                                  </p:childTnLst>
                                </p:cTn>
                              </p:par>
                              <p:par>
                                <p:cTn id="10" presetID="8" presetClass="emph" presetSubtype="0" decel="58000" fill="hold" grpId="1" nodeType="withEffect">
                                  <p:stCondLst>
                                    <p:cond delay="0"/>
                                  </p:stCondLst>
                                  <p:childTnLst>
                                    <p:animRot by="-21600000">
                                      <p:cBhvr>
                                        <p:cTn id="11" dur="1500" fill="hold"/>
                                        <p:tgtEl>
                                          <p:spTgt spid="63"/>
                                        </p:tgtEl>
                                        <p:attrNameLst>
                                          <p:attrName>r</p:attrName>
                                        </p:attrNameLst>
                                      </p:cBhvr>
                                    </p:animRot>
                                  </p:childTnLst>
                                </p:cTn>
                              </p:par>
                              <p:par>
                                <p:cTn id="12"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3" dur="1500" fill="hold"/>
                                        <p:tgtEl>
                                          <p:spTgt spid="63"/>
                                        </p:tgtEl>
                                        <p:attrNameLst>
                                          <p:attrName>ppt_x</p:attrName>
                                          <p:attrName>ppt_y</p:attrName>
                                        </p:attrNameLst>
                                      </p:cBhvr>
                                    </p:animMotion>
                                  </p:childTnLst>
                                </p:cTn>
                              </p:par>
                              <p:par>
                                <p:cTn id="14" presetID="10" presetClass="entr" presetSubtype="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1500"/>
                                        <p:tgtEl>
                                          <p:spTgt spid="99"/>
                                        </p:tgtEl>
                                      </p:cBhvr>
                                    </p:animEffect>
                                  </p:childTnLst>
                                </p:cTn>
                              </p:par>
                              <p:par>
                                <p:cTn id="17" presetID="8" presetClass="emph" presetSubtype="0" decel="58000" fill="hold" grpId="1" nodeType="withEffect">
                                  <p:stCondLst>
                                    <p:cond delay="0"/>
                                  </p:stCondLst>
                                  <p:childTnLst>
                                    <p:animRot by="21600000">
                                      <p:cBhvr>
                                        <p:cTn id="18" dur="1500" fill="hold"/>
                                        <p:tgtEl>
                                          <p:spTgt spid="99"/>
                                        </p:tgtEl>
                                        <p:attrNameLst>
                                          <p:attrName>r</p:attrName>
                                        </p:attrNameLst>
                                      </p:cBhvr>
                                    </p:animRot>
                                  </p:childTnLst>
                                </p:cTn>
                              </p:par>
                              <p:par>
                                <p:cTn id="19" presetID="0" presetClass="path" presetSubtype="0" accel="50000" decel="50000" fill="hold" grpId="2"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20" dur="1500" fill="hold"/>
                                        <p:tgtEl>
                                          <p:spTgt spid="99"/>
                                        </p:tgtEl>
                                        <p:attrNameLst>
                                          <p:attrName>ppt_x</p:attrName>
                                          <p:attrName>ppt_y</p:attrName>
                                        </p:attrNameLst>
                                      </p:cBhvr>
                                    </p:animMotion>
                                  </p:childTnLst>
                                </p:cTn>
                              </p:par>
                              <p:par>
                                <p:cTn id="21" presetID="10"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1500"/>
                                        <p:tgtEl>
                                          <p:spTgt spid="101"/>
                                        </p:tgtEl>
                                      </p:cBhvr>
                                    </p:animEffect>
                                  </p:childTnLst>
                                </p:cTn>
                              </p:par>
                              <p:par>
                                <p:cTn id="24" presetID="8" presetClass="emph" presetSubtype="0" decel="58000" fill="hold" grpId="1" nodeType="withEffect">
                                  <p:stCondLst>
                                    <p:cond delay="0"/>
                                  </p:stCondLst>
                                  <p:childTnLst>
                                    <p:animRot by="-21600000">
                                      <p:cBhvr>
                                        <p:cTn id="25" dur="1500" fill="hold"/>
                                        <p:tgtEl>
                                          <p:spTgt spid="101"/>
                                        </p:tgtEl>
                                        <p:attrNameLst>
                                          <p:attrName>r</p:attrName>
                                        </p:attrNameLst>
                                      </p:cBhvr>
                                    </p:animRot>
                                  </p:childTnLst>
                                </p:cTn>
                              </p:par>
                              <p:par>
                                <p:cTn id="26" presetID="0" presetClass="path" presetSubtype="0" accel="50000" decel="50000" fill="hold" grpId="2"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7" dur="1500" fill="hold"/>
                                        <p:tgtEl>
                                          <p:spTgt spid="101"/>
                                        </p:tgtEl>
                                        <p:attrNameLst>
                                          <p:attrName>ppt_x</p:attrName>
                                          <p:attrName>ppt_y</p:attrName>
                                        </p:attrNameLst>
                                      </p:cBhvr>
                                    </p:animMotion>
                                  </p:childTnLst>
                                </p:cTn>
                              </p:par>
                              <p:par>
                                <p:cTn id="28" presetID="10" presetClass="entr" presetSubtype="0" fill="hold" grpId="0"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500"/>
                                        <p:tgtEl>
                                          <p:spTgt spid="103"/>
                                        </p:tgtEl>
                                      </p:cBhvr>
                                    </p:animEffect>
                                  </p:childTnLst>
                                </p:cTn>
                              </p:par>
                              <p:par>
                                <p:cTn id="31" presetID="8" presetClass="emph" presetSubtype="0" decel="58000" fill="hold" grpId="1" nodeType="withEffect">
                                  <p:stCondLst>
                                    <p:cond delay="0"/>
                                  </p:stCondLst>
                                  <p:childTnLst>
                                    <p:animRot by="-21600000">
                                      <p:cBhvr>
                                        <p:cTn id="32" dur="1500" fill="hold"/>
                                        <p:tgtEl>
                                          <p:spTgt spid="103"/>
                                        </p:tgtEl>
                                        <p:attrNameLst>
                                          <p:attrName>r</p:attrName>
                                        </p:attrNameLst>
                                      </p:cBhvr>
                                    </p:animRot>
                                  </p:childTnLst>
                                </p:cTn>
                              </p:par>
                              <p:par>
                                <p:cTn id="33" presetID="0" presetClass="path" presetSubtype="0" accel="50000" decel="50000" fill="hold" grpId="2"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4" dur="1500" fill="hold"/>
                                        <p:tgtEl>
                                          <p:spTgt spid="103"/>
                                        </p:tgtEl>
                                        <p:attrNameLst>
                                          <p:attrName>ppt_x</p:attrName>
                                          <p:attrName>ppt_y</p:attrName>
                                        </p:attrNameLst>
                                      </p:cBhvr>
                                    </p:animMotion>
                                  </p:childTnLst>
                                </p:cTn>
                              </p:par>
                            </p:childTnLst>
                          </p:cTn>
                        </p:par>
                        <p:par>
                          <p:cTn id="35" fill="hold">
                            <p:stCondLst>
                              <p:cond delay="0"/>
                            </p:stCondLst>
                            <p:childTnLst>
                              <p:par>
                                <p:cTn id="36" presetID="10" presetClass="entr" presetSubtype="0" fill="hold" grpId="1"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64" presetClass="path" presetSubtype="0" accel="50000" decel="50000" fill="hold" grpId="0" nodeType="withEffect">
                                  <p:stCondLst>
                                    <p:cond delay="0"/>
                                  </p:stCondLst>
                                  <p:childTnLst>
                                    <p:animMotion origin="layout" path="M -3.05556E-6 0.03612 L -3.05556E-6 -4.19753E-6 " pathEditMode="relative" rAng="0" ptsTypes="AA">
                                      <p:cBhvr>
                                        <p:cTn id="40" dur="750" fill="hold"/>
                                        <p:tgtEl>
                                          <p:spTgt spid="61"/>
                                        </p:tgtEl>
                                        <p:attrNameLst>
                                          <p:attrName>ppt_x</p:attrName>
                                          <p:attrName>ppt_y</p:attrName>
                                        </p:attrNameLst>
                                      </p:cBhvr>
                                      <p:rCtr x="0" y="-1821"/>
                                    </p:animMotion>
                                  </p:childTnLst>
                                </p:cTn>
                              </p:par>
                              <p:par>
                                <p:cTn id="41" presetID="10" presetClass="entr" presetSubtype="0" fill="hold" grpId="0" nodeType="withEffect">
                                  <p:stCondLst>
                                    <p:cond delay="75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1" nodeType="withEffect">
                                  <p:stCondLst>
                                    <p:cond delay="25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par>
                                <p:cTn id="47" presetID="64" presetClass="path" presetSubtype="0" accel="50000" decel="50000" fill="hold" grpId="0" nodeType="withEffect">
                                  <p:stCondLst>
                                    <p:cond delay="250"/>
                                  </p:stCondLst>
                                  <p:childTnLst>
                                    <p:animMotion origin="layout" path="M -3.05556E-6 0.03612 L -3.05556E-6 -4.19753E-6 " pathEditMode="relative" rAng="0" ptsTypes="AA">
                                      <p:cBhvr>
                                        <p:cTn id="48" dur="750" fill="hold"/>
                                        <p:tgtEl>
                                          <p:spTgt spid="98"/>
                                        </p:tgtEl>
                                        <p:attrNameLst>
                                          <p:attrName>ppt_x</p:attrName>
                                          <p:attrName>ppt_y</p:attrName>
                                        </p:attrNameLst>
                                      </p:cBhvr>
                                      <p:rCtr x="0" y="-1821"/>
                                    </p:animMotion>
                                  </p:childTnLst>
                                </p:cTn>
                              </p:par>
                              <p:par>
                                <p:cTn id="49" presetID="10" presetClass="entr" presetSubtype="0" fill="hold" grpId="0" nodeType="withEffect">
                                  <p:stCondLst>
                                    <p:cond delay="100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1" nodeType="withEffect">
                                  <p:stCondLst>
                                    <p:cond delay="50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par>
                                <p:cTn id="55" presetID="64" presetClass="path" presetSubtype="0" accel="50000" decel="50000" fill="hold" grpId="0" nodeType="withEffect">
                                  <p:stCondLst>
                                    <p:cond delay="500"/>
                                  </p:stCondLst>
                                  <p:childTnLst>
                                    <p:animMotion origin="layout" path="M -3.05556E-6 0.03612 L -3.05556E-6 -4.19753E-6 " pathEditMode="relative" rAng="0" ptsTypes="AA">
                                      <p:cBhvr>
                                        <p:cTn id="56" dur="750" fill="hold"/>
                                        <p:tgtEl>
                                          <p:spTgt spid="100"/>
                                        </p:tgtEl>
                                        <p:attrNameLst>
                                          <p:attrName>ppt_x</p:attrName>
                                          <p:attrName>ppt_y</p:attrName>
                                        </p:attrNameLst>
                                      </p:cBhvr>
                                      <p:rCtr x="0" y="-1821"/>
                                    </p:animMotion>
                                  </p:childTnLst>
                                </p:cTn>
                              </p:par>
                              <p:par>
                                <p:cTn id="57" presetID="10" presetClass="entr" presetSubtype="0" fill="hold" grpId="0" nodeType="withEffect">
                                  <p:stCondLst>
                                    <p:cond delay="1250"/>
                                  </p:stCondLst>
                                  <p:childTnLst>
                                    <p:set>
                                      <p:cBhvr>
                                        <p:cTn id="58" dur="1" fill="hold">
                                          <p:stCondLst>
                                            <p:cond delay="0"/>
                                          </p:stCondLst>
                                        </p:cTn>
                                        <p:tgtEl>
                                          <p:spTgt spid="105"/>
                                        </p:tgtEl>
                                        <p:attrNameLst>
                                          <p:attrName>style.visibility</p:attrName>
                                        </p:attrNameLst>
                                      </p:cBhvr>
                                      <p:to>
                                        <p:strVal val="visible"/>
                                      </p:to>
                                    </p:set>
                                    <p:animEffect transition="in" filter="fade">
                                      <p:cBhvr>
                                        <p:cTn id="59" dur="500"/>
                                        <p:tgtEl>
                                          <p:spTgt spid="105"/>
                                        </p:tgtEl>
                                      </p:cBhvr>
                                    </p:animEffect>
                                  </p:childTnLst>
                                </p:cTn>
                              </p:par>
                              <p:par>
                                <p:cTn id="60" presetID="10" presetClass="entr" presetSubtype="0" fill="hold" grpId="1" nodeType="withEffect">
                                  <p:stCondLst>
                                    <p:cond delay="75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par>
                                <p:cTn id="63" presetID="64" presetClass="path" presetSubtype="0" accel="50000" decel="50000" fill="hold" grpId="0" nodeType="withEffect">
                                  <p:stCondLst>
                                    <p:cond delay="750"/>
                                  </p:stCondLst>
                                  <p:childTnLst>
                                    <p:animMotion origin="layout" path="M -3.05556E-6 0.03612 L -3.05556E-6 -4.19753E-6 " pathEditMode="relative" rAng="0" ptsTypes="AA">
                                      <p:cBhvr>
                                        <p:cTn id="64" dur="750" fill="hold"/>
                                        <p:tgtEl>
                                          <p:spTgt spid="102"/>
                                        </p:tgtEl>
                                        <p:attrNameLst>
                                          <p:attrName>ppt_x</p:attrName>
                                          <p:attrName>ppt_y</p:attrName>
                                        </p:attrNameLst>
                                      </p:cBhvr>
                                      <p:rCtr x="0" y="-1821"/>
                                    </p:animMotion>
                                  </p:childTnLst>
                                </p:cTn>
                              </p:par>
                              <p:par>
                                <p:cTn id="65" presetID="10" presetClass="entr" presetSubtype="0" fill="hold" grpId="0" nodeType="withEffect">
                                  <p:stCondLst>
                                    <p:cond delay="150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500"/>
                                        <p:tgtEl>
                                          <p:spTgt spid="106"/>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1000"/>
                            </p:stCondLst>
                            <p:childTnLst>
                              <p:par>
                                <p:cTn id="76" presetID="1" presetClass="entr" presetSubtype="0" fill="hold" nodeType="after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4.44444E-6 -4.78691E-6 L 0.575 -4.78691E-6 " pathEditMode="relative" rAng="0" ptsTypes="AA">
                                      <p:cBhvr>
                                        <p:cTn id="79" dur="2000" fill="hold"/>
                                        <p:tgtEl>
                                          <p:spTgt spid="27"/>
                                        </p:tgtEl>
                                        <p:attrNameLst>
                                          <p:attrName>ppt_x</p:attrName>
                                          <p:attrName>ppt_y</p:attrName>
                                        </p:attrNameLst>
                                      </p:cBhvr>
                                      <p:rCtr x="28750" y="0"/>
                                    </p:animMotion>
                                  </p:childTnLst>
                                </p:cTn>
                              </p:par>
                              <p:par>
                                <p:cTn id="80" presetID="22" presetClass="entr" presetSubtype="8" fill="hold" grpId="0" nodeType="withEffect">
                                  <p:stCondLst>
                                    <p:cond delay="25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1750"/>
                                        <p:tgtEl>
                                          <p:spTgt spid="26"/>
                                        </p:tgtEl>
                                      </p:cBhvr>
                                    </p:animEffec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63" presetClass="path" presetSubtype="0" accel="50000" decel="50000" fill="hold" nodeType="withEffect">
                                  <p:stCondLst>
                                    <p:cond delay="0"/>
                                  </p:stCondLst>
                                  <p:childTnLst>
                                    <p:animMotion origin="layout" path="M -4.16667E-6 4.44444E-6 L 0.58351 4.44444E-6 " pathEditMode="relative" rAng="0" ptsTypes="AA">
                                      <p:cBhvr>
                                        <p:cTn id="86" dur="2000" fill="hold"/>
                                        <p:tgtEl>
                                          <p:spTgt spid="39"/>
                                        </p:tgtEl>
                                        <p:attrNameLst>
                                          <p:attrName>ppt_x</p:attrName>
                                          <p:attrName>ppt_y</p:attrName>
                                        </p:attrNameLst>
                                      </p:cBhvr>
                                      <p:rCtr x="29167" y="0"/>
                                    </p:animMotion>
                                  </p:childTnLst>
                                </p:cTn>
                              </p:par>
                            </p:childTnLst>
                          </p:cTn>
                        </p:par>
                        <p:par>
                          <p:cTn id="87" fill="hold">
                            <p:stCondLst>
                              <p:cond delay="100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97" repeatCount="indefinite" fill="hold" display="0">
                  <p:stCondLst>
                    <p:cond delay="indefinite"/>
                  </p:stCondLst>
                  <p:endCondLst>
                    <p:cond evt="onStopAudio" delay="0">
                      <p:tgtEl>
                        <p:sldTgt/>
                      </p:tgtEl>
                    </p:cond>
                  </p:endCondLst>
                </p:cTn>
                <p:tgtEl>
                  <p:spTgt spid="2"/>
                </p:tgtEl>
              </p:cMediaNode>
            </p:audio>
          </p:childTnLst>
        </p:cTn>
      </p:par>
    </p:tnLst>
    <p:bldLst>
      <p:bldP spid="61" grpId="0" animBg="1"/>
      <p:bldP spid="61" grpId="1" animBg="1"/>
      <p:bldP spid="63" grpId="0" animBg="1"/>
      <p:bldP spid="63" grpId="1" animBg="1"/>
      <p:bldP spid="63"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P spid="102" grpId="0" animBg="1"/>
      <p:bldP spid="102" grpId="1" animBg="1"/>
      <p:bldP spid="103" grpId="0" animBg="1"/>
      <p:bldP spid="103" grpId="1" animBg="1"/>
      <p:bldP spid="103" grpId="2" animBg="1"/>
      <p:bldP spid="94" grpId="0"/>
      <p:bldP spid="104" grpId="0"/>
      <p:bldP spid="105" grpId="0"/>
      <p:bldP spid="106" grpId="0"/>
      <p:bldP spid="23" grpId="0"/>
      <p:bldP spid="24" grpId="0"/>
      <p:bldP spid="25"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团队成员介绍</a:t>
            </a:r>
            <a:endParaRPr lang="zh-CN" altLang="en-US" dirty="0"/>
          </a:p>
        </p:txBody>
      </p:sp>
      <p:sp>
        <p:nvSpPr>
          <p:cNvPr id="3" name="TextBox 2"/>
          <p:cNvSpPr txBox="1"/>
          <p:nvPr/>
        </p:nvSpPr>
        <p:spPr>
          <a:xfrm>
            <a:off x="837036"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85452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872020"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80424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8" name="矩形 7"/>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9" name="矩形 8"/>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0" name="矩形 9"/>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1" name="Oval 12"/>
          <p:cNvSpPr>
            <a:spLocks noChangeArrowheads="1"/>
          </p:cNvSpPr>
          <p:nvPr/>
        </p:nvSpPr>
        <p:spPr bwMode="auto">
          <a:xfrm>
            <a:off x="892013" y="1203598"/>
            <a:ext cx="1581417" cy="1589964"/>
          </a:xfrm>
          <a:prstGeom prst="ellipse">
            <a:avLst/>
          </a:prstGeom>
          <a:solidFill>
            <a:schemeClr val="accent1"/>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2" name="Oval 13"/>
          <p:cNvSpPr>
            <a:spLocks noChangeArrowheads="1"/>
          </p:cNvSpPr>
          <p:nvPr/>
        </p:nvSpPr>
        <p:spPr bwMode="auto">
          <a:xfrm>
            <a:off x="985155" y="1297437"/>
            <a:ext cx="1395135" cy="1402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3" name="Oval 12"/>
          <p:cNvSpPr>
            <a:spLocks noChangeArrowheads="1"/>
          </p:cNvSpPr>
          <p:nvPr/>
        </p:nvSpPr>
        <p:spPr bwMode="auto">
          <a:xfrm>
            <a:off x="2793361" y="1203598"/>
            <a:ext cx="1581417" cy="1589964"/>
          </a:xfrm>
          <a:prstGeom prst="ellipse">
            <a:avLst/>
          </a:prstGeom>
          <a:solidFill>
            <a:schemeClr val="accent1"/>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4" name="Oval 13"/>
          <p:cNvSpPr>
            <a:spLocks noChangeArrowheads="1"/>
          </p:cNvSpPr>
          <p:nvPr/>
        </p:nvSpPr>
        <p:spPr bwMode="auto">
          <a:xfrm>
            <a:off x="2886503" y="1297437"/>
            <a:ext cx="1395135" cy="140228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5" name="Oval 12"/>
          <p:cNvSpPr>
            <a:spLocks noChangeArrowheads="1"/>
          </p:cNvSpPr>
          <p:nvPr/>
        </p:nvSpPr>
        <p:spPr bwMode="auto">
          <a:xfrm>
            <a:off x="4768763" y="1203598"/>
            <a:ext cx="1581417" cy="1589964"/>
          </a:xfrm>
          <a:prstGeom prst="ellipse">
            <a:avLst/>
          </a:prstGeom>
          <a:solidFill>
            <a:schemeClr val="accent1"/>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6" name="Oval 13"/>
          <p:cNvSpPr>
            <a:spLocks noChangeArrowheads="1"/>
          </p:cNvSpPr>
          <p:nvPr/>
        </p:nvSpPr>
        <p:spPr bwMode="auto">
          <a:xfrm>
            <a:off x="4861905" y="1297437"/>
            <a:ext cx="1395135" cy="14022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7" name="Oval 12"/>
          <p:cNvSpPr>
            <a:spLocks noChangeArrowheads="1"/>
          </p:cNvSpPr>
          <p:nvPr/>
        </p:nvSpPr>
        <p:spPr bwMode="auto">
          <a:xfrm>
            <a:off x="6660232" y="1203598"/>
            <a:ext cx="1581417" cy="1589964"/>
          </a:xfrm>
          <a:prstGeom prst="ellipse">
            <a:avLst/>
          </a:prstGeom>
          <a:solidFill>
            <a:schemeClr val="accent1"/>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8" name="Oval 13"/>
          <p:cNvSpPr>
            <a:spLocks noChangeArrowheads="1"/>
          </p:cNvSpPr>
          <p:nvPr/>
        </p:nvSpPr>
        <p:spPr bwMode="auto">
          <a:xfrm>
            <a:off x="6753374" y="1297437"/>
            <a:ext cx="1395135" cy="1402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19" name="组合 18"/>
          <p:cNvGrpSpPr/>
          <p:nvPr/>
        </p:nvGrpSpPr>
        <p:grpSpPr>
          <a:xfrm>
            <a:off x="852265" y="3179909"/>
            <a:ext cx="1487487" cy="363538"/>
            <a:chOff x="852265" y="3147814"/>
            <a:chExt cx="1487487" cy="363538"/>
          </a:xfrm>
        </p:grpSpPr>
        <p:sp>
          <p:nvSpPr>
            <p:cNvPr id="20"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1"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C0504D"/>
                  </a:solidFill>
                  <a:latin typeface="微软雅黑" panose="020B0503020204020204" pitchFamily="34" charset="-122"/>
                  <a:ea typeface="微软雅黑" panose="020B0503020204020204" pitchFamily="34" charset="-122"/>
                </a:rPr>
                <a:t>职位名称</a:t>
              </a:r>
              <a:endParaRPr lang="zh-CN" altLang="en-US" sz="1600" b="1" dirty="0">
                <a:solidFill>
                  <a:srgbClr val="C0504D"/>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817608" y="3179909"/>
            <a:ext cx="1487487" cy="363538"/>
            <a:chOff x="852265" y="3147814"/>
            <a:chExt cx="1487487" cy="363538"/>
          </a:xfrm>
        </p:grpSpPr>
        <p:sp>
          <p:nvSpPr>
            <p:cNvPr id="24"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5"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12992" y="3152182"/>
              <a:ext cx="1005403" cy="338554"/>
            </a:xfrm>
            <a:prstGeom prst="rect">
              <a:avLst/>
            </a:prstGeom>
            <a:noFill/>
          </p:spPr>
          <p:txBody>
            <a:bodyPr wrap="none"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职位名称</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815728" y="3179909"/>
            <a:ext cx="1487487" cy="363538"/>
            <a:chOff x="852265" y="3147814"/>
            <a:chExt cx="1487487" cy="363538"/>
          </a:xfrm>
        </p:grpSpPr>
        <p:sp>
          <p:nvSpPr>
            <p:cNvPr id="28"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9"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112992" y="3152182"/>
              <a:ext cx="1005403" cy="338554"/>
            </a:xfrm>
            <a:prstGeom prst="rect">
              <a:avLst/>
            </a:prstGeom>
            <a:noFill/>
          </p:spPr>
          <p:txBody>
            <a:bodyPr wrap="none"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职位名称</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804248" y="3179909"/>
            <a:ext cx="1487487" cy="363538"/>
            <a:chOff x="852265" y="3147814"/>
            <a:chExt cx="1487487" cy="363538"/>
          </a:xfrm>
        </p:grpSpPr>
        <p:sp>
          <p:nvSpPr>
            <p:cNvPr id="32"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3"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112992" y="3152182"/>
              <a:ext cx="1005403" cy="338554"/>
            </a:xfrm>
            <a:prstGeom prst="rect">
              <a:avLst/>
            </a:prstGeom>
            <a:noFill/>
          </p:spPr>
          <p:txBody>
            <a:bodyPr wrap="none"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职位名称</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15"/>
                                        </p:tgtEl>
                                        <p:attrNameLst>
                                          <p:attrName>style.visibility</p:attrName>
                                        </p:attrNameLst>
                                      </p:cBhvr>
                                      <p:to>
                                        <p:strVal val="visible"/>
                                      </p:to>
                                    </p:set>
                                    <p:animScale>
                                      <p:cBhvr>
                                        <p:cTn id="2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
                                        </p:tgtEl>
                                        <p:attrNameLst>
                                          <p:attrName>ppt_x</p:attrName>
                                          <p:attrName>ppt_y</p:attrName>
                                        </p:attrNameLst>
                                      </p:cBhvr>
                                    </p:animMotion>
                                    <p:animEffect transition="in" filter="fade">
                                      <p:cBhvr>
                                        <p:cTn id="29" dur="1000"/>
                                        <p:tgtEl>
                                          <p:spTgt spid="15"/>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16"/>
                                        </p:tgtEl>
                                        <p:attrNameLst>
                                          <p:attrName>style.visibility</p:attrName>
                                        </p:attrNameLst>
                                      </p:cBhvr>
                                      <p:to>
                                        <p:strVal val="visible"/>
                                      </p:to>
                                    </p:set>
                                    <p:animScale>
                                      <p:cBhvr>
                                        <p:cTn id="3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
                                        </p:tgtEl>
                                        <p:attrNameLst>
                                          <p:attrName>ppt_x</p:attrName>
                                          <p:attrName>ppt_y</p:attrName>
                                        </p:attrNameLst>
                                      </p:cBhvr>
                                    </p:animMotion>
                                    <p:animEffect transition="in" filter="fade">
                                      <p:cBhvr>
                                        <p:cTn id="34" dur="1000"/>
                                        <p:tgtEl>
                                          <p:spTgt spid="1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7"/>
                                        </p:tgtEl>
                                        <p:attrNameLst>
                                          <p:attrName>style.visibility</p:attrName>
                                        </p:attrNameLst>
                                      </p:cBhvr>
                                      <p:to>
                                        <p:strVal val="visible"/>
                                      </p:to>
                                    </p:set>
                                    <p:animScale>
                                      <p:cBhvr>
                                        <p:cTn id="3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
                                        </p:tgtEl>
                                        <p:attrNameLst>
                                          <p:attrName>ppt_x</p:attrName>
                                          <p:attrName>ppt_y</p:attrName>
                                        </p:attrNameLst>
                                      </p:cBhvr>
                                    </p:animMotion>
                                    <p:animEffect transition="in" filter="fade">
                                      <p:cBhvr>
                                        <p:cTn id="39" dur="1000"/>
                                        <p:tgtEl>
                                          <p:spTgt spid="17"/>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p:tgtEl>
                                          <p:spTgt spid="7"/>
                                        </p:tgtEl>
                                        <p:attrNameLst>
                                          <p:attrName>ppt_y</p:attrName>
                                        </p:attrNameLst>
                                      </p:cBhvr>
                                      <p:tavLst>
                                        <p:tav tm="0">
                                          <p:val>
                                            <p:strVal val="#ppt_y+#ppt_h*1.125000"/>
                                          </p:val>
                                        </p:tav>
                                        <p:tav tm="100000">
                                          <p:val>
                                            <p:strVal val="#ppt_y"/>
                                          </p:val>
                                        </p:tav>
                                      </p:tavLst>
                                    </p:anim>
                                    <p:animEffect transition="in" filter="wipe(up)">
                                      <p:cBhvr>
                                        <p:cTn id="61" dur="500"/>
                                        <p:tgtEl>
                                          <p:spTgt spid="7"/>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p:tgtEl>
                                          <p:spTgt spid="8"/>
                                        </p:tgtEl>
                                        <p:attrNameLst>
                                          <p:attrName>ppt_y</p:attrName>
                                        </p:attrNameLst>
                                      </p:cBhvr>
                                      <p:tavLst>
                                        <p:tav tm="0">
                                          <p:val>
                                            <p:strVal val="#ppt_y+#ppt_h*1.125000"/>
                                          </p:val>
                                        </p:tav>
                                        <p:tav tm="100000">
                                          <p:val>
                                            <p:strVal val="#ppt_y"/>
                                          </p:val>
                                        </p:tav>
                                      </p:tavLst>
                                    </p:anim>
                                    <p:animEffect transition="in" filter="wipe(up)">
                                      <p:cBhvr>
                                        <p:cTn id="65" dur="500"/>
                                        <p:tgtEl>
                                          <p:spTgt spid="8"/>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p:tgtEl>
                                          <p:spTgt spid="9"/>
                                        </p:tgtEl>
                                        <p:attrNameLst>
                                          <p:attrName>ppt_y</p:attrName>
                                        </p:attrNameLst>
                                      </p:cBhvr>
                                      <p:tavLst>
                                        <p:tav tm="0">
                                          <p:val>
                                            <p:strVal val="#ppt_y+#ppt_h*1.125000"/>
                                          </p:val>
                                        </p:tav>
                                        <p:tav tm="100000">
                                          <p:val>
                                            <p:strVal val="#ppt_y"/>
                                          </p:val>
                                        </p:tav>
                                      </p:tavLst>
                                    </p:anim>
                                    <p:animEffect transition="in" filter="wipe(up)">
                                      <p:cBhvr>
                                        <p:cTn id="69" dur="500"/>
                                        <p:tgtEl>
                                          <p:spTgt spid="9"/>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p:tgtEl>
                                          <p:spTgt spid="10"/>
                                        </p:tgtEl>
                                        <p:attrNameLst>
                                          <p:attrName>ppt_y</p:attrName>
                                        </p:attrNameLst>
                                      </p:cBhvr>
                                      <p:tavLst>
                                        <p:tav tm="0">
                                          <p:val>
                                            <p:strVal val="#ppt_y+#ppt_h*1.125000"/>
                                          </p:val>
                                        </p:tav>
                                        <p:tav tm="100000">
                                          <p:val>
                                            <p:strVal val="#ppt_y"/>
                                          </p:val>
                                        </p:tav>
                                      </p:tavLst>
                                    </p:anim>
                                    <p:animEffect transition="in" filter="wipe(up)">
                                      <p:cBhvr>
                                        <p:cTn id="73" dur="500"/>
                                        <p:tgtEl>
                                          <p:spTgt spid="10"/>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ppt_y</p:attrName>
                                        </p:attrNameLst>
                                      </p:cBhvr>
                                      <p:tavLst>
                                        <p:tav tm="0">
                                          <p:val>
                                            <p:strVal val="#ppt_y-#ppt_h*1.125000"/>
                                          </p:val>
                                        </p:tav>
                                        <p:tav tm="100000">
                                          <p:val>
                                            <p:strVal val="#ppt_y"/>
                                          </p:val>
                                        </p:tav>
                                      </p:tavLst>
                                    </p:anim>
                                    <p:animEffect transition="in" filter="wipe(down)">
                                      <p:cBhvr>
                                        <p:cTn id="77" dur="500"/>
                                        <p:tgtEl>
                                          <p:spTgt spid="3"/>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p:tgtEl>
                                          <p:spTgt spid="4"/>
                                        </p:tgtEl>
                                        <p:attrNameLst>
                                          <p:attrName>ppt_y</p:attrName>
                                        </p:attrNameLst>
                                      </p:cBhvr>
                                      <p:tavLst>
                                        <p:tav tm="0">
                                          <p:val>
                                            <p:strVal val="#ppt_y-#ppt_h*1.125000"/>
                                          </p:val>
                                        </p:tav>
                                        <p:tav tm="100000">
                                          <p:val>
                                            <p:strVal val="#ppt_y"/>
                                          </p:val>
                                        </p:tav>
                                      </p:tavLst>
                                    </p:anim>
                                    <p:animEffect transition="in" filter="wipe(down)">
                                      <p:cBhvr>
                                        <p:cTn id="81" dur="500"/>
                                        <p:tgtEl>
                                          <p:spTgt spid="4"/>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p:tgtEl>
                                          <p:spTgt spid="5"/>
                                        </p:tgtEl>
                                        <p:attrNameLst>
                                          <p:attrName>ppt_y</p:attrName>
                                        </p:attrNameLst>
                                      </p:cBhvr>
                                      <p:tavLst>
                                        <p:tav tm="0">
                                          <p:val>
                                            <p:strVal val="#ppt_y-#ppt_h*1.125000"/>
                                          </p:val>
                                        </p:tav>
                                        <p:tav tm="100000">
                                          <p:val>
                                            <p:strVal val="#ppt_y"/>
                                          </p:val>
                                        </p:tav>
                                      </p:tavLst>
                                    </p:anim>
                                    <p:animEffect transition="in" filter="wipe(down)">
                                      <p:cBhvr>
                                        <p:cTn id="85" dur="500"/>
                                        <p:tgtEl>
                                          <p:spTgt spid="5"/>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p:tgtEl>
                                          <p:spTgt spid="6"/>
                                        </p:tgtEl>
                                        <p:attrNameLst>
                                          <p:attrName>ppt_y</p:attrName>
                                        </p:attrNameLst>
                                      </p:cBhvr>
                                      <p:tavLst>
                                        <p:tav tm="0">
                                          <p:val>
                                            <p:strVal val="#ppt_y-#ppt_h*1.125000"/>
                                          </p:val>
                                        </p:tav>
                                        <p:tav tm="100000">
                                          <p:val>
                                            <p:strVal val="#ppt_y"/>
                                          </p:val>
                                        </p:tav>
                                      </p:tavLst>
                                    </p:anim>
                                    <p:animEffect transition="in" filter="wipe(down)">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2</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工作完成情况</a:t>
            </a:r>
            <a:endParaRPr lang="zh-CN" altLang="en-US" sz="3200" b="1" dirty="0">
              <a:solidFill>
                <a:srgbClr val="C0504D"/>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与上年度对比</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二项重点工作</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四项重点工作</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工作中的提升</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与上一年度对比</a:t>
            </a:r>
            <a:endParaRPr lang="zh-CN" altLang="en-US" dirty="0"/>
          </a:p>
        </p:txBody>
      </p:sp>
      <p:sp>
        <p:nvSpPr>
          <p:cNvPr id="3" name="直接连接符 10"/>
          <p:cNvSpPr>
            <a:spLocks noChangeShapeType="1"/>
          </p:cNvSpPr>
          <p:nvPr/>
        </p:nvSpPr>
        <p:spPr bwMode="auto">
          <a:xfrm>
            <a:off x="4643438" y="915194"/>
            <a:ext cx="1587" cy="3960812"/>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TextBox 12"/>
          <p:cNvSpPr>
            <a:spLocks noChangeArrowheads="1"/>
          </p:cNvSpPr>
          <p:nvPr/>
        </p:nvSpPr>
        <p:spPr bwMode="auto">
          <a:xfrm>
            <a:off x="611188" y="1680369"/>
            <a:ext cx="32400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方正兰亭粗黑_GBK" panose="02000000000000000000" charset="-122"/>
                <a:sym typeface="宋体" panose="02010600030101010101" pitchFamily="2" charset="-122"/>
              </a:rPr>
              <a:t>这里输入简单的文字概述这里输入简单文字概</a:t>
            </a:r>
            <a:endParaRPr lang="zh-CN" altLang="en-US" sz="1200">
              <a:solidFill>
                <a:srgbClr val="595959"/>
              </a:solidFill>
              <a:latin typeface="方正兰亭粗黑_GBK" panose="02000000000000000000" charset="-122"/>
              <a:sym typeface="宋体" panose="02010600030101010101" pitchFamily="2" charset="-122"/>
            </a:endParaRPr>
          </a:p>
          <a:p>
            <a:pPr>
              <a:lnSpc>
                <a:spcPct val="150000"/>
              </a:lnSpc>
            </a:pPr>
            <a:r>
              <a:rPr lang="zh-CN" altLang="en-US" sz="1200">
                <a:solidFill>
                  <a:srgbClr val="595959"/>
                </a:solidFill>
                <a:latin typeface="方正兰亭粗黑_GBK" panose="02000000000000000000" charset="-122"/>
                <a:sym typeface="宋体" panose="02010600030101010101" pitchFamily="2" charset="-122"/>
              </a:rPr>
              <a:t>述这里输入简单的文字概述这里入简单的文字</a:t>
            </a:r>
            <a:endParaRPr lang="zh-CN" altLang="en-US" sz="1200">
              <a:solidFill>
                <a:srgbClr val="595959"/>
              </a:solidFill>
              <a:latin typeface="方正兰亭粗黑_GBK" panose="02000000000000000000" charset="-122"/>
              <a:sym typeface="宋体" panose="02010600030101010101" pitchFamily="2" charset="-122"/>
            </a:endParaRPr>
          </a:p>
          <a:p>
            <a:pPr>
              <a:lnSpc>
                <a:spcPct val="150000"/>
              </a:lnSpc>
            </a:pPr>
            <a:r>
              <a:rPr lang="zh-CN" altLang="en-US" sz="1200">
                <a:solidFill>
                  <a:srgbClr val="595959"/>
                </a:solidFill>
                <a:latin typeface="方正兰亭粗黑_GBK" panose="02000000000000000000" charset="-122"/>
                <a:sym typeface="宋体" panose="02010600030101010101" pitchFamily="2" charset="-122"/>
              </a:rPr>
              <a:t>概述这里输入述简单的文字概述这里输入简单</a:t>
            </a:r>
            <a:endParaRPr lang="zh-CN" altLang="en-US" sz="1200">
              <a:solidFill>
                <a:srgbClr val="595959"/>
              </a:solidFill>
              <a:latin typeface="方正兰亭粗黑_GBK" panose="02000000000000000000" charset="-122"/>
              <a:sym typeface="宋体" panose="02010600030101010101" pitchFamily="2" charset="-122"/>
            </a:endParaRPr>
          </a:p>
          <a:p>
            <a:pPr>
              <a:lnSpc>
                <a:spcPct val="150000"/>
              </a:lnSpc>
            </a:pPr>
            <a:r>
              <a:rPr lang="zh-CN" altLang="en-US" sz="1200">
                <a:solidFill>
                  <a:srgbClr val="595959"/>
                </a:solidFill>
                <a:latin typeface="方正兰亭粗黑_GBK" panose="02000000000000000000" charset="-122"/>
                <a:sym typeface="宋体" panose="02010600030101010101" pitchFamily="2" charset="-122"/>
              </a:rPr>
              <a:t>的文字概述这里输入简单的文字概述这里输入</a:t>
            </a:r>
            <a:endParaRPr lang="zh-CN" altLang="en-US" sz="1200">
              <a:solidFill>
                <a:srgbClr val="595959"/>
              </a:solidFill>
              <a:latin typeface="方正兰亭粗黑_GBK" panose="02000000000000000000" charset="-122"/>
              <a:sym typeface="宋体" panose="02010600030101010101" pitchFamily="2" charset="-122"/>
            </a:endParaRPr>
          </a:p>
          <a:p>
            <a:pPr>
              <a:lnSpc>
                <a:spcPct val="150000"/>
              </a:lnSpc>
            </a:pPr>
            <a:r>
              <a:rPr lang="zh-CN" altLang="en-US" sz="1200">
                <a:solidFill>
                  <a:srgbClr val="595959"/>
                </a:solidFill>
                <a:latin typeface="方正兰亭粗黑_GBK" panose="02000000000000000000" charset="-122"/>
                <a:sym typeface="宋体" panose="02010600030101010101" pitchFamily="2" charset="-122"/>
              </a:rPr>
              <a:t>简单的文字概述这里输入</a:t>
            </a:r>
            <a:endParaRPr lang="zh-CN" altLang="en-US" sz="1200">
              <a:solidFill>
                <a:srgbClr val="595959"/>
              </a:solidFill>
              <a:latin typeface="方正兰亭粗黑_GBK" panose="02000000000000000000" charset="-122"/>
              <a:sym typeface="宋体" panose="02010600030101010101" pitchFamily="2" charset="-122"/>
            </a:endParaRPr>
          </a:p>
        </p:txBody>
      </p:sp>
      <p:sp>
        <p:nvSpPr>
          <p:cNvPr id="6" name="TextBox 13"/>
          <p:cNvSpPr>
            <a:spLocks noChangeArrowheads="1"/>
          </p:cNvSpPr>
          <p:nvPr/>
        </p:nvSpPr>
        <p:spPr bwMode="auto">
          <a:xfrm>
            <a:off x="1331913" y="1266031"/>
            <a:ext cx="244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dirty="0">
                <a:solidFill>
                  <a:schemeClr val="accent2"/>
                </a:solidFill>
                <a:latin typeface="微软雅黑" panose="020B0503020204020204" pitchFamily="34" charset="-122"/>
                <a:ea typeface="微软雅黑" panose="020B0503020204020204" pitchFamily="34" charset="-122"/>
                <a:sym typeface="方正正大黑简体" panose="02000000000000000000" pitchFamily="2" charset="-122"/>
              </a:rPr>
              <a:t>2018</a:t>
            </a:r>
            <a:r>
              <a:rPr lang="zh-CN" altLang="en-US" sz="2000" b="1" dirty="0">
                <a:solidFill>
                  <a:schemeClr val="accent2"/>
                </a:solidFill>
                <a:latin typeface="微软雅黑" panose="020B0503020204020204" pitchFamily="34" charset="-122"/>
                <a:ea typeface="微软雅黑" panose="020B0503020204020204" pitchFamily="34" charset="-122"/>
                <a:sym typeface="方正正大黑简体" panose="02000000000000000000" pitchFamily="2" charset="-122"/>
              </a:rPr>
              <a:t>工作情况</a:t>
            </a:r>
            <a:endParaRPr lang="zh-CN" altLang="en-US" sz="2000" b="1" dirty="0">
              <a:solidFill>
                <a:schemeClr val="accent2"/>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7" name="TextBox 14"/>
          <p:cNvSpPr>
            <a:spLocks noChangeArrowheads="1"/>
          </p:cNvSpPr>
          <p:nvPr/>
        </p:nvSpPr>
        <p:spPr bwMode="auto">
          <a:xfrm>
            <a:off x="5364163" y="1275556"/>
            <a:ext cx="244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chemeClr val="accent2"/>
                </a:solidFill>
                <a:latin typeface="微软雅黑" panose="020B0503020204020204" pitchFamily="34" charset="-122"/>
                <a:ea typeface="微软雅黑" panose="020B0503020204020204" pitchFamily="34" charset="-122"/>
                <a:sym typeface="方正正大黑简体" panose="02000000000000000000" pitchFamily="2" charset="-122"/>
              </a:rPr>
              <a:t>2019</a:t>
            </a:r>
            <a:r>
              <a:rPr lang="zh-CN" altLang="en-US" sz="2000" b="1" dirty="0">
                <a:solidFill>
                  <a:schemeClr val="accent2"/>
                </a:solidFill>
                <a:latin typeface="微软雅黑" panose="020B0503020204020204" pitchFamily="34" charset="-122"/>
                <a:ea typeface="微软雅黑" panose="020B0503020204020204" pitchFamily="34" charset="-122"/>
                <a:sym typeface="方正正大黑简体" panose="02000000000000000000" pitchFamily="2" charset="-122"/>
              </a:rPr>
              <a:t>年工作情况</a:t>
            </a:r>
            <a:endParaRPr lang="zh-CN" altLang="en-US" sz="2000" b="1" dirty="0">
              <a:solidFill>
                <a:schemeClr val="accent2"/>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8" name="TextBox 15"/>
          <p:cNvSpPr>
            <a:spLocks noChangeArrowheads="1"/>
          </p:cNvSpPr>
          <p:nvPr/>
        </p:nvSpPr>
        <p:spPr bwMode="auto">
          <a:xfrm>
            <a:off x="5384800" y="1707356"/>
            <a:ext cx="3292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rgbClr val="595959"/>
                </a:solidFill>
                <a:latin typeface="方正兰亭粗黑_GBK" panose="02000000000000000000" charset="-122"/>
                <a:sym typeface="宋体" panose="02010600030101010101" pitchFamily="2" charset="-122"/>
              </a:rPr>
              <a:t>这 </a:t>
            </a:r>
            <a:r>
              <a:rPr lang="en-US" altLang="zh-CN" sz="1200" dirty="0">
                <a:solidFill>
                  <a:srgbClr val="595959"/>
                </a:solidFill>
                <a:latin typeface="方正兰亭粗黑_GBK" panose="02000000000000000000" charset="-122"/>
                <a:sym typeface="宋体" panose="02010600030101010101" pitchFamily="2" charset="-122"/>
              </a:rPr>
              <a:t>https://liangliangtuwen.tmall.com</a:t>
            </a:r>
            <a:r>
              <a:rPr lang="zh-CN" altLang="en-US" sz="1200" dirty="0">
                <a:solidFill>
                  <a:srgbClr val="595959"/>
                </a:solidFill>
                <a:latin typeface="方正兰亭粗黑_GBK" panose="02000000000000000000" charset="-122"/>
                <a:sym typeface="宋体" panose="02010600030101010101" pitchFamily="2" charset="-122"/>
              </a:rPr>
              <a:t>简单的文字概述这里输入简单的文字概述这里输入简单的文字概述这里输入简单的文字概述这里输入简单的文字概述这里输入</a:t>
            </a:r>
            <a:endParaRPr lang="zh-CN" altLang="en-US" dirty="0">
              <a:latin typeface="方正兰亭粗黑_GBK" panose="02000000000000000000" charset="-122"/>
            </a:endParaRPr>
          </a:p>
        </p:txBody>
      </p:sp>
      <p:sp>
        <p:nvSpPr>
          <p:cNvPr id="9" name="矩形 16"/>
          <p:cNvSpPr>
            <a:spLocks noChangeArrowheads="1"/>
          </p:cNvSpPr>
          <p:nvPr/>
        </p:nvSpPr>
        <p:spPr bwMode="auto">
          <a:xfrm>
            <a:off x="1943100" y="3539331"/>
            <a:ext cx="1692275" cy="22701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971550" y="3899694"/>
            <a:ext cx="2652713" cy="227012"/>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476375" y="4320381"/>
            <a:ext cx="2159000" cy="22701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152650" y="3539331"/>
            <a:ext cx="12049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panose="02000000000000000000" charset="-122"/>
                <a:sym typeface="宋体" panose="02010600030101010101" pitchFamily="2" charset="-122"/>
              </a:rPr>
              <a:t>计划完成：</a:t>
            </a:r>
            <a:r>
              <a:rPr lang="en-US" sz="1100">
                <a:solidFill>
                  <a:schemeClr val="bg1"/>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100">
                <a:solidFill>
                  <a:schemeClr val="bg1"/>
                </a:solidFill>
                <a:latin typeface="方正兰亭粗黑_GBK" panose="02000000000000000000" charset="-122"/>
                <a:sym typeface="宋体" panose="02010600030101010101" pitchFamily="2" charset="-122"/>
              </a:rPr>
              <a:t>％</a:t>
            </a:r>
            <a:endParaRPr lang="zh-CN" altLang="en-US" sz="1100">
              <a:solidFill>
                <a:schemeClr val="bg1"/>
              </a:solidFill>
              <a:latin typeface="方正兰亭粗黑_GBK" panose="02000000000000000000" charset="-122"/>
              <a:sym typeface="宋体" panose="02010600030101010101" pitchFamily="2" charset="-122"/>
            </a:endParaRPr>
          </a:p>
        </p:txBody>
      </p:sp>
      <p:sp>
        <p:nvSpPr>
          <p:cNvPr id="13" name="TextBox 20"/>
          <p:cNvSpPr>
            <a:spLocks noChangeArrowheads="1"/>
          </p:cNvSpPr>
          <p:nvPr/>
        </p:nvSpPr>
        <p:spPr bwMode="auto">
          <a:xfrm>
            <a:off x="1763713" y="3899694"/>
            <a:ext cx="15763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panose="02000000000000000000" charset="-122"/>
                <a:sym typeface="宋体" panose="02010600030101010101" pitchFamily="2" charset="-122"/>
              </a:rPr>
              <a:t>实际完成数目：</a:t>
            </a:r>
            <a:r>
              <a:rPr lang="en-US" sz="1100">
                <a:solidFill>
                  <a:schemeClr val="bg1"/>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100">
                <a:solidFill>
                  <a:schemeClr val="bg1"/>
                </a:solidFill>
                <a:latin typeface="方正兰亭粗黑_GBK" panose="02000000000000000000" charset="-122"/>
                <a:sym typeface="宋体" panose="02010600030101010101" pitchFamily="2" charset="-122"/>
              </a:rPr>
              <a:t>万</a:t>
            </a:r>
            <a:endParaRPr lang="zh-CN" altLang="en-US" sz="1100">
              <a:solidFill>
                <a:schemeClr val="bg1"/>
              </a:solidFill>
              <a:latin typeface="方正兰亭粗黑_GBK" panose="02000000000000000000" charset="-122"/>
              <a:sym typeface="宋体" panose="02010600030101010101" pitchFamily="2" charset="-122"/>
            </a:endParaRPr>
          </a:p>
        </p:txBody>
      </p:sp>
      <p:sp>
        <p:nvSpPr>
          <p:cNvPr id="14" name="TextBox 21"/>
          <p:cNvSpPr>
            <a:spLocks noChangeArrowheads="1"/>
          </p:cNvSpPr>
          <p:nvPr/>
        </p:nvSpPr>
        <p:spPr bwMode="auto">
          <a:xfrm>
            <a:off x="2195513"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panose="02000000000000000000" charset="-122"/>
                <a:sym typeface="宋体" panose="02010600030101010101" pitchFamily="2" charset="-122"/>
              </a:rPr>
              <a:t>回款数：</a:t>
            </a:r>
            <a:r>
              <a:rPr lang="en-US" sz="1100">
                <a:solidFill>
                  <a:schemeClr val="bg1"/>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100">
                <a:solidFill>
                  <a:schemeClr val="bg1"/>
                </a:solidFill>
                <a:latin typeface="方正兰亭粗黑_GBK" panose="02000000000000000000" charset="-122"/>
                <a:sym typeface="宋体" panose="02010600030101010101" pitchFamily="2" charset="-122"/>
              </a:rPr>
              <a:t>万</a:t>
            </a:r>
            <a:endParaRPr lang="zh-CN" altLang="en-US" sz="1100">
              <a:solidFill>
                <a:schemeClr val="bg1"/>
              </a:solidFill>
              <a:latin typeface="方正兰亭粗黑_GBK" panose="02000000000000000000" charset="-122"/>
              <a:sym typeface="宋体" panose="02010600030101010101" pitchFamily="2" charset="-122"/>
            </a:endParaRPr>
          </a:p>
        </p:txBody>
      </p:sp>
      <p:sp>
        <p:nvSpPr>
          <p:cNvPr id="15" name="矩形 22"/>
          <p:cNvSpPr>
            <a:spLocks noChangeArrowheads="1"/>
          </p:cNvSpPr>
          <p:nvPr/>
        </p:nvSpPr>
        <p:spPr bwMode="auto">
          <a:xfrm>
            <a:off x="5508625" y="3539331"/>
            <a:ext cx="1692275" cy="22701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5519738" y="3899694"/>
            <a:ext cx="2652712" cy="227012"/>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5508625" y="4320381"/>
            <a:ext cx="2159000" cy="22701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5716588" y="3539331"/>
            <a:ext cx="12049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panose="02000000000000000000" charset="-122"/>
                <a:sym typeface="宋体" panose="02010600030101010101" pitchFamily="2" charset="-122"/>
              </a:rPr>
              <a:t>计划完成：</a:t>
            </a:r>
            <a:r>
              <a:rPr lang="en-US" sz="1100">
                <a:solidFill>
                  <a:schemeClr val="bg1"/>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100">
                <a:solidFill>
                  <a:schemeClr val="bg1"/>
                </a:solidFill>
                <a:latin typeface="方正兰亭粗黑_GBK" panose="02000000000000000000" charset="-122"/>
                <a:sym typeface="宋体" panose="02010600030101010101" pitchFamily="2" charset="-122"/>
              </a:rPr>
              <a:t>％</a:t>
            </a:r>
            <a:endParaRPr lang="zh-CN" altLang="en-US" sz="1100">
              <a:solidFill>
                <a:schemeClr val="bg1"/>
              </a:solidFill>
              <a:latin typeface="方正兰亭粗黑_GBK" panose="02000000000000000000" charset="-122"/>
              <a:sym typeface="宋体" panose="02010600030101010101" pitchFamily="2" charset="-122"/>
            </a:endParaRPr>
          </a:p>
        </p:txBody>
      </p:sp>
      <p:sp>
        <p:nvSpPr>
          <p:cNvPr id="19" name="TextBox 26"/>
          <p:cNvSpPr>
            <a:spLocks noChangeArrowheads="1"/>
          </p:cNvSpPr>
          <p:nvPr/>
        </p:nvSpPr>
        <p:spPr bwMode="auto">
          <a:xfrm>
            <a:off x="5724525" y="3899694"/>
            <a:ext cx="15763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panose="02000000000000000000" charset="-122"/>
                <a:sym typeface="宋体" panose="02010600030101010101" pitchFamily="2" charset="-122"/>
              </a:rPr>
              <a:t>实际完成数目：</a:t>
            </a:r>
            <a:r>
              <a:rPr lang="en-US" sz="1100">
                <a:solidFill>
                  <a:schemeClr val="bg1"/>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100">
                <a:solidFill>
                  <a:schemeClr val="bg1"/>
                </a:solidFill>
                <a:latin typeface="方正兰亭粗黑_GBK" panose="02000000000000000000" charset="-122"/>
                <a:sym typeface="宋体" panose="02010600030101010101" pitchFamily="2" charset="-122"/>
              </a:rPr>
              <a:t>万</a:t>
            </a:r>
            <a:endParaRPr lang="zh-CN" altLang="en-US" sz="1100">
              <a:solidFill>
                <a:schemeClr val="bg1"/>
              </a:solidFill>
              <a:latin typeface="方正兰亭粗黑_GBK" panose="02000000000000000000" charset="-122"/>
              <a:sym typeface="宋体" panose="02010600030101010101" pitchFamily="2" charset="-122"/>
            </a:endParaRPr>
          </a:p>
        </p:txBody>
      </p:sp>
      <p:sp>
        <p:nvSpPr>
          <p:cNvPr id="20" name="TextBox 27"/>
          <p:cNvSpPr>
            <a:spLocks noChangeArrowheads="1"/>
          </p:cNvSpPr>
          <p:nvPr/>
        </p:nvSpPr>
        <p:spPr bwMode="auto">
          <a:xfrm>
            <a:off x="5735638"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panose="02000000000000000000" charset="-122"/>
                <a:sym typeface="宋体" panose="02010600030101010101" pitchFamily="2" charset="-122"/>
              </a:rPr>
              <a:t>回款数：</a:t>
            </a:r>
            <a:r>
              <a:rPr lang="en-US" sz="1100">
                <a:solidFill>
                  <a:schemeClr val="bg1"/>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100">
                <a:solidFill>
                  <a:schemeClr val="bg1"/>
                </a:solidFill>
                <a:latin typeface="方正兰亭粗黑_GBK" panose="02000000000000000000" charset="-122"/>
                <a:sym typeface="宋体" panose="02010600030101010101" pitchFamily="2" charset="-122"/>
              </a:rPr>
              <a:t>万</a:t>
            </a:r>
            <a:endParaRPr lang="zh-CN" altLang="en-US" sz="1100">
              <a:solidFill>
                <a:schemeClr val="bg1"/>
              </a:solidFill>
              <a:latin typeface="方正兰亭粗黑_GBK" panose="02000000000000000000" charset="-122"/>
              <a:sym typeface="宋体" panose="02010600030101010101" pitchFamily="2" charset="-122"/>
            </a:endParaRPr>
          </a:p>
        </p:txBody>
      </p:sp>
      <p:sp>
        <p:nvSpPr>
          <p:cNvPr id="21" name="TextBox 28"/>
          <p:cNvSpPr>
            <a:spLocks noChangeArrowheads="1"/>
          </p:cNvSpPr>
          <p:nvPr/>
        </p:nvSpPr>
        <p:spPr bwMode="auto">
          <a:xfrm>
            <a:off x="4386634" y="2416969"/>
            <a:ext cx="54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panose="02000000000000000000" charset="-122"/>
                <a:ea typeface="方正兰亭粗黑_GBK" panose="02000000000000000000" charset="-122"/>
                <a:sym typeface="方正兰亭粗黑_GBK" panose="02000000000000000000" charset="-122"/>
              </a:rPr>
              <a:t>VS</a:t>
            </a:r>
            <a:endParaRPr lang="en-US" sz="2800" b="1" dirty="0">
              <a:solidFill>
                <a:schemeClr val="bg1"/>
              </a:solidFill>
              <a:latin typeface="方正兰亭粗黑_GBK" panose="02000000000000000000" charset="-122"/>
              <a:ea typeface="方正兰亭粗黑_GBK" panose="02000000000000000000" charset="-122"/>
              <a:sym typeface="方正兰亭粗黑_GBK" panose="02000000000000000000" charset="-122"/>
            </a:endParaRPr>
          </a:p>
        </p:txBody>
      </p:sp>
      <p:grpSp>
        <p:nvGrpSpPr>
          <p:cNvPr id="25" name="组合 24"/>
          <p:cNvGrpSpPr/>
          <p:nvPr/>
        </p:nvGrpSpPr>
        <p:grpSpPr>
          <a:xfrm>
            <a:off x="4161094" y="2261200"/>
            <a:ext cx="964688" cy="964688"/>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chemeClr val="accent1"/>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altLang="zh-CN" sz="2000" b="1" dirty="0">
                  <a:solidFill>
                    <a:schemeClr val="bg1"/>
                  </a:solidFill>
                  <a:latin typeface="微软雅黑" panose="020B0503020204020204" pitchFamily="34" charset="-122"/>
                  <a:ea typeface="微软雅黑" panose="020B0503020204020204" pitchFamily="34" charset="-122"/>
                </a:rPr>
                <a:t>VS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p14:shred dir="out"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5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5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5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p:cBhvr>
                                        <p:cTn id="77" dur="5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四项重点工作完成情况</a:t>
            </a:r>
            <a:endParaRPr lang="zh-CN" altLang="en-US" dirty="0"/>
          </a:p>
        </p:txBody>
      </p:sp>
      <p:grpSp>
        <p:nvGrpSpPr>
          <p:cNvPr id="143" name="Group 94"/>
          <p:cNvGrpSpPr/>
          <p:nvPr/>
        </p:nvGrpSpPr>
        <p:grpSpPr>
          <a:xfrm>
            <a:off x="2586633" y="926124"/>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7" name="Oval 36"/>
            <p:cNvSpPr>
              <a:spLocks noChangeArrowheads="1"/>
            </p:cNvSpPr>
            <p:nvPr/>
          </p:nvSpPr>
          <p:spPr bwMode="auto">
            <a:xfrm>
              <a:off x="6994524" y="5248474"/>
              <a:ext cx="927100" cy="922339"/>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213" name="TextBox 212"/>
          <p:cNvSpPr txBox="1"/>
          <p:nvPr/>
        </p:nvSpPr>
        <p:spPr>
          <a:xfrm>
            <a:off x="611560" y="3151447"/>
            <a:ext cx="1369606" cy="315471"/>
          </a:xfrm>
          <a:prstGeom prst="rect">
            <a:avLst/>
          </a:prstGeom>
          <a:noFill/>
        </p:spPr>
        <p:txBody>
          <a:bodyPr wrap="none" lIns="68580" tIns="34290" rIns="68580" bIns="34290"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214" name="Rectangle 111"/>
          <p:cNvSpPr/>
          <p:nvPr/>
        </p:nvSpPr>
        <p:spPr>
          <a:xfrm>
            <a:off x="598290" y="3516831"/>
            <a:ext cx="3119313" cy="1038746"/>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520084" y="1076149"/>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520084" y="1311660"/>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352098" y="2025694"/>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352098" y="226120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979320" y="2856568"/>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979320" y="309207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6604828" y="3885244"/>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6604828" y="412075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p14:shred dir="out"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四项重点工作完成情况</a:t>
            </a:r>
            <a:endParaRPr lang="zh-CN" altLang="en-US" dirty="0"/>
          </a:p>
        </p:txBody>
      </p:sp>
      <p:grpSp>
        <p:nvGrpSpPr>
          <p:cNvPr id="3" name="Group 3"/>
          <p:cNvGrpSpPr/>
          <p:nvPr/>
        </p:nvGrpSpPr>
        <p:grpSpPr>
          <a:xfrm>
            <a:off x="4283819" y="1263888"/>
            <a:ext cx="521594" cy="3612118"/>
            <a:chOff x="4160049" y="1274619"/>
            <a:chExt cx="695459" cy="4816157"/>
          </a:xfrm>
          <a:solidFill>
            <a:schemeClr val="tx1">
              <a:lumMod val="50000"/>
              <a:lumOff val="50000"/>
            </a:schemeClr>
          </a:solidFill>
        </p:grpSpPr>
        <p:sp>
          <p:nvSpPr>
            <p:cNvPr id="4" name="Rectangle 4"/>
            <p:cNvSpPr/>
            <p:nvPr/>
          </p:nvSpPr>
          <p:spPr>
            <a:xfrm>
              <a:off x="4160049" y="1274619"/>
              <a:ext cx="695459" cy="405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7" name="Group 7"/>
          <p:cNvGrpSpPr/>
          <p:nvPr/>
        </p:nvGrpSpPr>
        <p:grpSpPr>
          <a:xfrm>
            <a:off x="3760318" y="3086242"/>
            <a:ext cx="1045094" cy="1004080"/>
            <a:chOff x="5013756" y="3958570"/>
            <a:chExt cx="1393459" cy="1338773"/>
          </a:xfrm>
        </p:grpSpPr>
        <p:sp>
          <p:nvSpPr>
            <p:cNvPr id="8" name="Diamond 8"/>
            <p:cNvSpPr/>
            <p:nvPr/>
          </p:nvSpPr>
          <p:spPr>
            <a:xfrm>
              <a:off x="5013756" y="3958570"/>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4283819" y="1263888"/>
            <a:ext cx="1045094" cy="1004080"/>
            <a:chOff x="5711758" y="1528765"/>
            <a:chExt cx="1393459" cy="1338773"/>
          </a:xfrm>
        </p:grpSpPr>
        <p:sp>
          <p:nvSpPr>
            <p:cNvPr id="13" name="Diamond 13"/>
            <p:cNvSpPr/>
            <p:nvPr/>
          </p:nvSpPr>
          <p:spPr>
            <a:xfrm>
              <a:off x="5711758" y="1528765"/>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4282866" y="2487796"/>
            <a:ext cx="1045094" cy="1004080"/>
            <a:chOff x="5710487" y="3160643"/>
            <a:chExt cx="1393459" cy="1338773"/>
          </a:xfrm>
        </p:grpSpPr>
        <p:sp>
          <p:nvSpPr>
            <p:cNvPr id="16" name="Diamond 16"/>
            <p:cNvSpPr/>
            <p:nvPr/>
          </p:nvSpPr>
          <p:spPr>
            <a:xfrm>
              <a:off x="5710487" y="3160643"/>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3760318" y="1875842"/>
            <a:ext cx="1045094" cy="1004080"/>
            <a:chOff x="5013757" y="2344704"/>
            <a:chExt cx="1393459" cy="1338773"/>
          </a:xfrm>
        </p:grpSpPr>
        <p:sp>
          <p:nvSpPr>
            <p:cNvPr id="22" name="Diamond 22"/>
            <p:cNvSpPr/>
            <p:nvPr/>
          </p:nvSpPr>
          <p:spPr>
            <a:xfrm>
              <a:off x="5013757" y="2344704"/>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5430154" y="1516791"/>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430154" y="1752302"/>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5430154" y="2588277"/>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430154" y="282378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p14:shred dir="out"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完成中的四个问题</a:t>
            </a:r>
            <a:endParaRPr lang="zh-CN" altLang="en-US" dirty="0"/>
          </a:p>
        </p:txBody>
      </p:sp>
      <p:sp>
        <p:nvSpPr>
          <p:cNvPr id="23" name="空心弧 44"/>
          <p:cNvSpPr/>
          <p:nvPr/>
        </p:nvSpPr>
        <p:spPr>
          <a:xfrm rot="11968239">
            <a:off x="284568" y="958279"/>
            <a:ext cx="3360809" cy="3360810"/>
          </a:xfrm>
          <a:prstGeom prst="blockArc">
            <a:avLst>
              <a:gd name="adj1" fmla="val 5692214"/>
              <a:gd name="adj2" fmla="val 21588400"/>
              <a:gd name="adj3" fmla="val 751"/>
            </a:avLst>
          </a:prstGeom>
          <a:solidFill>
            <a:schemeClr val="accent5"/>
          </a:solidFill>
          <a:ln w="25400" cap="flat" cmpd="sng" algn="ctr">
            <a:solidFill>
              <a:schemeClr val="accent1"/>
            </a:solid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4" name="空心弧 45"/>
          <p:cNvSpPr/>
          <p:nvPr/>
        </p:nvSpPr>
        <p:spPr>
          <a:xfrm rot="483470">
            <a:off x="808443" y="1474578"/>
            <a:ext cx="2395321" cy="2395321"/>
          </a:xfrm>
          <a:prstGeom prst="blockArc">
            <a:avLst>
              <a:gd name="adj1" fmla="val 5692214"/>
              <a:gd name="adj2" fmla="val 42522"/>
              <a:gd name="adj3" fmla="val 1111"/>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5" name="椭圆 46"/>
          <p:cNvSpPr/>
          <p:nvPr/>
        </p:nvSpPr>
        <p:spPr bwMode="auto">
          <a:xfrm>
            <a:off x="951318" y="1617453"/>
            <a:ext cx="2110654" cy="2110654"/>
          </a:xfrm>
          <a:prstGeom prst="ellipse">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6" name="椭圆 47"/>
          <p:cNvSpPr/>
          <p:nvPr/>
        </p:nvSpPr>
        <p:spPr bwMode="auto">
          <a:xfrm>
            <a:off x="1046568" y="1702961"/>
            <a:ext cx="1913660" cy="1914742"/>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7" name="椭圆 48"/>
          <p:cNvSpPr/>
          <p:nvPr/>
        </p:nvSpPr>
        <p:spPr bwMode="auto">
          <a:xfrm>
            <a:off x="1227326" y="1894543"/>
            <a:ext cx="1558637" cy="1559719"/>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8" name="椭圆 49"/>
          <p:cNvSpPr/>
          <p:nvPr/>
        </p:nvSpPr>
        <p:spPr bwMode="auto">
          <a:xfrm>
            <a:off x="1273869" y="1928097"/>
            <a:ext cx="1472045" cy="1472045"/>
          </a:xfrm>
          <a:prstGeom prst="ellipse">
            <a:avLst/>
          </a:prstGeom>
          <a:solidFill>
            <a:schemeClr val="bg1">
              <a:lumMod val="95000"/>
            </a:schemeClr>
          </a:solid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9" name="同心圆 52"/>
          <p:cNvSpPr/>
          <p:nvPr/>
        </p:nvSpPr>
        <p:spPr bwMode="auto">
          <a:xfrm>
            <a:off x="2789210" y="1137955"/>
            <a:ext cx="690563" cy="690563"/>
          </a:xfrm>
          <a:prstGeom prst="donut">
            <a:avLst>
              <a:gd name="adj" fmla="val 3142"/>
            </a:avLst>
          </a:prstGeom>
          <a:solidFill>
            <a:schemeClr val="accent1"/>
          </a:solidFill>
          <a:ln w="6350" cap="flat" cmpd="sng" algn="ctr">
            <a:solidFill>
              <a:schemeClr val="accent1"/>
            </a:solid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0" name="椭圆 54"/>
          <p:cNvSpPr/>
          <p:nvPr/>
        </p:nvSpPr>
        <p:spPr bwMode="auto">
          <a:xfrm>
            <a:off x="2955898" y="1316549"/>
            <a:ext cx="358270" cy="358270"/>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1" name="TextBox 53"/>
          <p:cNvSpPr txBox="1">
            <a:spLocks noChangeArrowheads="1"/>
          </p:cNvSpPr>
          <p:nvPr/>
        </p:nvSpPr>
        <p:spPr bwMode="auto">
          <a:xfrm>
            <a:off x="2981505" y="1315157"/>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dirty="0">
                <a:solidFill>
                  <a:schemeClr val="bg1"/>
                </a:solidFill>
              </a:rPr>
              <a:t>1</a:t>
            </a:r>
            <a:endParaRPr lang="en-GB" altLang="en-US" sz="1800" b="1" dirty="0">
              <a:solidFill>
                <a:schemeClr val="bg1"/>
              </a:solidFill>
            </a:endParaRPr>
          </a:p>
        </p:txBody>
      </p:sp>
      <p:sp>
        <p:nvSpPr>
          <p:cNvPr id="32" name="同心圆 59"/>
          <p:cNvSpPr/>
          <p:nvPr/>
        </p:nvSpPr>
        <p:spPr bwMode="auto">
          <a:xfrm>
            <a:off x="3243812" y="2062314"/>
            <a:ext cx="691645" cy="691646"/>
          </a:xfrm>
          <a:prstGeom prst="donut">
            <a:avLst>
              <a:gd name="adj" fmla="val 3142"/>
            </a:avLst>
          </a:prstGeom>
          <a:solidFill>
            <a:schemeClr val="accent1"/>
          </a:solidFill>
          <a:ln w="6350" cap="flat" cmpd="sng" algn="ctr">
            <a:solidFill>
              <a:schemeClr val="accent1"/>
            </a:solid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3" name="椭圆 61"/>
          <p:cNvSpPr/>
          <p:nvPr/>
        </p:nvSpPr>
        <p:spPr bwMode="auto">
          <a:xfrm>
            <a:off x="3411582" y="2240908"/>
            <a:ext cx="358271" cy="359352"/>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4" name="TextBox 54"/>
          <p:cNvSpPr txBox="1">
            <a:spLocks noChangeArrowheads="1"/>
          </p:cNvSpPr>
          <p:nvPr/>
        </p:nvSpPr>
        <p:spPr bwMode="auto">
          <a:xfrm>
            <a:off x="3449025" y="2231490"/>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dirty="0">
                <a:solidFill>
                  <a:schemeClr val="bg1"/>
                </a:solidFill>
              </a:rPr>
              <a:t>2</a:t>
            </a:r>
            <a:endParaRPr lang="en-GB" altLang="en-US" sz="1800" b="1" dirty="0">
              <a:solidFill>
                <a:schemeClr val="bg1"/>
              </a:solidFill>
            </a:endParaRPr>
          </a:p>
        </p:txBody>
      </p:sp>
      <p:sp>
        <p:nvSpPr>
          <p:cNvPr id="35" name="同心圆 66"/>
          <p:cNvSpPr/>
          <p:nvPr/>
        </p:nvSpPr>
        <p:spPr bwMode="auto">
          <a:xfrm>
            <a:off x="3021923" y="3107899"/>
            <a:ext cx="691646" cy="691646"/>
          </a:xfrm>
          <a:prstGeom prst="donut">
            <a:avLst>
              <a:gd name="adj" fmla="val 3142"/>
            </a:avLst>
          </a:prstGeom>
          <a:solidFill>
            <a:schemeClr val="accent1"/>
          </a:solidFill>
          <a:ln w="6350" cap="flat" cmpd="sng" algn="ctr">
            <a:solidFill>
              <a:schemeClr val="accent1"/>
            </a:solid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6" name="椭圆 68"/>
          <p:cNvSpPr/>
          <p:nvPr/>
        </p:nvSpPr>
        <p:spPr bwMode="auto">
          <a:xfrm>
            <a:off x="3189693" y="3286493"/>
            <a:ext cx="358270" cy="359352"/>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37" name="TextBox 55"/>
          <p:cNvSpPr txBox="1">
            <a:spLocks noChangeArrowheads="1"/>
          </p:cNvSpPr>
          <p:nvPr/>
        </p:nvSpPr>
        <p:spPr bwMode="auto">
          <a:xfrm>
            <a:off x="3223236" y="328150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dirty="0">
                <a:solidFill>
                  <a:schemeClr val="bg1"/>
                </a:solidFill>
              </a:rPr>
              <a:t>3</a:t>
            </a:r>
            <a:endParaRPr lang="en-GB" altLang="en-US" sz="1800" b="1" dirty="0">
              <a:solidFill>
                <a:schemeClr val="bg1"/>
              </a:solidFill>
            </a:endParaRPr>
          </a:p>
        </p:txBody>
      </p:sp>
      <p:sp>
        <p:nvSpPr>
          <p:cNvPr id="38" name="同心圆 73"/>
          <p:cNvSpPr/>
          <p:nvPr/>
        </p:nvSpPr>
        <p:spPr bwMode="auto">
          <a:xfrm>
            <a:off x="1819392" y="3911029"/>
            <a:ext cx="691645" cy="691646"/>
          </a:xfrm>
          <a:prstGeom prst="donut">
            <a:avLst>
              <a:gd name="adj" fmla="val 3142"/>
            </a:avLst>
          </a:prstGeom>
          <a:solidFill>
            <a:schemeClr val="accent1"/>
          </a:solidFill>
          <a:ln w="6350" cap="flat" cmpd="sng" algn="ctr">
            <a:solidFill>
              <a:schemeClr val="accent1"/>
            </a:solid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9" name="椭圆 75"/>
          <p:cNvSpPr/>
          <p:nvPr/>
        </p:nvSpPr>
        <p:spPr bwMode="auto">
          <a:xfrm>
            <a:off x="1987162" y="4089624"/>
            <a:ext cx="358271" cy="359352"/>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40" name="TextBox 39"/>
          <p:cNvSpPr txBox="1">
            <a:spLocks noChangeArrowheads="1"/>
          </p:cNvSpPr>
          <p:nvPr/>
        </p:nvSpPr>
        <p:spPr bwMode="auto">
          <a:xfrm>
            <a:off x="2009891" y="4093345"/>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dirty="0">
                <a:solidFill>
                  <a:schemeClr val="bg1"/>
                </a:solidFill>
              </a:rPr>
              <a:t>4</a:t>
            </a:r>
            <a:endParaRPr lang="en-GB" altLang="en-US" sz="1800" b="1" dirty="0">
              <a:solidFill>
                <a:schemeClr val="bg1"/>
              </a:solidFill>
            </a:endParaRPr>
          </a:p>
        </p:txBody>
      </p:sp>
      <p:sp>
        <p:nvSpPr>
          <p:cNvPr id="41" name="Freeform 62"/>
          <p:cNvSpPr>
            <a:spLocks noEditPoints="1"/>
          </p:cNvSpPr>
          <p:nvPr/>
        </p:nvSpPr>
        <p:spPr bwMode="auto">
          <a:xfrm>
            <a:off x="1790339" y="2180154"/>
            <a:ext cx="439106" cy="44892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tx1">
                  <a:lumMod val="65000"/>
                  <a:lumOff val="35000"/>
                </a:schemeClr>
              </a:solidFill>
            </a:endParaRPr>
          </a:p>
        </p:txBody>
      </p:sp>
      <p:sp>
        <p:nvSpPr>
          <p:cNvPr id="42" name="TextBox 41"/>
          <p:cNvSpPr txBox="1"/>
          <p:nvPr/>
        </p:nvSpPr>
        <p:spPr>
          <a:xfrm>
            <a:off x="1519788" y="2706474"/>
            <a:ext cx="1107996" cy="369332"/>
          </a:xfrm>
          <a:prstGeom prst="rect">
            <a:avLst/>
          </a:prstGeom>
          <a:noFill/>
        </p:spPr>
        <p:txBody>
          <a:bodyPr wrap="none" rtlCol="0">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Rectangle 64"/>
          <p:cNvSpPr/>
          <p:nvPr/>
        </p:nvSpPr>
        <p:spPr>
          <a:xfrm>
            <a:off x="3646460" y="1145624"/>
            <a:ext cx="199970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Rectangle 65"/>
          <p:cNvSpPr/>
          <p:nvPr/>
        </p:nvSpPr>
        <p:spPr>
          <a:xfrm>
            <a:off x="3987221" y="2127616"/>
            <a:ext cx="2016168"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66"/>
          <p:cNvSpPr/>
          <p:nvPr/>
        </p:nvSpPr>
        <p:spPr>
          <a:xfrm>
            <a:off x="3750711" y="3189170"/>
            <a:ext cx="225267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Rectangle 67"/>
          <p:cNvSpPr/>
          <p:nvPr/>
        </p:nvSpPr>
        <p:spPr>
          <a:xfrm>
            <a:off x="2703425" y="4152569"/>
            <a:ext cx="2942744"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Straight Connector 69"/>
          <p:cNvCxnSpPr/>
          <p:nvPr/>
        </p:nvCxnSpPr>
        <p:spPr>
          <a:xfrm>
            <a:off x="6140546" y="1207684"/>
            <a:ext cx="0" cy="35126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6233524" y="1614476"/>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216724" y="1347614"/>
            <a:ext cx="959237" cy="315471"/>
          </a:xfrm>
          <a:prstGeom prst="rect">
            <a:avLst/>
          </a:prstGeom>
          <a:noFill/>
        </p:spPr>
        <p:txBody>
          <a:bodyPr wrap="none" lIns="68580" tIns="34290" rIns="68580" bIns="34290" rtlCol="0">
            <a:spAutoFit/>
          </a:bodyPr>
          <a:lstStyle/>
          <a:p>
            <a:pPr algn="r"/>
            <a:r>
              <a:rPr lang="zh-CN" altLang="en-US" sz="1600" b="1" dirty="0">
                <a:solidFill>
                  <a:schemeClr val="accent2"/>
                </a:solidFill>
                <a:latin typeface="微软雅黑" panose="020B0503020204020204" pitchFamily="34" charset="-122"/>
                <a:ea typeface="微软雅黑" panose="020B0503020204020204" pitchFamily="34" charset="-122"/>
              </a:rPr>
              <a:t>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50" name="Rectangle 70"/>
          <p:cNvSpPr/>
          <p:nvPr/>
        </p:nvSpPr>
        <p:spPr>
          <a:xfrm>
            <a:off x="6233524" y="244035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216724" y="2173488"/>
            <a:ext cx="959237" cy="315471"/>
          </a:xfrm>
          <a:prstGeom prst="rect">
            <a:avLst/>
          </a:prstGeom>
          <a:noFill/>
        </p:spPr>
        <p:txBody>
          <a:bodyPr wrap="none" lIns="68580" tIns="34290" rIns="68580" bIns="34290" rtlCol="0">
            <a:spAutoFit/>
          </a:bodyPr>
          <a:lstStyle/>
          <a:p>
            <a:pPr algn="r"/>
            <a:r>
              <a:rPr lang="zh-CN" altLang="en-US" sz="1600" b="1" dirty="0">
                <a:solidFill>
                  <a:schemeClr val="accent2"/>
                </a:solidFill>
                <a:latin typeface="微软雅黑" panose="020B0503020204020204" pitchFamily="34" charset="-122"/>
                <a:ea typeface="微软雅黑" panose="020B0503020204020204" pitchFamily="34" charset="-122"/>
              </a:rPr>
              <a:t>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54" name="Rectangle 70"/>
          <p:cNvSpPr/>
          <p:nvPr/>
        </p:nvSpPr>
        <p:spPr>
          <a:xfrm>
            <a:off x="6233524" y="321984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216724" y="2952978"/>
            <a:ext cx="959237" cy="315471"/>
          </a:xfrm>
          <a:prstGeom prst="rect">
            <a:avLst/>
          </a:prstGeom>
          <a:noFill/>
        </p:spPr>
        <p:txBody>
          <a:bodyPr wrap="none" lIns="68580" tIns="34290" rIns="68580" bIns="34290" rtlCol="0">
            <a:spAutoFit/>
          </a:bodyPr>
          <a:lstStyle/>
          <a:p>
            <a:pPr algn="r"/>
            <a:r>
              <a:rPr lang="zh-CN" altLang="en-US" sz="1600" b="1" dirty="0">
                <a:solidFill>
                  <a:schemeClr val="accent2"/>
                </a:solidFill>
                <a:latin typeface="微软雅黑" panose="020B0503020204020204" pitchFamily="34" charset="-122"/>
                <a:ea typeface="微软雅黑" panose="020B0503020204020204" pitchFamily="34" charset="-122"/>
              </a:rPr>
              <a:t>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58" name="Rectangle 70"/>
          <p:cNvSpPr/>
          <p:nvPr/>
        </p:nvSpPr>
        <p:spPr>
          <a:xfrm>
            <a:off x="6233524" y="4036154"/>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216724" y="3769292"/>
            <a:ext cx="959237" cy="315471"/>
          </a:xfrm>
          <a:prstGeom prst="rect">
            <a:avLst/>
          </a:prstGeom>
          <a:noFill/>
        </p:spPr>
        <p:txBody>
          <a:bodyPr wrap="none" lIns="68580" tIns="34290" rIns="68580" bIns="34290" rtlCol="0">
            <a:spAutoFit/>
          </a:bodyPr>
          <a:lstStyle/>
          <a:p>
            <a:pPr algn="r"/>
            <a:r>
              <a:rPr lang="zh-CN" altLang="en-US" sz="1600" b="1" dirty="0">
                <a:solidFill>
                  <a:schemeClr val="accent2"/>
                </a:solidFill>
                <a:latin typeface="微软雅黑" panose="020B0503020204020204" pitchFamily="34" charset="-122"/>
                <a:ea typeface="微软雅黑" panose="020B0503020204020204" pitchFamily="34" charset="-122"/>
              </a:rPr>
              <a:t>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p14:shred dir="out"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15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20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25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30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35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40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500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5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6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650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00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75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完成中的四个提升</a:t>
            </a:r>
            <a:endParaRPr lang="zh-CN" altLang="en-US" dirty="0"/>
          </a:p>
        </p:txBody>
      </p:sp>
      <p:grpSp>
        <p:nvGrpSpPr>
          <p:cNvPr id="6" name="组合 5"/>
          <p:cNvGrpSpPr/>
          <p:nvPr/>
        </p:nvGrpSpPr>
        <p:grpSpPr>
          <a:xfrm>
            <a:off x="6518260" y="1252165"/>
            <a:ext cx="1023937" cy="2614612"/>
            <a:chOff x="6518260" y="1252165"/>
            <a:chExt cx="1023937" cy="2614612"/>
          </a:xfrm>
          <a:solidFill>
            <a:srgbClr val="4F81BD"/>
          </a:solidFill>
        </p:grpSpPr>
        <p:sp>
          <p:nvSpPr>
            <p:cNvPr id="150" name="Freeform 5"/>
            <p:cNvSpPr>
              <a:spLocks noChangeArrowheads="1"/>
            </p:cNvSpPr>
            <p:nvPr/>
          </p:nvSpPr>
          <p:spPr bwMode="auto">
            <a:xfrm>
              <a:off x="6518260" y="1703015"/>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77"/>
                <a:gd name="T95" fmla="*/ 273 w 273"/>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1" name="Oval 6"/>
            <p:cNvSpPr>
              <a:spLocks noChangeArrowheads="1"/>
            </p:cNvSpPr>
            <p:nvPr/>
          </p:nvSpPr>
          <p:spPr bwMode="auto">
            <a:xfrm>
              <a:off x="6826235" y="1252165"/>
              <a:ext cx="407987" cy="412750"/>
            </a:xfrm>
            <a:prstGeom prst="ellipse">
              <a:avLst/>
            </a:pr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grpSp>
      <p:grpSp>
        <p:nvGrpSpPr>
          <p:cNvPr id="4" name="组合 3"/>
          <p:cNvGrpSpPr/>
          <p:nvPr/>
        </p:nvGrpSpPr>
        <p:grpSpPr>
          <a:xfrm>
            <a:off x="3435335" y="1252165"/>
            <a:ext cx="1023937" cy="2614612"/>
            <a:chOff x="3435335" y="1252165"/>
            <a:chExt cx="1023937" cy="2614612"/>
          </a:xfrm>
        </p:grpSpPr>
        <p:sp>
          <p:nvSpPr>
            <p:cNvPr id="152" name="Freeform 9"/>
            <p:cNvSpPr>
              <a:spLocks noChangeArrowheads="1"/>
            </p:cNvSpPr>
            <p:nvPr/>
          </p:nvSpPr>
          <p:spPr bwMode="auto">
            <a:xfrm>
              <a:off x="3435335" y="2561852"/>
              <a:ext cx="168275" cy="198438"/>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 name="T12" fmla="*/ 0 60000 65536"/>
                <a:gd name="T13" fmla="*/ 0 60000 65536"/>
                <a:gd name="T14" fmla="*/ 0 60000 65536"/>
                <a:gd name="T15" fmla="*/ 0 60000 65536"/>
                <a:gd name="T16" fmla="*/ 0 60000 65536"/>
                <a:gd name="T17" fmla="*/ 0 60000 65536"/>
                <a:gd name="T18" fmla="*/ 0 w 45"/>
                <a:gd name="T19" fmla="*/ 0 h 53"/>
                <a:gd name="T20" fmla="*/ 45 w 4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3" name="Freeform 10"/>
            <p:cNvSpPr>
              <a:spLocks noChangeArrowheads="1"/>
            </p:cNvSpPr>
            <p:nvPr/>
          </p:nvSpPr>
          <p:spPr bwMode="auto">
            <a:xfrm>
              <a:off x="3675047" y="2561852"/>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348"/>
                <a:gd name="T47" fmla="*/ 143 w 143"/>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4" name="Freeform 11"/>
            <p:cNvSpPr>
              <a:spLocks noChangeArrowheads="1"/>
            </p:cNvSpPr>
            <p:nvPr/>
          </p:nvSpPr>
          <p:spPr bwMode="auto">
            <a:xfrm>
              <a:off x="4275122" y="2561852"/>
              <a:ext cx="184150" cy="198438"/>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 name="T12" fmla="*/ 0 60000 65536"/>
                <a:gd name="T13" fmla="*/ 0 60000 65536"/>
                <a:gd name="T14" fmla="*/ 0 60000 65536"/>
                <a:gd name="T15" fmla="*/ 0 60000 65536"/>
                <a:gd name="T16" fmla="*/ 0 60000 65536"/>
                <a:gd name="T17" fmla="*/ 0 60000 65536"/>
                <a:gd name="T18" fmla="*/ 0 w 49"/>
                <a:gd name="T19" fmla="*/ 0 h 53"/>
                <a:gd name="T20" fmla="*/ 49 w 4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5" name="Freeform 12"/>
            <p:cNvSpPr>
              <a:spLocks noChangeArrowheads="1"/>
            </p:cNvSpPr>
            <p:nvPr/>
          </p:nvSpPr>
          <p:spPr bwMode="auto">
            <a:xfrm>
              <a:off x="3435335" y="1703015"/>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29"/>
                <a:gd name="T59" fmla="*/ 273 w 273"/>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6"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5" name="组合 4"/>
          <p:cNvGrpSpPr/>
          <p:nvPr/>
        </p:nvGrpSpPr>
        <p:grpSpPr>
          <a:xfrm>
            <a:off x="4976797" y="1252165"/>
            <a:ext cx="1023938" cy="2614612"/>
            <a:chOff x="4976797" y="1252165"/>
            <a:chExt cx="1023938" cy="2614612"/>
          </a:xfrm>
        </p:grpSpPr>
        <p:sp>
          <p:nvSpPr>
            <p:cNvPr id="157" name="Freeform 14"/>
            <p:cNvSpPr>
              <a:spLocks noChangeArrowheads="1"/>
            </p:cNvSpPr>
            <p:nvPr/>
          </p:nvSpPr>
          <p:spPr bwMode="auto">
            <a:xfrm>
              <a:off x="4979972" y="1703015"/>
              <a:ext cx="1017588"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 name="T10" fmla="*/ 0 60000 65536"/>
                <a:gd name="T11" fmla="*/ 0 60000 65536"/>
                <a:gd name="T12" fmla="*/ 0 60000 65536"/>
                <a:gd name="T13" fmla="*/ 0 60000 65536"/>
                <a:gd name="T14" fmla="*/ 0 60000 65536"/>
                <a:gd name="T15" fmla="*/ 0 w 271"/>
                <a:gd name="T16" fmla="*/ 0 h 48"/>
                <a:gd name="T17" fmla="*/ 271 w 271"/>
                <a:gd name="T18" fmla="*/ 48 h 48"/>
              </a:gdLst>
              <a:ahLst/>
              <a:cxnLst>
                <a:cxn ang="T10">
                  <a:pos x="T0" y="T1"/>
                </a:cxn>
                <a:cxn ang="T11">
                  <a:pos x="T2" y="T3"/>
                </a:cxn>
                <a:cxn ang="T12">
                  <a:pos x="T4" y="T5"/>
                </a:cxn>
                <a:cxn ang="T13">
                  <a:pos x="T6" y="T7"/>
                </a:cxn>
                <a:cxn ang="T14">
                  <a:pos x="T8" y="T9"/>
                </a:cxn>
              </a:cxnLst>
              <a:rect l="T15" t="T16" r="T17" b="T18"/>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8" name="Freeform 15"/>
            <p:cNvSpPr>
              <a:spLocks noChangeArrowheads="1"/>
            </p:cNvSpPr>
            <p:nvPr/>
          </p:nvSpPr>
          <p:spPr bwMode="auto">
            <a:xfrm>
              <a:off x="4976797" y="1882402"/>
              <a:ext cx="1023938"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29"/>
                <a:gd name="T95" fmla="*/ 273 w 273"/>
                <a:gd name="T96" fmla="*/ 529 h 5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9"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3" name="组合 2"/>
          <p:cNvGrpSpPr/>
          <p:nvPr/>
        </p:nvGrpSpPr>
        <p:grpSpPr>
          <a:xfrm>
            <a:off x="1893872" y="1252165"/>
            <a:ext cx="1023938" cy="2614612"/>
            <a:chOff x="1893872" y="1252165"/>
            <a:chExt cx="1023938" cy="2614612"/>
          </a:xfrm>
        </p:grpSpPr>
        <p:sp>
          <p:nvSpPr>
            <p:cNvPr id="160"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1" name="Freeform 18"/>
            <p:cNvSpPr>
              <a:spLocks noChangeArrowheads="1"/>
            </p:cNvSpPr>
            <p:nvPr/>
          </p:nvSpPr>
          <p:spPr bwMode="auto">
            <a:xfrm>
              <a:off x="2138347" y="3214315"/>
              <a:ext cx="236538"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2" name="Freeform 19"/>
            <p:cNvSpPr>
              <a:spLocks noChangeArrowheads="1"/>
            </p:cNvSpPr>
            <p:nvPr/>
          </p:nvSpPr>
          <p:spPr bwMode="auto">
            <a:xfrm>
              <a:off x="2433622" y="3214315"/>
              <a:ext cx="236538"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3" name="Freeform 20"/>
            <p:cNvSpPr>
              <a:spLocks noChangeArrowheads="1"/>
            </p:cNvSpPr>
            <p:nvPr/>
          </p:nvSpPr>
          <p:spPr bwMode="auto">
            <a:xfrm>
              <a:off x="1893872" y="1703015"/>
              <a:ext cx="1023938"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403"/>
                <a:gd name="T89" fmla="*/ 273 w 273"/>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sp>
        <p:nvSpPr>
          <p:cNvPr id="11" name="TextBox 10"/>
          <p:cNvSpPr txBox="1"/>
          <p:nvPr/>
        </p:nvSpPr>
        <p:spPr>
          <a:xfrm>
            <a:off x="1974775" y="3938785"/>
            <a:ext cx="800219" cy="276999"/>
          </a:xfrm>
          <a:prstGeom prst="rect">
            <a:avLst/>
          </a:prstGeom>
          <a:noFill/>
        </p:spPr>
        <p:txBody>
          <a:bodyPr wrap="none"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rPr>
              <a:t>协调能力</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69" name="TextBox 15"/>
          <p:cNvSpPr>
            <a:spLocks noChangeArrowheads="1"/>
          </p:cNvSpPr>
          <p:nvPr/>
        </p:nvSpPr>
        <p:spPr bwMode="auto">
          <a:xfrm>
            <a:off x="1678071"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78" name="TextBox 177"/>
          <p:cNvSpPr txBox="1"/>
          <p:nvPr/>
        </p:nvSpPr>
        <p:spPr>
          <a:xfrm>
            <a:off x="3566978" y="3938785"/>
            <a:ext cx="800219" cy="276999"/>
          </a:xfrm>
          <a:prstGeom prst="rect">
            <a:avLst/>
          </a:prstGeom>
          <a:noFill/>
        </p:spPr>
        <p:txBody>
          <a:bodyPr wrap="none"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rPr>
              <a:t>管理能力</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79" name="TextBox 15"/>
          <p:cNvSpPr>
            <a:spLocks noChangeArrowheads="1"/>
          </p:cNvSpPr>
          <p:nvPr/>
        </p:nvSpPr>
        <p:spPr bwMode="auto">
          <a:xfrm>
            <a:off x="3270274"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80" name="TextBox 179"/>
          <p:cNvSpPr txBox="1"/>
          <p:nvPr/>
        </p:nvSpPr>
        <p:spPr>
          <a:xfrm>
            <a:off x="5156736" y="3938785"/>
            <a:ext cx="800219" cy="276999"/>
          </a:xfrm>
          <a:prstGeom prst="rect">
            <a:avLst/>
          </a:prstGeom>
          <a:noFill/>
        </p:spPr>
        <p:txBody>
          <a:bodyPr wrap="none"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rPr>
              <a:t>执行能力</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81" name="TextBox 15"/>
          <p:cNvSpPr>
            <a:spLocks noChangeArrowheads="1"/>
          </p:cNvSpPr>
          <p:nvPr/>
        </p:nvSpPr>
        <p:spPr bwMode="auto">
          <a:xfrm>
            <a:off x="4860032"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82" name="TextBox 181"/>
          <p:cNvSpPr txBox="1"/>
          <p:nvPr/>
        </p:nvSpPr>
        <p:spPr>
          <a:xfrm>
            <a:off x="6668904" y="3938785"/>
            <a:ext cx="800219" cy="276999"/>
          </a:xfrm>
          <a:prstGeom prst="rect">
            <a:avLst/>
          </a:prstGeom>
          <a:noFill/>
        </p:spPr>
        <p:txBody>
          <a:bodyPr wrap="none"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rPr>
              <a:t>合作能力</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83" name="TextBox 15"/>
          <p:cNvSpPr>
            <a:spLocks noChangeArrowheads="1"/>
          </p:cNvSpPr>
          <p:nvPr/>
        </p:nvSpPr>
        <p:spPr bwMode="auto">
          <a:xfrm>
            <a:off x="6372200"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p14:shred dir="out"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63" presetClass="path" presetSubtype="0" fill="hold" nodeType="afterEffect">
                                  <p:stCondLst>
                                    <p:cond delay="0"/>
                                  </p:stCondLst>
                                  <p:childTnLst>
                                    <p:animMotion origin="layout" path="M -0.16788 -8.64198E-7 L 2.77778E-6 -8.64198E-7 " pathEditMode="relative" rAng="0" ptsTypes="AA">
                                      <p:cBhvr>
                                        <p:cTn id="18" dur="500" fill="hold"/>
                                        <p:tgtEl>
                                          <p:spTgt spid="4"/>
                                        </p:tgtEl>
                                        <p:attrNameLst>
                                          <p:attrName>ppt_x</p:attrName>
                                          <p:attrName>ppt_y</p:attrName>
                                        </p:attrNameLst>
                                      </p:cBhvr>
                                      <p:rCtr x="8385" y="0"/>
                                    </p:animMotion>
                                  </p:childTnLst>
                                </p:cTn>
                              </p:par>
                              <p:par>
                                <p:cTn id="19" presetID="63" presetClass="path" presetSubtype="0" fill="hold" nodeType="withEffect">
                                  <p:stCondLst>
                                    <p:cond delay="0"/>
                                  </p:stCondLst>
                                  <p:childTnLst>
                                    <p:animMotion origin="layout" path="M -0.33645 -8.64198E-7 L -3.61111E-6 -8.64198E-7 " pathEditMode="relative" rAng="0" ptsTypes="AA">
                                      <p:cBhvr>
                                        <p:cTn id="20" dur="500" fill="hold"/>
                                        <p:tgtEl>
                                          <p:spTgt spid="5"/>
                                        </p:tgtEl>
                                        <p:attrNameLst>
                                          <p:attrName>ppt_x</p:attrName>
                                          <p:attrName>ppt_y</p:attrName>
                                        </p:attrNameLst>
                                      </p:cBhvr>
                                      <p:rCtr x="16823" y="0"/>
                                    </p:animMotion>
                                  </p:childTnLst>
                                </p:cTn>
                              </p:par>
                              <p:par>
                                <p:cTn id="21" presetID="63" presetClass="path" presetSubtype="0" fill="hold" nodeType="withEffect">
                                  <p:stCondLst>
                                    <p:cond delay="0"/>
                                  </p:stCondLst>
                                  <p:childTnLst>
                                    <p:animMotion origin="layout" path="M -0.50503 -8.64198E-7 L 1.11022E-16 -8.64198E-7 " pathEditMode="relative" rAng="0" ptsTypes="AA">
                                      <p:cBhvr>
                                        <p:cTn id="22" dur="500" fill="hold"/>
                                        <p:tgtEl>
                                          <p:spTgt spid="6"/>
                                        </p:tgtEl>
                                        <p:attrNameLst>
                                          <p:attrName>ppt_x</p:attrName>
                                          <p:attrName>ppt_y</p:attrName>
                                        </p:attrNameLst>
                                      </p:cBhvr>
                                      <p:rCtr x="25243" y="0"/>
                                    </p:animMotion>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50" fill="hold"/>
                                        <p:tgtEl>
                                          <p:spTgt spid="11"/>
                                        </p:tgtEl>
                                        <p:attrNameLst>
                                          <p:attrName>ppt_x</p:attrName>
                                        </p:attrNameLst>
                                      </p:cBhvr>
                                      <p:tavLst>
                                        <p:tav tm="0">
                                          <p:val>
                                            <p:strVal val="#ppt_x"/>
                                          </p:val>
                                        </p:tav>
                                        <p:tav tm="100000">
                                          <p:val>
                                            <p:strVal val="#ppt_x"/>
                                          </p:val>
                                        </p:tav>
                                      </p:tavLst>
                                    </p:anim>
                                    <p:anim calcmode="lin" valueType="num">
                                      <p:cBhvr additive="base">
                                        <p:cTn id="27" dur="25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8"/>
                                        </p:tgtEl>
                                        <p:attrNameLst>
                                          <p:attrName>style.visibility</p:attrName>
                                        </p:attrNameLst>
                                      </p:cBhvr>
                                      <p:to>
                                        <p:strVal val="visible"/>
                                      </p:to>
                                    </p:set>
                                    <p:anim calcmode="lin" valueType="num">
                                      <p:cBhvr additive="base">
                                        <p:cTn id="30" dur="250" fill="hold"/>
                                        <p:tgtEl>
                                          <p:spTgt spid="178"/>
                                        </p:tgtEl>
                                        <p:attrNameLst>
                                          <p:attrName>ppt_x</p:attrName>
                                        </p:attrNameLst>
                                      </p:cBhvr>
                                      <p:tavLst>
                                        <p:tav tm="0">
                                          <p:val>
                                            <p:strVal val="#ppt_x"/>
                                          </p:val>
                                        </p:tav>
                                        <p:tav tm="100000">
                                          <p:val>
                                            <p:strVal val="#ppt_x"/>
                                          </p:val>
                                        </p:tav>
                                      </p:tavLst>
                                    </p:anim>
                                    <p:anim calcmode="lin" valueType="num">
                                      <p:cBhvr additive="base">
                                        <p:cTn id="31" dur="250" fill="hold"/>
                                        <p:tgtEl>
                                          <p:spTgt spid="17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0"/>
                                        </p:tgtEl>
                                        <p:attrNameLst>
                                          <p:attrName>style.visibility</p:attrName>
                                        </p:attrNameLst>
                                      </p:cBhvr>
                                      <p:to>
                                        <p:strVal val="visible"/>
                                      </p:to>
                                    </p:set>
                                    <p:anim calcmode="lin" valueType="num">
                                      <p:cBhvr additive="base">
                                        <p:cTn id="34" dur="250" fill="hold"/>
                                        <p:tgtEl>
                                          <p:spTgt spid="180"/>
                                        </p:tgtEl>
                                        <p:attrNameLst>
                                          <p:attrName>ppt_x</p:attrName>
                                        </p:attrNameLst>
                                      </p:cBhvr>
                                      <p:tavLst>
                                        <p:tav tm="0">
                                          <p:val>
                                            <p:strVal val="#ppt_x"/>
                                          </p:val>
                                        </p:tav>
                                        <p:tav tm="100000">
                                          <p:val>
                                            <p:strVal val="#ppt_x"/>
                                          </p:val>
                                        </p:tav>
                                      </p:tavLst>
                                    </p:anim>
                                    <p:anim calcmode="lin" valueType="num">
                                      <p:cBhvr additive="base">
                                        <p:cTn id="35" dur="250" fill="hold"/>
                                        <p:tgtEl>
                                          <p:spTgt spid="18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2"/>
                                        </p:tgtEl>
                                        <p:attrNameLst>
                                          <p:attrName>style.visibility</p:attrName>
                                        </p:attrNameLst>
                                      </p:cBhvr>
                                      <p:to>
                                        <p:strVal val="visible"/>
                                      </p:to>
                                    </p:set>
                                    <p:anim calcmode="lin" valueType="num">
                                      <p:cBhvr additive="base">
                                        <p:cTn id="38" dur="250" fill="hold"/>
                                        <p:tgtEl>
                                          <p:spTgt spid="182"/>
                                        </p:tgtEl>
                                        <p:attrNameLst>
                                          <p:attrName>ppt_x</p:attrName>
                                        </p:attrNameLst>
                                      </p:cBhvr>
                                      <p:tavLst>
                                        <p:tav tm="0">
                                          <p:val>
                                            <p:strVal val="#ppt_x"/>
                                          </p:val>
                                        </p:tav>
                                        <p:tav tm="100000">
                                          <p:val>
                                            <p:strVal val="#ppt_x"/>
                                          </p:val>
                                        </p:tav>
                                      </p:tavLst>
                                    </p:anim>
                                    <p:anim calcmode="lin" valueType="num">
                                      <p:cBhvr additive="base">
                                        <p:cTn id="39" dur="250" fill="hold"/>
                                        <p:tgtEl>
                                          <p:spTgt spid="182"/>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grpId="0" nodeType="after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p:cTn id="43" dur="500" fill="hold"/>
                                        <p:tgtEl>
                                          <p:spTgt spid="169"/>
                                        </p:tgtEl>
                                        <p:attrNameLst>
                                          <p:attrName>ppt_x</p:attrName>
                                        </p:attrNameLst>
                                      </p:cBhvr>
                                      <p:tavLst>
                                        <p:tav tm="0">
                                          <p:val>
                                            <p:strVal val="#ppt_x"/>
                                          </p:val>
                                        </p:tav>
                                        <p:tav tm="100000">
                                          <p:val>
                                            <p:strVal val="#ppt_x"/>
                                          </p:val>
                                        </p:tav>
                                      </p:tavLst>
                                    </p:anim>
                                    <p:anim calcmode="lin" valueType="num">
                                      <p:cBhvr>
                                        <p:cTn id="44" dur="500" fill="hold"/>
                                        <p:tgtEl>
                                          <p:spTgt spid="169"/>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grpId="0" nodeType="afterEffect">
                                  <p:stCondLst>
                                    <p:cond delay="0"/>
                                  </p:stCondLst>
                                  <p:childTnLst>
                                    <p:set>
                                      <p:cBhvr>
                                        <p:cTn id="47" dur="1" fill="hold">
                                          <p:stCondLst>
                                            <p:cond delay="0"/>
                                          </p:stCondLst>
                                        </p:cTn>
                                        <p:tgtEl>
                                          <p:spTgt spid="179"/>
                                        </p:tgtEl>
                                        <p:attrNameLst>
                                          <p:attrName>style.visibility</p:attrName>
                                        </p:attrNameLst>
                                      </p:cBhvr>
                                      <p:to>
                                        <p:strVal val="visible"/>
                                      </p:to>
                                    </p:set>
                                    <p:anim calcmode="lin" valueType="num">
                                      <p:cBhvr>
                                        <p:cTn id="48" dur="500" fill="hold"/>
                                        <p:tgtEl>
                                          <p:spTgt spid="179"/>
                                        </p:tgtEl>
                                        <p:attrNameLst>
                                          <p:attrName>ppt_x</p:attrName>
                                        </p:attrNameLst>
                                      </p:cBhvr>
                                      <p:tavLst>
                                        <p:tav tm="0">
                                          <p:val>
                                            <p:strVal val="#ppt_x"/>
                                          </p:val>
                                        </p:tav>
                                        <p:tav tm="100000">
                                          <p:val>
                                            <p:strVal val="#ppt_x"/>
                                          </p:val>
                                        </p:tav>
                                      </p:tavLst>
                                    </p:anim>
                                    <p:anim calcmode="lin" valueType="num">
                                      <p:cBhvr>
                                        <p:cTn id="49" dur="500" fill="hold"/>
                                        <p:tgtEl>
                                          <p:spTgt spid="179"/>
                                        </p:tgtEl>
                                        <p:attrNameLst>
                                          <p:attrName>ppt_y</p:attrName>
                                        </p:attrNameLst>
                                      </p:cBhvr>
                                      <p:tavLst>
                                        <p:tav tm="0">
                                          <p:val>
                                            <p:strVal val="1+#ppt_h/2"/>
                                          </p:val>
                                        </p:tav>
                                        <p:tav tm="100000">
                                          <p:val>
                                            <p:strVal val="#ppt_y"/>
                                          </p:val>
                                        </p:tav>
                                      </p:tavLst>
                                    </p:anim>
                                  </p:childTnLst>
                                </p:cTn>
                              </p:par>
                            </p:childTnLst>
                          </p:cTn>
                        </p:par>
                        <p:par>
                          <p:cTn id="50" fill="hold">
                            <p:stCondLst>
                              <p:cond delay="2750"/>
                            </p:stCondLst>
                            <p:childTnLst>
                              <p:par>
                                <p:cTn id="51" presetID="2" presetClass="entr" presetSubtype="4" fill="hold" grpId="0" nodeType="afterEffect">
                                  <p:stCondLst>
                                    <p:cond delay="0"/>
                                  </p:stCondLst>
                                  <p:childTnLst>
                                    <p:set>
                                      <p:cBhvr>
                                        <p:cTn id="52" dur="1" fill="hold">
                                          <p:stCondLst>
                                            <p:cond delay="0"/>
                                          </p:stCondLst>
                                        </p:cTn>
                                        <p:tgtEl>
                                          <p:spTgt spid="181"/>
                                        </p:tgtEl>
                                        <p:attrNameLst>
                                          <p:attrName>style.visibility</p:attrName>
                                        </p:attrNameLst>
                                      </p:cBhvr>
                                      <p:to>
                                        <p:strVal val="visible"/>
                                      </p:to>
                                    </p:set>
                                    <p:anim calcmode="lin" valueType="num">
                                      <p:cBhvr>
                                        <p:cTn id="53" dur="500" fill="hold"/>
                                        <p:tgtEl>
                                          <p:spTgt spid="181"/>
                                        </p:tgtEl>
                                        <p:attrNameLst>
                                          <p:attrName>ppt_x</p:attrName>
                                        </p:attrNameLst>
                                      </p:cBhvr>
                                      <p:tavLst>
                                        <p:tav tm="0">
                                          <p:val>
                                            <p:strVal val="#ppt_x"/>
                                          </p:val>
                                        </p:tav>
                                        <p:tav tm="100000">
                                          <p:val>
                                            <p:strVal val="#ppt_x"/>
                                          </p:val>
                                        </p:tav>
                                      </p:tavLst>
                                    </p:anim>
                                    <p:anim calcmode="lin" valueType="num">
                                      <p:cBhvr>
                                        <p:cTn id="54" dur="500" fill="hold"/>
                                        <p:tgtEl>
                                          <p:spTgt spid="181"/>
                                        </p:tgtEl>
                                        <p:attrNameLst>
                                          <p:attrName>ppt_y</p:attrName>
                                        </p:attrNameLst>
                                      </p:cBhvr>
                                      <p:tavLst>
                                        <p:tav tm="0">
                                          <p:val>
                                            <p:strVal val="1+#ppt_h/2"/>
                                          </p:val>
                                        </p:tav>
                                        <p:tav tm="100000">
                                          <p:val>
                                            <p:strVal val="#ppt_y"/>
                                          </p:val>
                                        </p:tav>
                                      </p:tavLst>
                                    </p:anim>
                                  </p:childTnLst>
                                </p:cTn>
                              </p:par>
                            </p:childTnLst>
                          </p:cTn>
                        </p:par>
                        <p:par>
                          <p:cTn id="55" fill="hold">
                            <p:stCondLst>
                              <p:cond delay="3250"/>
                            </p:stCondLst>
                            <p:childTnLst>
                              <p:par>
                                <p:cTn id="56" presetID="2" presetClass="entr" presetSubtype="4" fill="hold" grpId="0" nodeType="afterEffect">
                                  <p:stCondLst>
                                    <p:cond delay="0"/>
                                  </p:stCondLst>
                                  <p:childTnLst>
                                    <p:set>
                                      <p:cBhvr>
                                        <p:cTn id="57" dur="1" fill="hold">
                                          <p:stCondLst>
                                            <p:cond delay="0"/>
                                          </p:stCondLst>
                                        </p:cTn>
                                        <p:tgtEl>
                                          <p:spTgt spid="183"/>
                                        </p:tgtEl>
                                        <p:attrNameLst>
                                          <p:attrName>style.visibility</p:attrName>
                                        </p:attrNameLst>
                                      </p:cBhvr>
                                      <p:to>
                                        <p:strVal val="visible"/>
                                      </p:to>
                                    </p:set>
                                    <p:anim calcmode="lin" valueType="num">
                                      <p:cBhvr>
                                        <p:cTn id="58" dur="500" fill="hold"/>
                                        <p:tgtEl>
                                          <p:spTgt spid="183"/>
                                        </p:tgtEl>
                                        <p:attrNameLst>
                                          <p:attrName>ppt_x</p:attrName>
                                        </p:attrNameLst>
                                      </p:cBhvr>
                                      <p:tavLst>
                                        <p:tav tm="0">
                                          <p:val>
                                            <p:strVal val="#ppt_x"/>
                                          </p:val>
                                        </p:tav>
                                        <p:tav tm="100000">
                                          <p:val>
                                            <p:strVal val="#ppt_x"/>
                                          </p:val>
                                        </p:tav>
                                      </p:tavLst>
                                    </p:anim>
                                    <p:anim calcmode="lin" valueType="num">
                                      <p:cBhvr>
                                        <p:cTn id="59"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9" grpId="0" bldLvl="0" autoUpdateAnimBg="0"/>
      <p:bldP spid="178" grpId="0"/>
      <p:bldP spid="179" grpId="0" bldLvl="0" autoUpdateAnimBg="0"/>
      <p:bldP spid="180" grpId="0"/>
      <p:bldP spid="181" grpId="0" bldLvl="0" autoUpdateAnimBg="0"/>
      <p:bldP spid="182" grpId="0"/>
      <p:bldP spid="18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点击此处添加标题</a:t>
            </a:r>
            <a:endParaRPr lang="zh-CN" altLang="en-US" dirty="0"/>
          </a:p>
        </p:txBody>
      </p:sp>
      <p:grpSp>
        <p:nvGrpSpPr>
          <p:cNvPr id="95" name="组合 208"/>
          <p:cNvGrpSpPr/>
          <p:nvPr/>
        </p:nvGrpSpPr>
        <p:grpSpPr>
          <a:xfrm>
            <a:off x="4520803" y="3479686"/>
            <a:ext cx="138113" cy="483394"/>
            <a:chOff x="2752726" y="4344988"/>
            <a:chExt cx="184150" cy="644525"/>
          </a:xfrm>
          <a:solidFill>
            <a:schemeClr val="accent1"/>
          </a:solidFill>
        </p:grpSpPr>
        <p:sp>
          <p:nvSpPr>
            <p:cNvPr id="96"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0" name="组合 215"/>
          <p:cNvGrpSpPr/>
          <p:nvPr/>
        </p:nvGrpSpPr>
        <p:grpSpPr>
          <a:xfrm>
            <a:off x="4063603" y="3919027"/>
            <a:ext cx="1060847" cy="1156097"/>
            <a:chOff x="2143126" y="4930775"/>
            <a:chExt cx="1414463" cy="1541463"/>
          </a:xfrm>
        </p:grpSpPr>
        <p:sp>
          <p:nvSpPr>
            <p:cNvPr id="101"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0" name="组合 209"/>
          <p:cNvGrpSpPr/>
          <p:nvPr/>
        </p:nvGrpSpPr>
        <p:grpSpPr>
          <a:xfrm>
            <a:off x="4373165" y="3476114"/>
            <a:ext cx="152400" cy="451247"/>
            <a:chOff x="2555876" y="4340225"/>
            <a:chExt cx="203200" cy="601663"/>
          </a:xfrm>
          <a:solidFill>
            <a:schemeClr val="accent1"/>
          </a:solidFill>
        </p:grpSpPr>
        <p:sp>
          <p:nvSpPr>
            <p:cNvPr id="221"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5" name="组合 207"/>
          <p:cNvGrpSpPr/>
          <p:nvPr/>
        </p:nvGrpSpPr>
        <p:grpSpPr>
          <a:xfrm>
            <a:off x="4720828" y="3480876"/>
            <a:ext cx="597694" cy="459582"/>
            <a:chOff x="3019426" y="4346575"/>
            <a:chExt cx="796925" cy="612776"/>
          </a:xfrm>
          <a:solidFill>
            <a:schemeClr val="accent1"/>
          </a:solidFill>
        </p:grpSpPr>
        <p:sp>
          <p:nvSpPr>
            <p:cNvPr id="226"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2" name="Freeform 116"/>
          <p:cNvSpPr>
            <a:spLocks noEditPoints="1"/>
          </p:cNvSpPr>
          <p:nvPr/>
        </p:nvSpPr>
        <p:spPr bwMode="auto">
          <a:xfrm>
            <a:off x="5479256" y="1885439"/>
            <a:ext cx="294085" cy="369094"/>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38" name="组合 201"/>
          <p:cNvGrpSpPr/>
          <p:nvPr/>
        </p:nvGrpSpPr>
        <p:grpSpPr>
          <a:xfrm>
            <a:off x="4039791" y="1505630"/>
            <a:ext cx="451247" cy="451247"/>
            <a:chOff x="2111376" y="1712913"/>
            <a:chExt cx="601663" cy="601663"/>
          </a:xfrm>
          <a:solidFill>
            <a:schemeClr val="accent1"/>
          </a:solidFill>
        </p:grpSpPr>
        <p:sp>
          <p:nvSpPr>
            <p:cNvPr id="239"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组合 203"/>
          <p:cNvGrpSpPr/>
          <p:nvPr/>
        </p:nvGrpSpPr>
        <p:grpSpPr>
          <a:xfrm>
            <a:off x="3576637" y="1377043"/>
            <a:ext cx="285750" cy="363140"/>
            <a:chOff x="1493838" y="1541463"/>
            <a:chExt cx="381000" cy="484187"/>
          </a:xfrm>
          <a:solidFill>
            <a:schemeClr val="accent1"/>
          </a:solidFill>
        </p:grpSpPr>
        <p:sp>
          <p:nvSpPr>
            <p:cNvPr id="245"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Rectangle 127"/>
            <p:cNvSpPr>
              <a:spLocks noChangeArrowheads="1"/>
            </p:cNvSpPr>
            <p:nvPr/>
          </p:nvSpPr>
          <p:spPr bwMode="auto">
            <a:xfrm>
              <a:off x="1811338" y="1541463"/>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47" name="Freeform 128"/>
          <p:cNvSpPr>
            <a:spLocks noEditPoints="1"/>
          </p:cNvSpPr>
          <p:nvPr/>
        </p:nvSpPr>
        <p:spPr bwMode="auto">
          <a:xfrm>
            <a:off x="5013722" y="3152264"/>
            <a:ext cx="381000" cy="297656"/>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48" name="组合 206"/>
          <p:cNvGrpSpPr/>
          <p:nvPr/>
        </p:nvGrpSpPr>
        <p:grpSpPr>
          <a:xfrm>
            <a:off x="3876674" y="3449920"/>
            <a:ext cx="371475" cy="483395"/>
            <a:chOff x="1893888" y="4305300"/>
            <a:chExt cx="495300" cy="644526"/>
          </a:xfrm>
          <a:solidFill>
            <a:schemeClr val="accent1"/>
          </a:solidFill>
        </p:grpSpPr>
        <p:sp>
          <p:nvSpPr>
            <p:cNvPr id="249"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198"/>
          <p:cNvGrpSpPr/>
          <p:nvPr/>
        </p:nvGrpSpPr>
        <p:grpSpPr>
          <a:xfrm>
            <a:off x="5341143" y="1581829"/>
            <a:ext cx="242888" cy="432197"/>
            <a:chOff x="3846513" y="1814513"/>
            <a:chExt cx="323850" cy="576262"/>
          </a:xfrm>
          <a:solidFill>
            <a:schemeClr val="accent1"/>
          </a:solidFill>
        </p:grpSpPr>
        <p:sp>
          <p:nvSpPr>
            <p:cNvPr id="258"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1" name="Freeform 140"/>
          <p:cNvSpPr/>
          <p:nvPr/>
        </p:nvSpPr>
        <p:spPr bwMode="auto">
          <a:xfrm>
            <a:off x="4380309" y="1090101"/>
            <a:ext cx="386954" cy="315516"/>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62" name="Freeform 141"/>
          <p:cNvSpPr>
            <a:spLocks noEditPoints="1"/>
          </p:cNvSpPr>
          <p:nvPr/>
        </p:nvSpPr>
        <p:spPr bwMode="auto">
          <a:xfrm>
            <a:off x="4411265" y="3020105"/>
            <a:ext cx="471488" cy="389335"/>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63" name="Freeform 142"/>
          <p:cNvSpPr>
            <a:spLocks noEditPoints="1"/>
          </p:cNvSpPr>
          <p:nvPr/>
        </p:nvSpPr>
        <p:spPr bwMode="auto">
          <a:xfrm>
            <a:off x="3442096" y="2239055"/>
            <a:ext cx="606029" cy="706041"/>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65" name="组合 213"/>
          <p:cNvGrpSpPr/>
          <p:nvPr/>
        </p:nvGrpSpPr>
        <p:grpSpPr>
          <a:xfrm>
            <a:off x="4074318" y="2511708"/>
            <a:ext cx="428625" cy="431006"/>
            <a:chOff x="2157413" y="3054350"/>
            <a:chExt cx="571500" cy="574675"/>
          </a:xfrm>
          <a:solidFill>
            <a:schemeClr val="accent1"/>
          </a:solidFill>
        </p:grpSpPr>
        <p:sp>
          <p:nvSpPr>
            <p:cNvPr id="266"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8" name="组合 211"/>
          <p:cNvGrpSpPr/>
          <p:nvPr/>
        </p:nvGrpSpPr>
        <p:grpSpPr>
          <a:xfrm>
            <a:off x="3994547" y="3065349"/>
            <a:ext cx="335756" cy="316706"/>
            <a:chOff x="2051051" y="3792538"/>
            <a:chExt cx="447675" cy="422275"/>
          </a:xfrm>
          <a:solidFill>
            <a:schemeClr val="accent1"/>
          </a:solidFill>
        </p:grpSpPr>
        <p:sp>
          <p:nvSpPr>
            <p:cNvPr id="269"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1" name="组合 200"/>
          <p:cNvGrpSpPr/>
          <p:nvPr/>
        </p:nvGrpSpPr>
        <p:grpSpPr>
          <a:xfrm>
            <a:off x="4849416" y="1143680"/>
            <a:ext cx="507206" cy="416719"/>
            <a:chOff x="3190876" y="1230313"/>
            <a:chExt cx="676275" cy="555625"/>
          </a:xfrm>
          <a:solidFill>
            <a:schemeClr val="accent1"/>
          </a:solidFill>
        </p:grpSpPr>
        <p:sp>
          <p:nvSpPr>
            <p:cNvPr id="272"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5" name="Freeform 151"/>
          <p:cNvSpPr>
            <a:spLocks noEditPoints="1"/>
          </p:cNvSpPr>
          <p:nvPr/>
        </p:nvSpPr>
        <p:spPr bwMode="auto">
          <a:xfrm>
            <a:off x="3620690" y="2945095"/>
            <a:ext cx="285750" cy="495300"/>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76" name="Freeform 152"/>
          <p:cNvSpPr>
            <a:spLocks noEditPoints="1"/>
          </p:cNvSpPr>
          <p:nvPr/>
        </p:nvSpPr>
        <p:spPr bwMode="auto">
          <a:xfrm>
            <a:off x="5399484" y="2297395"/>
            <a:ext cx="410766" cy="446485"/>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77" name="Freeform 153"/>
          <p:cNvSpPr>
            <a:spLocks noEditPoints="1"/>
          </p:cNvSpPr>
          <p:nvPr/>
        </p:nvSpPr>
        <p:spPr bwMode="auto">
          <a:xfrm>
            <a:off x="3902868" y="1138917"/>
            <a:ext cx="386954" cy="378619"/>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78" name="Freeform 154"/>
          <p:cNvSpPr>
            <a:spLocks noEditPoints="1"/>
          </p:cNvSpPr>
          <p:nvPr/>
        </p:nvSpPr>
        <p:spPr bwMode="auto">
          <a:xfrm>
            <a:off x="5262562" y="2753405"/>
            <a:ext cx="366713" cy="384572"/>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79" name="组合 212"/>
          <p:cNvGrpSpPr/>
          <p:nvPr/>
        </p:nvGrpSpPr>
        <p:grpSpPr>
          <a:xfrm>
            <a:off x="3734991" y="1912824"/>
            <a:ext cx="464344" cy="488156"/>
            <a:chOff x="1704976" y="2255838"/>
            <a:chExt cx="619125" cy="650875"/>
          </a:xfrm>
          <a:solidFill>
            <a:schemeClr val="accent1"/>
          </a:solidFill>
        </p:grpSpPr>
        <p:sp>
          <p:nvSpPr>
            <p:cNvPr id="280" name="Rectangle 155"/>
            <p:cNvSpPr>
              <a:spLocks noChangeArrowheads="1"/>
            </p:cNvSpPr>
            <p:nvPr/>
          </p:nvSpPr>
          <p:spPr bwMode="auto">
            <a:xfrm>
              <a:off x="1704976" y="2873375"/>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1" name="Rectangle 156"/>
            <p:cNvSpPr>
              <a:spLocks noChangeArrowheads="1"/>
            </p:cNvSpPr>
            <p:nvPr/>
          </p:nvSpPr>
          <p:spPr bwMode="auto">
            <a:xfrm>
              <a:off x="1730376" y="2811463"/>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Rectangle 157"/>
            <p:cNvSpPr>
              <a:spLocks noChangeArrowheads="1"/>
            </p:cNvSpPr>
            <p:nvPr/>
          </p:nvSpPr>
          <p:spPr bwMode="auto">
            <a:xfrm>
              <a:off x="1954213"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3" name="Rectangle 158"/>
            <p:cNvSpPr>
              <a:spLocks noChangeArrowheads="1"/>
            </p:cNvSpPr>
            <p:nvPr/>
          </p:nvSpPr>
          <p:spPr bwMode="auto">
            <a:xfrm>
              <a:off x="1976438"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Rectangle 159"/>
            <p:cNvSpPr>
              <a:spLocks noChangeArrowheads="1"/>
            </p:cNvSpPr>
            <p:nvPr/>
          </p:nvSpPr>
          <p:spPr bwMode="auto">
            <a:xfrm>
              <a:off x="1954213"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5" name="Rectangle 160"/>
            <p:cNvSpPr>
              <a:spLocks noChangeArrowheads="1"/>
            </p:cNvSpPr>
            <p:nvPr/>
          </p:nvSpPr>
          <p:spPr bwMode="auto">
            <a:xfrm>
              <a:off x="1774826" y="2747963"/>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6" name="Rectangle 161"/>
            <p:cNvSpPr>
              <a:spLocks noChangeArrowheads="1"/>
            </p:cNvSpPr>
            <p:nvPr/>
          </p:nvSpPr>
          <p:spPr bwMode="auto">
            <a:xfrm>
              <a:off x="1795463"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7" name="Rectangle 162"/>
            <p:cNvSpPr>
              <a:spLocks noChangeArrowheads="1"/>
            </p:cNvSpPr>
            <p:nvPr/>
          </p:nvSpPr>
          <p:spPr bwMode="auto">
            <a:xfrm>
              <a:off x="1774826" y="250507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Rectangle 163"/>
            <p:cNvSpPr>
              <a:spLocks noChangeArrowheads="1"/>
            </p:cNvSpPr>
            <p:nvPr/>
          </p:nvSpPr>
          <p:spPr bwMode="auto">
            <a:xfrm>
              <a:off x="2135188"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9" name="Rectangle 164"/>
            <p:cNvSpPr>
              <a:spLocks noChangeArrowheads="1"/>
            </p:cNvSpPr>
            <p:nvPr/>
          </p:nvSpPr>
          <p:spPr bwMode="auto">
            <a:xfrm>
              <a:off x="2157413" y="2517775"/>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0" name="Rectangle 165"/>
            <p:cNvSpPr>
              <a:spLocks noChangeArrowheads="1"/>
            </p:cNvSpPr>
            <p:nvPr/>
          </p:nvSpPr>
          <p:spPr bwMode="auto">
            <a:xfrm>
              <a:off x="2135188"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1" name="Rectangle 166"/>
            <p:cNvSpPr>
              <a:spLocks noChangeArrowheads="1"/>
            </p:cNvSpPr>
            <p:nvPr/>
          </p:nvSpPr>
          <p:spPr bwMode="auto">
            <a:xfrm>
              <a:off x="1730376" y="24352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2"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Freeform 168"/>
          <p:cNvSpPr>
            <a:spLocks noEditPoints="1"/>
          </p:cNvSpPr>
          <p:nvPr/>
        </p:nvSpPr>
        <p:spPr bwMode="auto">
          <a:xfrm>
            <a:off x="4760118" y="2034267"/>
            <a:ext cx="591741" cy="38695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4" name="Freeform 169"/>
          <p:cNvSpPr>
            <a:spLocks noEditPoints="1"/>
          </p:cNvSpPr>
          <p:nvPr/>
        </p:nvSpPr>
        <p:spPr bwMode="auto">
          <a:xfrm>
            <a:off x="3907630" y="2460511"/>
            <a:ext cx="139304" cy="240506"/>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5" name="Freeform 170"/>
          <p:cNvSpPr>
            <a:spLocks noEditPoints="1"/>
          </p:cNvSpPr>
          <p:nvPr/>
        </p:nvSpPr>
        <p:spPr bwMode="auto">
          <a:xfrm>
            <a:off x="4982765" y="1628264"/>
            <a:ext cx="277416" cy="341710"/>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6" name="Freeform 171"/>
          <p:cNvSpPr>
            <a:spLocks noEditPoints="1"/>
          </p:cNvSpPr>
          <p:nvPr/>
        </p:nvSpPr>
        <p:spPr bwMode="auto">
          <a:xfrm>
            <a:off x="4299347" y="1986642"/>
            <a:ext cx="421481" cy="42386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7" name="Freeform 172"/>
          <p:cNvSpPr>
            <a:spLocks noEditPoints="1"/>
          </p:cNvSpPr>
          <p:nvPr/>
        </p:nvSpPr>
        <p:spPr bwMode="auto">
          <a:xfrm>
            <a:off x="4611291" y="2530757"/>
            <a:ext cx="475060" cy="36195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98" name="组合 210"/>
          <p:cNvGrpSpPr/>
          <p:nvPr/>
        </p:nvGrpSpPr>
        <p:grpSpPr>
          <a:xfrm>
            <a:off x="4775596" y="1973545"/>
            <a:ext cx="157163" cy="150019"/>
            <a:chOff x="3092451" y="2336800"/>
            <a:chExt cx="209550" cy="200025"/>
          </a:xfrm>
          <a:solidFill>
            <a:schemeClr val="accent1"/>
          </a:solidFill>
        </p:grpSpPr>
        <p:sp>
          <p:nvSpPr>
            <p:cNvPr id="299"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1" name="Freeform 175"/>
          <p:cNvSpPr>
            <a:spLocks noEditPoints="1"/>
          </p:cNvSpPr>
          <p:nvPr/>
        </p:nvSpPr>
        <p:spPr bwMode="auto">
          <a:xfrm>
            <a:off x="4942284" y="2965336"/>
            <a:ext cx="163116" cy="227410"/>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02" name="Freeform 176"/>
          <p:cNvSpPr>
            <a:spLocks noEditPoints="1"/>
          </p:cNvSpPr>
          <p:nvPr/>
        </p:nvSpPr>
        <p:spPr bwMode="auto">
          <a:xfrm>
            <a:off x="3619499" y="1777092"/>
            <a:ext cx="209550" cy="227410"/>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03" name="Freeform 177"/>
          <p:cNvSpPr>
            <a:spLocks noEditPoints="1"/>
          </p:cNvSpPr>
          <p:nvPr/>
        </p:nvSpPr>
        <p:spPr bwMode="auto">
          <a:xfrm>
            <a:off x="4558903" y="1467530"/>
            <a:ext cx="314325" cy="454819"/>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4" name="组合 197"/>
          <p:cNvGrpSpPr/>
          <p:nvPr/>
        </p:nvGrpSpPr>
        <p:grpSpPr>
          <a:xfrm>
            <a:off x="4813696" y="1404427"/>
            <a:ext cx="272654" cy="165497"/>
            <a:chOff x="3143251" y="1577975"/>
            <a:chExt cx="363538" cy="220663"/>
          </a:xfrm>
          <a:solidFill>
            <a:schemeClr val="accent1"/>
          </a:solidFill>
        </p:grpSpPr>
        <p:sp>
          <p:nvSpPr>
            <p:cNvPr id="305"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8" name="Freeform 181"/>
          <p:cNvSpPr>
            <a:spLocks noEditPoints="1"/>
          </p:cNvSpPr>
          <p:nvPr/>
        </p:nvSpPr>
        <p:spPr bwMode="auto">
          <a:xfrm>
            <a:off x="4823222" y="2366452"/>
            <a:ext cx="327422" cy="116681"/>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9" name="组合 205"/>
          <p:cNvGrpSpPr/>
          <p:nvPr/>
        </p:nvGrpSpPr>
        <p:grpSpPr>
          <a:xfrm>
            <a:off x="3593306" y="2660536"/>
            <a:ext cx="185738" cy="234553"/>
            <a:chOff x="1516063" y="3252788"/>
            <a:chExt cx="247651" cy="312737"/>
          </a:xfrm>
          <a:solidFill>
            <a:schemeClr val="accent1"/>
          </a:solidFill>
        </p:grpSpPr>
        <p:sp>
          <p:nvSpPr>
            <p:cNvPr id="310"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3" name="Freeform 185"/>
          <p:cNvSpPr>
            <a:spLocks noEditPoints="1"/>
          </p:cNvSpPr>
          <p:nvPr/>
        </p:nvSpPr>
        <p:spPr bwMode="auto">
          <a:xfrm>
            <a:off x="3876675" y="1754470"/>
            <a:ext cx="150019" cy="115491"/>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14" name="组合 199"/>
          <p:cNvGrpSpPr/>
          <p:nvPr/>
        </p:nvGrpSpPr>
        <p:grpSpPr>
          <a:xfrm>
            <a:off x="5205412" y="2546236"/>
            <a:ext cx="198835" cy="251222"/>
            <a:chOff x="3665538" y="3100388"/>
            <a:chExt cx="265113" cy="334963"/>
          </a:xfrm>
          <a:solidFill>
            <a:schemeClr val="accent1"/>
          </a:solidFill>
        </p:grpSpPr>
        <p:sp>
          <p:nvSpPr>
            <p:cNvPr id="315"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8" name="Freeform 189"/>
          <p:cNvSpPr>
            <a:spLocks noEditPoints="1"/>
          </p:cNvSpPr>
          <p:nvPr/>
        </p:nvSpPr>
        <p:spPr bwMode="auto">
          <a:xfrm>
            <a:off x="4231481" y="3758293"/>
            <a:ext cx="163116" cy="17502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19" name="组合 214"/>
          <p:cNvGrpSpPr/>
          <p:nvPr/>
        </p:nvGrpSpPr>
        <p:grpSpPr>
          <a:xfrm>
            <a:off x="4466034" y="2414076"/>
            <a:ext cx="120253" cy="191691"/>
            <a:chOff x="2679701" y="2924175"/>
            <a:chExt cx="160337" cy="255588"/>
          </a:xfrm>
          <a:solidFill>
            <a:schemeClr val="accent1"/>
          </a:solidFill>
        </p:grpSpPr>
        <p:sp>
          <p:nvSpPr>
            <p:cNvPr id="320"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4" name="Freeform 194"/>
          <p:cNvSpPr>
            <a:spLocks noEditPoints="1"/>
          </p:cNvSpPr>
          <p:nvPr/>
        </p:nvSpPr>
        <p:spPr bwMode="auto">
          <a:xfrm>
            <a:off x="4452937" y="1431811"/>
            <a:ext cx="163116" cy="177404"/>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43" name="TextBox 342"/>
          <p:cNvSpPr txBox="1"/>
          <p:nvPr/>
        </p:nvSpPr>
        <p:spPr>
          <a:xfrm>
            <a:off x="2195736" y="1443329"/>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44" name="TextBox 343"/>
          <p:cNvSpPr txBox="1"/>
          <p:nvPr/>
        </p:nvSpPr>
        <p:spPr>
          <a:xfrm>
            <a:off x="821642" y="167884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5" name="TextBox 344"/>
          <p:cNvSpPr txBox="1"/>
          <p:nvPr/>
        </p:nvSpPr>
        <p:spPr>
          <a:xfrm>
            <a:off x="2195736" y="2362645"/>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46" name="TextBox 345"/>
          <p:cNvSpPr txBox="1"/>
          <p:nvPr/>
        </p:nvSpPr>
        <p:spPr>
          <a:xfrm>
            <a:off x="821642" y="259815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7" name="TextBox 346"/>
          <p:cNvSpPr txBox="1"/>
          <p:nvPr/>
        </p:nvSpPr>
        <p:spPr>
          <a:xfrm>
            <a:off x="2195736" y="3218948"/>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48" name="TextBox 347"/>
          <p:cNvSpPr txBox="1"/>
          <p:nvPr/>
        </p:nvSpPr>
        <p:spPr>
          <a:xfrm>
            <a:off x="821642" y="3454459"/>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9" name="TextBox 348"/>
          <p:cNvSpPr txBox="1"/>
          <p:nvPr/>
        </p:nvSpPr>
        <p:spPr>
          <a:xfrm>
            <a:off x="5921574" y="1443329"/>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50" name="TextBox 349"/>
          <p:cNvSpPr txBox="1"/>
          <p:nvPr/>
        </p:nvSpPr>
        <p:spPr>
          <a:xfrm>
            <a:off x="5921574" y="1678840"/>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1" name="TextBox 350"/>
          <p:cNvSpPr txBox="1"/>
          <p:nvPr/>
        </p:nvSpPr>
        <p:spPr>
          <a:xfrm>
            <a:off x="5921574" y="2321157"/>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52" name="TextBox 351"/>
          <p:cNvSpPr txBox="1"/>
          <p:nvPr/>
        </p:nvSpPr>
        <p:spPr>
          <a:xfrm>
            <a:off x="5921574" y="255666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3" name="TextBox 352"/>
          <p:cNvSpPr txBox="1"/>
          <p:nvPr/>
        </p:nvSpPr>
        <p:spPr>
          <a:xfrm>
            <a:off x="5921574" y="3164686"/>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54" name="TextBox 353"/>
          <p:cNvSpPr txBox="1"/>
          <p:nvPr/>
        </p:nvSpPr>
        <p:spPr>
          <a:xfrm>
            <a:off x="5921574" y="3400197"/>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p14:shred dir="out"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anim calcmode="lin" valueType="num">
                                      <p:cBhvr>
                                        <p:cTn id="23" dur="1000" fill="hold"/>
                                        <p:tgtEl>
                                          <p:spTgt spid="225"/>
                                        </p:tgtEl>
                                        <p:attrNameLst>
                                          <p:attrName>ppt_x</p:attrName>
                                        </p:attrNameLst>
                                      </p:cBhvr>
                                      <p:tavLst>
                                        <p:tav tm="0">
                                          <p:val>
                                            <p:strVal val="#ppt_x"/>
                                          </p:val>
                                        </p:tav>
                                        <p:tav tm="100000">
                                          <p:val>
                                            <p:strVal val="#ppt_x"/>
                                          </p:val>
                                        </p:tav>
                                      </p:tavLst>
                                    </p:anim>
                                    <p:anim calcmode="lin" valueType="num">
                                      <p:cBhvr>
                                        <p:cTn id="24" dur="1000" fill="hold"/>
                                        <p:tgtEl>
                                          <p:spTgt spid="2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1000"/>
                                        <p:tgtEl>
                                          <p:spTgt spid="238"/>
                                        </p:tgtEl>
                                      </p:cBhvr>
                                    </p:animEffect>
                                    <p:anim calcmode="lin" valueType="num">
                                      <p:cBhvr>
                                        <p:cTn id="33" dur="1000" fill="hold"/>
                                        <p:tgtEl>
                                          <p:spTgt spid="238"/>
                                        </p:tgtEl>
                                        <p:attrNameLst>
                                          <p:attrName>ppt_x</p:attrName>
                                        </p:attrNameLst>
                                      </p:cBhvr>
                                      <p:tavLst>
                                        <p:tav tm="0">
                                          <p:val>
                                            <p:strVal val="#ppt_x"/>
                                          </p:val>
                                        </p:tav>
                                        <p:tav tm="100000">
                                          <p:val>
                                            <p:strVal val="#ppt_x"/>
                                          </p:val>
                                        </p:tav>
                                      </p:tavLst>
                                    </p:anim>
                                    <p:anim calcmode="lin" valueType="num">
                                      <p:cBhvr>
                                        <p:cTn id="34" dur="1000" fill="hold"/>
                                        <p:tgtEl>
                                          <p:spTgt spid="2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anim calcmode="lin" valueType="num">
                                      <p:cBhvr>
                                        <p:cTn id="38" dur="1000" fill="hold"/>
                                        <p:tgtEl>
                                          <p:spTgt spid="244"/>
                                        </p:tgtEl>
                                        <p:attrNameLst>
                                          <p:attrName>ppt_x</p:attrName>
                                        </p:attrNameLst>
                                      </p:cBhvr>
                                      <p:tavLst>
                                        <p:tav tm="0">
                                          <p:val>
                                            <p:strVal val="#ppt_x"/>
                                          </p:val>
                                        </p:tav>
                                        <p:tav tm="100000">
                                          <p:val>
                                            <p:strVal val="#ppt_x"/>
                                          </p:val>
                                        </p:tav>
                                      </p:tavLst>
                                    </p:anim>
                                    <p:anim calcmode="lin" valueType="num">
                                      <p:cBhvr>
                                        <p:cTn id="39" dur="1000" fill="hold"/>
                                        <p:tgtEl>
                                          <p:spTgt spid="2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anim calcmode="lin" valueType="num">
                                      <p:cBhvr>
                                        <p:cTn id="43" dur="1000" fill="hold"/>
                                        <p:tgtEl>
                                          <p:spTgt spid="247"/>
                                        </p:tgtEl>
                                        <p:attrNameLst>
                                          <p:attrName>ppt_x</p:attrName>
                                        </p:attrNameLst>
                                      </p:cBhvr>
                                      <p:tavLst>
                                        <p:tav tm="0">
                                          <p:val>
                                            <p:strVal val="#ppt_x"/>
                                          </p:val>
                                        </p:tav>
                                        <p:tav tm="100000">
                                          <p:val>
                                            <p:strVal val="#ppt_x"/>
                                          </p:val>
                                        </p:tav>
                                      </p:tavLst>
                                    </p:anim>
                                    <p:anim calcmode="lin" valueType="num">
                                      <p:cBhvr>
                                        <p:cTn id="44" dur="1000" fill="hold"/>
                                        <p:tgtEl>
                                          <p:spTgt spid="2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fade">
                                      <p:cBhvr>
                                        <p:cTn id="47" dur="1000"/>
                                        <p:tgtEl>
                                          <p:spTgt spid="248"/>
                                        </p:tgtEl>
                                      </p:cBhvr>
                                    </p:animEffect>
                                    <p:anim calcmode="lin" valueType="num">
                                      <p:cBhvr>
                                        <p:cTn id="48" dur="1000" fill="hold"/>
                                        <p:tgtEl>
                                          <p:spTgt spid="248"/>
                                        </p:tgtEl>
                                        <p:attrNameLst>
                                          <p:attrName>ppt_x</p:attrName>
                                        </p:attrNameLst>
                                      </p:cBhvr>
                                      <p:tavLst>
                                        <p:tav tm="0">
                                          <p:val>
                                            <p:strVal val="#ppt_x"/>
                                          </p:val>
                                        </p:tav>
                                        <p:tav tm="100000">
                                          <p:val>
                                            <p:strVal val="#ppt_x"/>
                                          </p:val>
                                        </p:tav>
                                      </p:tavLst>
                                    </p:anim>
                                    <p:anim calcmode="lin" valueType="num">
                                      <p:cBhvr>
                                        <p:cTn id="49" dur="1000" fill="hold"/>
                                        <p:tgtEl>
                                          <p:spTgt spid="2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7"/>
                                        </p:tgtEl>
                                        <p:attrNameLst>
                                          <p:attrName>style.visibility</p:attrName>
                                        </p:attrNameLst>
                                      </p:cBhvr>
                                      <p:to>
                                        <p:strVal val="visible"/>
                                      </p:to>
                                    </p:set>
                                    <p:animEffect transition="in" filter="fade">
                                      <p:cBhvr>
                                        <p:cTn id="52" dur="1000"/>
                                        <p:tgtEl>
                                          <p:spTgt spid="257"/>
                                        </p:tgtEl>
                                      </p:cBhvr>
                                    </p:animEffect>
                                    <p:anim calcmode="lin" valueType="num">
                                      <p:cBhvr>
                                        <p:cTn id="53" dur="1000" fill="hold"/>
                                        <p:tgtEl>
                                          <p:spTgt spid="257"/>
                                        </p:tgtEl>
                                        <p:attrNameLst>
                                          <p:attrName>ppt_x</p:attrName>
                                        </p:attrNameLst>
                                      </p:cBhvr>
                                      <p:tavLst>
                                        <p:tav tm="0">
                                          <p:val>
                                            <p:strVal val="#ppt_x"/>
                                          </p:val>
                                        </p:tav>
                                        <p:tav tm="100000">
                                          <p:val>
                                            <p:strVal val="#ppt_x"/>
                                          </p:val>
                                        </p:tav>
                                      </p:tavLst>
                                    </p:anim>
                                    <p:anim calcmode="lin" valueType="num">
                                      <p:cBhvr>
                                        <p:cTn id="54" dur="1000" fill="hold"/>
                                        <p:tgtEl>
                                          <p:spTgt spid="25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1"/>
                                        </p:tgtEl>
                                        <p:attrNameLst>
                                          <p:attrName>style.visibility</p:attrName>
                                        </p:attrNameLst>
                                      </p:cBhvr>
                                      <p:to>
                                        <p:strVal val="visible"/>
                                      </p:to>
                                    </p:set>
                                    <p:animEffect transition="in" filter="fade">
                                      <p:cBhvr>
                                        <p:cTn id="57" dur="1000"/>
                                        <p:tgtEl>
                                          <p:spTgt spid="261"/>
                                        </p:tgtEl>
                                      </p:cBhvr>
                                    </p:animEffect>
                                    <p:anim calcmode="lin" valueType="num">
                                      <p:cBhvr>
                                        <p:cTn id="58" dur="1000" fill="hold"/>
                                        <p:tgtEl>
                                          <p:spTgt spid="261"/>
                                        </p:tgtEl>
                                        <p:attrNameLst>
                                          <p:attrName>ppt_x</p:attrName>
                                        </p:attrNameLst>
                                      </p:cBhvr>
                                      <p:tavLst>
                                        <p:tav tm="0">
                                          <p:val>
                                            <p:strVal val="#ppt_x"/>
                                          </p:val>
                                        </p:tav>
                                        <p:tav tm="100000">
                                          <p:val>
                                            <p:strVal val="#ppt_x"/>
                                          </p:val>
                                        </p:tav>
                                      </p:tavLst>
                                    </p:anim>
                                    <p:anim calcmode="lin" valueType="num">
                                      <p:cBhvr>
                                        <p:cTn id="59" dur="1000" fill="hold"/>
                                        <p:tgtEl>
                                          <p:spTgt spid="2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2"/>
                                        </p:tgtEl>
                                        <p:attrNameLst>
                                          <p:attrName>style.visibility</p:attrName>
                                        </p:attrNameLst>
                                      </p:cBhvr>
                                      <p:to>
                                        <p:strVal val="visible"/>
                                      </p:to>
                                    </p:set>
                                    <p:animEffect transition="in" filter="fade">
                                      <p:cBhvr>
                                        <p:cTn id="62" dur="1000"/>
                                        <p:tgtEl>
                                          <p:spTgt spid="262"/>
                                        </p:tgtEl>
                                      </p:cBhvr>
                                    </p:animEffect>
                                    <p:anim calcmode="lin" valueType="num">
                                      <p:cBhvr>
                                        <p:cTn id="63" dur="1000" fill="hold"/>
                                        <p:tgtEl>
                                          <p:spTgt spid="262"/>
                                        </p:tgtEl>
                                        <p:attrNameLst>
                                          <p:attrName>ppt_x</p:attrName>
                                        </p:attrNameLst>
                                      </p:cBhvr>
                                      <p:tavLst>
                                        <p:tav tm="0">
                                          <p:val>
                                            <p:strVal val="#ppt_x"/>
                                          </p:val>
                                        </p:tav>
                                        <p:tav tm="100000">
                                          <p:val>
                                            <p:strVal val="#ppt_x"/>
                                          </p:val>
                                        </p:tav>
                                      </p:tavLst>
                                    </p:anim>
                                    <p:anim calcmode="lin" valueType="num">
                                      <p:cBhvr>
                                        <p:cTn id="64" dur="1000" fill="hold"/>
                                        <p:tgtEl>
                                          <p:spTgt spid="2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5"/>
                                        </p:tgtEl>
                                        <p:attrNameLst>
                                          <p:attrName>style.visibility</p:attrName>
                                        </p:attrNameLst>
                                      </p:cBhvr>
                                      <p:to>
                                        <p:strVal val="visible"/>
                                      </p:to>
                                    </p:set>
                                    <p:animEffect transition="in" filter="fade">
                                      <p:cBhvr>
                                        <p:cTn id="72" dur="1000"/>
                                        <p:tgtEl>
                                          <p:spTgt spid="265"/>
                                        </p:tgtEl>
                                      </p:cBhvr>
                                    </p:animEffect>
                                    <p:anim calcmode="lin" valueType="num">
                                      <p:cBhvr>
                                        <p:cTn id="73" dur="1000" fill="hold"/>
                                        <p:tgtEl>
                                          <p:spTgt spid="265"/>
                                        </p:tgtEl>
                                        <p:attrNameLst>
                                          <p:attrName>ppt_x</p:attrName>
                                        </p:attrNameLst>
                                      </p:cBhvr>
                                      <p:tavLst>
                                        <p:tav tm="0">
                                          <p:val>
                                            <p:strVal val="#ppt_x"/>
                                          </p:val>
                                        </p:tav>
                                        <p:tav tm="100000">
                                          <p:val>
                                            <p:strVal val="#ppt_x"/>
                                          </p:val>
                                        </p:tav>
                                      </p:tavLst>
                                    </p:anim>
                                    <p:anim calcmode="lin" valueType="num">
                                      <p:cBhvr>
                                        <p:cTn id="74" dur="1000" fill="hold"/>
                                        <p:tgtEl>
                                          <p:spTgt spid="26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8"/>
                                        </p:tgtEl>
                                        <p:attrNameLst>
                                          <p:attrName>style.visibility</p:attrName>
                                        </p:attrNameLst>
                                      </p:cBhvr>
                                      <p:to>
                                        <p:strVal val="visible"/>
                                      </p:to>
                                    </p:set>
                                    <p:animEffect transition="in" filter="fade">
                                      <p:cBhvr>
                                        <p:cTn id="77" dur="1000"/>
                                        <p:tgtEl>
                                          <p:spTgt spid="268"/>
                                        </p:tgtEl>
                                      </p:cBhvr>
                                    </p:animEffect>
                                    <p:anim calcmode="lin" valueType="num">
                                      <p:cBhvr>
                                        <p:cTn id="78" dur="1000" fill="hold"/>
                                        <p:tgtEl>
                                          <p:spTgt spid="268"/>
                                        </p:tgtEl>
                                        <p:attrNameLst>
                                          <p:attrName>ppt_x</p:attrName>
                                        </p:attrNameLst>
                                      </p:cBhvr>
                                      <p:tavLst>
                                        <p:tav tm="0">
                                          <p:val>
                                            <p:strVal val="#ppt_x"/>
                                          </p:val>
                                        </p:tav>
                                        <p:tav tm="100000">
                                          <p:val>
                                            <p:strVal val="#ppt_x"/>
                                          </p:val>
                                        </p:tav>
                                      </p:tavLst>
                                    </p:anim>
                                    <p:anim calcmode="lin" valueType="num">
                                      <p:cBhvr>
                                        <p:cTn id="79" dur="1000" fill="hold"/>
                                        <p:tgtEl>
                                          <p:spTgt spid="2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1"/>
                                        </p:tgtEl>
                                        <p:attrNameLst>
                                          <p:attrName>style.visibility</p:attrName>
                                        </p:attrNameLst>
                                      </p:cBhvr>
                                      <p:to>
                                        <p:strVal val="visible"/>
                                      </p:to>
                                    </p:set>
                                    <p:animEffect transition="in" filter="fade">
                                      <p:cBhvr>
                                        <p:cTn id="82" dur="1000"/>
                                        <p:tgtEl>
                                          <p:spTgt spid="271"/>
                                        </p:tgtEl>
                                      </p:cBhvr>
                                    </p:animEffect>
                                    <p:anim calcmode="lin" valueType="num">
                                      <p:cBhvr>
                                        <p:cTn id="83" dur="1000" fill="hold"/>
                                        <p:tgtEl>
                                          <p:spTgt spid="271"/>
                                        </p:tgtEl>
                                        <p:attrNameLst>
                                          <p:attrName>ppt_x</p:attrName>
                                        </p:attrNameLst>
                                      </p:cBhvr>
                                      <p:tavLst>
                                        <p:tav tm="0">
                                          <p:val>
                                            <p:strVal val="#ppt_x"/>
                                          </p:val>
                                        </p:tav>
                                        <p:tav tm="100000">
                                          <p:val>
                                            <p:strVal val="#ppt_x"/>
                                          </p:val>
                                        </p:tav>
                                      </p:tavLst>
                                    </p:anim>
                                    <p:anim calcmode="lin" valueType="num">
                                      <p:cBhvr>
                                        <p:cTn id="84" dur="1000" fill="hold"/>
                                        <p:tgtEl>
                                          <p:spTgt spid="2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fade">
                                      <p:cBhvr>
                                        <p:cTn id="87" dur="1000"/>
                                        <p:tgtEl>
                                          <p:spTgt spid="275"/>
                                        </p:tgtEl>
                                      </p:cBhvr>
                                    </p:animEffect>
                                    <p:anim calcmode="lin" valueType="num">
                                      <p:cBhvr>
                                        <p:cTn id="88" dur="1000" fill="hold"/>
                                        <p:tgtEl>
                                          <p:spTgt spid="275"/>
                                        </p:tgtEl>
                                        <p:attrNameLst>
                                          <p:attrName>ppt_x</p:attrName>
                                        </p:attrNameLst>
                                      </p:cBhvr>
                                      <p:tavLst>
                                        <p:tav tm="0">
                                          <p:val>
                                            <p:strVal val="#ppt_x"/>
                                          </p:val>
                                        </p:tav>
                                        <p:tav tm="100000">
                                          <p:val>
                                            <p:strVal val="#ppt_x"/>
                                          </p:val>
                                        </p:tav>
                                      </p:tavLst>
                                    </p:anim>
                                    <p:anim calcmode="lin" valueType="num">
                                      <p:cBhvr>
                                        <p:cTn id="89" dur="1000" fill="hold"/>
                                        <p:tgtEl>
                                          <p:spTgt spid="27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fade">
                                      <p:cBhvr>
                                        <p:cTn id="92" dur="1000"/>
                                        <p:tgtEl>
                                          <p:spTgt spid="276"/>
                                        </p:tgtEl>
                                      </p:cBhvr>
                                    </p:animEffect>
                                    <p:anim calcmode="lin" valueType="num">
                                      <p:cBhvr>
                                        <p:cTn id="93" dur="1000" fill="hold"/>
                                        <p:tgtEl>
                                          <p:spTgt spid="276"/>
                                        </p:tgtEl>
                                        <p:attrNameLst>
                                          <p:attrName>ppt_x</p:attrName>
                                        </p:attrNameLst>
                                      </p:cBhvr>
                                      <p:tavLst>
                                        <p:tav tm="0">
                                          <p:val>
                                            <p:strVal val="#ppt_x"/>
                                          </p:val>
                                        </p:tav>
                                        <p:tav tm="100000">
                                          <p:val>
                                            <p:strVal val="#ppt_x"/>
                                          </p:val>
                                        </p:tav>
                                      </p:tavLst>
                                    </p:anim>
                                    <p:anim calcmode="lin" valueType="num">
                                      <p:cBhvr>
                                        <p:cTn id="94" dur="1000" fill="hold"/>
                                        <p:tgtEl>
                                          <p:spTgt spid="2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7"/>
                                        </p:tgtEl>
                                        <p:attrNameLst>
                                          <p:attrName>style.visibility</p:attrName>
                                        </p:attrNameLst>
                                      </p:cBhvr>
                                      <p:to>
                                        <p:strVal val="visible"/>
                                      </p:to>
                                    </p:set>
                                    <p:animEffect transition="in" filter="fade">
                                      <p:cBhvr>
                                        <p:cTn id="97" dur="1000"/>
                                        <p:tgtEl>
                                          <p:spTgt spid="277"/>
                                        </p:tgtEl>
                                      </p:cBhvr>
                                    </p:animEffect>
                                    <p:anim calcmode="lin" valueType="num">
                                      <p:cBhvr>
                                        <p:cTn id="98" dur="1000" fill="hold"/>
                                        <p:tgtEl>
                                          <p:spTgt spid="277"/>
                                        </p:tgtEl>
                                        <p:attrNameLst>
                                          <p:attrName>ppt_x</p:attrName>
                                        </p:attrNameLst>
                                      </p:cBhvr>
                                      <p:tavLst>
                                        <p:tav tm="0">
                                          <p:val>
                                            <p:strVal val="#ppt_x"/>
                                          </p:val>
                                        </p:tav>
                                        <p:tav tm="100000">
                                          <p:val>
                                            <p:strVal val="#ppt_x"/>
                                          </p:val>
                                        </p:tav>
                                      </p:tavLst>
                                    </p:anim>
                                    <p:anim calcmode="lin" valueType="num">
                                      <p:cBhvr>
                                        <p:cTn id="99" dur="1000" fill="hold"/>
                                        <p:tgtEl>
                                          <p:spTgt spid="2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8"/>
                                        </p:tgtEl>
                                        <p:attrNameLst>
                                          <p:attrName>style.visibility</p:attrName>
                                        </p:attrNameLst>
                                      </p:cBhvr>
                                      <p:to>
                                        <p:strVal val="visible"/>
                                      </p:to>
                                    </p:set>
                                    <p:animEffect transition="in" filter="fade">
                                      <p:cBhvr>
                                        <p:cTn id="102" dur="1000"/>
                                        <p:tgtEl>
                                          <p:spTgt spid="278"/>
                                        </p:tgtEl>
                                      </p:cBhvr>
                                    </p:animEffect>
                                    <p:anim calcmode="lin" valueType="num">
                                      <p:cBhvr>
                                        <p:cTn id="103" dur="1000" fill="hold"/>
                                        <p:tgtEl>
                                          <p:spTgt spid="278"/>
                                        </p:tgtEl>
                                        <p:attrNameLst>
                                          <p:attrName>ppt_x</p:attrName>
                                        </p:attrNameLst>
                                      </p:cBhvr>
                                      <p:tavLst>
                                        <p:tav tm="0">
                                          <p:val>
                                            <p:strVal val="#ppt_x"/>
                                          </p:val>
                                        </p:tav>
                                        <p:tav tm="100000">
                                          <p:val>
                                            <p:strVal val="#ppt_x"/>
                                          </p:val>
                                        </p:tav>
                                      </p:tavLst>
                                    </p:anim>
                                    <p:anim calcmode="lin" valueType="num">
                                      <p:cBhvr>
                                        <p:cTn id="104" dur="1000" fill="hold"/>
                                        <p:tgtEl>
                                          <p:spTgt spid="27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1000"/>
                                        <p:tgtEl>
                                          <p:spTgt spid="279"/>
                                        </p:tgtEl>
                                      </p:cBhvr>
                                    </p:animEffect>
                                    <p:anim calcmode="lin" valueType="num">
                                      <p:cBhvr>
                                        <p:cTn id="108" dur="1000" fill="hold"/>
                                        <p:tgtEl>
                                          <p:spTgt spid="279"/>
                                        </p:tgtEl>
                                        <p:attrNameLst>
                                          <p:attrName>ppt_x</p:attrName>
                                        </p:attrNameLst>
                                      </p:cBhvr>
                                      <p:tavLst>
                                        <p:tav tm="0">
                                          <p:val>
                                            <p:strVal val="#ppt_x"/>
                                          </p:val>
                                        </p:tav>
                                        <p:tav tm="100000">
                                          <p:val>
                                            <p:strVal val="#ppt_x"/>
                                          </p:val>
                                        </p:tav>
                                      </p:tavLst>
                                    </p:anim>
                                    <p:anim calcmode="lin" valueType="num">
                                      <p:cBhvr>
                                        <p:cTn id="109" dur="1000" fill="hold"/>
                                        <p:tgtEl>
                                          <p:spTgt spid="27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anim calcmode="lin" valueType="num">
                                      <p:cBhvr>
                                        <p:cTn id="113" dur="1000" fill="hold"/>
                                        <p:tgtEl>
                                          <p:spTgt spid="293"/>
                                        </p:tgtEl>
                                        <p:attrNameLst>
                                          <p:attrName>ppt_x</p:attrName>
                                        </p:attrNameLst>
                                      </p:cBhvr>
                                      <p:tavLst>
                                        <p:tav tm="0">
                                          <p:val>
                                            <p:strVal val="#ppt_x"/>
                                          </p:val>
                                        </p:tav>
                                        <p:tav tm="100000">
                                          <p:val>
                                            <p:strVal val="#ppt_x"/>
                                          </p:val>
                                        </p:tav>
                                      </p:tavLst>
                                    </p:anim>
                                    <p:anim calcmode="lin" valueType="num">
                                      <p:cBhvr>
                                        <p:cTn id="114" dur="1000" fill="hold"/>
                                        <p:tgtEl>
                                          <p:spTgt spid="29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4"/>
                                        </p:tgtEl>
                                        <p:attrNameLst>
                                          <p:attrName>style.visibility</p:attrName>
                                        </p:attrNameLst>
                                      </p:cBhvr>
                                      <p:to>
                                        <p:strVal val="visible"/>
                                      </p:to>
                                    </p:set>
                                    <p:animEffect transition="in" filter="fade">
                                      <p:cBhvr>
                                        <p:cTn id="117" dur="1000"/>
                                        <p:tgtEl>
                                          <p:spTgt spid="294"/>
                                        </p:tgtEl>
                                      </p:cBhvr>
                                    </p:animEffect>
                                    <p:anim calcmode="lin" valueType="num">
                                      <p:cBhvr>
                                        <p:cTn id="118" dur="1000" fill="hold"/>
                                        <p:tgtEl>
                                          <p:spTgt spid="294"/>
                                        </p:tgtEl>
                                        <p:attrNameLst>
                                          <p:attrName>ppt_x</p:attrName>
                                        </p:attrNameLst>
                                      </p:cBhvr>
                                      <p:tavLst>
                                        <p:tav tm="0">
                                          <p:val>
                                            <p:strVal val="#ppt_x"/>
                                          </p:val>
                                        </p:tav>
                                        <p:tav tm="100000">
                                          <p:val>
                                            <p:strVal val="#ppt_x"/>
                                          </p:val>
                                        </p:tav>
                                      </p:tavLst>
                                    </p:anim>
                                    <p:anim calcmode="lin" valueType="num">
                                      <p:cBhvr>
                                        <p:cTn id="119" dur="1000" fill="hold"/>
                                        <p:tgtEl>
                                          <p:spTgt spid="29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5"/>
                                        </p:tgtEl>
                                        <p:attrNameLst>
                                          <p:attrName>style.visibility</p:attrName>
                                        </p:attrNameLst>
                                      </p:cBhvr>
                                      <p:to>
                                        <p:strVal val="visible"/>
                                      </p:to>
                                    </p:set>
                                    <p:animEffect transition="in" filter="fade">
                                      <p:cBhvr>
                                        <p:cTn id="122" dur="1000"/>
                                        <p:tgtEl>
                                          <p:spTgt spid="295"/>
                                        </p:tgtEl>
                                      </p:cBhvr>
                                    </p:animEffect>
                                    <p:anim calcmode="lin" valueType="num">
                                      <p:cBhvr>
                                        <p:cTn id="123" dur="1000" fill="hold"/>
                                        <p:tgtEl>
                                          <p:spTgt spid="295"/>
                                        </p:tgtEl>
                                        <p:attrNameLst>
                                          <p:attrName>ppt_x</p:attrName>
                                        </p:attrNameLst>
                                      </p:cBhvr>
                                      <p:tavLst>
                                        <p:tav tm="0">
                                          <p:val>
                                            <p:strVal val="#ppt_x"/>
                                          </p:val>
                                        </p:tav>
                                        <p:tav tm="100000">
                                          <p:val>
                                            <p:strVal val="#ppt_x"/>
                                          </p:val>
                                        </p:tav>
                                      </p:tavLst>
                                    </p:anim>
                                    <p:anim calcmode="lin" valueType="num">
                                      <p:cBhvr>
                                        <p:cTn id="124" dur="1000" fill="hold"/>
                                        <p:tgtEl>
                                          <p:spTgt spid="2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1000"/>
                                        <p:tgtEl>
                                          <p:spTgt spid="296"/>
                                        </p:tgtEl>
                                      </p:cBhvr>
                                    </p:animEffect>
                                    <p:anim calcmode="lin" valueType="num">
                                      <p:cBhvr>
                                        <p:cTn id="128" dur="1000" fill="hold"/>
                                        <p:tgtEl>
                                          <p:spTgt spid="296"/>
                                        </p:tgtEl>
                                        <p:attrNameLst>
                                          <p:attrName>ppt_x</p:attrName>
                                        </p:attrNameLst>
                                      </p:cBhvr>
                                      <p:tavLst>
                                        <p:tav tm="0">
                                          <p:val>
                                            <p:strVal val="#ppt_x"/>
                                          </p:val>
                                        </p:tav>
                                        <p:tav tm="100000">
                                          <p:val>
                                            <p:strVal val="#ppt_x"/>
                                          </p:val>
                                        </p:tav>
                                      </p:tavLst>
                                    </p:anim>
                                    <p:anim calcmode="lin" valueType="num">
                                      <p:cBhvr>
                                        <p:cTn id="129" dur="1000" fill="hold"/>
                                        <p:tgtEl>
                                          <p:spTgt spid="29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7"/>
                                        </p:tgtEl>
                                        <p:attrNameLst>
                                          <p:attrName>style.visibility</p:attrName>
                                        </p:attrNameLst>
                                      </p:cBhvr>
                                      <p:to>
                                        <p:strVal val="visible"/>
                                      </p:to>
                                    </p:set>
                                    <p:animEffect transition="in" filter="fade">
                                      <p:cBhvr>
                                        <p:cTn id="132" dur="1000"/>
                                        <p:tgtEl>
                                          <p:spTgt spid="297"/>
                                        </p:tgtEl>
                                      </p:cBhvr>
                                    </p:animEffect>
                                    <p:anim calcmode="lin" valueType="num">
                                      <p:cBhvr>
                                        <p:cTn id="133" dur="1000" fill="hold"/>
                                        <p:tgtEl>
                                          <p:spTgt spid="297"/>
                                        </p:tgtEl>
                                        <p:attrNameLst>
                                          <p:attrName>ppt_x</p:attrName>
                                        </p:attrNameLst>
                                      </p:cBhvr>
                                      <p:tavLst>
                                        <p:tav tm="0">
                                          <p:val>
                                            <p:strVal val="#ppt_x"/>
                                          </p:val>
                                        </p:tav>
                                        <p:tav tm="100000">
                                          <p:val>
                                            <p:strVal val="#ppt_x"/>
                                          </p:val>
                                        </p:tav>
                                      </p:tavLst>
                                    </p:anim>
                                    <p:anim calcmode="lin" valueType="num">
                                      <p:cBhvr>
                                        <p:cTn id="134" dur="1000" fill="hold"/>
                                        <p:tgtEl>
                                          <p:spTgt spid="29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98"/>
                                        </p:tgtEl>
                                        <p:attrNameLst>
                                          <p:attrName>style.visibility</p:attrName>
                                        </p:attrNameLst>
                                      </p:cBhvr>
                                      <p:to>
                                        <p:strVal val="visible"/>
                                      </p:to>
                                    </p:set>
                                    <p:animEffect transition="in" filter="fade">
                                      <p:cBhvr>
                                        <p:cTn id="137" dur="1000"/>
                                        <p:tgtEl>
                                          <p:spTgt spid="298"/>
                                        </p:tgtEl>
                                      </p:cBhvr>
                                    </p:animEffect>
                                    <p:anim calcmode="lin" valueType="num">
                                      <p:cBhvr>
                                        <p:cTn id="138" dur="1000" fill="hold"/>
                                        <p:tgtEl>
                                          <p:spTgt spid="298"/>
                                        </p:tgtEl>
                                        <p:attrNameLst>
                                          <p:attrName>ppt_x</p:attrName>
                                        </p:attrNameLst>
                                      </p:cBhvr>
                                      <p:tavLst>
                                        <p:tav tm="0">
                                          <p:val>
                                            <p:strVal val="#ppt_x"/>
                                          </p:val>
                                        </p:tav>
                                        <p:tav tm="100000">
                                          <p:val>
                                            <p:strVal val="#ppt_x"/>
                                          </p:val>
                                        </p:tav>
                                      </p:tavLst>
                                    </p:anim>
                                    <p:anim calcmode="lin" valueType="num">
                                      <p:cBhvr>
                                        <p:cTn id="139" dur="1000" fill="hold"/>
                                        <p:tgtEl>
                                          <p:spTgt spid="29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01"/>
                                        </p:tgtEl>
                                        <p:attrNameLst>
                                          <p:attrName>style.visibility</p:attrName>
                                        </p:attrNameLst>
                                      </p:cBhvr>
                                      <p:to>
                                        <p:strVal val="visible"/>
                                      </p:to>
                                    </p:set>
                                    <p:animEffect transition="in" filter="fade">
                                      <p:cBhvr>
                                        <p:cTn id="142" dur="1000"/>
                                        <p:tgtEl>
                                          <p:spTgt spid="301"/>
                                        </p:tgtEl>
                                      </p:cBhvr>
                                    </p:animEffect>
                                    <p:anim calcmode="lin" valueType="num">
                                      <p:cBhvr>
                                        <p:cTn id="143" dur="1000" fill="hold"/>
                                        <p:tgtEl>
                                          <p:spTgt spid="301"/>
                                        </p:tgtEl>
                                        <p:attrNameLst>
                                          <p:attrName>ppt_x</p:attrName>
                                        </p:attrNameLst>
                                      </p:cBhvr>
                                      <p:tavLst>
                                        <p:tav tm="0">
                                          <p:val>
                                            <p:strVal val="#ppt_x"/>
                                          </p:val>
                                        </p:tav>
                                        <p:tav tm="100000">
                                          <p:val>
                                            <p:strVal val="#ppt_x"/>
                                          </p:val>
                                        </p:tav>
                                      </p:tavLst>
                                    </p:anim>
                                    <p:anim calcmode="lin" valueType="num">
                                      <p:cBhvr>
                                        <p:cTn id="144" dur="1000" fill="hold"/>
                                        <p:tgtEl>
                                          <p:spTgt spid="30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2"/>
                                        </p:tgtEl>
                                        <p:attrNameLst>
                                          <p:attrName>style.visibility</p:attrName>
                                        </p:attrNameLst>
                                      </p:cBhvr>
                                      <p:to>
                                        <p:strVal val="visible"/>
                                      </p:to>
                                    </p:set>
                                    <p:animEffect transition="in" filter="fade">
                                      <p:cBhvr>
                                        <p:cTn id="147" dur="1000"/>
                                        <p:tgtEl>
                                          <p:spTgt spid="302"/>
                                        </p:tgtEl>
                                      </p:cBhvr>
                                    </p:animEffect>
                                    <p:anim calcmode="lin" valueType="num">
                                      <p:cBhvr>
                                        <p:cTn id="148" dur="1000" fill="hold"/>
                                        <p:tgtEl>
                                          <p:spTgt spid="302"/>
                                        </p:tgtEl>
                                        <p:attrNameLst>
                                          <p:attrName>ppt_x</p:attrName>
                                        </p:attrNameLst>
                                      </p:cBhvr>
                                      <p:tavLst>
                                        <p:tav tm="0">
                                          <p:val>
                                            <p:strVal val="#ppt_x"/>
                                          </p:val>
                                        </p:tav>
                                        <p:tav tm="100000">
                                          <p:val>
                                            <p:strVal val="#ppt_x"/>
                                          </p:val>
                                        </p:tav>
                                      </p:tavLst>
                                    </p:anim>
                                    <p:anim calcmode="lin" valueType="num">
                                      <p:cBhvr>
                                        <p:cTn id="149" dur="1000" fill="hold"/>
                                        <p:tgtEl>
                                          <p:spTgt spid="30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03"/>
                                        </p:tgtEl>
                                        <p:attrNameLst>
                                          <p:attrName>style.visibility</p:attrName>
                                        </p:attrNameLst>
                                      </p:cBhvr>
                                      <p:to>
                                        <p:strVal val="visible"/>
                                      </p:to>
                                    </p:set>
                                    <p:animEffect transition="in" filter="fade">
                                      <p:cBhvr>
                                        <p:cTn id="152" dur="1000"/>
                                        <p:tgtEl>
                                          <p:spTgt spid="303"/>
                                        </p:tgtEl>
                                      </p:cBhvr>
                                    </p:animEffect>
                                    <p:anim calcmode="lin" valueType="num">
                                      <p:cBhvr>
                                        <p:cTn id="153" dur="1000" fill="hold"/>
                                        <p:tgtEl>
                                          <p:spTgt spid="303"/>
                                        </p:tgtEl>
                                        <p:attrNameLst>
                                          <p:attrName>ppt_x</p:attrName>
                                        </p:attrNameLst>
                                      </p:cBhvr>
                                      <p:tavLst>
                                        <p:tav tm="0">
                                          <p:val>
                                            <p:strVal val="#ppt_x"/>
                                          </p:val>
                                        </p:tav>
                                        <p:tav tm="100000">
                                          <p:val>
                                            <p:strVal val="#ppt_x"/>
                                          </p:val>
                                        </p:tav>
                                      </p:tavLst>
                                    </p:anim>
                                    <p:anim calcmode="lin" valueType="num">
                                      <p:cBhvr>
                                        <p:cTn id="154" dur="1000" fill="hold"/>
                                        <p:tgtEl>
                                          <p:spTgt spid="30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04"/>
                                        </p:tgtEl>
                                        <p:attrNameLst>
                                          <p:attrName>style.visibility</p:attrName>
                                        </p:attrNameLst>
                                      </p:cBhvr>
                                      <p:to>
                                        <p:strVal val="visible"/>
                                      </p:to>
                                    </p:set>
                                    <p:animEffect transition="in" filter="fade">
                                      <p:cBhvr>
                                        <p:cTn id="157" dur="1000"/>
                                        <p:tgtEl>
                                          <p:spTgt spid="304"/>
                                        </p:tgtEl>
                                      </p:cBhvr>
                                    </p:animEffect>
                                    <p:anim calcmode="lin" valueType="num">
                                      <p:cBhvr>
                                        <p:cTn id="158" dur="1000" fill="hold"/>
                                        <p:tgtEl>
                                          <p:spTgt spid="304"/>
                                        </p:tgtEl>
                                        <p:attrNameLst>
                                          <p:attrName>ppt_x</p:attrName>
                                        </p:attrNameLst>
                                      </p:cBhvr>
                                      <p:tavLst>
                                        <p:tav tm="0">
                                          <p:val>
                                            <p:strVal val="#ppt_x"/>
                                          </p:val>
                                        </p:tav>
                                        <p:tav tm="100000">
                                          <p:val>
                                            <p:strVal val="#ppt_x"/>
                                          </p:val>
                                        </p:tav>
                                      </p:tavLst>
                                    </p:anim>
                                    <p:anim calcmode="lin" valueType="num">
                                      <p:cBhvr>
                                        <p:cTn id="159" dur="1000" fill="hold"/>
                                        <p:tgtEl>
                                          <p:spTgt spid="30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08"/>
                                        </p:tgtEl>
                                        <p:attrNameLst>
                                          <p:attrName>style.visibility</p:attrName>
                                        </p:attrNameLst>
                                      </p:cBhvr>
                                      <p:to>
                                        <p:strVal val="visible"/>
                                      </p:to>
                                    </p:set>
                                    <p:animEffect transition="in" filter="fade">
                                      <p:cBhvr>
                                        <p:cTn id="162" dur="1000"/>
                                        <p:tgtEl>
                                          <p:spTgt spid="308"/>
                                        </p:tgtEl>
                                      </p:cBhvr>
                                    </p:animEffect>
                                    <p:anim calcmode="lin" valueType="num">
                                      <p:cBhvr>
                                        <p:cTn id="163" dur="1000" fill="hold"/>
                                        <p:tgtEl>
                                          <p:spTgt spid="308"/>
                                        </p:tgtEl>
                                        <p:attrNameLst>
                                          <p:attrName>ppt_x</p:attrName>
                                        </p:attrNameLst>
                                      </p:cBhvr>
                                      <p:tavLst>
                                        <p:tav tm="0">
                                          <p:val>
                                            <p:strVal val="#ppt_x"/>
                                          </p:val>
                                        </p:tav>
                                        <p:tav tm="100000">
                                          <p:val>
                                            <p:strVal val="#ppt_x"/>
                                          </p:val>
                                        </p:tav>
                                      </p:tavLst>
                                    </p:anim>
                                    <p:anim calcmode="lin" valueType="num">
                                      <p:cBhvr>
                                        <p:cTn id="164" dur="1000" fill="hold"/>
                                        <p:tgtEl>
                                          <p:spTgt spid="308"/>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09"/>
                                        </p:tgtEl>
                                        <p:attrNameLst>
                                          <p:attrName>style.visibility</p:attrName>
                                        </p:attrNameLst>
                                      </p:cBhvr>
                                      <p:to>
                                        <p:strVal val="visible"/>
                                      </p:to>
                                    </p:set>
                                    <p:animEffect transition="in" filter="fade">
                                      <p:cBhvr>
                                        <p:cTn id="167" dur="1000"/>
                                        <p:tgtEl>
                                          <p:spTgt spid="309"/>
                                        </p:tgtEl>
                                      </p:cBhvr>
                                    </p:animEffect>
                                    <p:anim calcmode="lin" valueType="num">
                                      <p:cBhvr>
                                        <p:cTn id="168" dur="1000" fill="hold"/>
                                        <p:tgtEl>
                                          <p:spTgt spid="309"/>
                                        </p:tgtEl>
                                        <p:attrNameLst>
                                          <p:attrName>ppt_x</p:attrName>
                                        </p:attrNameLst>
                                      </p:cBhvr>
                                      <p:tavLst>
                                        <p:tav tm="0">
                                          <p:val>
                                            <p:strVal val="#ppt_x"/>
                                          </p:val>
                                        </p:tav>
                                        <p:tav tm="100000">
                                          <p:val>
                                            <p:strVal val="#ppt_x"/>
                                          </p:val>
                                        </p:tav>
                                      </p:tavLst>
                                    </p:anim>
                                    <p:anim calcmode="lin" valueType="num">
                                      <p:cBhvr>
                                        <p:cTn id="169" dur="1000" fill="hold"/>
                                        <p:tgtEl>
                                          <p:spTgt spid="309"/>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13"/>
                                        </p:tgtEl>
                                        <p:attrNameLst>
                                          <p:attrName>style.visibility</p:attrName>
                                        </p:attrNameLst>
                                      </p:cBhvr>
                                      <p:to>
                                        <p:strVal val="visible"/>
                                      </p:to>
                                    </p:set>
                                    <p:animEffect transition="in" filter="fade">
                                      <p:cBhvr>
                                        <p:cTn id="172" dur="1000"/>
                                        <p:tgtEl>
                                          <p:spTgt spid="313"/>
                                        </p:tgtEl>
                                      </p:cBhvr>
                                    </p:animEffect>
                                    <p:anim calcmode="lin" valueType="num">
                                      <p:cBhvr>
                                        <p:cTn id="173" dur="1000" fill="hold"/>
                                        <p:tgtEl>
                                          <p:spTgt spid="313"/>
                                        </p:tgtEl>
                                        <p:attrNameLst>
                                          <p:attrName>ppt_x</p:attrName>
                                        </p:attrNameLst>
                                      </p:cBhvr>
                                      <p:tavLst>
                                        <p:tav tm="0">
                                          <p:val>
                                            <p:strVal val="#ppt_x"/>
                                          </p:val>
                                        </p:tav>
                                        <p:tav tm="100000">
                                          <p:val>
                                            <p:strVal val="#ppt_x"/>
                                          </p:val>
                                        </p:tav>
                                      </p:tavLst>
                                    </p:anim>
                                    <p:anim calcmode="lin" valueType="num">
                                      <p:cBhvr>
                                        <p:cTn id="174" dur="1000" fill="hold"/>
                                        <p:tgtEl>
                                          <p:spTgt spid="313"/>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14"/>
                                        </p:tgtEl>
                                        <p:attrNameLst>
                                          <p:attrName>style.visibility</p:attrName>
                                        </p:attrNameLst>
                                      </p:cBhvr>
                                      <p:to>
                                        <p:strVal val="visible"/>
                                      </p:to>
                                    </p:set>
                                    <p:animEffect transition="in" filter="fade">
                                      <p:cBhvr>
                                        <p:cTn id="177" dur="1000"/>
                                        <p:tgtEl>
                                          <p:spTgt spid="314"/>
                                        </p:tgtEl>
                                      </p:cBhvr>
                                    </p:animEffect>
                                    <p:anim calcmode="lin" valueType="num">
                                      <p:cBhvr>
                                        <p:cTn id="178" dur="1000" fill="hold"/>
                                        <p:tgtEl>
                                          <p:spTgt spid="314"/>
                                        </p:tgtEl>
                                        <p:attrNameLst>
                                          <p:attrName>ppt_x</p:attrName>
                                        </p:attrNameLst>
                                      </p:cBhvr>
                                      <p:tavLst>
                                        <p:tav tm="0">
                                          <p:val>
                                            <p:strVal val="#ppt_x"/>
                                          </p:val>
                                        </p:tav>
                                        <p:tav tm="100000">
                                          <p:val>
                                            <p:strVal val="#ppt_x"/>
                                          </p:val>
                                        </p:tav>
                                      </p:tavLst>
                                    </p:anim>
                                    <p:anim calcmode="lin" valueType="num">
                                      <p:cBhvr>
                                        <p:cTn id="179" dur="1000" fill="hold"/>
                                        <p:tgtEl>
                                          <p:spTgt spid="31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18"/>
                                        </p:tgtEl>
                                        <p:attrNameLst>
                                          <p:attrName>style.visibility</p:attrName>
                                        </p:attrNameLst>
                                      </p:cBhvr>
                                      <p:to>
                                        <p:strVal val="visible"/>
                                      </p:to>
                                    </p:set>
                                    <p:animEffect transition="in" filter="fade">
                                      <p:cBhvr>
                                        <p:cTn id="182" dur="1000"/>
                                        <p:tgtEl>
                                          <p:spTgt spid="318"/>
                                        </p:tgtEl>
                                      </p:cBhvr>
                                    </p:animEffect>
                                    <p:anim calcmode="lin" valueType="num">
                                      <p:cBhvr>
                                        <p:cTn id="183" dur="1000" fill="hold"/>
                                        <p:tgtEl>
                                          <p:spTgt spid="318"/>
                                        </p:tgtEl>
                                        <p:attrNameLst>
                                          <p:attrName>ppt_x</p:attrName>
                                        </p:attrNameLst>
                                      </p:cBhvr>
                                      <p:tavLst>
                                        <p:tav tm="0">
                                          <p:val>
                                            <p:strVal val="#ppt_x"/>
                                          </p:val>
                                        </p:tav>
                                        <p:tav tm="100000">
                                          <p:val>
                                            <p:strVal val="#ppt_x"/>
                                          </p:val>
                                        </p:tav>
                                      </p:tavLst>
                                    </p:anim>
                                    <p:anim calcmode="lin" valueType="num">
                                      <p:cBhvr>
                                        <p:cTn id="184" dur="1000" fill="hold"/>
                                        <p:tgtEl>
                                          <p:spTgt spid="31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19"/>
                                        </p:tgtEl>
                                        <p:attrNameLst>
                                          <p:attrName>style.visibility</p:attrName>
                                        </p:attrNameLst>
                                      </p:cBhvr>
                                      <p:to>
                                        <p:strVal val="visible"/>
                                      </p:to>
                                    </p:set>
                                    <p:animEffect transition="in" filter="fade">
                                      <p:cBhvr>
                                        <p:cTn id="187" dur="1000"/>
                                        <p:tgtEl>
                                          <p:spTgt spid="319"/>
                                        </p:tgtEl>
                                      </p:cBhvr>
                                    </p:animEffect>
                                    <p:anim calcmode="lin" valueType="num">
                                      <p:cBhvr>
                                        <p:cTn id="188" dur="1000" fill="hold"/>
                                        <p:tgtEl>
                                          <p:spTgt spid="319"/>
                                        </p:tgtEl>
                                        <p:attrNameLst>
                                          <p:attrName>ppt_x</p:attrName>
                                        </p:attrNameLst>
                                      </p:cBhvr>
                                      <p:tavLst>
                                        <p:tav tm="0">
                                          <p:val>
                                            <p:strVal val="#ppt_x"/>
                                          </p:val>
                                        </p:tav>
                                        <p:tav tm="100000">
                                          <p:val>
                                            <p:strVal val="#ppt_x"/>
                                          </p:val>
                                        </p:tav>
                                      </p:tavLst>
                                    </p:anim>
                                    <p:anim calcmode="lin" valueType="num">
                                      <p:cBhvr>
                                        <p:cTn id="189" dur="1000" fill="hold"/>
                                        <p:tgtEl>
                                          <p:spTgt spid="31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24"/>
                                        </p:tgtEl>
                                        <p:attrNameLst>
                                          <p:attrName>style.visibility</p:attrName>
                                        </p:attrNameLst>
                                      </p:cBhvr>
                                      <p:to>
                                        <p:strVal val="visible"/>
                                      </p:to>
                                    </p:set>
                                    <p:animEffect transition="in" filter="fade">
                                      <p:cBhvr>
                                        <p:cTn id="192" dur="1000"/>
                                        <p:tgtEl>
                                          <p:spTgt spid="324"/>
                                        </p:tgtEl>
                                      </p:cBhvr>
                                    </p:animEffect>
                                    <p:anim calcmode="lin" valueType="num">
                                      <p:cBhvr>
                                        <p:cTn id="193" dur="1000" fill="hold"/>
                                        <p:tgtEl>
                                          <p:spTgt spid="324"/>
                                        </p:tgtEl>
                                        <p:attrNameLst>
                                          <p:attrName>ppt_x</p:attrName>
                                        </p:attrNameLst>
                                      </p:cBhvr>
                                      <p:tavLst>
                                        <p:tav tm="0">
                                          <p:val>
                                            <p:strVal val="#ppt_x"/>
                                          </p:val>
                                        </p:tav>
                                        <p:tav tm="100000">
                                          <p:val>
                                            <p:strVal val="#ppt_x"/>
                                          </p:val>
                                        </p:tav>
                                      </p:tavLst>
                                    </p:anim>
                                    <p:anim calcmode="lin" valueType="num">
                                      <p:cBhvr>
                                        <p:cTn id="194" dur="1000" fill="hold"/>
                                        <p:tgtEl>
                                          <p:spTgt spid="324"/>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grpId="0" nodeType="afterEffect">
                                  <p:stCondLst>
                                    <p:cond delay="0"/>
                                  </p:stCondLst>
                                  <p:childTnLst>
                                    <p:set>
                                      <p:cBhvr>
                                        <p:cTn id="197" dur="1" fill="hold">
                                          <p:stCondLst>
                                            <p:cond delay="0"/>
                                          </p:stCondLst>
                                        </p:cTn>
                                        <p:tgtEl>
                                          <p:spTgt spid="343"/>
                                        </p:tgtEl>
                                        <p:attrNameLst>
                                          <p:attrName>style.visibility</p:attrName>
                                        </p:attrNameLst>
                                      </p:cBhvr>
                                      <p:to>
                                        <p:strVal val="visible"/>
                                      </p:to>
                                    </p:set>
                                    <p:anim calcmode="lin" valueType="num">
                                      <p:cBhvr additive="base">
                                        <p:cTn id="198" dur="250" fill="hold"/>
                                        <p:tgtEl>
                                          <p:spTgt spid="343"/>
                                        </p:tgtEl>
                                        <p:attrNameLst>
                                          <p:attrName>ppt_x</p:attrName>
                                        </p:attrNameLst>
                                      </p:cBhvr>
                                      <p:tavLst>
                                        <p:tav tm="0">
                                          <p:val>
                                            <p:strVal val="0-#ppt_w/2"/>
                                          </p:val>
                                        </p:tav>
                                        <p:tav tm="100000">
                                          <p:val>
                                            <p:strVal val="#ppt_x"/>
                                          </p:val>
                                        </p:tav>
                                      </p:tavLst>
                                    </p:anim>
                                    <p:anim calcmode="lin" valueType="num">
                                      <p:cBhvr additive="base">
                                        <p:cTn id="199" dur="250" fill="hold"/>
                                        <p:tgtEl>
                                          <p:spTgt spid="343"/>
                                        </p:tgtEl>
                                        <p:attrNameLst>
                                          <p:attrName>ppt_y</p:attrName>
                                        </p:attrNameLst>
                                      </p:cBhvr>
                                      <p:tavLst>
                                        <p:tav tm="0">
                                          <p:val>
                                            <p:strVal val="#ppt_y"/>
                                          </p:val>
                                        </p:tav>
                                        <p:tav tm="100000">
                                          <p:val>
                                            <p:strVal val="#ppt_y"/>
                                          </p:val>
                                        </p:tav>
                                      </p:tavLst>
                                    </p:anim>
                                  </p:childTnLst>
                                </p:cTn>
                              </p:par>
                            </p:childTnLst>
                          </p:cTn>
                        </p:par>
                        <p:par>
                          <p:cTn id="200" fill="hold">
                            <p:stCondLst>
                              <p:cond delay="1500"/>
                            </p:stCondLst>
                            <p:childTnLst>
                              <p:par>
                                <p:cTn id="201" presetID="22" presetClass="entr" presetSubtype="1" fill="hold" grpId="0" nodeType="afterEffect">
                                  <p:stCondLst>
                                    <p:cond delay="0"/>
                                  </p:stCondLst>
                                  <p:childTnLst>
                                    <p:set>
                                      <p:cBhvr>
                                        <p:cTn id="202" dur="1" fill="hold">
                                          <p:stCondLst>
                                            <p:cond delay="0"/>
                                          </p:stCondLst>
                                        </p:cTn>
                                        <p:tgtEl>
                                          <p:spTgt spid="344"/>
                                        </p:tgtEl>
                                        <p:attrNameLst>
                                          <p:attrName>style.visibility</p:attrName>
                                        </p:attrNameLst>
                                      </p:cBhvr>
                                      <p:to>
                                        <p:strVal val="visible"/>
                                      </p:to>
                                    </p:set>
                                    <p:animEffect transition="in" filter="wipe(up)">
                                      <p:cBhvr>
                                        <p:cTn id="203" dur="500"/>
                                        <p:tgtEl>
                                          <p:spTgt spid="344"/>
                                        </p:tgtEl>
                                      </p:cBhvr>
                                    </p:animEffect>
                                  </p:childTnLst>
                                </p:cTn>
                              </p:par>
                            </p:childTnLst>
                          </p:cTn>
                        </p:par>
                        <p:par>
                          <p:cTn id="204" fill="hold">
                            <p:stCondLst>
                              <p:cond delay="2000"/>
                            </p:stCondLst>
                            <p:childTnLst>
                              <p:par>
                                <p:cTn id="205" presetID="2" presetClass="entr" presetSubtype="2" fill="hold" grpId="0" nodeType="afterEffect">
                                  <p:stCondLst>
                                    <p:cond delay="0"/>
                                  </p:stCondLst>
                                  <p:childTnLst>
                                    <p:set>
                                      <p:cBhvr>
                                        <p:cTn id="206" dur="1" fill="hold">
                                          <p:stCondLst>
                                            <p:cond delay="0"/>
                                          </p:stCondLst>
                                        </p:cTn>
                                        <p:tgtEl>
                                          <p:spTgt spid="349"/>
                                        </p:tgtEl>
                                        <p:attrNameLst>
                                          <p:attrName>style.visibility</p:attrName>
                                        </p:attrNameLst>
                                      </p:cBhvr>
                                      <p:to>
                                        <p:strVal val="visible"/>
                                      </p:to>
                                    </p:set>
                                    <p:anim calcmode="lin" valueType="num">
                                      <p:cBhvr additive="base">
                                        <p:cTn id="207" dur="250" fill="hold"/>
                                        <p:tgtEl>
                                          <p:spTgt spid="349"/>
                                        </p:tgtEl>
                                        <p:attrNameLst>
                                          <p:attrName>ppt_x</p:attrName>
                                        </p:attrNameLst>
                                      </p:cBhvr>
                                      <p:tavLst>
                                        <p:tav tm="0">
                                          <p:val>
                                            <p:strVal val="1+#ppt_w/2"/>
                                          </p:val>
                                        </p:tav>
                                        <p:tav tm="100000">
                                          <p:val>
                                            <p:strVal val="#ppt_x"/>
                                          </p:val>
                                        </p:tav>
                                      </p:tavLst>
                                    </p:anim>
                                    <p:anim calcmode="lin" valueType="num">
                                      <p:cBhvr additive="base">
                                        <p:cTn id="208" dur="250" fill="hold"/>
                                        <p:tgtEl>
                                          <p:spTgt spid="349"/>
                                        </p:tgtEl>
                                        <p:attrNameLst>
                                          <p:attrName>ppt_y</p:attrName>
                                        </p:attrNameLst>
                                      </p:cBhvr>
                                      <p:tavLst>
                                        <p:tav tm="0">
                                          <p:val>
                                            <p:strVal val="#ppt_y"/>
                                          </p:val>
                                        </p:tav>
                                        <p:tav tm="100000">
                                          <p:val>
                                            <p:strVal val="#ppt_y"/>
                                          </p:val>
                                        </p:tav>
                                      </p:tavLst>
                                    </p:anim>
                                  </p:childTnLst>
                                </p:cTn>
                              </p:par>
                            </p:childTnLst>
                          </p:cTn>
                        </p:par>
                        <p:par>
                          <p:cTn id="209" fill="hold">
                            <p:stCondLst>
                              <p:cond delay="2500"/>
                            </p:stCondLst>
                            <p:childTnLst>
                              <p:par>
                                <p:cTn id="210" presetID="22" presetClass="entr" presetSubtype="1" fill="hold" grpId="0" nodeType="afterEffect">
                                  <p:stCondLst>
                                    <p:cond delay="0"/>
                                  </p:stCondLst>
                                  <p:childTnLst>
                                    <p:set>
                                      <p:cBhvr>
                                        <p:cTn id="211" dur="1" fill="hold">
                                          <p:stCondLst>
                                            <p:cond delay="0"/>
                                          </p:stCondLst>
                                        </p:cTn>
                                        <p:tgtEl>
                                          <p:spTgt spid="350"/>
                                        </p:tgtEl>
                                        <p:attrNameLst>
                                          <p:attrName>style.visibility</p:attrName>
                                        </p:attrNameLst>
                                      </p:cBhvr>
                                      <p:to>
                                        <p:strVal val="visible"/>
                                      </p:to>
                                    </p:set>
                                    <p:animEffect transition="in" filter="wipe(up)">
                                      <p:cBhvr>
                                        <p:cTn id="212" dur="500"/>
                                        <p:tgtEl>
                                          <p:spTgt spid="350"/>
                                        </p:tgtEl>
                                      </p:cBhvr>
                                    </p:animEffect>
                                  </p:childTnLst>
                                </p:cTn>
                              </p:par>
                            </p:childTnLst>
                          </p:cTn>
                        </p:par>
                        <p:par>
                          <p:cTn id="213" fill="hold">
                            <p:stCondLst>
                              <p:cond delay="3000"/>
                            </p:stCondLst>
                            <p:childTnLst>
                              <p:par>
                                <p:cTn id="214" presetID="2" presetClass="entr" presetSubtype="8" fill="hold" grpId="0" nodeType="afterEffect">
                                  <p:stCondLst>
                                    <p:cond delay="0"/>
                                  </p:stCondLst>
                                  <p:childTnLst>
                                    <p:set>
                                      <p:cBhvr>
                                        <p:cTn id="215" dur="1" fill="hold">
                                          <p:stCondLst>
                                            <p:cond delay="0"/>
                                          </p:stCondLst>
                                        </p:cTn>
                                        <p:tgtEl>
                                          <p:spTgt spid="345"/>
                                        </p:tgtEl>
                                        <p:attrNameLst>
                                          <p:attrName>style.visibility</p:attrName>
                                        </p:attrNameLst>
                                      </p:cBhvr>
                                      <p:to>
                                        <p:strVal val="visible"/>
                                      </p:to>
                                    </p:set>
                                    <p:anim calcmode="lin" valueType="num">
                                      <p:cBhvr additive="base">
                                        <p:cTn id="216" dur="250" fill="hold"/>
                                        <p:tgtEl>
                                          <p:spTgt spid="345"/>
                                        </p:tgtEl>
                                        <p:attrNameLst>
                                          <p:attrName>ppt_x</p:attrName>
                                        </p:attrNameLst>
                                      </p:cBhvr>
                                      <p:tavLst>
                                        <p:tav tm="0">
                                          <p:val>
                                            <p:strVal val="0-#ppt_w/2"/>
                                          </p:val>
                                        </p:tav>
                                        <p:tav tm="100000">
                                          <p:val>
                                            <p:strVal val="#ppt_x"/>
                                          </p:val>
                                        </p:tav>
                                      </p:tavLst>
                                    </p:anim>
                                    <p:anim calcmode="lin" valueType="num">
                                      <p:cBhvr additive="base">
                                        <p:cTn id="217" dur="250" fill="hold"/>
                                        <p:tgtEl>
                                          <p:spTgt spid="345"/>
                                        </p:tgtEl>
                                        <p:attrNameLst>
                                          <p:attrName>ppt_y</p:attrName>
                                        </p:attrNameLst>
                                      </p:cBhvr>
                                      <p:tavLst>
                                        <p:tav tm="0">
                                          <p:val>
                                            <p:strVal val="#ppt_y"/>
                                          </p:val>
                                        </p:tav>
                                        <p:tav tm="100000">
                                          <p:val>
                                            <p:strVal val="#ppt_y"/>
                                          </p:val>
                                        </p:tav>
                                      </p:tavLst>
                                    </p:anim>
                                  </p:childTnLst>
                                </p:cTn>
                              </p:par>
                            </p:childTnLst>
                          </p:cTn>
                        </p:par>
                        <p:par>
                          <p:cTn id="218" fill="hold">
                            <p:stCondLst>
                              <p:cond delay="3500"/>
                            </p:stCondLst>
                            <p:childTnLst>
                              <p:par>
                                <p:cTn id="219" presetID="22" presetClass="entr" presetSubtype="1" fill="hold" grpId="0" nodeType="afterEffect">
                                  <p:stCondLst>
                                    <p:cond delay="0"/>
                                  </p:stCondLst>
                                  <p:childTnLst>
                                    <p:set>
                                      <p:cBhvr>
                                        <p:cTn id="220" dur="1" fill="hold">
                                          <p:stCondLst>
                                            <p:cond delay="0"/>
                                          </p:stCondLst>
                                        </p:cTn>
                                        <p:tgtEl>
                                          <p:spTgt spid="346"/>
                                        </p:tgtEl>
                                        <p:attrNameLst>
                                          <p:attrName>style.visibility</p:attrName>
                                        </p:attrNameLst>
                                      </p:cBhvr>
                                      <p:to>
                                        <p:strVal val="visible"/>
                                      </p:to>
                                    </p:set>
                                    <p:animEffect transition="in" filter="wipe(up)">
                                      <p:cBhvr>
                                        <p:cTn id="221" dur="500"/>
                                        <p:tgtEl>
                                          <p:spTgt spid="346"/>
                                        </p:tgtEl>
                                      </p:cBhvr>
                                    </p:animEffect>
                                  </p:childTnLst>
                                </p:cTn>
                              </p:par>
                            </p:childTnLst>
                          </p:cTn>
                        </p:par>
                        <p:par>
                          <p:cTn id="222" fill="hold">
                            <p:stCondLst>
                              <p:cond delay="4000"/>
                            </p:stCondLst>
                            <p:childTnLst>
                              <p:par>
                                <p:cTn id="223" presetID="2" presetClass="entr" presetSubtype="2" fill="hold" grpId="0" nodeType="afterEffect">
                                  <p:stCondLst>
                                    <p:cond delay="0"/>
                                  </p:stCondLst>
                                  <p:childTnLst>
                                    <p:set>
                                      <p:cBhvr>
                                        <p:cTn id="224" dur="1" fill="hold">
                                          <p:stCondLst>
                                            <p:cond delay="0"/>
                                          </p:stCondLst>
                                        </p:cTn>
                                        <p:tgtEl>
                                          <p:spTgt spid="351"/>
                                        </p:tgtEl>
                                        <p:attrNameLst>
                                          <p:attrName>style.visibility</p:attrName>
                                        </p:attrNameLst>
                                      </p:cBhvr>
                                      <p:to>
                                        <p:strVal val="visible"/>
                                      </p:to>
                                    </p:set>
                                    <p:anim calcmode="lin" valueType="num">
                                      <p:cBhvr additive="base">
                                        <p:cTn id="225" dur="250" fill="hold"/>
                                        <p:tgtEl>
                                          <p:spTgt spid="351"/>
                                        </p:tgtEl>
                                        <p:attrNameLst>
                                          <p:attrName>ppt_x</p:attrName>
                                        </p:attrNameLst>
                                      </p:cBhvr>
                                      <p:tavLst>
                                        <p:tav tm="0">
                                          <p:val>
                                            <p:strVal val="1+#ppt_w/2"/>
                                          </p:val>
                                        </p:tav>
                                        <p:tav tm="100000">
                                          <p:val>
                                            <p:strVal val="#ppt_x"/>
                                          </p:val>
                                        </p:tav>
                                      </p:tavLst>
                                    </p:anim>
                                    <p:anim calcmode="lin" valueType="num">
                                      <p:cBhvr additive="base">
                                        <p:cTn id="226" dur="250" fill="hold"/>
                                        <p:tgtEl>
                                          <p:spTgt spid="351"/>
                                        </p:tgtEl>
                                        <p:attrNameLst>
                                          <p:attrName>ppt_y</p:attrName>
                                        </p:attrNameLst>
                                      </p:cBhvr>
                                      <p:tavLst>
                                        <p:tav tm="0">
                                          <p:val>
                                            <p:strVal val="#ppt_y"/>
                                          </p:val>
                                        </p:tav>
                                        <p:tav tm="100000">
                                          <p:val>
                                            <p:strVal val="#ppt_y"/>
                                          </p:val>
                                        </p:tav>
                                      </p:tavLst>
                                    </p:anim>
                                  </p:childTnLst>
                                </p:cTn>
                              </p:par>
                            </p:childTnLst>
                          </p:cTn>
                        </p:par>
                        <p:par>
                          <p:cTn id="227" fill="hold">
                            <p:stCondLst>
                              <p:cond delay="4500"/>
                            </p:stCondLst>
                            <p:childTnLst>
                              <p:par>
                                <p:cTn id="228" presetID="22" presetClass="entr" presetSubtype="1" fill="hold" grpId="0" nodeType="afterEffect">
                                  <p:stCondLst>
                                    <p:cond delay="0"/>
                                  </p:stCondLst>
                                  <p:childTnLst>
                                    <p:set>
                                      <p:cBhvr>
                                        <p:cTn id="229" dur="1" fill="hold">
                                          <p:stCondLst>
                                            <p:cond delay="0"/>
                                          </p:stCondLst>
                                        </p:cTn>
                                        <p:tgtEl>
                                          <p:spTgt spid="352"/>
                                        </p:tgtEl>
                                        <p:attrNameLst>
                                          <p:attrName>style.visibility</p:attrName>
                                        </p:attrNameLst>
                                      </p:cBhvr>
                                      <p:to>
                                        <p:strVal val="visible"/>
                                      </p:to>
                                    </p:set>
                                    <p:animEffect transition="in" filter="wipe(up)">
                                      <p:cBhvr>
                                        <p:cTn id="230" dur="500"/>
                                        <p:tgtEl>
                                          <p:spTgt spid="352"/>
                                        </p:tgtEl>
                                      </p:cBhvr>
                                    </p:animEffect>
                                  </p:childTnLst>
                                </p:cTn>
                              </p:par>
                            </p:childTnLst>
                          </p:cTn>
                        </p:par>
                        <p:par>
                          <p:cTn id="231" fill="hold">
                            <p:stCondLst>
                              <p:cond delay="5000"/>
                            </p:stCondLst>
                            <p:childTnLst>
                              <p:par>
                                <p:cTn id="232" presetID="2" presetClass="entr" presetSubtype="8" fill="hold" grpId="0" nodeType="afterEffect">
                                  <p:stCondLst>
                                    <p:cond delay="0"/>
                                  </p:stCondLst>
                                  <p:childTnLst>
                                    <p:set>
                                      <p:cBhvr>
                                        <p:cTn id="233" dur="1" fill="hold">
                                          <p:stCondLst>
                                            <p:cond delay="0"/>
                                          </p:stCondLst>
                                        </p:cTn>
                                        <p:tgtEl>
                                          <p:spTgt spid="347"/>
                                        </p:tgtEl>
                                        <p:attrNameLst>
                                          <p:attrName>style.visibility</p:attrName>
                                        </p:attrNameLst>
                                      </p:cBhvr>
                                      <p:to>
                                        <p:strVal val="visible"/>
                                      </p:to>
                                    </p:set>
                                    <p:anim calcmode="lin" valueType="num">
                                      <p:cBhvr additive="base">
                                        <p:cTn id="234" dur="250" fill="hold"/>
                                        <p:tgtEl>
                                          <p:spTgt spid="347"/>
                                        </p:tgtEl>
                                        <p:attrNameLst>
                                          <p:attrName>ppt_x</p:attrName>
                                        </p:attrNameLst>
                                      </p:cBhvr>
                                      <p:tavLst>
                                        <p:tav tm="0">
                                          <p:val>
                                            <p:strVal val="0-#ppt_w/2"/>
                                          </p:val>
                                        </p:tav>
                                        <p:tav tm="100000">
                                          <p:val>
                                            <p:strVal val="#ppt_x"/>
                                          </p:val>
                                        </p:tav>
                                      </p:tavLst>
                                    </p:anim>
                                    <p:anim calcmode="lin" valueType="num">
                                      <p:cBhvr additive="base">
                                        <p:cTn id="235" dur="250" fill="hold"/>
                                        <p:tgtEl>
                                          <p:spTgt spid="347"/>
                                        </p:tgtEl>
                                        <p:attrNameLst>
                                          <p:attrName>ppt_y</p:attrName>
                                        </p:attrNameLst>
                                      </p:cBhvr>
                                      <p:tavLst>
                                        <p:tav tm="0">
                                          <p:val>
                                            <p:strVal val="#ppt_y"/>
                                          </p:val>
                                        </p:tav>
                                        <p:tav tm="100000">
                                          <p:val>
                                            <p:strVal val="#ppt_y"/>
                                          </p:val>
                                        </p:tav>
                                      </p:tavLst>
                                    </p:anim>
                                  </p:childTnLst>
                                </p:cTn>
                              </p:par>
                            </p:childTnLst>
                          </p:cTn>
                        </p:par>
                        <p:par>
                          <p:cTn id="236" fill="hold">
                            <p:stCondLst>
                              <p:cond delay="5500"/>
                            </p:stCondLst>
                            <p:childTnLst>
                              <p:par>
                                <p:cTn id="237" presetID="22" presetClass="entr" presetSubtype="1" fill="hold" grpId="0" nodeType="afterEffect">
                                  <p:stCondLst>
                                    <p:cond delay="0"/>
                                  </p:stCondLst>
                                  <p:childTnLst>
                                    <p:set>
                                      <p:cBhvr>
                                        <p:cTn id="238" dur="1" fill="hold">
                                          <p:stCondLst>
                                            <p:cond delay="0"/>
                                          </p:stCondLst>
                                        </p:cTn>
                                        <p:tgtEl>
                                          <p:spTgt spid="348"/>
                                        </p:tgtEl>
                                        <p:attrNameLst>
                                          <p:attrName>style.visibility</p:attrName>
                                        </p:attrNameLst>
                                      </p:cBhvr>
                                      <p:to>
                                        <p:strVal val="visible"/>
                                      </p:to>
                                    </p:set>
                                    <p:animEffect transition="in" filter="wipe(up)">
                                      <p:cBhvr>
                                        <p:cTn id="239" dur="500"/>
                                        <p:tgtEl>
                                          <p:spTgt spid="348"/>
                                        </p:tgtEl>
                                      </p:cBhvr>
                                    </p:animEffect>
                                  </p:childTnLst>
                                </p:cTn>
                              </p:par>
                            </p:childTnLst>
                          </p:cTn>
                        </p:par>
                        <p:par>
                          <p:cTn id="240" fill="hold">
                            <p:stCondLst>
                              <p:cond delay="6000"/>
                            </p:stCondLst>
                            <p:childTnLst>
                              <p:par>
                                <p:cTn id="241" presetID="2" presetClass="entr" presetSubtype="2" fill="hold" grpId="0" nodeType="afterEffect">
                                  <p:stCondLst>
                                    <p:cond delay="0"/>
                                  </p:stCondLst>
                                  <p:childTnLst>
                                    <p:set>
                                      <p:cBhvr>
                                        <p:cTn id="242" dur="1" fill="hold">
                                          <p:stCondLst>
                                            <p:cond delay="0"/>
                                          </p:stCondLst>
                                        </p:cTn>
                                        <p:tgtEl>
                                          <p:spTgt spid="353"/>
                                        </p:tgtEl>
                                        <p:attrNameLst>
                                          <p:attrName>style.visibility</p:attrName>
                                        </p:attrNameLst>
                                      </p:cBhvr>
                                      <p:to>
                                        <p:strVal val="visible"/>
                                      </p:to>
                                    </p:set>
                                    <p:anim calcmode="lin" valueType="num">
                                      <p:cBhvr additive="base">
                                        <p:cTn id="243" dur="250" fill="hold"/>
                                        <p:tgtEl>
                                          <p:spTgt spid="353"/>
                                        </p:tgtEl>
                                        <p:attrNameLst>
                                          <p:attrName>ppt_x</p:attrName>
                                        </p:attrNameLst>
                                      </p:cBhvr>
                                      <p:tavLst>
                                        <p:tav tm="0">
                                          <p:val>
                                            <p:strVal val="1+#ppt_w/2"/>
                                          </p:val>
                                        </p:tav>
                                        <p:tav tm="100000">
                                          <p:val>
                                            <p:strVal val="#ppt_x"/>
                                          </p:val>
                                        </p:tav>
                                      </p:tavLst>
                                    </p:anim>
                                    <p:anim calcmode="lin" valueType="num">
                                      <p:cBhvr additive="base">
                                        <p:cTn id="244" dur="250" fill="hold"/>
                                        <p:tgtEl>
                                          <p:spTgt spid="353"/>
                                        </p:tgtEl>
                                        <p:attrNameLst>
                                          <p:attrName>ppt_y</p:attrName>
                                        </p:attrNameLst>
                                      </p:cBhvr>
                                      <p:tavLst>
                                        <p:tav tm="0">
                                          <p:val>
                                            <p:strVal val="#ppt_y"/>
                                          </p:val>
                                        </p:tav>
                                        <p:tav tm="100000">
                                          <p:val>
                                            <p:strVal val="#ppt_y"/>
                                          </p:val>
                                        </p:tav>
                                      </p:tavLst>
                                    </p:anim>
                                  </p:childTnLst>
                                </p:cTn>
                              </p:par>
                            </p:childTnLst>
                          </p:cTn>
                        </p:par>
                        <p:par>
                          <p:cTn id="245" fill="hold">
                            <p:stCondLst>
                              <p:cond delay="6500"/>
                            </p:stCondLst>
                            <p:childTnLst>
                              <p:par>
                                <p:cTn id="246" presetID="22" presetClass="entr" presetSubtype="1" fill="hold" grpId="0" nodeType="afterEffect">
                                  <p:stCondLst>
                                    <p:cond delay="0"/>
                                  </p:stCondLst>
                                  <p:childTnLst>
                                    <p:set>
                                      <p:cBhvr>
                                        <p:cTn id="247" dur="1" fill="hold">
                                          <p:stCondLst>
                                            <p:cond delay="0"/>
                                          </p:stCondLst>
                                        </p:cTn>
                                        <p:tgtEl>
                                          <p:spTgt spid="354"/>
                                        </p:tgtEl>
                                        <p:attrNameLst>
                                          <p:attrName>style.visibility</p:attrName>
                                        </p:attrNameLst>
                                      </p:cBhvr>
                                      <p:to>
                                        <p:strVal val="visible"/>
                                      </p:to>
                                    </p:set>
                                    <p:animEffect transition="in" filter="wipe(up)">
                                      <p:cBhvr>
                                        <p:cTn id="2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47" grpId="0" animBg="1"/>
      <p:bldP spid="261" grpId="0" animBg="1"/>
      <p:bldP spid="262" grpId="0" animBg="1"/>
      <p:bldP spid="263" grpId="0" animBg="1"/>
      <p:bldP spid="275" grpId="0" animBg="1"/>
      <p:bldP spid="276" grpId="0" animBg="1"/>
      <p:bldP spid="277" grpId="0" animBg="1"/>
      <p:bldP spid="278" grpId="0" animBg="1"/>
      <p:bldP spid="293" grpId="0" animBg="1"/>
      <p:bldP spid="294" grpId="0" animBg="1"/>
      <p:bldP spid="295" grpId="0" animBg="1"/>
      <p:bldP spid="296" grpId="0" animBg="1"/>
      <p:bldP spid="297" grpId="0" animBg="1"/>
      <p:bldP spid="301" grpId="0" animBg="1"/>
      <p:bldP spid="302" grpId="0" animBg="1"/>
      <p:bldP spid="303" grpId="0" animBg="1"/>
      <p:bldP spid="308" grpId="0" animBg="1"/>
      <p:bldP spid="313" grpId="0" animBg="1"/>
      <p:bldP spid="318" grpId="0" animBg="1"/>
      <p:bldP spid="324" grpId="0" animBg="1"/>
      <p:bldP spid="343" grpId="0"/>
      <p:bldP spid="344" grpId="0"/>
      <p:bldP spid="345" grpId="0"/>
      <p:bldP spid="346" grpId="0"/>
      <p:bldP spid="347" grpId="0"/>
      <p:bldP spid="348" grpId="0"/>
      <p:bldP spid="349" grpId="0"/>
      <p:bldP spid="350" grpId="0"/>
      <p:bldP spid="351" grpId="0"/>
      <p:bldP spid="352" grpId="0"/>
      <p:bldP spid="353" grpId="0"/>
      <p:bldP spid="3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3</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chemeClr val="accent2"/>
                </a:solidFill>
                <a:latin typeface="微软雅黑" panose="020B0503020204020204" pitchFamily="34" charset="-122"/>
                <a:ea typeface="微软雅黑" panose="020B0503020204020204" pitchFamily="34" charset="-122"/>
              </a:rPr>
              <a:t>项目成果展示</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完成项目汇总</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完成项目一</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完成项目二</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成功经分享</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已完成项目汇总</a:t>
            </a:r>
            <a:endParaRPr lang="zh-CN" altLang="en-US" dirty="0"/>
          </a:p>
        </p:txBody>
      </p:sp>
      <p:pic>
        <p:nvPicPr>
          <p:cNvPr id="37" name="图片 36"/>
          <p:cNvPicPr>
            <a:picLocks noChangeAspect="1"/>
          </p:cNvPicPr>
          <p:nvPr/>
        </p:nvPicPr>
        <p:blipFill rotWithShape="1">
          <a:blip r:embed="rId1"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907899" y="1953182"/>
            <a:ext cx="1248760" cy="3183395"/>
          </a:xfrm>
          <a:prstGeom prst="rect">
            <a:avLst/>
          </a:prstGeom>
        </p:spPr>
      </p:pic>
      <p:sp>
        <p:nvSpPr>
          <p:cNvPr id="39" name="TextBox 38"/>
          <p:cNvSpPr txBox="1"/>
          <p:nvPr/>
        </p:nvSpPr>
        <p:spPr>
          <a:xfrm>
            <a:off x="1035208" y="3457028"/>
            <a:ext cx="1336995" cy="323165"/>
          </a:xfrm>
          <a:prstGeom prst="rect">
            <a:avLst/>
          </a:prstGeom>
          <a:noFill/>
        </p:spPr>
        <p:txBody>
          <a:bodyPr vert="horz" wrap="square" rtlCol="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项目名称一</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372203" y="2807744"/>
            <a:ext cx="1335701" cy="323165"/>
          </a:xfrm>
          <a:prstGeom prst="rect">
            <a:avLst/>
          </a:prstGeom>
          <a:noFill/>
        </p:spPr>
        <p:txBody>
          <a:bodyPr vert="horz" wrap="square" rtlCol="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项目名称二</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3940481" y="2643758"/>
            <a:ext cx="1248616" cy="323165"/>
          </a:xfrm>
          <a:prstGeom prst="rect">
            <a:avLst/>
          </a:prstGeom>
          <a:noFill/>
        </p:spPr>
        <p:txBody>
          <a:bodyPr vert="horz" wrap="square" rtlCol="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项目名称三</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436096" y="2764531"/>
            <a:ext cx="1368152" cy="323165"/>
          </a:xfrm>
          <a:prstGeom prst="rect">
            <a:avLst/>
          </a:prstGeom>
          <a:noFill/>
        </p:spPr>
        <p:txBody>
          <a:bodyPr vert="horz" wrap="square" rtlCol="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项目名称四</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6876256" y="3385904"/>
            <a:ext cx="1368152" cy="323165"/>
          </a:xfrm>
          <a:prstGeom prst="rect">
            <a:avLst/>
          </a:prstGeom>
          <a:noFill/>
        </p:spPr>
        <p:txBody>
          <a:bodyPr vert="horz" wrap="square" rtlCol="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项目名称五</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anose="020B0502040204020203" pitchFamily="34" charset="-122"/>
                <a:ea typeface="微软雅黑 Light" panose="020B0502040204020203" pitchFamily="34" charset="-122"/>
              </a:rPr>
              <a:t>……</a:t>
            </a:r>
            <a:endParaRPr lang="en-US" altLang="zh-CN" sz="1000" dirty="0">
              <a:latin typeface="微软雅黑 Light" panose="020B0502040204020203" pitchFamily="34" charset="-122"/>
              <a:ea typeface="微软雅黑 Light" panose="020B0502040204020203" pitchFamily="34" charset="-122"/>
            </a:endParaRPr>
          </a:p>
        </p:txBody>
      </p:sp>
      <p:sp>
        <p:nvSpPr>
          <p:cNvPr id="48"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nvGrpSpPr>
          <p:cNvPr id="50" name="组合 49"/>
          <p:cNvGrpSpPr/>
          <p:nvPr/>
        </p:nvGrpSpPr>
        <p:grpSpPr>
          <a:xfrm>
            <a:off x="1009576" y="1973556"/>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859391" y="680166"/>
              <a:ext cx="1188000" cy="1188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393896" y="1257742"/>
            <a:ext cx="1314008" cy="1314008"/>
            <a:chOff x="792868" y="618113"/>
            <a:chExt cx="1314008" cy="1314008"/>
          </a:xfrm>
        </p:grpSpPr>
        <p:grpSp>
          <p:nvGrpSpPr>
            <p:cNvPr id="61" name="组合 6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859391" y="680166"/>
              <a:ext cx="1188000" cy="1188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3978072" y="1059582"/>
            <a:ext cx="1314008" cy="1314008"/>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859391" y="680166"/>
              <a:ext cx="1188000" cy="1188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5516268" y="1257742"/>
            <a:ext cx="1314008" cy="1314008"/>
            <a:chOff x="792868" y="618113"/>
            <a:chExt cx="1314008" cy="1314008"/>
          </a:xfrm>
        </p:grpSpPr>
        <p:grpSp>
          <p:nvGrpSpPr>
            <p:cNvPr id="71" name="组合 7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椭圆 71"/>
            <p:cNvSpPr/>
            <p:nvPr/>
          </p:nvSpPr>
          <p:spPr>
            <a:xfrm>
              <a:off x="859391" y="680166"/>
              <a:ext cx="1188000" cy="11880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912466" y="1977822"/>
            <a:ext cx="1314008" cy="1314008"/>
            <a:chOff x="792868" y="618113"/>
            <a:chExt cx="1314008" cy="1314008"/>
          </a:xfrm>
        </p:grpSpPr>
        <p:grpSp>
          <p:nvGrpSpPr>
            <p:cNvPr id="76" name="组合 7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椭圆 76"/>
            <p:cNvSpPr/>
            <p:nvPr/>
          </p:nvSpPr>
          <p:spPr>
            <a:xfrm>
              <a:off x="859391" y="680166"/>
              <a:ext cx="1188000" cy="11880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20000">
                                          <p:cBhvr additive="base">
                                            <p:cTn id="39" dur="50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20000">
                                          <p:cBhvr additive="base">
                                            <p:cTn id="44"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14:bounceEnd="20000">
                                          <p:cBhvr additive="base">
                                            <p:cTn id="49" dur="50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14:bounceEnd="20000">
                                          <p:cBhvr additive="base">
                                            <p:cTn id="54"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14:bounceEnd="20000">
                                          <p:cBhvr additive="base">
                                            <p:cTn id="59" dur="50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691644" y="2067557"/>
            <a:ext cx="1340538" cy="1340538"/>
          </a:xfrm>
          <a:prstGeom prst="roundRect">
            <a:avLst/>
          </a:prstGeom>
          <a:solidFill>
            <a:schemeClr val="accent1"/>
          </a:solidFill>
          <a:ln>
            <a:noFill/>
          </a:ln>
          <a:effectLst>
            <a:innerShdw blurRad="762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150" dirty="0">
                <a:latin typeface="微软雅黑" panose="020B0503020204020204" pitchFamily="34" charset="-122"/>
                <a:ea typeface="微软雅黑" panose="020B0503020204020204" pitchFamily="34" charset="-122"/>
                <a:cs typeface="Arial" panose="020B0604020202020204" pitchFamily="34" charset="0"/>
              </a:rPr>
              <a:t>目录</a:t>
            </a:r>
            <a:endParaRPr lang="zh-CN" altLang="en-US" sz="4000" b="1" spc="-15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椭圆 38"/>
          <p:cNvSpPr/>
          <p:nvPr/>
        </p:nvSpPr>
        <p:spPr>
          <a:xfrm>
            <a:off x="3452760" y="1095586"/>
            <a:ext cx="489852" cy="489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40" name="椭圆 39"/>
          <p:cNvSpPr/>
          <p:nvPr/>
        </p:nvSpPr>
        <p:spPr>
          <a:xfrm>
            <a:off x="3848247" y="1707490"/>
            <a:ext cx="489852" cy="489852"/>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41" name="椭圆 40"/>
          <p:cNvSpPr/>
          <p:nvPr/>
        </p:nvSpPr>
        <p:spPr>
          <a:xfrm>
            <a:off x="3941556" y="2510970"/>
            <a:ext cx="489852" cy="489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42" name="椭圆 41"/>
          <p:cNvSpPr/>
          <p:nvPr/>
        </p:nvSpPr>
        <p:spPr>
          <a:xfrm>
            <a:off x="3808527" y="3392800"/>
            <a:ext cx="489852" cy="489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4</a:t>
            </a:r>
            <a:endParaRPr lang="zh-CN" altLang="en-US" sz="2400" dirty="0">
              <a:latin typeface="Arial" panose="020B0604020202020204" pitchFamily="34" charset="0"/>
              <a:cs typeface="Arial" panose="020B0604020202020204" pitchFamily="34" charset="0"/>
            </a:endParaRPr>
          </a:p>
        </p:txBody>
      </p:sp>
      <p:sp>
        <p:nvSpPr>
          <p:cNvPr id="43" name="TextBox 42"/>
          <p:cNvSpPr txBox="1"/>
          <p:nvPr/>
        </p:nvSpPr>
        <p:spPr>
          <a:xfrm>
            <a:off x="4031684" y="1101477"/>
            <a:ext cx="4379088"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年终工作概述：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402285" y="1807757"/>
            <a:ext cx="4379088"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工作完成情况：</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450292" y="2576647"/>
            <a:ext cx="4379088"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成功项目展示：</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354238" y="3392800"/>
            <a:ext cx="4379088"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工作不足之处：</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3347864" y="3973014"/>
            <a:ext cx="489852" cy="489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5</a:t>
            </a:r>
            <a:endParaRPr lang="zh-CN" altLang="en-US" sz="2400" dirty="0">
              <a:latin typeface="Arial" panose="020B0604020202020204" pitchFamily="34" charset="0"/>
              <a:cs typeface="Arial" panose="020B0604020202020204" pitchFamily="34" charset="0"/>
            </a:endParaRPr>
          </a:p>
        </p:txBody>
      </p:sp>
      <p:sp>
        <p:nvSpPr>
          <p:cNvPr id="54" name="TextBox 53"/>
          <p:cNvSpPr txBox="1"/>
          <p:nvPr/>
        </p:nvSpPr>
        <p:spPr>
          <a:xfrm>
            <a:off x="4011619" y="4076876"/>
            <a:ext cx="4379088" cy="400110"/>
          </a:xfrm>
          <a:prstGeom prst="rect">
            <a:avLst/>
          </a:prstGeom>
          <a:noFill/>
        </p:spPr>
        <p:txBody>
          <a:bodyPr wrap="square" rtlCol="0">
            <a:spAutoFit/>
          </a:bodyPr>
          <a:lstStyle/>
          <a:p>
            <a:r>
              <a:rPr lang="zh-CN" altLang="en-US" sz="2000" b="1" dirty="0">
                <a:solidFill>
                  <a:srgbClr val="C0504D"/>
                </a:solidFill>
                <a:latin typeface="微软雅黑" panose="020B0503020204020204" pitchFamily="34" charset="-122"/>
                <a:ea typeface="微软雅黑" panose="020B0503020204020204" pitchFamily="34" charset="-122"/>
              </a:rPr>
              <a:t>明年工作计划：</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path" presetSubtype="0" accel="50000" decel="50000" fill="hold" grpId="1" nodeType="afterEffect">
                                  <p:stCondLst>
                                    <p:cond delay="250"/>
                                  </p:stCondLst>
                                  <p:childTnLst>
                                    <p:animMotion origin="layout" path="M -3.33333E-6 1.23457E-6 L -0.1835 1.23457E-6 " pathEditMode="relative" rAng="0" ptsTypes="AA">
                                      <p:cBhvr>
                                        <p:cTn id="11" dur="1250" fill="hold"/>
                                        <p:tgtEl>
                                          <p:spTgt spid="38"/>
                                        </p:tgtEl>
                                        <p:attrNameLst>
                                          <p:attrName>ppt_x</p:attrName>
                                          <p:attrName>ppt_y</p:attrName>
                                        </p:attrNameLst>
                                      </p:cBhvr>
                                      <p:rCtr x="-9184" y="0"/>
                                    </p:animMotion>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par>
                                <p:cTn id="38" presetID="42" presetClass="path" presetSubtype="0" accel="50000" decel="50000" fill="hold" grpId="1" nodeType="withEffect">
                                  <p:stCondLst>
                                    <p:cond delay="0"/>
                                  </p:stCondLst>
                                  <p:childTnLst>
                                    <p:animMotion origin="layout" path="M -0.18437 0.2713 L -0.00225 0.01512 " pathEditMode="relative" rAng="0" ptsTypes="AA">
                                      <p:cBhvr>
                                        <p:cTn id="39" dur="1000" fill="hold"/>
                                        <p:tgtEl>
                                          <p:spTgt spid="39"/>
                                        </p:tgtEl>
                                        <p:attrNameLst>
                                          <p:attrName>ppt_x</p:attrName>
                                          <p:attrName>ppt_y</p:attrName>
                                        </p:attrNameLst>
                                      </p:cBhvr>
                                      <p:rCtr x="9097" y="-12809"/>
                                    </p:animMotion>
                                  </p:childTnLst>
                                </p:cTn>
                              </p:par>
                              <p:par>
                                <p:cTn id="40" presetID="42" presetClass="path" presetSubtype="0" accel="50000" decel="50000" fill="hold" grpId="1" nodeType="withEffect">
                                  <p:stCondLst>
                                    <p:cond delay="0"/>
                                  </p:stCondLst>
                                  <p:childTnLst>
                                    <p:animMotion origin="layout" path="M -0.22761 0.15247 L -0.01545 0.02191 " pathEditMode="relative" rAng="0" ptsTypes="AA">
                                      <p:cBhvr>
                                        <p:cTn id="41" dur="1000" fill="hold"/>
                                        <p:tgtEl>
                                          <p:spTgt spid="40"/>
                                        </p:tgtEl>
                                        <p:attrNameLst>
                                          <p:attrName>ppt_x</p:attrName>
                                          <p:attrName>ppt_y</p:attrName>
                                        </p:attrNameLst>
                                      </p:cBhvr>
                                      <p:rCtr x="10608" y="-6543"/>
                                    </p:animMotion>
                                  </p:childTnLst>
                                </p:cTn>
                              </p:par>
                              <p:par>
                                <p:cTn id="42" presetID="42" presetClass="path" presetSubtype="0" accel="50000" decel="50000" fill="hold" grpId="1" nodeType="withEffect">
                                  <p:stCondLst>
                                    <p:cond delay="0"/>
                                  </p:stCondLst>
                                  <p:childTnLst>
                                    <p:animMotion origin="layout" path="M -0.23784 -0.00401 L -0.01944 0.01821 " pathEditMode="relative" rAng="0" ptsTypes="AA">
                                      <p:cBhvr>
                                        <p:cTn id="43" dur="1000" fill="hold"/>
                                        <p:tgtEl>
                                          <p:spTgt spid="41"/>
                                        </p:tgtEl>
                                        <p:attrNameLst>
                                          <p:attrName>ppt_x</p:attrName>
                                          <p:attrName>ppt_y</p:attrName>
                                        </p:attrNameLst>
                                      </p:cBhvr>
                                      <p:rCtr x="10920" y="1111"/>
                                    </p:animMotion>
                                  </p:childTnLst>
                                </p:cTn>
                              </p:par>
                              <p:par>
                                <p:cTn id="44" presetID="42" presetClass="path" presetSubtype="0" accel="50000" decel="50000" fill="hold" grpId="1" nodeType="withEffect">
                                  <p:stCondLst>
                                    <p:cond delay="0"/>
                                  </p:stCondLst>
                                  <p:childTnLst>
                                    <p:animMotion origin="layout" path="M -0.21805 -0.19259 L -0.01284 -0.00803 " pathEditMode="relative" rAng="0" ptsTypes="AA">
                                      <p:cBhvr>
                                        <p:cTn id="45" dur="1000" fill="hold"/>
                                        <p:tgtEl>
                                          <p:spTgt spid="42"/>
                                        </p:tgtEl>
                                        <p:attrNameLst>
                                          <p:attrName>ppt_x</p:attrName>
                                          <p:attrName>ppt_y</p:attrName>
                                        </p:attrNameLst>
                                      </p:cBhvr>
                                      <p:rCtr x="10260" y="9228"/>
                                    </p:animMotion>
                                  </p:childTnLst>
                                </p:cTn>
                              </p:par>
                              <p:par>
                                <p:cTn id="46" presetID="42" presetClass="path" presetSubtype="0" accel="50000" decel="50000" fill="hold" grpId="1" nodeType="withEffect">
                                  <p:stCondLst>
                                    <p:cond delay="0"/>
                                  </p:stCondLst>
                                  <p:childTnLst>
                                    <p:animMotion origin="layout" path="M -0.15069 -0.28766 L -0.01354 0.0037 " pathEditMode="relative" rAng="0" ptsTypes="AA">
                                      <p:cBhvr>
                                        <p:cTn id="47" dur="1000" fill="hold"/>
                                        <p:tgtEl>
                                          <p:spTgt spid="53"/>
                                        </p:tgtEl>
                                        <p:attrNameLst>
                                          <p:attrName>ppt_x</p:attrName>
                                          <p:attrName>ppt_y</p:attrName>
                                        </p:attrNameLst>
                                      </p:cBhvr>
                                      <p:rCtr x="6858" y="14568"/>
                                    </p:animMotion>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childTnLst>
                                </p:cTn>
                              </p:par>
                            </p:childTnLst>
                          </p:cTn>
                        </p:par>
                        <p:par>
                          <p:cTn id="64" fill="hold">
                            <p:stCondLst>
                              <p:cond delay="3750"/>
                            </p:stCondLst>
                            <p:childTnLst>
                              <p:par>
                                <p:cTn id="65" presetID="26" presetClass="emph" presetSubtype="0" fill="hold" grpId="2" nodeType="afterEffect">
                                  <p:stCondLst>
                                    <p:cond delay="0"/>
                                  </p:stCondLst>
                                  <p:childTnLst>
                                    <p:animEffect transition="out" filter="fade">
                                      <p:cBhvr>
                                        <p:cTn id="66" dur="500" tmFilter="0, 0; .2, .5; .8, .5; 1, 0"/>
                                        <p:tgtEl>
                                          <p:spTgt spid="39"/>
                                        </p:tgtEl>
                                      </p:cBhvr>
                                    </p:animEffect>
                                    <p:animScale>
                                      <p:cBhvr>
                                        <p:cTn id="67" dur="250" autoRev="1" fill="hold"/>
                                        <p:tgtEl>
                                          <p:spTgt spid="39"/>
                                        </p:tgtEl>
                                      </p:cBhvr>
                                      <p:by x="105000" y="105000"/>
                                    </p:animScale>
                                  </p:childTnLst>
                                </p:cTn>
                              </p:par>
                              <p:par>
                                <p:cTn id="68" presetID="26" presetClass="emph" presetSubtype="0" fill="hold" grpId="1" nodeType="withEffect">
                                  <p:stCondLst>
                                    <p:cond delay="0"/>
                                  </p:stCondLst>
                                  <p:childTnLst>
                                    <p:animEffect transition="out" filter="fade">
                                      <p:cBhvr>
                                        <p:cTn id="69" dur="500" tmFilter="0, 0; .2, .5; .8, .5; 1, 0"/>
                                        <p:tgtEl>
                                          <p:spTgt spid="43"/>
                                        </p:tgtEl>
                                      </p:cBhvr>
                                    </p:animEffect>
                                    <p:animScale>
                                      <p:cBhvr>
                                        <p:cTn id="70" dur="250" autoRev="1" fill="hold"/>
                                        <p:tgtEl>
                                          <p:spTgt spid="43"/>
                                        </p:tgtEl>
                                      </p:cBhvr>
                                      <p:by x="105000" y="105000"/>
                                    </p:animScale>
                                  </p:childTnLst>
                                </p:cTn>
                              </p:par>
                            </p:childTnLst>
                          </p:cTn>
                        </p:par>
                        <p:par>
                          <p:cTn id="71" fill="hold">
                            <p:stCondLst>
                              <p:cond delay="4250"/>
                            </p:stCondLst>
                            <p:childTnLst>
                              <p:par>
                                <p:cTn id="72" presetID="26" presetClass="emph" presetSubtype="0" fill="hold" grpId="2" nodeType="afterEffect">
                                  <p:stCondLst>
                                    <p:cond delay="0"/>
                                  </p:stCondLst>
                                  <p:childTnLst>
                                    <p:animEffect transition="out" filter="fade">
                                      <p:cBhvr>
                                        <p:cTn id="73" dur="500" tmFilter="0, 0; .2, .5; .8, .5; 1, 0"/>
                                        <p:tgtEl>
                                          <p:spTgt spid="40"/>
                                        </p:tgtEl>
                                      </p:cBhvr>
                                    </p:animEffect>
                                    <p:animScale>
                                      <p:cBhvr>
                                        <p:cTn id="74" dur="250" autoRev="1" fill="hold"/>
                                        <p:tgtEl>
                                          <p:spTgt spid="40"/>
                                        </p:tgtEl>
                                      </p:cBhvr>
                                      <p:by x="105000" y="105000"/>
                                    </p:animScale>
                                  </p:childTnLst>
                                </p:cTn>
                              </p:par>
                              <p:par>
                                <p:cTn id="75" presetID="26" presetClass="emph" presetSubtype="0" fill="hold" grpId="1" nodeType="withEffect">
                                  <p:stCondLst>
                                    <p:cond delay="0"/>
                                  </p:stCondLst>
                                  <p:childTnLst>
                                    <p:animEffect transition="out" filter="fade">
                                      <p:cBhvr>
                                        <p:cTn id="76" dur="500" tmFilter="0, 0; .2, .5; .8, .5; 1, 0"/>
                                        <p:tgtEl>
                                          <p:spTgt spid="44"/>
                                        </p:tgtEl>
                                      </p:cBhvr>
                                    </p:animEffect>
                                    <p:animScale>
                                      <p:cBhvr>
                                        <p:cTn id="77" dur="250" autoRev="1" fill="hold"/>
                                        <p:tgtEl>
                                          <p:spTgt spid="44"/>
                                        </p:tgtEl>
                                      </p:cBhvr>
                                      <p:by x="105000" y="105000"/>
                                    </p:animScale>
                                  </p:childTnLst>
                                </p:cTn>
                              </p:par>
                            </p:childTnLst>
                          </p:cTn>
                        </p:par>
                        <p:par>
                          <p:cTn id="78" fill="hold">
                            <p:stCondLst>
                              <p:cond delay="4750"/>
                            </p:stCondLst>
                            <p:childTnLst>
                              <p:par>
                                <p:cTn id="79" presetID="26" presetClass="emph" presetSubtype="0" fill="hold" grpId="2" nodeType="afterEffect">
                                  <p:stCondLst>
                                    <p:cond delay="0"/>
                                  </p:stCondLst>
                                  <p:childTnLst>
                                    <p:animEffect transition="out" filter="fade">
                                      <p:cBhvr>
                                        <p:cTn id="80" dur="500" tmFilter="0, 0; .2, .5; .8, .5; 1, 0"/>
                                        <p:tgtEl>
                                          <p:spTgt spid="41"/>
                                        </p:tgtEl>
                                      </p:cBhvr>
                                    </p:animEffect>
                                    <p:animScale>
                                      <p:cBhvr>
                                        <p:cTn id="81" dur="250" autoRev="1" fill="hold"/>
                                        <p:tgtEl>
                                          <p:spTgt spid="41"/>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45"/>
                                        </p:tgtEl>
                                      </p:cBhvr>
                                    </p:animEffect>
                                    <p:animScale>
                                      <p:cBhvr>
                                        <p:cTn id="84" dur="250" autoRev="1" fill="hold"/>
                                        <p:tgtEl>
                                          <p:spTgt spid="45"/>
                                        </p:tgtEl>
                                      </p:cBhvr>
                                      <p:by x="105000" y="105000"/>
                                    </p:animScale>
                                  </p:childTnLst>
                                </p:cTn>
                              </p:par>
                            </p:childTnLst>
                          </p:cTn>
                        </p:par>
                        <p:par>
                          <p:cTn id="85" fill="hold">
                            <p:stCondLst>
                              <p:cond delay="5250"/>
                            </p:stCondLst>
                            <p:childTnLst>
                              <p:par>
                                <p:cTn id="86" presetID="26" presetClass="emph" presetSubtype="0" fill="hold" grpId="2" nodeType="afterEffect">
                                  <p:stCondLst>
                                    <p:cond delay="0"/>
                                  </p:stCondLst>
                                  <p:childTnLst>
                                    <p:animEffect transition="out" filter="fade">
                                      <p:cBhvr>
                                        <p:cTn id="87" dur="500" tmFilter="0, 0; .2, .5; .8, .5; 1, 0"/>
                                        <p:tgtEl>
                                          <p:spTgt spid="42"/>
                                        </p:tgtEl>
                                      </p:cBhvr>
                                    </p:animEffect>
                                    <p:animScale>
                                      <p:cBhvr>
                                        <p:cTn id="88" dur="250" autoRev="1" fill="hold"/>
                                        <p:tgtEl>
                                          <p:spTgt spid="42"/>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52"/>
                                        </p:tgtEl>
                                      </p:cBhvr>
                                    </p:animEffect>
                                    <p:animScale>
                                      <p:cBhvr>
                                        <p:cTn id="91" dur="250" autoRev="1" fill="hold"/>
                                        <p:tgtEl>
                                          <p:spTgt spid="52"/>
                                        </p:tgtEl>
                                      </p:cBhvr>
                                      <p:by x="105000" y="105000"/>
                                    </p:animScale>
                                  </p:childTnLst>
                                </p:cTn>
                              </p:par>
                            </p:childTnLst>
                          </p:cTn>
                        </p:par>
                        <p:par>
                          <p:cTn id="92" fill="hold">
                            <p:stCondLst>
                              <p:cond delay="5750"/>
                            </p:stCondLst>
                            <p:childTnLst>
                              <p:par>
                                <p:cTn id="93" presetID="26" presetClass="emph" presetSubtype="0" fill="hold" grpId="2" nodeType="afterEffect">
                                  <p:stCondLst>
                                    <p:cond delay="0"/>
                                  </p:stCondLst>
                                  <p:childTnLst>
                                    <p:animEffect transition="out" filter="fade">
                                      <p:cBhvr>
                                        <p:cTn id="94" dur="500" tmFilter="0, 0; .2, .5; .8, .5; 1, 0"/>
                                        <p:tgtEl>
                                          <p:spTgt spid="53"/>
                                        </p:tgtEl>
                                      </p:cBhvr>
                                    </p:animEffect>
                                    <p:animScale>
                                      <p:cBhvr>
                                        <p:cTn id="95" dur="250" autoRev="1" fill="hold"/>
                                        <p:tgtEl>
                                          <p:spTgt spid="53"/>
                                        </p:tgtEl>
                                      </p:cBhvr>
                                      <p:by x="105000" y="105000"/>
                                    </p:animScale>
                                  </p:childTnLst>
                                </p:cTn>
                              </p:par>
                              <p:par>
                                <p:cTn id="96" presetID="26" presetClass="emph" presetSubtype="0" fill="hold" grpId="1" nodeType="with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8" grpId="1" bldLvl="0"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p:bldP spid="43" grpId="1"/>
      <p:bldP spid="44" grpId="0"/>
      <p:bldP spid="44" grpId="1"/>
      <p:bldP spid="45" grpId="0"/>
      <p:bldP spid="45" grpId="1"/>
      <p:bldP spid="52" grpId="0"/>
      <p:bldP spid="52" grpId="1"/>
      <p:bldP spid="53" grpId="0" animBg="1"/>
      <p:bldP spid="53" grpId="1" animBg="1"/>
      <p:bldP spid="53" grpId="2" animBg="1"/>
      <p:bldP spid="54" grpId="0"/>
      <p:bldP spid="5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完成项目之一</a:t>
            </a:r>
            <a:endParaRPr lang="zh-CN" altLang="en-US" dirty="0"/>
          </a:p>
        </p:txBody>
      </p:sp>
      <p:sp>
        <p:nvSpPr>
          <p:cNvPr id="21" name="Rectangle 6"/>
          <p:cNvSpPr/>
          <p:nvPr/>
        </p:nvSpPr>
        <p:spPr>
          <a:xfrm>
            <a:off x="0" y="1513285"/>
            <a:ext cx="9144000" cy="24907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77566"/>
            <a:ext cx="5016104" cy="3267075"/>
            <a:chOff x="2003612" y="1089213"/>
            <a:chExt cx="8001000" cy="5768788"/>
          </a:xfrm>
        </p:grpSpPr>
        <p:pic>
          <p:nvPicPr>
            <p:cNvPr id="23" name="Picture 8"/>
            <p:cNvPicPr>
              <a:picLocks noChangeAspect="1"/>
            </p:cNvPicPr>
            <p:nvPr/>
          </p:nvPicPr>
          <p:blipFill>
            <a:blip r:embed="rId1">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26" name="Group 12"/>
          <p:cNvGrpSpPr/>
          <p:nvPr/>
        </p:nvGrpSpPr>
        <p:grpSpPr bwMode="auto">
          <a:xfrm>
            <a:off x="4770835" y="2632472"/>
            <a:ext cx="530616" cy="573630"/>
            <a:chOff x="4459441" y="3503594"/>
            <a:chExt cx="707454" cy="764880"/>
          </a:xfrm>
          <a:solidFill>
            <a:schemeClr val="accent1"/>
          </a:solidFill>
        </p:grpSpPr>
        <p:sp>
          <p:nvSpPr>
            <p:cNvPr id="50" name="Rectangle 18"/>
            <p:cNvSpPr/>
            <p:nvPr/>
          </p:nvSpPr>
          <p:spPr>
            <a:xfrm>
              <a:off x="4459441" y="3521057"/>
              <a:ext cx="701642" cy="747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Group 13"/>
          <p:cNvGrpSpPr/>
          <p:nvPr/>
        </p:nvGrpSpPr>
        <p:grpSpPr bwMode="auto">
          <a:xfrm>
            <a:off x="4770835" y="3341145"/>
            <a:ext cx="530616" cy="573630"/>
            <a:chOff x="5400121" y="3503594"/>
            <a:chExt cx="707454" cy="764880"/>
          </a:xfrm>
          <a:solidFill>
            <a:schemeClr val="accent1"/>
          </a:solidFill>
        </p:grpSpPr>
        <p:sp>
          <p:nvSpPr>
            <p:cNvPr id="48" name="Rectangle 16"/>
            <p:cNvSpPr/>
            <p:nvPr/>
          </p:nvSpPr>
          <p:spPr>
            <a:xfrm>
              <a:off x="5400121" y="3520722"/>
              <a:ext cx="701642" cy="747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Content Placeholder 2"/>
          <p:cNvSpPr txBox="1"/>
          <p:nvPr/>
        </p:nvSpPr>
        <p:spPr bwMode="auto">
          <a:xfrm>
            <a:off x="4725242" y="1854994"/>
            <a:ext cx="4311254"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800">
                <a:solidFill>
                  <a:schemeClr val="tx1"/>
                </a:solidFill>
                <a:latin typeface="Calibri" panose="020F0502020204030204" charset="0"/>
              </a:defRPr>
            </a:lvl1pPr>
            <a:lvl2pPr marL="742950" indent="-285750">
              <a:defRPr sz="2400">
                <a:solidFill>
                  <a:schemeClr val="tx1"/>
                </a:solidFill>
                <a:latin typeface="Calibri" panose="020F0502020204030204" charset="0"/>
              </a:defRPr>
            </a:lvl2pPr>
            <a:lvl3pPr>
              <a:defRPr sz="2000">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fontAlgn="base">
              <a:spcAft>
                <a:spcPct val="0"/>
              </a:spcAft>
              <a:defRPr>
                <a:solidFill>
                  <a:schemeClr val="tx1"/>
                </a:solidFill>
                <a:latin typeface="Calibri" panose="020F0502020204030204" charset="0"/>
              </a:defRPr>
            </a:lvl6pPr>
            <a:lvl7pPr fontAlgn="base">
              <a:spcAft>
                <a:spcPct val="0"/>
              </a:spcAft>
              <a:defRPr>
                <a:solidFill>
                  <a:schemeClr val="tx1"/>
                </a:solidFill>
                <a:latin typeface="Calibri" panose="020F0502020204030204" charset="0"/>
              </a:defRPr>
            </a:lvl7pPr>
            <a:lvl8pPr fontAlgn="base">
              <a:spcAft>
                <a:spcPct val="0"/>
              </a:spcAft>
              <a:defRPr>
                <a:solidFill>
                  <a:schemeClr val="tx1"/>
                </a:solidFill>
                <a:latin typeface="Calibri" panose="020F0502020204030204" charset="0"/>
              </a:defRPr>
            </a:lvl8pPr>
            <a:lvl9pPr fontAlgn="base">
              <a:spcAft>
                <a:spcPct val="0"/>
              </a:spcAft>
              <a:defRPr>
                <a:solidFill>
                  <a:schemeClr val="tx1"/>
                </a:solidFill>
                <a:latin typeface="Calibri" panose="020F0502020204030204" charset="0"/>
              </a:defRPr>
            </a:lvl9pPr>
          </a:lstStyle>
          <a:p>
            <a:r>
              <a:rPr lang="zh-CN" altLang="en-US" sz="105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105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bg1">
                  <a:lumMod val="95000"/>
                </a:schemeClr>
              </a:solidFill>
              <a:latin typeface="微软雅黑" panose="020B0503020204020204" pitchFamily="34" charset="-122"/>
              <a:ea typeface="微软雅黑" panose="020B0503020204020204" pitchFamily="34" charset="-122"/>
            </a:endParaRPr>
          </a:p>
          <a:p>
            <a:endParaRPr lang="en-US" altLang="zh-CN" sz="105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67576" y="2620179"/>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367576" y="2855690"/>
            <a:ext cx="2466850" cy="369332"/>
          </a:xfrm>
          <a:prstGeom prst="rect">
            <a:avLst/>
          </a:prstGeom>
          <a:noFill/>
        </p:spPr>
        <p:txBody>
          <a:bodyPr wrap="square" rtlCol="0">
            <a:spAutoFit/>
          </a:bodyPr>
          <a:lstStyle/>
          <a:p>
            <a:r>
              <a:rPr lang="zh-CN" altLang="en-US" sz="9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367576" y="3316690"/>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367576" y="3552201"/>
            <a:ext cx="2466850" cy="369332"/>
          </a:xfrm>
          <a:prstGeom prst="rect">
            <a:avLst/>
          </a:prstGeom>
          <a:noFill/>
        </p:spPr>
        <p:txBody>
          <a:bodyPr wrap="square" rtlCol="0">
            <a:spAutoFit/>
          </a:bodyPr>
          <a:lstStyle/>
          <a:p>
            <a:r>
              <a:rPr lang="zh-CN" altLang="en-US" sz="9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2"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完成项目之二</a:t>
            </a:r>
            <a:endParaRPr lang="zh-CN" altLang="en-US" dirty="0"/>
          </a:p>
        </p:txBody>
      </p:sp>
      <p:grpSp>
        <p:nvGrpSpPr>
          <p:cNvPr id="51" name="Group 12"/>
          <p:cNvGrpSpPr>
            <a:grpSpLocks noChangeAspect="1"/>
          </p:cNvGrpSpPr>
          <p:nvPr/>
        </p:nvGrpSpPr>
        <p:grpSpPr bwMode="auto">
          <a:xfrm>
            <a:off x="5347860" y="1670276"/>
            <a:ext cx="2539268" cy="1542004"/>
            <a:chOff x="538115" y="2342244"/>
            <a:chExt cx="6736746" cy="3875068"/>
          </a:xfrm>
        </p:grpSpPr>
        <p:pic>
          <p:nvPicPr>
            <p:cNvPr id="65" name="Picture 1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14"/>
            <p:cNvSpPr/>
            <p:nvPr/>
          </p:nvSpPr>
          <p:spPr>
            <a:xfrm>
              <a:off x="1346069" y="2555131"/>
              <a:ext cx="5120837" cy="3225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67" name="Group 9"/>
          <p:cNvGrpSpPr>
            <a:grpSpLocks noChangeAspect="1"/>
          </p:cNvGrpSpPr>
          <p:nvPr/>
        </p:nvGrpSpPr>
        <p:grpSpPr bwMode="auto">
          <a:xfrm>
            <a:off x="749725" y="1665513"/>
            <a:ext cx="2540342" cy="1542004"/>
            <a:chOff x="538115" y="2342244"/>
            <a:chExt cx="6736746" cy="3875068"/>
          </a:xfrm>
        </p:grpSpPr>
        <p:pic>
          <p:nvPicPr>
            <p:cNvPr id="68"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11"/>
            <p:cNvSpPr/>
            <p:nvPr/>
          </p:nvSpPr>
          <p:spPr>
            <a:xfrm>
              <a:off x="1345728" y="2555131"/>
              <a:ext cx="5121520" cy="3225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70" name="Group 6"/>
          <p:cNvGrpSpPr/>
          <p:nvPr/>
        </p:nvGrpSpPr>
        <p:grpSpPr bwMode="auto">
          <a:xfrm>
            <a:off x="2336602" y="1186350"/>
            <a:ext cx="3963590" cy="2406272"/>
            <a:chOff x="538115" y="2342244"/>
            <a:chExt cx="6736746" cy="3875068"/>
          </a:xfrm>
        </p:grpSpPr>
        <p:pic>
          <p:nvPicPr>
            <p:cNvPr id="7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8"/>
            <p:cNvSpPr/>
            <p:nvPr/>
          </p:nvSpPr>
          <p:spPr>
            <a:xfrm>
              <a:off x="1343793" y="2553572"/>
              <a:ext cx="5123113" cy="322814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86" name="Freeform 28"/>
          <p:cNvSpPr>
            <a:spLocks noEditPoints="1"/>
          </p:cNvSpPr>
          <p:nvPr/>
        </p:nvSpPr>
        <p:spPr bwMode="auto">
          <a:xfrm>
            <a:off x="323528" y="3998615"/>
            <a:ext cx="419100" cy="401240"/>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1"/>
          </a:solidFill>
          <a:ln>
            <a:noFill/>
          </a:ln>
        </p:spPr>
        <p:txBody>
          <a:bodyPr/>
          <a:lstStyle/>
          <a:p>
            <a:pPr eaLnBrk="1" hangingPunct="1">
              <a:spcBef>
                <a:spcPts val="0"/>
              </a:spcBef>
              <a:spcAft>
                <a:spcPts val="0"/>
              </a:spcAft>
              <a:defRPr/>
            </a:pPr>
            <a:endParaRPr lang="en-US">
              <a:latin typeface="+mn-lt"/>
            </a:endParaRPr>
          </a:p>
        </p:txBody>
      </p:sp>
      <p:grpSp>
        <p:nvGrpSpPr>
          <p:cNvPr id="4" name="组合 3"/>
          <p:cNvGrpSpPr/>
          <p:nvPr/>
        </p:nvGrpSpPr>
        <p:grpSpPr>
          <a:xfrm>
            <a:off x="3242119" y="3968921"/>
            <a:ext cx="426225" cy="397660"/>
            <a:chOff x="3155900" y="3968921"/>
            <a:chExt cx="426225" cy="397660"/>
          </a:xfrm>
          <a:solidFill>
            <a:schemeClr val="accent1"/>
          </a:solidFill>
        </p:grpSpPr>
        <p:sp>
          <p:nvSpPr>
            <p:cNvPr id="83"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6144220" y="3933130"/>
            <a:ext cx="311944" cy="500063"/>
            <a:chOff x="6036220" y="3933130"/>
            <a:chExt cx="311944" cy="500063"/>
          </a:xfrm>
          <a:solidFill>
            <a:schemeClr val="accent1"/>
          </a:solidFill>
        </p:grpSpPr>
        <p:sp>
          <p:nvSpPr>
            <p:cNvPr id="78" name="Freeform 193"/>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79"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sp>
        <p:nvSpPr>
          <p:cNvPr id="27" name="TextBox 26"/>
          <p:cNvSpPr txBox="1"/>
          <p:nvPr/>
        </p:nvSpPr>
        <p:spPr>
          <a:xfrm>
            <a:off x="787176" y="3904376"/>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87175"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665041" y="3904376"/>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665040"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470868" y="3904376"/>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470867"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500"/>
                                        <p:tgtEl>
                                          <p:spTgt spid="67"/>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完成项目三</a:t>
            </a:r>
            <a:endParaRPr lang="zh-CN" altLang="en-US" dirty="0"/>
          </a:p>
        </p:txBody>
      </p:sp>
      <p:sp>
        <p:nvSpPr>
          <p:cNvPr id="46" name="Rectangle 5"/>
          <p:cNvSpPr/>
          <p:nvPr/>
        </p:nvSpPr>
        <p:spPr>
          <a:xfrm>
            <a:off x="0" y="3129960"/>
            <a:ext cx="9144000" cy="2013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93922" y="1787376"/>
            <a:ext cx="2757722" cy="2299516"/>
          </a:xfrm>
          <a:prstGeom prst="rect">
            <a:avLst/>
          </a:prstGeom>
        </p:spPr>
      </p:pic>
      <p:graphicFrame>
        <p:nvGraphicFramePr>
          <p:cNvPr id="50" name="Chart 41"/>
          <p:cNvGraphicFramePr/>
          <p:nvPr/>
        </p:nvGraphicFramePr>
        <p:xfrm>
          <a:off x="5338354" y="3317358"/>
          <a:ext cx="3005546" cy="1311792"/>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1197148" y="1897487"/>
            <a:ext cx="2556000" cy="144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939232" y="2878765"/>
            <a:ext cx="2197018" cy="1263947"/>
          </a:xfrm>
          <a:prstGeom prst="rect">
            <a:avLst/>
          </a:prstGeom>
        </p:spPr>
      </p:pic>
      <p:sp>
        <p:nvSpPr>
          <p:cNvPr id="51" name="矩形 50"/>
          <p:cNvSpPr/>
          <p:nvPr/>
        </p:nvSpPr>
        <p:spPr>
          <a:xfrm>
            <a:off x="3194322" y="2948325"/>
            <a:ext cx="1656184" cy="105405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076056" y="1626354"/>
            <a:ext cx="1569660" cy="369332"/>
          </a:xfrm>
          <a:prstGeom prst="rect">
            <a:avLst/>
          </a:prstGeom>
          <a:noFill/>
        </p:spPr>
        <p:txBody>
          <a:bodyPr wrap="non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点击添加文本</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76056" y="2049110"/>
            <a:ext cx="3096344" cy="738664"/>
          </a:xfrm>
          <a:prstGeom prst="rect">
            <a:avLst/>
          </a:prstGeom>
          <a:noFill/>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50" grpId="0">
        <p:bldAsOne/>
      </p:bldGraphic>
      <p:bldP spid="3" grpId="0" animBg="1"/>
      <p:bldP spid="51"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重点项目展望</a:t>
            </a:r>
            <a:endParaRPr lang="zh-CN" altLang="en-US" dirty="0"/>
          </a:p>
        </p:txBody>
      </p:sp>
      <p:grpSp>
        <p:nvGrpSpPr>
          <p:cNvPr id="30" name="Group 284"/>
          <p:cNvGrpSpPr>
            <a:grpSpLocks noChangeAspect="1"/>
          </p:cNvGrpSpPr>
          <p:nvPr/>
        </p:nvGrpSpPr>
        <p:grpSpPr bwMode="auto">
          <a:xfrm>
            <a:off x="0" y="1626354"/>
            <a:ext cx="3463814" cy="3517146"/>
            <a:chOff x="3668" y="2044"/>
            <a:chExt cx="2468" cy="2506"/>
          </a:xfrm>
          <a:solidFill>
            <a:schemeClr val="bg1">
              <a:lumMod val="65000"/>
            </a:schemeClr>
          </a:solidFill>
        </p:grpSpPr>
        <p:sp>
          <p:nvSpPr>
            <p:cNvPr id="31"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2"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3"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4"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grpSp>
        <p:nvGrpSpPr>
          <p:cNvPr id="35" name="Group 292"/>
          <p:cNvGrpSpPr>
            <a:grpSpLocks noChangeAspect="1"/>
          </p:cNvGrpSpPr>
          <p:nvPr/>
        </p:nvGrpSpPr>
        <p:grpSpPr bwMode="auto">
          <a:xfrm>
            <a:off x="1405595" y="1367965"/>
            <a:ext cx="2388740" cy="2465931"/>
            <a:chOff x="6253" y="-20"/>
            <a:chExt cx="1702" cy="1757"/>
          </a:xfrm>
          <a:solidFill>
            <a:schemeClr val="accent1"/>
          </a:solidFill>
        </p:grpSpPr>
        <p:sp>
          <p:nvSpPr>
            <p:cNvPr id="36"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9"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0"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1"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2"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5" name="Freeform 29"/>
          <p:cNvSpPr>
            <a:spLocks noEditPoints="1"/>
          </p:cNvSpPr>
          <p:nvPr/>
        </p:nvSpPr>
        <p:spPr bwMode="auto">
          <a:xfrm>
            <a:off x="6064455" y="1901880"/>
            <a:ext cx="360760" cy="360759"/>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1"/>
          </a:solid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48" name="Freeform 18"/>
          <p:cNvSpPr>
            <a:spLocks noEditPoints="1"/>
          </p:cNvSpPr>
          <p:nvPr/>
        </p:nvSpPr>
        <p:spPr bwMode="auto">
          <a:xfrm>
            <a:off x="7499158" y="1878068"/>
            <a:ext cx="372666" cy="350044"/>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chemeClr val="accent1"/>
          </a:solid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grpSp>
        <p:nvGrpSpPr>
          <p:cNvPr id="51" name="Group 49"/>
          <p:cNvGrpSpPr/>
          <p:nvPr/>
        </p:nvGrpSpPr>
        <p:grpSpPr bwMode="auto">
          <a:xfrm>
            <a:off x="6115835" y="3229426"/>
            <a:ext cx="360928" cy="362040"/>
            <a:chOff x="4198938" y="2905126"/>
            <a:chExt cx="481012" cy="482600"/>
          </a:xfrm>
          <a:solidFill>
            <a:schemeClr val="accent1"/>
          </a:solidFill>
        </p:grpSpPr>
        <p:sp>
          <p:nvSpPr>
            <p:cNvPr id="53"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54"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55"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grpSp>
        <p:nvGrpSpPr>
          <p:cNvPr id="57" name="Group 55"/>
          <p:cNvGrpSpPr/>
          <p:nvPr/>
        </p:nvGrpSpPr>
        <p:grpSpPr bwMode="auto">
          <a:xfrm>
            <a:off x="4541216" y="1936407"/>
            <a:ext cx="366885" cy="360917"/>
            <a:chOff x="7141104" y="1923522"/>
            <a:chExt cx="488950" cy="481013"/>
          </a:xfrm>
          <a:solidFill>
            <a:schemeClr val="accent1"/>
          </a:solidFill>
        </p:grpSpPr>
        <p:sp>
          <p:nvSpPr>
            <p:cNvPr id="59"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0"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1"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grpSp>
      <p:grpSp>
        <p:nvGrpSpPr>
          <p:cNvPr id="63" name="Group 61"/>
          <p:cNvGrpSpPr/>
          <p:nvPr/>
        </p:nvGrpSpPr>
        <p:grpSpPr bwMode="auto">
          <a:xfrm>
            <a:off x="4660110" y="3224664"/>
            <a:ext cx="247501" cy="419267"/>
            <a:chOff x="6271901" y="3849160"/>
            <a:chExt cx="330200" cy="482600"/>
          </a:xfrm>
          <a:solidFill>
            <a:schemeClr val="accent1"/>
          </a:solidFill>
        </p:grpSpPr>
        <p:sp>
          <p:nvSpPr>
            <p:cNvPr id="65" name="Freeform 35"/>
            <p:cNvSpPr>
              <a:spLocks noEditPoints="1"/>
            </p:cNvSpPr>
            <p:nvPr/>
          </p:nvSpPr>
          <p:spPr bwMode="auto">
            <a:xfrm>
              <a:off x="6271901"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6"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sp>
        <p:nvSpPr>
          <p:cNvPr id="68" name="Freeform 107"/>
          <p:cNvSpPr>
            <a:spLocks noEditPoints="1"/>
          </p:cNvSpPr>
          <p:nvPr/>
        </p:nvSpPr>
        <p:spPr bwMode="auto">
          <a:xfrm>
            <a:off x="7595599" y="3175849"/>
            <a:ext cx="355997" cy="411956"/>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1"/>
          </a:solidFill>
          <a:ln>
            <a:noFill/>
          </a:ln>
        </p:spPr>
        <p:txBody>
          <a:bodyPr lIns="68580" tIns="34290" rIns="68580" bIns="34290"/>
          <a:lstStyle/>
          <a:p>
            <a:pPr eaLnBrk="1" hangingPunct="1">
              <a:spcBef>
                <a:spcPts val="0"/>
              </a:spcBef>
              <a:spcAft>
                <a:spcPts val="0"/>
              </a:spcAft>
              <a:defRPr/>
            </a:pPr>
            <a:endParaRPr lang="en-US">
              <a:solidFill>
                <a:schemeClr val="bg1">
                  <a:lumMod val="75000"/>
                </a:schemeClr>
              </a:solidFill>
              <a:latin typeface="+mn-lt"/>
            </a:endParaRPr>
          </a:p>
        </p:txBody>
      </p:sp>
      <p:sp>
        <p:nvSpPr>
          <p:cNvPr id="43" name="TextBox 42"/>
          <p:cNvSpPr txBox="1"/>
          <p:nvPr/>
        </p:nvSpPr>
        <p:spPr>
          <a:xfrm>
            <a:off x="4125780"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5635155"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7058338"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4125780"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635155"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7058338"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1+#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1+#ppt_w/2"/>
                                          </p:val>
                                        </p:tav>
                                        <p:tav tm="100000">
                                          <p:val>
                                            <p:strVal val="#ppt_x"/>
                                          </p:val>
                                        </p:tav>
                                      </p:tavLst>
                                    </p:anim>
                                    <p:anim calcmode="lin" valueType="num">
                                      <p:cBhvr additive="base">
                                        <p:cTn id="30" dur="500" fill="hold"/>
                                        <p:tgtEl>
                                          <p:spTgt spid="6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1+#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left)">
                                      <p:cBhvr>
                                        <p:cTn id="6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68" grpId="0" animBg="1"/>
      <p:bldP spid="43" grpId="0"/>
      <p:bldP spid="70" grpId="0"/>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成功经验分享</a:t>
            </a:r>
            <a:endParaRPr lang="zh-CN" altLang="en-US" dirty="0"/>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61009" y="746678"/>
            <a:ext cx="1967375" cy="1902366"/>
            <a:chOff x="6061009" y="746678"/>
            <a:chExt cx="1967375" cy="1902366"/>
          </a:xfrm>
        </p:grpSpPr>
        <p:sp>
          <p:nvSpPr>
            <p:cNvPr id="10" name="Freeform 6"/>
            <p:cNvSpPr/>
            <p:nvPr/>
          </p:nvSpPr>
          <p:spPr bwMode="auto">
            <a:xfrm>
              <a:off x="6061009" y="746678"/>
              <a:ext cx="1007432" cy="1594474"/>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1" name="Freeform 7"/>
            <p:cNvSpPr/>
            <p:nvPr/>
          </p:nvSpPr>
          <p:spPr bwMode="auto">
            <a:xfrm>
              <a:off x="7067310" y="746678"/>
              <a:ext cx="961074" cy="1593509"/>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2" name="Freeform 8"/>
            <p:cNvSpPr/>
            <p:nvPr/>
          </p:nvSpPr>
          <p:spPr bwMode="auto">
            <a:xfrm>
              <a:off x="6061009" y="1951220"/>
              <a:ext cx="1967375" cy="697824"/>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3" name="Freeform 9"/>
            <p:cNvSpPr/>
            <p:nvPr/>
          </p:nvSpPr>
          <p:spPr bwMode="auto">
            <a:xfrm>
              <a:off x="7764937" y="1407825"/>
              <a:ext cx="96107" cy="57911"/>
            </a:xfrm>
            <a:custGeom>
              <a:avLst/>
              <a:gdLst>
                <a:gd name="T0" fmla="*/ 83 w 44"/>
                <a:gd name="T1" fmla="*/ 0 h 31"/>
                <a:gd name="T2" fmla="*/ 0 w 44"/>
                <a:gd name="T3" fmla="*/ 48 h 31"/>
                <a:gd name="T4" fmla="*/ 6 w 44"/>
                <a:gd name="T5" fmla="*/ 60 h 31"/>
                <a:gd name="T6" fmla="*/ 85 w 44"/>
                <a:gd name="T7" fmla="*/ 14 h 31"/>
                <a:gd name="T8" fmla="*/ 83 w 4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0"/>
            <p:cNvSpPr/>
            <p:nvPr/>
          </p:nvSpPr>
          <p:spPr bwMode="auto">
            <a:xfrm>
              <a:off x="7621341" y="1238919"/>
              <a:ext cx="38443" cy="118717"/>
            </a:xfrm>
            <a:custGeom>
              <a:avLst/>
              <a:gdLst>
                <a:gd name="T0" fmla="*/ 34 w 18"/>
                <a:gd name="T1" fmla="*/ 6 h 64"/>
                <a:gd name="T2" fmla="*/ 26 w 18"/>
                <a:gd name="T3" fmla="*/ 0 h 64"/>
                <a:gd name="T4" fmla="*/ 0 w 18"/>
                <a:gd name="T5" fmla="*/ 121 h 64"/>
                <a:gd name="T6" fmla="*/ 9 w 18"/>
                <a:gd name="T7" fmla="*/ 123 h 64"/>
                <a:gd name="T8" fmla="*/ 34 w 18"/>
                <a:gd name="T9" fmla="*/ 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1"/>
            <p:cNvSpPr/>
            <p:nvPr/>
          </p:nvSpPr>
          <p:spPr bwMode="auto">
            <a:xfrm>
              <a:off x="7810164" y="1558393"/>
              <a:ext cx="100630" cy="26060"/>
            </a:xfrm>
            <a:custGeom>
              <a:avLst/>
              <a:gdLst>
                <a:gd name="T0" fmla="*/ 0 w 46"/>
                <a:gd name="T1" fmla="*/ 10 h 14"/>
                <a:gd name="T2" fmla="*/ 0 w 46"/>
                <a:gd name="T3" fmla="*/ 21 h 14"/>
                <a:gd name="T4" fmla="*/ 87 w 46"/>
                <a:gd name="T5" fmla="*/ 27 h 14"/>
                <a:gd name="T6" fmla="*/ 89 w 46"/>
                <a:gd name="T7" fmla="*/ 15 h 14"/>
                <a:gd name="T8" fmla="*/ 0 w 46"/>
                <a:gd name="T9" fmla="*/ 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2"/>
            <p:cNvSpPr/>
            <p:nvPr/>
          </p:nvSpPr>
          <p:spPr bwMode="auto">
            <a:xfrm>
              <a:off x="7318320" y="1427128"/>
              <a:ext cx="98369" cy="55015"/>
            </a:xfrm>
            <a:custGeom>
              <a:avLst/>
              <a:gdLst>
                <a:gd name="T0" fmla="*/ 0 w 45"/>
                <a:gd name="T1" fmla="*/ 13 h 30"/>
                <a:gd name="T2" fmla="*/ 81 w 45"/>
                <a:gd name="T3" fmla="*/ 57 h 30"/>
                <a:gd name="T4" fmla="*/ 87 w 45"/>
                <a:gd name="T5" fmla="*/ 46 h 30"/>
                <a:gd name="T6" fmla="*/ 2 w 45"/>
                <a:gd name="T7" fmla="*/ 0 h 30"/>
                <a:gd name="T8" fmla="*/ 0 w 45"/>
                <a:gd name="T9" fmla="*/ 1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3"/>
            <p:cNvSpPr/>
            <p:nvPr/>
          </p:nvSpPr>
          <p:spPr bwMode="auto">
            <a:xfrm>
              <a:off x="7431387" y="1261118"/>
              <a:ext cx="61056" cy="110030"/>
            </a:xfrm>
            <a:custGeom>
              <a:avLst/>
              <a:gdLst>
                <a:gd name="T0" fmla="*/ 54 w 28"/>
                <a:gd name="T1" fmla="*/ 108 h 59"/>
                <a:gd name="T2" fmla="*/ 6 w 28"/>
                <a:gd name="T3" fmla="*/ 0 h 59"/>
                <a:gd name="T4" fmla="*/ 0 w 28"/>
                <a:gd name="T5" fmla="*/ 10 h 59"/>
                <a:gd name="T6" fmla="*/ 46 w 28"/>
                <a:gd name="T7" fmla="*/ 114 h 59"/>
                <a:gd name="T8" fmla="*/ 54 w 28"/>
                <a:gd name="T9" fmla="*/ 10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4"/>
            <p:cNvSpPr/>
            <p:nvPr/>
          </p:nvSpPr>
          <p:spPr bwMode="auto">
            <a:xfrm>
              <a:off x="7301360" y="1582522"/>
              <a:ext cx="101761" cy="27990"/>
            </a:xfrm>
            <a:custGeom>
              <a:avLst/>
              <a:gdLst>
                <a:gd name="T0" fmla="*/ 0 w 47"/>
                <a:gd name="T1" fmla="*/ 17 h 15"/>
                <a:gd name="T2" fmla="*/ 4 w 47"/>
                <a:gd name="T3" fmla="*/ 29 h 15"/>
                <a:gd name="T4" fmla="*/ 88 w 47"/>
                <a:gd name="T5" fmla="*/ 21 h 15"/>
                <a:gd name="T6" fmla="*/ 90 w 47"/>
                <a:gd name="T7" fmla="*/ 10 h 15"/>
                <a:gd name="T8" fmla="*/ 0 w 47"/>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5"/>
            <p:cNvSpPr/>
            <p:nvPr/>
          </p:nvSpPr>
          <p:spPr bwMode="auto">
            <a:xfrm>
              <a:off x="7788681" y="1682901"/>
              <a:ext cx="80278" cy="67562"/>
            </a:xfrm>
            <a:custGeom>
              <a:avLst/>
              <a:gdLst>
                <a:gd name="T0" fmla="*/ 6 w 37"/>
                <a:gd name="T1" fmla="*/ 0 h 36"/>
                <a:gd name="T2" fmla="*/ 0 w 37"/>
                <a:gd name="T3" fmla="*/ 10 h 36"/>
                <a:gd name="T4" fmla="*/ 61 w 37"/>
                <a:gd name="T5" fmla="*/ 70 h 36"/>
                <a:gd name="T6" fmla="*/ 71 w 37"/>
                <a:gd name="T7" fmla="*/ 62 h 36"/>
                <a:gd name="T8" fmla="*/ 6 w 37"/>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6"/>
            <p:cNvSpPr/>
            <p:nvPr/>
          </p:nvSpPr>
          <p:spPr bwMode="auto">
            <a:xfrm>
              <a:off x="7539932" y="1779418"/>
              <a:ext cx="122113" cy="54050"/>
            </a:xfrm>
            <a:custGeom>
              <a:avLst/>
              <a:gdLst>
                <a:gd name="T0" fmla="*/ 102 w 56"/>
                <a:gd name="T1" fmla="*/ 42 h 29"/>
                <a:gd name="T2" fmla="*/ 6 w 56"/>
                <a:gd name="T3" fmla="*/ 0 h 29"/>
                <a:gd name="T4" fmla="*/ 0 w 56"/>
                <a:gd name="T5" fmla="*/ 4 h 29"/>
                <a:gd name="T6" fmla="*/ 4 w 56"/>
                <a:gd name="T7" fmla="*/ 12 h 29"/>
                <a:gd name="T8" fmla="*/ 102 w 56"/>
                <a:gd name="T9" fmla="*/ 54 h 29"/>
                <a:gd name="T10" fmla="*/ 108 w 56"/>
                <a:gd name="T11" fmla="*/ 50 h 29"/>
                <a:gd name="T12" fmla="*/ 102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7"/>
            <p:cNvSpPr/>
            <p:nvPr/>
          </p:nvSpPr>
          <p:spPr bwMode="auto">
            <a:xfrm>
              <a:off x="7539932" y="1796792"/>
              <a:ext cx="119852" cy="54050"/>
            </a:xfrm>
            <a:custGeom>
              <a:avLst/>
              <a:gdLst>
                <a:gd name="T0" fmla="*/ 102 w 55"/>
                <a:gd name="T1" fmla="*/ 42 h 29"/>
                <a:gd name="T2" fmla="*/ 4 w 55"/>
                <a:gd name="T3" fmla="*/ 0 h 29"/>
                <a:gd name="T4" fmla="*/ 0 w 55"/>
                <a:gd name="T5" fmla="*/ 4 h 29"/>
                <a:gd name="T6" fmla="*/ 4 w 55"/>
                <a:gd name="T7" fmla="*/ 12 h 29"/>
                <a:gd name="T8" fmla="*/ 102 w 55"/>
                <a:gd name="T9" fmla="*/ 54 h 29"/>
                <a:gd name="T10" fmla="*/ 106 w 55"/>
                <a:gd name="T11" fmla="*/ 50 h 29"/>
                <a:gd name="T12" fmla="*/ 102 w 55"/>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8"/>
            <p:cNvSpPr/>
            <p:nvPr/>
          </p:nvSpPr>
          <p:spPr bwMode="auto">
            <a:xfrm>
              <a:off x="7537671" y="1813200"/>
              <a:ext cx="122113" cy="54050"/>
            </a:xfrm>
            <a:custGeom>
              <a:avLst/>
              <a:gdLst>
                <a:gd name="T0" fmla="*/ 104 w 56"/>
                <a:gd name="T1" fmla="*/ 42 h 29"/>
                <a:gd name="T2" fmla="*/ 6 w 56"/>
                <a:gd name="T3" fmla="*/ 0 h 29"/>
                <a:gd name="T4" fmla="*/ 0 w 56"/>
                <a:gd name="T5" fmla="*/ 4 h 29"/>
                <a:gd name="T6" fmla="*/ 6 w 56"/>
                <a:gd name="T7" fmla="*/ 12 h 29"/>
                <a:gd name="T8" fmla="*/ 104 w 56"/>
                <a:gd name="T9" fmla="*/ 54 h 29"/>
                <a:gd name="T10" fmla="*/ 108 w 56"/>
                <a:gd name="T11" fmla="*/ 50 h 29"/>
                <a:gd name="T12" fmla="*/ 104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9"/>
            <p:cNvSpPr/>
            <p:nvPr/>
          </p:nvSpPr>
          <p:spPr bwMode="auto">
            <a:xfrm>
              <a:off x="7539932" y="1827677"/>
              <a:ext cx="119852" cy="67562"/>
            </a:xfrm>
            <a:custGeom>
              <a:avLst/>
              <a:gdLst>
                <a:gd name="T0" fmla="*/ 102 w 55"/>
                <a:gd name="T1" fmla="*/ 43 h 36"/>
                <a:gd name="T2" fmla="*/ 4 w 55"/>
                <a:gd name="T3" fmla="*/ 0 h 36"/>
                <a:gd name="T4" fmla="*/ 0 w 55"/>
                <a:gd name="T5" fmla="*/ 2 h 36"/>
                <a:gd name="T6" fmla="*/ 2 w 55"/>
                <a:gd name="T7" fmla="*/ 8 h 36"/>
                <a:gd name="T8" fmla="*/ 10 w 55"/>
                <a:gd name="T9" fmla="*/ 19 h 36"/>
                <a:gd name="T10" fmla="*/ 15 w 55"/>
                <a:gd name="T11" fmla="*/ 29 h 36"/>
                <a:gd name="T12" fmla="*/ 17 w 55"/>
                <a:gd name="T13" fmla="*/ 31 h 36"/>
                <a:gd name="T14" fmla="*/ 17 w 55"/>
                <a:gd name="T15" fmla="*/ 31 h 36"/>
                <a:gd name="T16" fmla="*/ 27 w 55"/>
                <a:gd name="T17" fmla="*/ 47 h 36"/>
                <a:gd name="T18" fmla="*/ 75 w 55"/>
                <a:gd name="T19" fmla="*/ 68 h 36"/>
                <a:gd name="T20" fmla="*/ 85 w 55"/>
                <a:gd name="T21" fmla="*/ 60 h 36"/>
                <a:gd name="T22" fmla="*/ 85 w 55"/>
                <a:gd name="T23" fmla="*/ 60 h 36"/>
                <a:gd name="T24" fmla="*/ 89 w 55"/>
                <a:gd name="T25" fmla="*/ 60 h 36"/>
                <a:gd name="T26" fmla="*/ 102 w 55"/>
                <a:gd name="T27" fmla="*/ 51 h 36"/>
                <a:gd name="T28" fmla="*/ 102 w 55"/>
                <a:gd name="T29" fmla="*/ 51 h 36"/>
                <a:gd name="T30" fmla="*/ 106 w 55"/>
                <a:gd name="T31" fmla="*/ 49 h 36"/>
                <a:gd name="T32" fmla="*/ 102 w 55"/>
                <a:gd name="T33" fmla="*/ 43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20"/>
            <p:cNvSpPr/>
            <p:nvPr/>
          </p:nvSpPr>
          <p:spPr bwMode="auto">
            <a:xfrm>
              <a:off x="7539932" y="1763010"/>
              <a:ext cx="122113" cy="54050"/>
            </a:xfrm>
            <a:custGeom>
              <a:avLst/>
              <a:gdLst>
                <a:gd name="T0" fmla="*/ 104 w 56"/>
                <a:gd name="T1" fmla="*/ 44 h 29"/>
                <a:gd name="T2" fmla="*/ 4 w 56"/>
                <a:gd name="T3" fmla="*/ 0 h 29"/>
                <a:gd name="T4" fmla="*/ 0 w 56"/>
                <a:gd name="T5" fmla="*/ 4 h 29"/>
                <a:gd name="T6" fmla="*/ 4 w 56"/>
                <a:gd name="T7" fmla="*/ 12 h 29"/>
                <a:gd name="T8" fmla="*/ 104 w 56"/>
                <a:gd name="T9" fmla="*/ 56 h 29"/>
                <a:gd name="T10" fmla="*/ 108 w 56"/>
                <a:gd name="T11" fmla="*/ 52 h 29"/>
                <a:gd name="T12" fmla="*/ 104 w 56"/>
                <a:gd name="T13" fmla="*/ 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1"/>
            <p:cNvSpPr>
              <a:spLocks noEditPoints="1"/>
            </p:cNvSpPr>
            <p:nvPr/>
          </p:nvSpPr>
          <p:spPr bwMode="auto">
            <a:xfrm>
              <a:off x="7466438" y="1405895"/>
              <a:ext cx="291714" cy="388967"/>
            </a:xfrm>
            <a:custGeom>
              <a:avLst/>
              <a:gdLst>
                <a:gd name="T0" fmla="*/ 141 w 134"/>
                <a:gd name="T1" fmla="*/ 19 h 209"/>
                <a:gd name="T2" fmla="*/ 40 w 134"/>
                <a:gd name="T3" fmla="*/ 17 h 209"/>
                <a:gd name="T4" fmla="*/ 0 w 134"/>
                <a:gd name="T5" fmla="*/ 106 h 209"/>
                <a:gd name="T6" fmla="*/ 31 w 134"/>
                <a:gd name="T7" fmla="*/ 231 h 209"/>
                <a:gd name="T8" fmla="*/ 48 w 134"/>
                <a:gd name="T9" fmla="*/ 285 h 209"/>
                <a:gd name="T10" fmla="*/ 65 w 134"/>
                <a:gd name="T11" fmla="*/ 355 h 209"/>
                <a:gd name="T12" fmla="*/ 77 w 134"/>
                <a:gd name="T13" fmla="*/ 363 h 209"/>
                <a:gd name="T14" fmla="*/ 129 w 134"/>
                <a:gd name="T15" fmla="*/ 384 h 209"/>
                <a:gd name="T16" fmla="*/ 168 w 134"/>
                <a:gd name="T17" fmla="*/ 401 h 209"/>
                <a:gd name="T18" fmla="*/ 175 w 134"/>
                <a:gd name="T19" fmla="*/ 401 h 209"/>
                <a:gd name="T20" fmla="*/ 196 w 134"/>
                <a:gd name="T21" fmla="*/ 366 h 209"/>
                <a:gd name="T22" fmla="*/ 214 w 134"/>
                <a:gd name="T23" fmla="*/ 322 h 209"/>
                <a:gd name="T24" fmla="*/ 221 w 134"/>
                <a:gd name="T25" fmla="*/ 310 h 209"/>
                <a:gd name="T26" fmla="*/ 256 w 134"/>
                <a:gd name="T27" fmla="*/ 218 h 209"/>
                <a:gd name="T28" fmla="*/ 248 w 134"/>
                <a:gd name="T29" fmla="*/ 147 h 209"/>
                <a:gd name="T30" fmla="*/ 110 w 134"/>
                <a:gd name="T31" fmla="*/ 349 h 209"/>
                <a:gd name="T32" fmla="*/ 125 w 134"/>
                <a:gd name="T33" fmla="*/ 260 h 209"/>
                <a:gd name="T34" fmla="*/ 131 w 134"/>
                <a:gd name="T35" fmla="*/ 359 h 209"/>
                <a:gd name="T36" fmla="*/ 235 w 134"/>
                <a:gd name="T37" fmla="*/ 208 h 209"/>
                <a:gd name="T38" fmla="*/ 202 w 134"/>
                <a:gd name="T39" fmla="*/ 289 h 209"/>
                <a:gd name="T40" fmla="*/ 194 w 134"/>
                <a:gd name="T41" fmla="*/ 301 h 209"/>
                <a:gd name="T42" fmla="*/ 173 w 134"/>
                <a:gd name="T43" fmla="*/ 355 h 209"/>
                <a:gd name="T44" fmla="*/ 166 w 134"/>
                <a:gd name="T45" fmla="*/ 374 h 209"/>
                <a:gd name="T46" fmla="*/ 131 w 134"/>
                <a:gd name="T47" fmla="*/ 245 h 209"/>
                <a:gd name="T48" fmla="*/ 94 w 134"/>
                <a:gd name="T49" fmla="*/ 343 h 209"/>
                <a:gd name="T50" fmla="*/ 73 w 134"/>
                <a:gd name="T51" fmla="*/ 310 h 209"/>
                <a:gd name="T52" fmla="*/ 54 w 134"/>
                <a:gd name="T53" fmla="*/ 239 h 209"/>
                <a:gd name="T54" fmla="*/ 46 w 134"/>
                <a:gd name="T55" fmla="*/ 214 h 209"/>
                <a:gd name="T56" fmla="*/ 23 w 134"/>
                <a:gd name="T57" fmla="*/ 112 h 209"/>
                <a:gd name="T58" fmla="*/ 131 w 134"/>
                <a:gd name="T59" fmla="*/ 40 h 209"/>
                <a:gd name="T60" fmla="*/ 206 w 134"/>
                <a:gd name="T61" fmla="*/ 108 h 209"/>
                <a:gd name="T62" fmla="*/ 235 w 134"/>
                <a:gd name="T63" fmla="*/ 201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7" name="组合 66"/>
          <p:cNvGrpSpPr/>
          <p:nvPr/>
        </p:nvGrpSpPr>
        <p:grpSpPr>
          <a:xfrm>
            <a:off x="6342547" y="2242704"/>
            <a:ext cx="1510583" cy="1213229"/>
            <a:chOff x="6342547" y="2242704"/>
            <a:chExt cx="1510583" cy="1213229"/>
          </a:xfrm>
        </p:grpSpPr>
        <p:sp>
          <p:nvSpPr>
            <p:cNvPr id="28" name="Freeform 24"/>
            <p:cNvSpPr/>
            <p:nvPr/>
          </p:nvSpPr>
          <p:spPr bwMode="auto">
            <a:xfrm>
              <a:off x="6342547" y="3293783"/>
              <a:ext cx="1510582" cy="162150"/>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nvGrpSpPr>
            <p:cNvPr id="5" name="组合 4"/>
            <p:cNvGrpSpPr/>
            <p:nvPr/>
          </p:nvGrpSpPr>
          <p:grpSpPr>
            <a:xfrm>
              <a:off x="6342547" y="2242704"/>
              <a:ext cx="1510583" cy="1133119"/>
              <a:chOff x="6342547" y="2242704"/>
              <a:chExt cx="1510583" cy="1133119"/>
            </a:xfrm>
          </p:grpSpPr>
          <p:sp>
            <p:nvSpPr>
              <p:cNvPr id="26" name="Freeform 22"/>
              <p:cNvSpPr/>
              <p:nvPr/>
            </p:nvSpPr>
            <p:spPr bwMode="auto">
              <a:xfrm>
                <a:off x="7078617" y="2243669"/>
                <a:ext cx="774513" cy="113215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27" name="Freeform 23"/>
              <p:cNvSpPr/>
              <p:nvPr/>
            </p:nvSpPr>
            <p:spPr bwMode="auto">
              <a:xfrm>
                <a:off x="6342547" y="2242704"/>
                <a:ext cx="736070" cy="1125398"/>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1166">
                    <a:moveTo>
                      <a:pt x="0" y="1166"/>
                    </a:moveTo>
                    <a:lnTo>
                      <a:pt x="651" y="1091"/>
                    </a:lnTo>
                    <a:lnTo>
                      <a:pt x="651" y="0"/>
                    </a:lnTo>
                    <a:lnTo>
                      <a:pt x="0" y="269"/>
                    </a:lnTo>
                    <a:lnTo>
                      <a:pt x="0" y="1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25"/>
              <p:cNvSpPr>
                <a:spLocks noEditPoints="1"/>
              </p:cNvSpPr>
              <p:nvPr/>
            </p:nvSpPr>
            <p:spPr bwMode="auto">
              <a:xfrm>
                <a:off x="6504234" y="2590168"/>
                <a:ext cx="439833" cy="478728"/>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256" y="248"/>
                    </a:lnTo>
                    <a:lnTo>
                      <a:pt x="188" y="340"/>
                    </a:lnTo>
                    <a:lnTo>
                      <a:pt x="132" y="298"/>
                    </a:lnTo>
                    <a:lnTo>
                      <a:pt x="13" y="462"/>
                    </a:lnTo>
                    <a:lnTo>
                      <a:pt x="100" y="281"/>
                    </a:lnTo>
                    <a:lnTo>
                      <a:pt x="13" y="192"/>
                    </a:lnTo>
                    <a:lnTo>
                      <a:pt x="182" y="294"/>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5736505" y="3315982"/>
            <a:ext cx="2125670" cy="1600265"/>
            <a:chOff x="5736505" y="3315982"/>
            <a:chExt cx="2125670" cy="1600265"/>
          </a:xfrm>
        </p:grpSpPr>
        <p:sp>
          <p:nvSpPr>
            <p:cNvPr id="30" name="Freeform 26"/>
            <p:cNvSpPr/>
            <p:nvPr/>
          </p:nvSpPr>
          <p:spPr bwMode="auto">
            <a:xfrm>
              <a:off x="6767681" y="3315982"/>
              <a:ext cx="1094494" cy="1600265"/>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1" name="Freeform 27"/>
            <p:cNvSpPr/>
            <p:nvPr/>
          </p:nvSpPr>
          <p:spPr bwMode="auto">
            <a:xfrm>
              <a:off x="5736505" y="3315982"/>
              <a:ext cx="1031176" cy="1600265"/>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1658">
                  <a:moveTo>
                    <a:pt x="0" y="1371"/>
                  </a:moveTo>
                  <a:lnTo>
                    <a:pt x="912" y="1658"/>
                  </a:lnTo>
                  <a:lnTo>
                    <a:pt x="912" y="0"/>
                  </a:lnTo>
                  <a:lnTo>
                    <a:pt x="8" y="112"/>
                  </a:lnTo>
                  <a:lnTo>
                    <a:pt x="0" y="13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28"/>
            <p:cNvSpPr/>
            <p:nvPr/>
          </p:nvSpPr>
          <p:spPr bwMode="auto">
            <a:xfrm>
              <a:off x="6974595" y="3671167"/>
              <a:ext cx="707803" cy="849357"/>
            </a:xfrm>
            <a:custGeom>
              <a:avLst/>
              <a:gdLst>
                <a:gd name="T0" fmla="*/ 601 w 325"/>
                <a:gd name="T1" fmla="*/ 626 h 457"/>
                <a:gd name="T2" fmla="*/ 499 w 325"/>
                <a:gd name="T3" fmla="*/ 570 h 457"/>
                <a:gd name="T4" fmla="*/ 456 w 325"/>
                <a:gd name="T5" fmla="*/ 549 h 457"/>
                <a:gd name="T6" fmla="*/ 422 w 325"/>
                <a:gd name="T7" fmla="*/ 449 h 457"/>
                <a:gd name="T8" fmla="*/ 456 w 325"/>
                <a:gd name="T9" fmla="*/ 341 h 457"/>
                <a:gd name="T10" fmla="*/ 485 w 325"/>
                <a:gd name="T11" fmla="*/ 273 h 457"/>
                <a:gd name="T12" fmla="*/ 476 w 325"/>
                <a:gd name="T13" fmla="*/ 229 h 457"/>
                <a:gd name="T14" fmla="*/ 476 w 325"/>
                <a:gd name="T15" fmla="*/ 231 h 457"/>
                <a:gd name="T16" fmla="*/ 476 w 325"/>
                <a:gd name="T17" fmla="*/ 229 h 457"/>
                <a:gd name="T18" fmla="*/ 476 w 325"/>
                <a:gd name="T19" fmla="*/ 229 h 457"/>
                <a:gd name="T20" fmla="*/ 476 w 325"/>
                <a:gd name="T21" fmla="*/ 227 h 457"/>
                <a:gd name="T22" fmla="*/ 478 w 325"/>
                <a:gd name="T23" fmla="*/ 214 h 457"/>
                <a:gd name="T24" fmla="*/ 478 w 325"/>
                <a:gd name="T25" fmla="*/ 212 h 457"/>
                <a:gd name="T26" fmla="*/ 478 w 325"/>
                <a:gd name="T27" fmla="*/ 200 h 457"/>
                <a:gd name="T28" fmla="*/ 478 w 325"/>
                <a:gd name="T29" fmla="*/ 200 h 457"/>
                <a:gd name="T30" fmla="*/ 478 w 325"/>
                <a:gd name="T31" fmla="*/ 200 h 457"/>
                <a:gd name="T32" fmla="*/ 478 w 325"/>
                <a:gd name="T33" fmla="*/ 198 h 457"/>
                <a:gd name="T34" fmla="*/ 478 w 325"/>
                <a:gd name="T35" fmla="*/ 198 h 457"/>
                <a:gd name="T36" fmla="*/ 478 w 325"/>
                <a:gd name="T37" fmla="*/ 198 h 457"/>
                <a:gd name="T38" fmla="*/ 478 w 325"/>
                <a:gd name="T39" fmla="*/ 196 h 457"/>
                <a:gd name="T40" fmla="*/ 478 w 325"/>
                <a:gd name="T41" fmla="*/ 196 h 457"/>
                <a:gd name="T42" fmla="*/ 478 w 325"/>
                <a:gd name="T43" fmla="*/ 196 h 457"/>
                <a:gd name="T44" fmla="*/ 474 w 325"/>
                <a:gd name="T45" fmla="*/ 119 h 457"/>
                <a:gd name="T46" fmla="*/ 198 w 325"/>
                <a:gd name="T47" fmla="*/ 119 h 457"/>
                <a:gd name="T48" fmla="*/ 195 w 325"/>
                <a:gd name="T49" fmla="*/ 196 h 457"/>
                <a:gd name="T50" fmla="*/ 195 w 325"/>
                <a:gd name="T51" fmla="*/ 196 h 457"/>
                <a:gd name="T52" fmla="*/ 195 w 325"/>
                <a:gd name="T53" fmla="*/ 196 h 457"/>
                <a:gd name="T54" fmla="*/ 195 w 325"/>
                <a:gd name="T55" fmla="*/ 200 h 457"/>
                <a:gd name="T56" fmla="*/ 195 w 325"/>
                <a:gd name="T57" fmla="*/ 200 h 457"/>
                <a:gd name="T58" fmla="*/ 195 w 325"/>
                <a:gd name="T59" fmla="*/ 200 h 457"/>
                <a:gd name="T60" fmla="*/ 195 w 325"/>
                <a:gd name="T61" fmla="*/ 202 h 457"/>
                <a:gd name="T62" fmla="*/ 195 w 325"/>
                <a:gd name="T63" fmla="*/ 202 h 457"/>
                <a:gd name="T64" fmla="*/ 195 w 325"/>
                <a:gd name="T65" fmla="*/ 202 h 457"/>
                <a:gd name="T66" fmla="*/ 195 w 325"/>
                <a:gd name="T67" fmla="*/ 202 h 457"/>
                <a:gd name="T68" fmla="*/ 198 w 325"/>
                <a:gd name="T69" fmla="*/ 237 h 457"/>
                <a:gd name="T70" fmla="*/ 185 w 325"/>
                <a:gd name="T71" fmla="*/ 273 h 457"/>
                <a:gd name="T72" fmla="*/ 216 w 325"/>
                <a:gd name="T73" fmla="*/ 341 h 457"/>
                <a:gd name="T74" fmla="*/ 250 w 325"/>
                <a:gd name="T75" fmla="*/ 449 h 457"/>
                <a:gd name="T76" fmla="*/ 216 w 325"/>
                <a:gd name="T77" fmla="*/ 570 h 457"/>
                <a:gd name="T78" fmla="*/ 39 w 325"/>
                <a:gd name="T79" fmla="*/ 699 h 457"/>
                <a:gd name="T80" fmla="*/ 10 w 325"/>
                <a:gd name="T81" fmla="*/ 880 h 457"/>
                <a:gd name="T82" fmla="*/ 618 w 325"/>
                <a:gd name="T83" fmla="*/ 745 h 457"/>
                <a:gd name="T84" fmla="*/ 601 w 325"/>
                <a:gd name="T85" fmla="*/ 626 h 4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5131594" y="1560323"/>
            <a:ext cx="1429173" cy="3303804"/>
            <a:chOff x="5131594" y="1560323"/>
            <a:chExt cx="1429173" cy="3303804"/>
          </a:xfrm>
        </p:grpSpPr>
        <p:sp>
          <p:nvSpPr>
            <p:cNvPr id="9" name="Freeform 5"/>
            <p:cNvSpPr/>
            <p:nvPr/>
          </p:nvSpPr>
          <p:spPr bwMode="auto">
            <a:xfrm>
              <a:off x="5837135" y="2656765"/>
              <a:ext cx="298498" cy="92657"/>
            </a:xfrm>
            <a:custGeom>
              <a:avLst/>
              <a:gdLst>
                <a:gd name="T0" fmla="*/ 0 w 264"/>
                <a:gd name="T1" fmla="*/ 92 h 96"/>
                <a:gd name="T2" fmla="*/ 258 w 264"/>
                <a:gd name="T3" fmla="*/ 0 h 96"/>
                <a:gd name="T4" fmla="*/ 264 w 264"/>
                <a:gd name="T5" fmla="*/ 15 h 96"/>
                <a:gd name="T6" fmla="*/ 31 w 264"/>
                <a:gd name="T7" fmla="*/ 96 h 96"/>
                <a:gd name="T8" fmla="*/ 0 w 264"/>
                <a:gd name="T9" fmla="*/ 9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29"/>
            <p:cNvSpPr/>
            <p:nvPr/>
          </p:nvSpPr>
          <p:spPr bwMode="auto">
            <a:xfrm>
              <a:off x="5217525" y="1743707"/>
              <a:ext cx="967858" cy="2993982"/>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4" name="Freeform 30"/>
            <p:cNvSpPr/>
            <p:nvPr/>
          </p:nvSpPr>
          <p:spPr bwMode="auto">
            <a:xfrm>
              <a:off x="6032742" y="1989827"/>
              <a:ext cx="286061" cy="124508"/>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31"/>
            <p:cNvSpPr/>
            <p:nvPr/>
          </p:nvSpPr>
          <p:spPr bwMode="auto">
            <a:xfrm>
              <a:off x="5940027" y="2290963"/>
              <a:ext cx="293976" cy="128369"/>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2"/>
            <p:cNvSpPr/>
            <p:nvPr/>
          </p:nvSpPr>
          <p:spPr bwMode="auto">
            <a:xfrm>
              <a:off x="5741028" y="2985891"/>
              <a:ext cx="312066" cy="66597"/>
            </a:xfrm>
            <a:custGeom>
              <a:avLst/>
              <a:gdLst>
                <a:gd name="T0" fmla="*/ 0 w 276"/>
                <a:gd name="T1" fmla="*/ 67 h 69"/>
                <a:gd name="T2" fmla="*/ 270 w 276"/>
                <a:gd name="T3" fmla="*/ 0 h 69"/>
                <a:gd name="T4" fmla="*/ 276 w 276"/>
                <a:gd name="T5" fmla="*/ 17 h 69"/>
                <a:gd name="T6" fmla="*/ 33 w 276"/>
                <a:gd name="T7" fmla="*/ 69 h 69"/>
                <a:gd name="T8" fmla="*/ 0 w 276"/>
                <a:gd name="T9" fmla="*/ 6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3"/>
            <p:cNvSpPr/>
            <p:nvPr/>
          </p:nvSpPr>
          <p:spPr bwMode="auto">
            <a:xfrm>
              <a:off x="5637006" y="3347833"/>
              <a:ext cx="306413" cy="41503"/>
            </a:xfrm>
            <a:custGeom>
              <a:avLst/>
              <a:gdLst>
                <a:gd name="T0" fmla="*/ 0 w 271"/>
                <a:gd name="T1" fmla="*/ 41 h 43"/>
                <a:gd name="T2" fmla="*/ 266 w 271"/>
                <a:gd name="T3" fmla="*/ 0 h 43"/>
                <a:gd name="T4" fmla="*/ 271 w 271"/>
                <a:gd name="T5" fmla="*/ 17 h 43"/>
                <a:gd name="T6" fmla="*/ 31 w 271"/>
                <a:gd name="T7" fmla="*/ 43 h 43"/>
                <a:gd name="T8" fmla="*/ 0 w 271"/>
                <a:gd name="T9" fmla="*/ 4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4"/>
            <p:cNvSpPr/>
            <p:nvPr/>
          </p:nvSpPr>
          <p:spPr bwMode="auto">
            <a:xfrm>
              <a:off x="5444791" y="4006084"/>
              <a:ext cx="314328" cy="24129"/>
            </a:xfrm>
            <a:custGeom>
              <a:avLst/>
              <a:gdLst>
                <a:gd name="T0" fmla="*/ 0 w 278"/>
                <a:gd name="T1" fmla="*/ 0 h 25"/>
                <a:gd name="T2" fmla="*/ 264 w 278"/>
                <a:gd name="T3" fmla="*/ 25 h 25"/>
                <a:gd name="T4" fmla="*/ 278 w 278"/>
                <a:gd name="T5" fmla="*/ 21 h 25"/>
                <a:gd name="T6" fmla="*/ 31 w 278"/>
                <a:gd name="T7" fmla="*/ 0 h 25"/>
                <a:gd name="T8" fmla="*/ 0 w 2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5"/>
            <p:cNvSpPr/>
            <p:nvPr/>
          </p:nvSpPr>
          <p:spPr bwMode="auto">
            <a:xfrm>
              <a:off x="5333985" y="4360304"/>
              <a:ext cx="305282" cy="52120"/>
            </a:xfrm>
            <a:custGeom>
              <a:avLst/>
              <a:gdLst>
                <a:gd name="T0" fmla="*/ 0 w 270"/>
                <a:gd name="T1" fmla="*/ 0 h 54"/>
                <a:gd name="T2" fmla="*/ 266 w 270"/>
                <a:gd name="T3" fmla="*/ 54 h 54"/>
                <a:gd name="T4" fmla="*/ 270 w 270"/>
                <a:gd name="T5" fmla="*/ 45 h 54"/>
                <a:gd name="T6" fmla="*/ 33 w 270"/>
                <a:gd name="T7" fmla="*/ 0 h 54"/>
                <a:gd name="T8" fmla="*/ 0 w 2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6"/>
            <p:cNvSpPr>
              <a:spLocks noEditPoints="1"/>
            </p:cNvSpPr>
            <p:nvPr/>
          </p:nvSpPr>
          <p:spPr bwMode="auto">
            <a:xfrm>
              <a:off x="5131594" y="1560323"/>
              <a:ext cx="1394123" cy="3303804"/>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7"/>
            <p:cNvSpPr/>
            <p:nvPr/>
          </p:nvSpPr>
          <p:spPr bwMode="auto">
            <a:xfrm>
              <a:off x="5646051" y="1560323"/>
              <a:ext cx="914716" cy="3303804"/>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sp>
        <p:nvSpPr>
          <p:cNvPr id="64" name="Rectangle 62"/>
          <p:cNvSpPr>
            <a:spLocks noChangeArrowheads="1"/>
          </p:cNvSpPr>
          <p:nvPr/>
        </p:nvSpPr>
        <p:spPr bwMode="auto">
          <a:xfrm>
            <a:off x="981506" y="227989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65" name="Rectangle 63"/>
          <p:cNvSpPr/>
          <p:nvPr/>
        </p:nvSpPr>
        <p:spPr bwMode="auto">
          <a:xfrm>
            <a:off x="981506" y="2577548"/>
            <a:ext cx="3237310" cy="369333"/>
          </a:xfrm>
          <a:prstGeom prst="rect">
            <a:avLst/>
          </a:prstGeom>
        </p:spPr>
        <p:txBody>
          <a:bodyPr>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4" name="Group 344"/>
          <p:cNvGrpSpPr/>
          <p:nvPr/>
        </p:nvGrpSpPr>
        <p:grpSpPr bwMode="auto">
          <a:xfrm>
            <a:off x="1007264" y="3182386"/>
            <a:ext cx="3927378" cy="230832"/>
            <a:chOff x="4643438" y="2785367"/>
            <a:chExt cx="5235239" cy="307826"/>
          </a:xfrm>
        </p:grpSpPr>
        <p:sp>
          <p:nvSpPr>
            <p:cNvPr id="60" name="Rectangle 58"/>
            <p:cNvSpPr/>
            <p:nvPr/>
          </p:nvSpPr>
          <p:spPr>
            <a:xfrm>
              <a:off x="5072540" y="2785367"/>
              <a:ext cx="4806137" cy="307826"/>
            </a:xfrm>
            <a:prstGeom prst="rect">
              <a:avLst/>
            </a:prstGeom>
          </p:spPr>
          <p:txBody>
            <a:bodyPr wrap="none">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accent2"/>
                  </a:solidFill>
                  <a:latin typeface="微软雅黑" panose="020B0503020204020204" pitchFamily="34" charset="-122"/>
                  <a:ea typeface="微软雅黑" panose="020B0503020204020204" pitchFamily="34" charset="-122"/>
                </a:rPr>
                <a:t>……</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nvGrpSpPr>
            <p:cNvPr id="61" name="Group 332"/>
            <p:cNvGrpSpPr/>
            <p:nvPr/>
          </p:nvGrpSpPr>
          <p:grpSpPr bwMode="auto">
            <a:xfrm>
              <a:off x="4643438" y="2786064"/>
              <a:ext cx="288476" cy="288476"/>
              <a:chOff x="4643438" y="2786064"/>
              <a:chExt cx="288476" cy="288476"/>
            </a:xfrm>
          </p:grpSpPr>
          <p:sp>
            <p:nvSpPr>
              <p:cNvPr id="62" name="Oval 60"/>
              <p:cNvSpPr/>
              <p:nvPr/>
            </p:nvSpPr>
            <p:spPr>
              <a:xfrm>
                <a:off x="4644019" y="2785366"/>
                <a:ext cx="288855" cy="2889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chemeClr val="accent2"/>
                  </a:solidFill>
                </a:endParaRPr>
              </a:p>
            </p:txBody>
          </p:sp>
          <p:sp>
            <p:nvSpPr>
              <p:cNvPr id="63"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endParaRPr>
              </a:p>
            </p:txBody>
          </p:sp>
        </p:grpSp>
      </p:grpSp>
      <p:grpSp>
        <p:nvGrpSpPr>
          <p:cNvPr id="45" name="Group 347"/>
          <p:cNvGrpSpPr/>
          <p:nvPr/>
        </p:nvGrpSpPr>
        <p:grpSpPr bwMode="auto">
          <a:xfrm>
            <a:off x="1007264" y="4146792"/>
            <a:ext cx="3927378" cy="230832"/>
            <a:chOff x="4643438" y="4071452"/>
            <a:chExt cx="5235239" cy="307826"/>
          </a:xfrm>
        </p:grpSpPr>
        <p:sp>
          <p:nvSpPr>
            <p:cNvPr id="56" name="Rectangle 54"/>
            <p:cNvSpPr/>
            <p:nvPr/>
          </p:nvSpPr>
          <p:spPr>
            <a:xfrm>
              <a:off x="5072540" y="4071452"/>
              <a:ext cx="4806137" cy="307826"/>
            </a:xfrm>
            <a:prstGeom prst="rect">
              <a:avLst/>
            </a:prstGeom>
          </p:spPr>
          <p:txBody>
            <a:bodyPr wrap="none">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accent2"/>
                  </a:solidFill>
                  <a:latin typeface="微软雅黑" panose="020B0503020204020204" pitchFamily="34" charset="-122"/>
                  <a:ea typeface="微软雅黑" panose="020B0503020204020204" pitchFamily="34" charset="-122"/>
                </a:rPr>
                <a:t>……</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nvGrpSpPr>
            <p:cNvPr id="57" name="Group 342"/>
            <p:cNvGrpSpPr/>
            <p:nvPr/>
          </p:nvGrpSpPr>
          <p:grpSpPr bwMode="auto">
            <a:xfrm>
              <a:off x="4643438" y="4071948"/>
              <a:ext cx="288476" cy="288476"/>
              <a:chOff x="4643438" y="4071948"/>
              <a:chExt cx="288476" cy="288476"/>
            </a:xfrm>
          </p:grpSpPr>
          <p:sp>
            <p:nvSpPr>
              <p:cNvPr id="58" name="Oval 56"/>
              <p:cNvSpPr/>
              <p:nvPr/>
            </p:nvSpPr>
            <p:spPr>
              <a:xfrm>
                <a:off x="4644019" y="4071452"/>
                <a:ext cx="288855" cy="28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chemeClr val="accent2"/>
                  </a:solidFill>
                </a:endParaRPr>
              </a:p>
            </p:txBody>
          </p:sp>
          <p:sp>
            <p:nvSpPr>
              <p:cNvPr id="59" name="Freeform 105"/>
              <p:cNvSpPr/>
              <p:nvPr/>
            </p:nvSpPr>
            <p:spPr bwMode="auto">
              <a:xfrm>
                <a:off x="4742079" y="416580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endParaRPr>
              </a:p>
            </p:txBody>
          </p:sp>
        </p:grpSp>
      </p:grpSp>
      <p:grpSp>
        <p:nvGrpSpPr>
          <p:cNvPr id="46" name="Group 346"/>
          <p:cNvGrpSpPr/>
          <p:nvPr/>
        </p:nvGrpSpPr>
        <p:grpSpPr bwMode="auto">
          <a:xfrm>
            <a:off x="1007264" y="3825324"/>
            <a:ext cx="3927378" cy="230832"/>
            <a:chOff x="4643438" y="3642757"/>
            <a:chExt cx="5235239" cy="307826"/>
          </a:xfrm>
        </p:grpSpPr>
        <p:sp>
          <p:nvSpPr>
            <p:cNvPr id="52" name="Rectangle 50"/>
            <p:cNvSpPr/>
            <p:nvPr/>
          </p:nvSpPr>
          <p:spPr>
            <a:xfrm>
              <a:off x="5072540" y="3642757"/>
              <a:ext cx="4806137" cy="307826"/>
            </a:xfrm>
            <a:prstGeom prst="rect">
              <a:avLst/>
            </a:prstGeom>
          </p:spPr>
          <p:txBody>
            <a:bodyPr wrap="none">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accent2"/>
                  </a:solidFill>
                  <a:latin typeface="微软雅黑" panose="020B0503020204020204" pitchFamily="34" charset="-122"/>
                  <a:ea typeface="微软雅黑" panose="020B0503020204020204" pitchFamily="34" charset="-122"/>
                </a:rPr>
                <a:t>……</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nvGrpSpPr>
            <p:cNvPr id="53" name="Group 341"/>
            <p:cNvGrpSpPr/>
            <p:nvPr/>
          </p:nvGrpSpPr>
          <p:grpSpPr bwMode="auto">
            <a:xfrm>
              <a:off x="4643438" y="3643320"/>
              <a:ext cx="288476" cy="288476"/>
              <a:chOff x="4643438" y="3643320"/>
              <a:chExt cx="288476" cy="288476"/>
            </a:xfrm>
          </p:grpSpPr>
          <p:sp>
            <p:nvSpPr>
              <p:cNvPr id="54" name="Oval 52"/>
              <p:cNvSpPr/>
              <p:nvPr/>
            </p:nvSpPr>
            <p:spPr>
              <a:xfrm>
                <a:off x="4644019" y="3642757"/>
                <a:ext cx="288855" cy="28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chemeClr val="accent2"/>
                  </a:solidFill>
                </a:endParaRPr>
              </a:p>
            </p:txBody>
          </p:sp>
          <p:sp>
            <p:nvSpPr>
              <p:cNvPr id="55"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endParaRPr>
              </a:p>
            </p:txBody>
          </p:sp>
        </p:grpSp>
      </p:grpSp>
      <p:grpSp>
        <p:nvGrpSpPr>
          <p:cNvPr id="47" name="Group 345"/>
          <p:cNvGrpSpPr/>
          <p:nvPr/>
        </p:nvGrpSpPr>
        <p:grpSpPr bwMode="auto">
          <a:xfrm>
            <a:off x="1007264" y="3503854"/>
            <a:ext cx="3927378" cy="230832"/>
            <a:chOff x="4643438" y="3214061"/>
            <a:chExt cx="5235239" cy="307826"/>
          </a:xfrm>
        </p:grpSpPr>
        <p:sp>
          <p:nvSpPr>
            <p:cNvPr id="48" name="Rectangle 46"/>
            <p:cNvSpPr/>
            <p:nvPr/>
          </p:nvSpPr>
          <p:spPr>
            <a:xfrm>
              <a:off x="5072540" y="3214061"/>
              <a:ext cx="4806137" cy="307826"/>
            </a:xfrm>
            <a:prstGeom prst="rect">
              <a:avLst/>
            </a:prstGeom>
          </p:spPr>
          <p:txBody>
            <a:bodyPr wrap="none">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accent2"/>
                  </a:solidFill>
                  <a:latin typeface="微软雅黑" panose="020B0503020204020204" pitchFamily="34" charset="-122"/>
                  <a:ea typeface="微软雅黑" panose="020B0503020204020204" pitchFamily="34" charset="-122"/>
                </a:rPr>
                <a:t>……</a:t>
              </a:r>
              <a:endParaRPr lang="en-US" altLang="zh-CN" sz="900" dirty="0">
                <a:solidFill>
                  <a:schemeClr val="accent2"/>
                </a:solidFill>
                <a:latin typeface="微软雅黑" panose="020B0503020204020204" pitchFamily="34" charset="-122"/>
                <a:ea typeface="微软雅黑" panose="020B0503020204020204" pitchFamily="34" charset="-122"/>
              </a:endParaRPr>
            </a:p>
          </p:txBody>
        </p:sp>
        <p:grpSp>
          <p:nvGrpSpPr>
            <p:cNvPr id="49" name="Group 333"/>
            <p:cNvGrpSpPr/>
            <p:nvPr/>
          </p:nvGrpSpPr>
          <p:grpSpPr bwMode="auto">
            <a:xfrm>
              <a:off x="4643438" y="3214692"/>
              <a:ext cx="288476" cy="288476"/>
              <a:chOff x="4643438" y="3214692"/>
              <a:chExt cx="288476" cy="288476"/>
            </a:xfrm>
          </p:grpSpPr>
          <p:sp>
            <p:nvSpPr>
              <p:cNvPr id="50" name="Oval 48"/>
              <p:cNvSpPr/>
              <p:nvPr/>
            </p:nvSpPr>
            <p:spPr>
              <a:xfrm>
                <a:off x="4644019" y="3214061"/>
                <a:ext cx="288855" cy="28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chemeClr val="accent2"/>
                  </a:solidFill>
                </a:endParaRPr>
              </a:p>
            </p:txBody>
          </p:sp>
          <p:sp>
            <p:nvSpPr>
              <p:cNvPr id="51" name="Freeform 105"/>
              <p:cNvSpPr/>
              <p:nvPr/>
            </p:nvSpPr>
            <p:spPr bwMode="auto">
              <a:xfrm>
                <a:off x="4739688" y="331067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endParaRPr>
              </a:p>
            </p:txBody>
          </p:sp>
        </p:grpSp>
      </p:grpSp>
      <p:sp>
        <p:nvSpPr>
          <p:cNvPr id="66" name="Rectangle 64"/>
          <p:cNvSpPr/>
          <p:nvPr/>
        </p:nvSpPr>
        <p:spPr>
          <a:xfrm>
            <a:off x="956504" y="1305947"/>
            <a:ext cx="3296840" cy="761747"/>
          </a:xfrm>
          <a:prstGeom prst="rect">
            <a:avLst/>
          </a:prstGeom>
        </p:spPr>
        <p:txBody>
          <a:bodyPr lIns="68580" tIns="34290" rIns="68580" bIns="3429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6"/>
                                        </p:tgtEl>
                                        <p:attrNameLst>
                                          <p:attrName>ppt_y</p:attrName>
                                        </p:attrNameLst>
                                      </p:cBhvr>
                                      <p:tavLst>
                                        <p:tav tm="0">
                                          <p:val>
                                            <p:strVal val="#ppt_y"/>
                                          </p:val>
                                        </p:tav>
                                        <p:tav tm="100000">
                                          <p:val>
                                            <p:strVal val="#ppt_y"/>
                                          </p:val>
                                        </p:tav>
                                      </p:tavLst>
                                    </p:anim>
                                    <p:anim calcmode="lin" valueType="num">
                                      <p:cBhvr>
                                        <p:cTn id="3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6"/>
                                        </p:tgtEl>
                                      </p:cBhvr>
                                    </p:animEffect>
                                  </p:childTnLst>
                                </p:cTn>
                              </p:par>
                            </p:childTnLst>
                          </p:cTn>
                        </p:par>
                        <p:par>
                          <p:cTn id="33" fill="hold">
                            <p:stCondLst>
                              <p:cond delay="7599"/>
                            </p:stCondLst>
                            <p:childTnLst>
                              <p:par>
                                <p:cTn id="34" presetID="2" presetClass="entr" presetSubtype="8"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250" fill="hold"/>
                                        <p:tgtEl>
                                          <p:spTgt spid="64"/>
                                        </p:tgtEl>
                                        <p:attrNameLst>
                                          <p:attrName>ppt_x</p:attrName>
                                        </p:attrNameLst>
                                      </p:cBhvr>
                                      <p:tavLst>
                                        <p:tav tm="0">
                                          <p:val>
                                            <p:strVal val="0-#ppt_w/2"/>
                                          </p:val>
                                        </p:tav>
                                        <p:tav tm="100000">
                                          <p:val>
                                            <p:strVal val="#ppt_x"/>
                                          </p:val>
                                        </p:tav>
                                      </p:tavLst>
                                    </p:anim>
                                    <p:anim calcmode="lin" valueType="num">
                                      <p:cBhvr additive="base">
                                        <p:cTn id="37" dur="250" fill="hold"/>
                                        <p:tgtEl>
                                          <p:spTgt spid="64"/>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par>
                          <p:cTn id="41" fill="hold">
                            <p:stCondLst>
                              <p:cond delay="8099"/>
                            </p:stCondLst>
                            <p:childTnLst>
                              <p:par>
                                <p:cTn id="42" presetID="42"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4</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chemeClr val="accent2"/>
                </a:solidFill>
                <a:latin typeface="微软雅黑" panose="020B0503020204020204" pitchFamily="34" charset="-122"/>
                <a:ea typeface="微软雅黑" panose="020B0503020204020204" pitchFamily="34" charset="-122"/>
              </a:rPr>
              <a:t>工作不足之处</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认识上的不足</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管理上的不足</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其他不足之处</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改善不足对策</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认识上的不足</a:t>
            </a:r>
            <a:endParaRPr lang="zh-CN" altLang="en-US" dirty="0"/>
          </a:p>
        </p:txBody>
      </p:sp>
      <p:grpSp>
        <p:nvGrpSpPr>
          <p:cNvPr id="6" name="组合 5"/>
          <p:cNvGrpSpPr/>
          <p:nvPr/>
        </p:nvGrpSpPr>
        <p:grpSpPr>
          <a:xfrm>
            <a:off x="4764660" y="3456707"/>
            <a:ext cx="1010953" cy="1008922"/>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chemeClr val="accent1"/>
            </a:solidFill>
            <a:ln w="9525">
              <a:solidFill>
                <a:schemeClr val="bg1"/>
              </a:solidFill>
              <a:round/>
            </a:ln>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solidFill>
              <a:schemeClr val="accent1"/>
            </a:solidFill>
            <a:ln w="9525">
              <a:solidFill>
                <a:schemeClr val="bg1"/>
              </a:solidFill>
              <a:round/>
            </a:ln>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chemeClr val="accent1"/>
            </a:solidFill>
            <a:ln w="9525">
              <a:solidFill>
                <a:schemeClr val="bg1"/>
              </a:solidFill>
              <a:round/>
            </a:ln>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solidFill>
              <a:schemeClr val="accent1"/>
            </a:solidFill>
            <a:ln w="9525">
              <a:solidFill>
                <a:schemeClr val="bg1"/>
              </a:solidFill>
              <a:round/>
            </a:ln>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chemeClr val="accent1"/>
            </a:solidFill>
            <a:ln w="9525">
              <a:solidFill>
                <a:schemeClr val="bg1"/>
              </a:solidFill>
              <a:round/>
            </a:ln>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solidFill>
              <a:schemeClr val="accent1"/>
            </a:solidFill>
            <a:ln w="9525">
              <a:solidFill>
                <a:schemeClr val="bg1"/>
              </a:solidFill>
              <a:round/>
            </a:ln>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chemeClr val="accent1"/>
            </a:solidFill>
            <a:ln w="9525">
              <a:solidFill>
                <a:schemeClr val="bg1"/>
              </a:solidFill>
              <a:round/>
            </a:ln>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solidFill>
              <a:schemeClr val="accent1"/>
            </a:solidFill>
            <a:ln w="9525">
              <a:solidFill>
                <a:schemeClr val="bg1"/>
              </a:solidFill>
              <a:round/>
            </a:ln>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chemeClr val="accent1"/>
            </a:solidFill>
            <a:ln w="9525">
              <a:solidFill>
                <a:schemeClr val="bg1"/>
              </a:solidFill>
              <a:round/>
            </a:ln>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solidFill>
              <a:schemeClr val="accent1"/>
            </a:solidFill>
            <a:ln w="9525">
              <a:solidFill>
                <a:schemeClr val="bg1"/>
              </a:solidFill>
              <a:round/>
            </a:ln>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chemeClr val="accent1"/>
            </a:solidFill>
            <a:ln w="9525">
              <a:solidFill>
                <a:schemeClr val="bg1"/>
              </a:solidFill>
              <a:round/>
            </a:ln>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solidFill>
              <a:schemeClr val="accent1"/>
            </a:solidFill>
            <a:ln w="9525">
              <a:solidFill>
                <a:schemeClr val="bg1"/>
              </a:solidFill>
              <a:round/>
            </a:ln>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chemeClr val="accent1"/>
            </a:solidFill>
            <a:ln w="9525">
              <a:solidFill>
                <a:schemeClr val="bg1"/>
              </a:solidFill>
              <a:round/>
            </a:ln>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solidFill>
              <a:schemeClr val="accent1"/>
            </a:solidFill>
            <a:ln w="9525">
              <a:solidFill>
                <a:schemeClr val="bg1"/>
              </a:solidFill>
              <a:round/>
            </a:ln>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chemeClr val="accent1"/>
            </a:solidFill>
            <a:ln w="9525">
              <a:solidFill>
                <a:schemeClr val="bg1"/>
              </a:solidFill>
              <a:round/>
            </a:ln>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solidFill>
              <a:schemeClr val="accent1"/>
            </a:solidFill>
            <a:ln w="9525">
              <a:solidFill>
                <a:schemeClr val="bg1"/>
              </a:solidFill>
              <a:round/>
            </a:ln>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chemeClr val="accent1"/>
            </a:solidFill>
            <a:ln w="9525">
              <a:solidFill>
                <a:schemeClr val="bg1"/>
              </a:solidFill>
              <a:round/>
            </a:ln>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solidFill>
              <a:schemeClr val="accent1"/>
            </a:solidFill>
            <a:ln w="9525">
              <a:solidFill>
                <a:schemeClr val="bg1"/>
              </a:solidFill>
              <a:round/>
            </a:ln>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chemeClr val="accent1"/>
            </a:solidFill>
            <a:ln w="9525">
              <a:solidFill>
                <a:schemeClr val="bg1"/>
              </a:solidFill>
              <a:round/>
            </a:ln>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solidFill>
              <a:schemeClr val="accent1"/>
            </a:solidFill>
            <a:ln w="9525">
              <a:solidFill>
                <a:schemeClr val="bg1"/>
              </a:solidFill>
              <a:round/>
            </a:ln>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5011034" y="2236101"/>
            <a:ext cx="1010954" cy="1007989"/>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chemeClr val="accent1"/>
            </a:solidFill>
            <a:ln w="9525">
              <a:solidFill>
                <a:schemeClr val="bg1"/>
              </a:solidFill>
              <a:round/>
            </a:ln>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solidFill>
              <a:schemeClr val="accent1"/>
            </a:solidFill>
            <a:ln w="9525">
              <a:solidFill>
                <a:schemeClr val="bg1"/>
              </a:solidFill>
              <a:round/>
            </a:ln>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chemeClr val="accent1"/>
            </a:solidFill>
            <a:ln w="9525">
              <a:solidFill>
                <a:schemeClr val="bg1"/>
              </a:solidFill>
              <a:round/>
            </a:ln>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solidFill>
              <a:schemeClr val="accent1"/>
            </a:solidFill>
            <a:ln w="9525">
              <a:solidFill>
                <a:schemeClr val="bg1"/>
              </a:solidFill>
              <a:round/>
            </a:ln>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chemeClr val="accent1"/>
            </a:solidFill>
            <a:ln w="9525">
              <a:solidFill>
                <a:schemeClr val="bg1"/>
              </a:solidFill>
              <a:round/>
            </a:ln>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solidFill>
              <a:schemeClr val="accent1"/>
            </a:solidFill>
            <a:ln w="9525">
              <a:solidFill>
                <a:schemeClr val="bg1"/>
              </a:solidFill>
              <a:round/>
            </a:ln>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chemeClr val="accent1"/>
            </a:solidFill>
            <a:ln w="9525">
              <a:solidFill>
                <a:schemeClr val="bg1"/>
              </a:solidFill>
              <a:round/>
            </a:ln>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solidFill>
              <a:schemeClr val="accent1"/>
            </a:solidFill>
            <a:ln w="9525">
              <a:solidFill>
                <a:schemeClr val="bg1"/>
              </a:solidFill>
              <a:round/>
            </a:ln>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chemeClr val="accent1"/>
            </a:solidFill>
            <a:ln w="9525">
              <a:solidFill>
                <a:schemeClr val="bg1"/>
              </a:solidFill>
              <a:round/>
            </a:ln>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solidFill>
              <a:schemeClr val="accent1"/>
            </a:solidFill>
            <a:ln w="9525">
              <a:solidFill>
                <a:schemeClr val="bg1"/>
              </a:solidFill>
              <a:round/>
            </a:ln>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chemeClr val="accent1"/>
            </a:solidFill>
            <a:ln w="9525">
              <a:solidFill>
                <a:schemeClr val="bg1"/>
              </a:solidFill>
              <a:round/>
            </a:ln>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solidFill>
              <a:schemeClr val="accent1"/>
            </a:solidFill>
            <a:ln w="9525">
              <a:solidFill>
                <a:schemeClr val="bg1"/>
              </a:solidFill>
              <a:round/>
            </a:ln>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chemeClr val="accent1"/>
            </a:solidFill>
            <a:ln w="9525">
              <a:solidFill>
                <a:schemeClr val="bg1"/>
              </a:solidFill>
              <a:round/>
            </a:ln>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solidFill>
              <a:schemeClr val="accent1"/>
            </a:solidFill>
            <a:ln w="9525">
              <a:solidFill>
                <a:schemeClr val="bg1"/>
              </a:solidFill>
              <a:round/>
            </a:ln>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chemeClr val="accent1"/>
            </a:solidFill>
            <a:ln w="9525">
              <a:solidFill>
                <a:schemeClr val="bg1"/>
              </a:solidFill>
              <a:round/>
            </a:ln>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solidFill>
              <a:schemeClr val="accent1"/>
            </a:solidFill>
            <a:ln w="9525">
              <a:solidFill>
                <a:schemeClr val="bg1"/>
              </a:solidFill>
              <a:round/>
            </a:ln>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chemeClr val="accent1"/>
            </a:solidFill>
            <a:ln w="9525">
              <a:solidFill>
                <a:schemeClr val="bg1"/>
              </a:solidFill>
              <a:round/>
            </a:ln>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solidFill>
              <a:schemeClr val="accent1"/>
            </a:solidFill>
            <a:ln w="9525">
              <a:solidFill>
                <a:schemeClr val="bg1"/>
              </a:solidFill>
              <a:round/>
            </a:ln>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chemeClr val="accent1"/>
            </a:solidFill>
            <a:ln w="9525">
              <a:solidFill>
                <a:schemeClr val="bg1"/>
              </a:solidFill>
              <a:round/>
            </a:ln>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solidFill>
              <a:schemeClr val="accent1"/>
            </a:solidFill>
            <a:ln w="9525">
              <a:solidFill>
                <a:schemeClr val="bg1"/>
              </a:solidFill>
              <a:round/>
            </a:ln>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chemeClr val="accent1"/>
            </a:solidFill>
            <a:ln w="9525">
              <a:solidFill>
                <a:schemeClr val="bg1"/>
              </a:solidFill>
              <a:round/>
            </a:ln>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solidFill>
              <a:schemeClr val="accent1"/>
            </a:solidFill>
            <a:ln w="9525">
              <a:solidFill>
                <a:schemeClr val="bg1"/>
              </a:solidFill>
              <a:round/>
            </a:ln>
          </p:spPr>
          <p:txBody>
            <a:bodyPr/>
            <a:lstStyle/>
            <a:p>
              <a:endParaRPr lang="zh-CN" altLang="en-US"/>
            </a:p>
          </p:txBody>
        </p:sp>
      </p:grpSp>
      <p:grpSp>
        <p:nvGrpSpPr>
          <p:cNvPr id="2" name="组合 1"/>
          <p:cNvGrpSpPr/>
          <p:nvPr/>
        </p:nvGrpSpPr>
        <p:grpSpPr>
          <a:xfrm>
            <a:off x="6006413" y="3463454"/>
            <a:ext cx="1010953" cy="1009854"/>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chemeClr val="accent1"/>
            </a:solidFill>
            <a:ln w="9525">
              <a:solidFill>
                <a:schemeClr val="bg1"/>
              </a:solidFill>
              <a:round/>
            </a:ln>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solidFill>
              <a:schemeClr val="accent1"/>
            </a:solidFill>
            <a:ln w="9525">
              <a:solidFill>
                <a:schemeClr val="bg1"/>
              </a:solidFill>
              <a:round/>
            </a:ln>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chemeClr val="accent1"/>
            </a:solidFill>
            <a:ln w="9525">
              <a:solidFill>
                <a:schemeClr val="bg1"/>
              </a:solidFill>
              <a:round/>
            </a:ln>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solidFill>
              <a:schemeClr val="accent1"/>
            </a:solidFill>
            <a:ln w="9525">
              <a:solidFill>
                <a:schemeClr val="bg1"/>
              </a:solidFill>
              <a:round/>
            </a:ln>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chemeClr val="accent1"/>
            </a:solidFill>
            <a:ln w="9525">
              <a:solidFill>
                <a:schemeClr val="bg1"/>
              </a:solidFill>
              <a:round/>
            </a:ln>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solidFill>
              <a:schemeClr val="accent1"/>
            </a:solidFill>
            <a:ln w="9525">
              <a:solidFill>
                <a:schemeClr val="bg1"/>
              </a:solidFill>
              <a:round/>
            </a:ln>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chemeClr val="accent1"/>
            </a:solidFill>
            <a:ln w="9525">
              <a:solidFill>
                <a:schemeClr val="bg1"/>
              </a:solidFill>
              <a:round/>
            </a:ln>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solidFill>
              <a:schemeClr val="accent1"/>
            </a:solidFill>
            <a:ln w="9525">
              <a:solidFill>
                <a:schemeClr val="bg1"/>
              </a:solidFill>
              <a:round/>
            </a:ln>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chemeClr val="accent1"/>
            </a:solidFill>
            <a:ln w="9525">
              <a:solidFill>
                <a:schemeClr val="bg1"/>
              </a:solidFill>
              <a:round/>
            </a:ln>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solidFill>
              <a:schemeClr val="accent1"/>
            </a:solidFill>
            <a:ln w="9525">
              <a:solidFill>
                <a:schemeClr val="bg1"/>
              </a:solidFill>
              <a:round/>
            </a:ln>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chemeClr val="accent1"/>
            </a:solidFill>
            <a:ln w="9525">
              <a:solidFill>
                <a:schemeClr val="bg1"/>
              </a:solidFill>
              <a:round/>
            </a:ln>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solidFill>
              <a:schemeClr val="accent1"/>
            </a:solidFill>
            <a:ln w="9525">
              <a:solidFill>
                <a:schemeClr val="bg1"/>
              </a:solidFill>
              <a:round/>
            </a:ln>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chemeClr val="accent1"/>
            </a:solidFill>
            <a:ln w="9525">
              <a:solidFill>
                <a:schemeClr val="bg1"/>
              </a:solidFill>
              <a:round/>
            </a:ln>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solidFill>
              <a:schemeClr val="accent1"/>
            </a:solidFill>
            <a:ln w="9525">
              <a:solidFill>
                <a:schemeClr val="bg1"/>
              </a:solidFill>
              <a:round/>
            </a:ln>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chemeClr val="accent1"/>
            </a:solidFill>
            <a:ln w="9525">
              <a:solidFill>
                <a:schemeClr val="bg1"/>
              </a:solidFill>
              <a:round/>
            </a:ln>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solidFill>
              <a:schemeClr val="accent1"/>
            </a:solidFill>
            <a:ln w="9525">
              <a:solidFill>
                <a:schemeClr val="bg1"/>
              </a:solidFill>
              <a:round/>
            </a:ln>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chemeClr val="accent1"/>
            </a:solidFill>
            <a:ln w="9525">
              <a:solidFill>
                <a:schemeClr val="bg1"/>
              </a:solidFill>
              <a:round/>
            </a:ln>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solidFill>
              <a:schemeClr val="accent1"/>
            </a:solidFill>
            <a:ln w="9525">
              <a:solidFill>
                <a:schemeClr val="bg1"/>
              </a:solidFill>
              <a:round/>
            </a:ln>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chemeClr val="accent1"/>
            </a:solidFill>
            <a:ln w="9525">
              <a:solidFill>
                <a:schemeClr val="bg1"/>
              </a:solidFill>
              <a:round/>
            </a:ln>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solidFill>
              <a:schemeClr val="accent1"/>
            </a:solidFill>
            <a:ln w="9525">
              <a:solidFill>
                <a:schemeClr val="bg1"/>
              </a:solidFill>
              <a:round/>
            </a:ln>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6089136" y="1114351"/>
            <a:ext cx="2155272" cy="2153051"/>
          </a:xfrm>
          <a:prstGeom prst="ellipse">
            <a:avLst/>
          </a:prstGeom>
          <a:solidFill>
            <a:schemeClr val="accent1">
              <a:lumMod val="20000"/>
              <a:lumOff val="80000"/>
            </a:schemeClr>
          </a:solidFill>
          <a:ln>
            <a:noFill/>
          </a:ln>
        </p:spPr>
        <p:txBody>
          <a:bodyPr/>
          <a:lstStyle/>
          <a:p>
            <a:pPr eaLnBrk="1" hangingPunct="1"/>
            <a:endParaRPr lang="zh-CN" altLang="zh-CN"/>
          </a:p>
        </p:txBody>
      </p:sp>
      <p:sp>
        <p:nvSpPr>
          <p:cNvPr id="106" name="Oval 71"/>
          <p:cNvSpPr>
            <a:spLocks noChangeArrowheads="1"/>
          </p:cNvSpPr>
          <p:nvPr/>
        </p:nvSpPr>
        <p:spPr bwMode="auto">
          <a:xfrm flipH="1">
            <a:off x="6310166" y="1335344"/>
            <a:ext cx="1714145" cy="17119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316"/>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1"/>
          </a:solidFill>
          <a:ln>
            <a:noFill/>
          </a:ln>
        </p:spPr>
        <p:txBody>
          <a:bodyPr/>
          <a:lstStyle/>
          <a:p>
            <a:pPr eaLnBrk="1"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1" y="1499457"/>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1"/>
          </a:solidFill>
          <a:ln>
            <a:noFill/>
          </a:ln>
        </p:spPr>
        <p:txBody>
          <a:bodyPr/>
          <a:lstStyle/>
          <a:p>
            <a:endParaRPr lang="zh-CN" altLang="en-US"/>
          </a:p>
        </p:txBody>
      </p:sp>
      <p:sp>
        <p:nvSpPr>
          <p:cNvPr id="109" name="Freeform 74"/>
          <p:cNvSpPr>
            <a:spLocks noEditPoints="1"/>
          </p:cNvSpPr>
          <p:nvPr/>
        </p:nvSpPr>
        <p:spPr bwMode="auto">
          <a:xfrm flipH="1">
            <a:off x="6673885" y="1706463"/>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75"/>
          <p:cNvSpPr>
            <a:spLocks noEditPoints="1"/>
          </p:cNvSpPr>
          <p:nvPr/>
        </p:nvSpPr>
        <p:spPr bwMode="auto">
          <a:xfrm flipH="1">
            <a:off x="6876263" y="1911605"/>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accent1"/>
          </a:solidFill>
          <a:ln>
            <a:noFill/>
          </a:ln>
        </p:spPr>
        <p:txBody>
          <a:bodyPr/>
          <a:lstStyle/>
          <a:p>
            <a:endParaRPr lang="zh-CN" altLang="en-US"/>
          </a:p>
        </p:txBody>
      </p:sp>
      <p:sp>
        <p:nvSpPr>
          <p:cNvPr id="111" name="Oval 76"/>
          <p:cNvSpPr>
            <a:spLocks noChangeArrowheads="1"/>
          </p:cNvSpPr>
          <p:nvPr/>
        </p:nvSpPr>
        <p:spPr bwMode="auto">
          <a:xfrm flipH="1">
            <a:off x="7054392" y="2085975"/>
            <a:ext cx="213569" cy="209804"/>
          </a:xfrm>
          <a:prstGeom prst="ellipse">
            <a:avLst/>
          </a:prstGeom>
          <a:solidFill>
            <a:schemeClr val="accent1"/>
          </a:solidFill>
          <a:ln>
            <a:noFill/>
          </a:ln>
        </p:spPr>
        <p:txBody>
          <a:bodyPr/>
          <a:lstStyle/>
          <a:p>
            <a:pPr eaLnBrk="1" hangingPunct="1"/>
            <a:endParaRPr lang="zh-CN" altLang="zh-CN"/>
          </a:p>
        </p:txBody>
      </p:sp>
      <p:grpSp>
        <p:nvGrpSpPr>
          <p:cNvPr id="10" name="组合 9"/>
          <p:cNvGrpSpPr/>
          <p:nvPr/>
        </p:nvGrpSpPr>
        <p:grpSpPr>
          <a:xfrm>
            <a:off x="6205713" y="2161504"/>
            <a:ext cx="986705" cy="986543"/>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chemeClr val="accent1"/>
            </a:solidFill>
            <a:ln w="9525">
              <a:solidFill>
                <a:schemeClr val="bg1"/>
              </a:solidFill>
              <a:round/>
            </a:ln>
          </p:spPr>
          <p:txBody>
            <a:bodyPr/>
            <a:lstStyle/>
            <a:p>
              <a:endParaRPr lang="zh-CN" altLang="en-US"/>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solidFill>
              <a:schemeClr val="accent1"/>
            </a:solidFill>
            <a:ln w="9525">
              <a:solidFill>
                <a:schemeClr val="bg1"/>
              </a:solidFill>
              <a:round/>
            </a:ln>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chemeClr val="accent1"/>
            </a:solidFill>
            <a:ln w="9525">
              <a:solidFill>
                <a:schemeClr val="bg1"/>
              </a:solidFill>
              <a:round/>
            </a:ln>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solidFill>
              <a:schemeClr val="accent1"/>
            </a:solidFill>
            <a:ln w="9525">
              <a:solidFill>
                <a:schemeClr val="bg1"/>
              </a:solidFill>
              <a:round/>
            </a:ln>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chemeClr val="accent1"/>
            </a:solidFill>
            <a:ln w="9525">
              <a:solidFill>
                <a:schemeClr val="bg1"/>
              </a:solidFill>
              <a:round/>
            </a:ln>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solidFill>
              <a:schemeClr val="accent1"/>
            </a:solidFill>
            <a:ln w="9525">
              <a:solidFill>
                <a:schemeClr val="bg1"/>
              </a:solidFill>
              <a:round/>
            </a:ln>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chemeClr val="accent1"/>
            </a:solidFill>
            <a:ln w="9525">
              <a:solidFill>
                <a:schemeClr val="bg1"/>
              </a:solidFill>
              <a:round/>
            </a:ln>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solidFill>
              <a:schemeClr val="accent1"/>
            </a:solidFill>
            <a:ln w="9525">
              <a:solidFill>
                <a:schemeClr val="bg1"/>
              </a:solidFill>
              <a:round/>
            </a:ln>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chemeClr val="accent1"/>
            </a:solidFill>
            <a:ln w="9525">
              <a:solidFill>
                <a:schemeClr val="bg1"/>
              </a:solidFill>
              <a:round/>
            </a:ln>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solidFill>
              <a:schemeClr val="accent1"/>
            </a:solidFill>
            <a:ln w="9525">
              <a:solidFill>
                <a:schemeClr val="bg1"/>
              </a:solidFill>
              <a:round/>
            </a:ln>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chemeClr val="accent1"/>
            </a:solidFill>
            <a:ln w="9525">
              <a:solidFill>
                <a:schemeClr val="bg1"/>
              </a:solidFill>
              <a:round/>
            </a:ln>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solidFill>
              <a:schemeClr val="accent1"/>
            </a:solidFill>
            <a:ln w="9525">
              <a:solidFill>
                <a:schemeClr val="bg1"/>
              </a:solidFill>
              <a:round/>
            </a:ln>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chemeClr val="accent1"/>
            </a:solidFill>
            <a:ln w="9525">
              <a:solidFill>
                <a:schemeClr val="bg1"/>
              </a:solidFill>
              <a:round/>
            </a:ln>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solidFill>
              <a:schemeClr val="accent1"/>
            </a:solidFill>
            <a:ln w="9525">
              <a:solidFill>
                <a:schemeClr val="bg1"/>
              </a:solidFill>
              <a:round/>
            </a:ln>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chemeClr val="accent1"/>
            </a:solidFill>
            <a:ln w="9525">
              <a:solidFill>
                <a:schemeClr val="bg1"/>
              </a:solidFill>
              <a:round/>
            </a:ln>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solidFill>
              <a:schemeClr val="accent1"/>
            </a:solidFill>
            <a:ln w="9525">
              <a:solidFill>
                <a:schemeClr val="bg1"/>
              </a:solidFill>
              <a:round/>
            </a:ln>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chemeClr val="accent1"/>
            </a:solidFill>
            <a:ln w="9525">
              <a:solidFill>
                <a:schemeClr val="bg1"/>
              </a:solidFill>
              <a:round/>
            </a:ln>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solidFill>
              <a:schemeClr val="accent1"/>
            </a:solidFill>
            <a:ln w="9525">
              <a:solidFill>
                <a:schemeClr val="bg1"/>
              </a:solidFill>
              <a:round/>
            </a:ln>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chemeClr val="accent1"/>
            </a:solidFill>
            <a:ln w="9525">
              <a:solidFill>
                <a:schemeClr val="bg1"/>
              </a:solidFill>
              <a:round/>
            </a:ln>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solidFill>
              <a:schemeClr val="accent1"/>
            </a:solidFill>
            <a:ln w="9525">
              <a:solidFill>
                <a:schemeClr val="bg1"/>
              </a:solidFill>
              <a:round/>
            </a:ln>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7899341" y="2930784"/>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7146721" y="2178288"/>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 name="组合 2"/>
          <p:cNvGrpSpPr/>
          <p:nvPr/>
        </p:nvGrpSpPr>
        <p:grpSpPr>
          <a:xfrm>
            <a:off x="685009" y="1514252"/>
            <a:ext cx="365522" cy="43815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4" name="组合 3"/>
          <p:cNvGrpSpPr/>
          <p:nvPr/>
        </p:nvGrpSpPr>
        <p:grpSpPr>
          <a:xfrm>
            <a:off x="685009" y="2261965"/>
            <a:ext cx="365522" cy="451246"/>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5" name="组合 4"/>
          <p:cNvGrpSpPr/>
          <p:nvPr/>
        </p:nvGrpSpPr>
        <p:grpSpPr>
          <a:xfrm>
            <a:off x="680246" y="3021584"/>
            <a:ext cx="365522" cy="451246"/>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264210" y="1491630"/>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对手认识不够</a:t>
            </a:r>
            <a:endParaRPr lang="en-US" altLang="zh-CN"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5" name="Content Placeholder 2"/>
          <p:cNvSpPr txBox="1"/>
          <p:nvPr/>
        </p:nvSpPr>
        <p:spPr bwMode="auto">
          <a:xfrm>
            <a:off x="1189833" y="1648793"/>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2" name="Rectangle 1436"/>
          <p:cNvSpPr>
            <a:spLocks noChangeArrowheads="1"/>
          </p:cNvSpPr>
          <p:nvPr/>
        </p:nvSpPr>
        <p:spPr bwMode="auto">
          <a:xfrm>
            <a:off x="1287989" y="224611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市场分析不透</a:t>
            </a:r>
            <a:endParaRPr lang="en-US" altLang="zh-CN"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3" name="Content Placeholder 2"/>
          <p:cNvSpPr txBox="1"/>
          <p:nvPr/>
        </p:nvSpPr>
        <p:spPr bwMode="auto">
          <a:xfrm>
            <a:off x="1213646" y="2403649"/>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Rectangle 1436"/>
          <p:cNvSpPr>
            <a:spLocks noChangeArrowheads="1"/>
          </p:cNvSpPr>
          <p:nvPr/>
        </p:nvSpPr>
        <p:spPr bwMode="auto">
          <a:xfrm>
            <a:off x="1264210" y="2985827"/>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团队合作不力</a:t>
            </a:r>
            <a:endParaRPr lang="en-US" altLang="zh-CN"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1" name="Content Placeholder 2"/>
          <p:cNvSpPr txBox="1"/>
          <p:nvPr/>
        </p:nvSpPr>
        <p:spPr bwMode="auto">
          <a:xfrm>
            <a:off x="1189833" y="3143028"/>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Rectangle 1436"/>
          <p:cNvSpPr>
            <a:spLocks noChangeArrowheads="1"/>
          </p:cNvSpPr>
          <p:nvPr/>
        </p:nvSpPr>
        <p:spPr bwMode="auto">
          <a:xfrm>
            <a:off x="1287989" y="375575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行动速度迟缓</a:t>
            </a:r>
            <a:endParaRPr lang="en-US" altLang="zh-CN" sz="12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 name="Content Placeholder 2"/>
          <p:cNvSpPr txBox="1"/>
          <p:nvPr/>
        </p:nvSpPr>
        <p:spPr bwMode="auto">
          <a:xfrm>
            <a:off x="1213646" y="3957415"/>
            <a:ext cx="3224213" cy="410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04059" y="3810967"/>
            <a:ext cx="366713" cy="432198"/>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管理上的不足之处</a:t>
            </a:r>
            <a:endParaRPr lang="zh-CN" altLang="en-US" dirty="0"/>
          </a:p>
        </p:txBody>
      </p:sp>
      <p:sp>
        <p:nvSpPr>
          <p:cNvPr id="3" name="椭圆 2"/>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65"/>
          <p:cNvSpPr>
            <a:spLocks noChangeArrowheads="1"/>
          </p:cNvSpPr>
          <p:nvPr/>
        </p:nvSpPr>
        <p:spPr bwMode="auto">
          <a:xfrm>
            <a:off x="3700455" y="4324082"/>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nvGrpSpPr>
          <p:cNvPr id="21" name="Group 30"/>
          <p:cNvGrpSpPr/>
          <p:nvPr/>
        </p:nvGrpSpPr>
        <p:grpSpPr>
          <a:xfrm>
            <a:off x="5446541" y="3104400"/>
            <a:ext cx="3173639" cy="1006269"/>
            <a:chOff x="1127078" y="3779324"/>
            <a:chExt cx="4231519" cy="1341692"/>
          </a:xfrm>
        </p:grpSpPr>
        <p:sp>
          <p:nvSpPr>
            <p:cNvPr id="27" name="Rectangle 28"/>
            <p:cNvSpPr/>
            <p:nvPr/>
          </p:nvSpPr>
          <p:spPr>
            <a:xfrm>
              <a:off x="1127078" y="4095095"/>
              <a:ext cx="4210060" cy="1025921"/>
            </a:xfrm>
            <a:prstGeom prst="rect">
              <a:avLst/>
            </a:prstGeom>
          </p:spPr>
          <p:txBody>
            <a:bodyPr wrap="square">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676085" y="3779324"/>
              <a:ext cx="1682512" cy="410369"/>
            </a:xfrm>
            <a:prstGeom prst="rect">
              <a:avLst/>
            </a:prstGeom>
            <a:noFill/>
          </p:spPr>
          <p:txBody>
            <a:bodyPr wrap="non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29" name="Group 31"/>
          <p:cNvGrpSpPr/>
          <p:nvPr/>
        </p:nvGrpSpPr>
        <p:grpSpPr>
          <a:xfrm>
            <a:off x="529190" y="3104403"/>
            <a:ext cx="3171264" cy="1175549"/>
            <a:chOff x="1108786" y="3779324"/>
            <a:chExt cx="4228352" cy="1567397"/>
          </a:xfrm>
        </p:grpSpPr>
        <p:sp>
          <p:nvSpPr>
            <p:cNvPr id="30" name="Rectangle 32"/>
            <p:cNvSpPr/>
            <p:nvPr/>
          </p:nvSpPr>
          <p:spPr>
            <a:xfrm>
              <a:off x="1127078" y="4095097"/>
              <a:ext cx="4210060" cy="1251624"/>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08786" y="3779324"/>
              <a:ext cx="1682512" cy="410369"/>
            </a:xfrm>
            <a:prstGeom prst="rect">
              <a:avLst/>
            </a:prstGeom>
            <a:noFill/>
          </p:spPr>
          <p:txBody>
            <a:bodyPr wrap="non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33" name="组合 27"/>
          <p:cNvGrpSpPr/>
          <p:nvPr/>
        </p:nvGrpSpPr>
        <p:grpSpPr>
          <a:xfrm>
            <a:off x="4431151" y="1260600"/>
            <a:ext cx="2754305" cy="1255069"/>
            <a:chOff x="3491880" y="2420888"/>
            <a:chExt cx="5794246" cy="2160240"/>
          </a:xfrm>
          <a:solidFill>
            <a:schemeClr val="accent2">
              <a:lumMod val="75000"/>
            </a:schemeClr>
          </a:solidFill>
        </p:grpSpPr>
        <p:sp>
          <p:nvSpPr>
            <p:cNvPr id="51" name="上弧形箭头 28"/>
            <p:cNvSpPr/>
            <p:nvPr/>
          </p:nvSpPr>
          <p:spPr>
            <a:xfrm>
              <a:off x="3605493" y="2420888"/>
              <a:ext cx="5680633"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2" name="上弧形箭头 29"/>
            <p:cNvSpPr/>
            <p:nvPr/>
          </p:nvSpPr>
          <p:spPr>
            <a:xfrm>
              <a:off x="3491880" y="2420888"/>
              <a:ext cx="4317280"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3" name="上弧形箭头 30"/>
            <p:cNvSpPr/>
            <p:nvPr/>
          </p:nvSpPr>
          <p:spPr>
            <a:xfrm>
              <a:off x="3491880" y="2420888"/>
              <a:ext cx="2808312"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34" name="组合 31"/>
          <p:cNvGrpSpPr/>
          <p:nvPr/>
        </p:nvGrpSpPr>
        <p:grpSpPr>
          <a:xfrm flipH="1">
            <a:off x="2054888" y="1260599"/>
            <a:ext cx="2754305" cy="1255070"/>
            <a:chOff x="3491880" y="2420886"/>
            <a:chExt cx="5794246" cy="2160242"/>
          </a:xfrm>
          <a:solidFill>
            <a:schemeClr val="accent1"/>
          </a:solidFill>
        </p:grpSpPr>
        <p:sp>
          <p:nvSpPr>
            <p:cNvPr id="48" name="上弧形箭头 32"/>
            <p:cNvSpPr/>
            <p:nvPr/>
          </p:nvSpPr>
          <p:spPr>
            <a:xfrm>
              <a:off x="3605493" y="2420888"/>
              <a:ext cx="5680633"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9" name="上弧形箭头 33"/>
            <p:cNvSpPr/>
            <p:nvPr/>
          </p:nvSpPr>
          <p:spPr>
            <a:xfrm>
              <a:off x="3491880" y="2420888"/>
              <a:ext cx="4317280"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0" name="上弧形箭头 34"/>
            <p:cNvSpPr/>
            <p:nvPr/>
          </p:nvSpPr>
          <p:spPr>
            <a:xfrm>
              <a:off x="3491880" y="2420886"/>
              <a:ext cx="2808313"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sp>
        <p:nvSpPr>
          <p:cNvPr id="35" name="圆柱形 35"/>
          <p:cNvSpPr/>
          <p:nvPr/>
        </p:nvSpPr>
        <p:spPr>
          <a:xfrm>
            <a:off x="4401017" y="2506876"/>
            <a:ext cx="434553" cy="1985292"/>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050255" y="2571752"/>
            <a:ext cx="649537" cy="369332"/>
          </a:xfrm>
          <a:prstGeom prst="rect">
            <a:avLst/>
          </a:prstGeom>
          <a:noFill/>
        </p:spPr>
        <p:txBody>
          <a:bodyPr wrap="none" rtlCol="0">
            <a:spAutoFit/>
          </a:bodyPr>
          <a:lstStyle/>
          <a:p>
            <a:r>
              <a:rPr lang="zh-CN" altLang="en-US" sz="1800" b="1" dirty="0">
                <a:solidFill>
                  <a:schemeClr val="accent2"/>
                </a:solidFill>
                <a:latin typeface="微软雅黑" panose="020B0503020204020204" pitchFamily="34" charset="-122"/>
                <a:ea typeface="微软雅黑" panose="020B0503020204020204" pitchFamily="34" charset="-122"/>
              </a:rPr>
              <a:t>文本</a:t>
            </a:r>
            <a:endParaRPr lang="en-GB" sz="1800" b="1" dirty="0">
              <a:solidFill>
                <a:schemeClr val="accent2"/>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815334" y="2571752"/>
            <a:ext cx="646331" cy="369332"/>
          </a:xfrm>
          <a:prstGeom prst="rect">
            <a:avLst/>
          </a:prstGeom>
          <a:noFill/>
        </p:spPr>
        <p:txBody>
          <a:bodyPr wrap="non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文本</a:t>
            </a:r>
            <a:endParaRPr lang="en-GB" altLang="zh-CN" b="1" dirty="0">
              <a:solidFill>
                <a:schemeClr val="accent2"/>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510685" y="2571752"/>
            <a:ext cx="646331" cy="369332"/>
          </a:xfrm>
          <a:prstGeom prst="rect">
            <a:avLst/>
          </a:prstGeom>
          <a:noFill/>
        </p:spPr>
        <p:txBody>
          <a:bodyPr wrap="non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文本</a:t>
            </a:r>
            <a:endParaRPr lang="en-GB" altLang="zh-CN" b="1" dirty="0">
              <a:solidFill>
                <a:schemeClr val="accent2"/>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187238"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877343"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617049"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par>
                                <p:cTn id="18" presetID="22" presetClass="entr" presetSubtype="8"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42"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标题 35"/>
          <p:cNvSpPr>
            <a:spLocks noGrp="1"/>
          </p:cNvSpPr>
          <p:nvPr>
            <p:ph type="title"/>
          </p:nvPr>
        </p:nvSpPr>
        <p:spPr/>
        <p:txBody>
          <a:bodyPr/>
          <a:lstStyle/>
          <a:p>
            <a:r>
              <a:rPr lang="zh-CN" altLang="en-US" dirty="0"/>
              <a:t>第四部分  其他不足之处</a:t>
            </a:r>
            <a:endParaRPr lang="zh-CN" altLang="en-US" dirty="0"/>
          </a:p>
        </p:txBody>
      </p:sp>
      <p:grpSp>
        <p:nvGrpSpPr>
          <p:cNvPr id="27" name="Group 3"/>
          <p:cNvGrpSpPr/>
          <p:nvPr/>
        </p:nvGrpSpPr>
        <p:grpSpPr>
          <a:xfrm>
            <a:off x="3895161" y="3306313"/>
            <a:ext cx="623455" cy="623455"/>
            <a:chOff x="5193547" y="4408417"/>
            <a:chExt cx="831273" cy="831273"/>
          </a:xfrm>
        </p:grpSpPr>
        <p:sp>
          <p:nvSpPr>
            <p:cNvPr id="28" name="Oval 4"/>
            <p:cNvSpPr/>
            <p:nvPr/>
          </p:nvSpPr>
          <p:spPr>
            <a:xfrm>
              <a:off x="5193547" y="4408417"/>
              <a:ext cx="831273" cy="83127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5"/>
            <p:cNvGrpSpPr/>
            <p:nvPr/>
          </p:nvGrpSpPr>
          <p:grpSpPr>
            <a:xfrm>
              <a:off x="5389057" y="4600732"/>
              <a:ext cx="464344" cy="465138"/>
              <a:chOff x="9145588" y="4435475"/>
              <a:chExt cx="464344" cy="465138"/>
            </a:xfrm>
            <a:solidFill>
              <a:schemeClr val="bg1"/>
            </a:solidFill>
          </p:grpSpPr>
          <p:sp>
            <p:nvSpPr>
              <p:cNvPr id="3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4" name="Group 15"/>
          <p:cNvGrpSpPr/>
          <p:nvPr/>
        </p:nvGrpSpPr>
        <p:grpSpPr>
          <a:xfrm>
            <a:off x="4690455" y="1887165"/>
            <a:ext cx="623455" cy="623455"/>
            <a:chOff x="6253939" y="2516220"/>
            <a:chExt cx="831273" cy="831273"/>
          </a:xfrm>
        </p:grpSpPr>
        <p:sp>
          <p:nvSpPr>
            <p:cNvPr id="45" name="Oval 16"/>
            <p:cNvSpPr/>
            <p:nvPr/>
          </p:nvSpPr>
          <p:spPr>
            <a:xfrm>
              <a:off x="6253939" y="2516220"/>
              <a:ext cx="831273" cy="83127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7" name="Group 18"/>
          <p:cNvGrpSpPr/>
          <p:nvPr/>
        </p:nvGrpSpPr>
        <p:grpSpPr>
          <a:xfrm>
            <a:off x="4287683" y="2598449"/>
            <a:ext cx="623455" cy="623455"/>
            <a:chOff x="5716910" y="3464598"/>
            <a:chExt cx="831273" cy="831273"/>
          </a:xfrm>
        </p:grpSpPr>
        <p:sp>
          <p:nvSpPr>
            <p:cNvPr id="48" name="Oval 19"/>
            <p:cNvSpPr/>
            <p:nvPr/>
          </p:nvSpPr>
          <p:spPr>
            <a:xfrm>
              <a:off x="5716910" y="3464598"/>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20"/>
            <p:cNvGrpSpPr/>
            <p:nvPr/>
          </p:nvGrpSpPr>
          <p:grpSpPr>
            <a:xfrm>
              <a:off x="5900374" y="3655628"/>
              <a:ext cx="464344" cy="464344"/>
              <a:chOff x="4439444" y="2582069"/>
              <a:chExt cx="464344" cy="464344"/>
            </a:xfrm>
            <a:solidFill>
              <a:schemeClr val="bg1"/>
            </a:solidFill>
          </p:grpSpPr>
          <p:sp>
            <p:nvSpPr>
              <p:cNvPr id="5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3" name="Group 24"/>
          <p:cNvGrpSpPr/>
          <p:nvPr/>
        </p:nvGrpSpPr>
        <p:grpSpPr>
          <a:xfrm>
            <a:off x="5008914" y="1183639"/>
            <a:ext cx="623455" cy="623455"/>
            <a:chOff x="6678551" y="1578185"/>
            <a:chExt cx="831273" cy="831273"/>
          </a:xfrm>
        </p:grpSpPr>
        <p:sp>
          <p:nvSpPr>
            <p:cNvPr id="54" name="Oval 25"/>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57" name="TextBox 56"/>
          <p:cNvSpPr txBox="1"/>
          <p:nvPr/>
        </p:nvSpPr>
        <p:spPr>
          <a:xfrm>
            <a:off x="5632369" y="1194589"/>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58" name="Rectangle 29"/>
          <p:cNvSpPr/>
          <p:nvPr/>
        </p:nvSpPr>
        <p:spPr>
          <a:xfrm>
            <a:off x="5632368" y="1410867"/>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313910" y="1905431"/>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61" name="Rectangle 32"/>
          <p:cNvSpPr/>
          <p:nvPr/>
        </p:nvSpPr>
        <p:spPr>
          <a:xfrm>
            <a:off x="5313909" y="212170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4911138" y="2651181"/>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64" name="Rectangle 35"/>
          <p:cNvSpPr/>
          <p:nvPr/>
        </p:nvSpPr>
        <p:spPr>
          <a:xfrm>
            <a:off x="4911137" y="286745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518617" y="3321075"/>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67" name="Rectangle 38"/>
          <p:cNvSpPr/>
          <p:nvPr/>
        </p:nvSpPr>
        <p:spPr>
          <a:xfrm>
            <a:off x="4518616" y="3537353"/>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Rectangle 39"/>
          <p:cNvSpPr/>
          <p:nvPr/>
        </p:nvSpPr>
        <p:spPr>
          <a:xfrm>
            <a:off x="754029" y="4287565"/>
            <a:ext cx="7635106" cy="577081"/>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9" name="Straight Connector 40"/>
          <p:cNvCxnSpPr/>
          <p:nvPr/>
        </p:nvCxnSpPr>
        <p:spPr>
          <a:xfrm>
            <a:off x="1442839" y="4180115"/>
            <a:ext cx="62574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矩形 3"/>
          <p:cNvSpPr/>
          <p:nvPr/>
        </p:nvSpPr>
        <p:spPr>
          <a:xfrm rot="5400000" flipV="1">
            <a:off x="734432" y="1701098"/>
            <a:ext cx="473274" cy="1942139"/>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梯形 10"/>
          <p:cNvSpPr/>
          <p:nvPr/>
        </p:nvSpPr>
        <p:spPr>
          <a:xfrm rot="5400000" flipV="1">
            <a:off x="1635400" y="3211066"/>
            <a:ext cx="1071311" cy="457835"/>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5"/>
          <p:cNvSpPr/>
          <p:nvPr/>
        </p:nvSpPr>
        <p:spPr>
          <a:xfrm rot="5400000" flipV="1">
            <a:off x="734432" y="1227824"/>
            <a:ext cx="473274" cy="194213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6"/>
          <p:cNvSpPr/>
          <p:nvPr/>
        </p:nvSpPr>
        <p:spPr>
          <a:xfrm rot="5400000" flipV="1">
            <a:off x="734432" y="754550"/>
            <a:ext cx="473274" cy="1942139"/>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
          <p:cNvSpPr/>
          <p:nvPr/>
        </p:nvSpPr>
        <p:spPr>
          <a:xfrm rot="5400000" flipV="1">
            <a:off x="734432" y="2174374"/>
            <a:ext cx="473274" cy="194213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梯形 10"/>
          <p:cNvSpPr/>
          <p:nvPr/>
        </p:nvSpPr>
        <p:spPr>
          <a:xfrm rot="5400000" flipV="1">
            <a:off x="1330901" y="2630959"/>
            <a:ext cx="1680679" cy="458207"/>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梯形 10"/>
          <p:cNvSpPr/>
          <p:nvPr/>
        </p:nvSpPr>
        <p:spPr>
          <a:xfrm rot="5400000" flipV="1">
            <a:off x="1817873" y="1973459"/>
            <a:ext cx="706569" cy="45803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矩形 7"/>
          <p:cNvSpPr/>
          <p:nvPr/>
        </p:nvSpPr>
        <p:spPr>
          <a:xfrm rot="5400000" flipV="1">
            <a:off x="3230131" y="311383"/>
            <a:ext cx="707654" cy="236796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10"/>
          <p:cNvSpPr/>
          <p:nvPr/>
        </p:nvSpPr>
        <p:spPr>
          <a:xfrm rot="5400000" flipV="1">
            <a:off x="1758542" y="1324511"/>
            <a:ext cx="824970" cy="457778"/>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矩形 7"/>
          <p:cNvSpPr/>
          <p:nvPr/>
        </p:nvSpPr>
        <p:spPr>
          <a:xfrm rot="5400000" flipV="1">
            <a:off x="3032801" y="1215869"/>
            <a:ext cx="707654" cy="197330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7"/>
          <p:cNvSpPr/>
          <p:nvPr/>
        </p:nvSpPr>
        <p:spPr>
          <a:xfrm rot="5400000" flipV="1">
            <a:off x="2835469" y="2120854"/>
            <a:ext cx="707654"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7"/>
          <p:cNvSpPr/>
          <p:nvPr/>
        </p:nvSpPr>
        <p:spPr>
          <a:xfrm rot="5400000" flipV="1">
            <a:off x="2637891" y="3026049"/>
            <a:ext cx="708149" cy="1183985"/>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3771781" y="1349459"/>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3483862" y="2052438"/>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3142884" y="2760135"/>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2737633" y="3467752"/>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429796" y="1583900"/>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410731" y="2058155"/>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410731" y="2533668"/>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410731" y="3014611"/>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1+#ppt_w/2"/>
                                          </p:val>
                                        </p:tav>
                                        <p:tav tm="100000">
                                          <p:val>
                                            <p:strVal val="#ppt_x"/>
                                          </p:val>
                                        </p:tav>
                                      </p:tavLst>
                                    </p:anim>
                                    <p:anim calcmode="lin" valueType="num">
                                      <p:cBhvr additive="base">
                                        <p:cTn id="36" dur="500" fill="hold"/>
                                        <p:tgtEl>
                                          <p:spTgt spid="57"/>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up)">
                                      <p:cBhvr>
                                        <p:cTn id="40" dur="500"/>
                                        <p:tgtEl>
                                          <p:spTgt spid="5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1+#ppt_w/2"/>
                                          </p:val>
                                        </p:tav>
                                        <p:tav tm="100000">
                                          <p:val>
                                            <p:strVal val="#ppt_x"/>
                                          </p:val>
                                        </p:tav>
                                      </p:tavLst>
                                    </p:anim>
                                    <p:anim calcmode="lin" valueType="num">
                                      <p:cBhvr additive="base">
                                        <p:cTn id="61" dur="5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up)">
                                      <p:cBhvr>
                                        <p:cTn id="65" dur="500"/>
                                        <p:tgtEl>
                                          <p:spTgt spid="61"/>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wipe(left)">
                                      <p:cBhvr>
                                        <p:cTn id="69" dur="500"/>
                                        <p:tgtEl>
                                          <p:spTgt spid="7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par>
                                <p:cTn id="79" presetID="22" presetClass="entr" presetSubtype="8" fill="hold" grpId="0" nodeType="withEffect">
                                  <p:stCondLst>
                                    <p:cond delay="1000"/>
                                  </p:stCondLst>
                                  <p:childTnLst>
                                    <p:set>
                                      <p:cBhvr>
                                        <p:cTn id="80" dur="1" fill="hold">
                                          <p:stCondLst>
                                            <p:cond delay="0"/>
                                          </p:stCondLst>
                                        </p:cTn>
                                        <p:tgtEl>
                                          <p:spTgt spid="82"/>
                                        </p:tgtEl>
                                        <p:attrNameLst>
                                          <p:attrName>style.visibility</p:attrName>
                                        </p:attrNameLst>
                                      </p:cBhvr>
                                      <p:to>
                                        <p:strVal val="visible"/>
                                      </p:to>
                                    </p:set>
                                    <p:animEffect transition="in" filter="wipe(left)">
                                      <p:cBhvr>
                                        <p:cTn id="81" dur="500"/>
                                        <p:tgtEl>
                                          <p:spTgt spid="82"/>
                                        </p:tgtEl>
                                      </p:cBhvr>
                                    </p:animEffect>
                                  </p:childTnLst>
                                </p:cTn>
                              </p:par>
                            </p:childTnLst>
                          </p:cTn>
                        </p:par>
                        <p:par>
                          <p:cTn id="82" fill="hold">
                            <p:stCondLst>
                              <p:cond delay="4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1+#ppt_w/2"/>
                                          </p:val>
                                        </p:tav>
                                        <p:tav tm="100000">
                                          <p:val>
                                            <p:strVal val="#ppt_x"/>
                                          </p:val>
                                        </p:tav>
                                      </p:tavLst>
                                    </p:anim>
                                    <p:anim calcmode="lin" valueType="num">
                                      <p:cBhvr additive="base">
                                        <p:cTn id="92" dur="500" fill="hold"/>
                                        <p:tgtEl>
                                          <p:spTgt spid="63"/>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22" presetClass="entr" presetSubtype="1"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up)">
                                      <p:cBhvr>
                                        <p:cTn id="96" dur="500"/>
                                        <p:tgtEl>
                                          <p:spTgt spid="64"/>
                                        </p:tgtEl>
                                      </p:cBhvr>
                                    </p:animEffect>
                                  </p:childTnLst>
                                </p:cTn>
                              </p:par>
                            </p:childTnLst>
                          </p:cTn>
                        </p:par>
                        <p:par>
                          <p:cTn id="97" fill="hold">
                            <p:stCondLst>
                              <p:cond delay="6000"/>
                            </p:stCondLst>
                            <p:childTnLst>
                              <p:par>
                                <p:cTn id="98" presetID="22" presetClass="entr" presetSubtype="8"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left)">
                                      <p:cBhvr>
                                        <p:cTn id="100" dur="500"/>
                                        <p:tgtEl>
                                          <p:spTgt spid="7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fade">
                                      <p:cBhvr>
                                        <p:cTn id="103" dur="500"/>
                                        <p:tgtEl>
                                          <p:spTgt spid="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500"/>
                                        <p:tgtEl>
                                          <p:spTgt spid="91"/>
                                        </p:tgtEl>
                                      </p:cBhvr>
                                    </p:animEffect>
                                  </p:childTnLst>
                                </p:cTn>
                              </p:par>
                              <p:par>
                                <p:cTn id="107" presetID="22" presetClass="entr" presetSubtype="8" fill="hold" grpId="0" nodeType="withEffect">
                                  <p:stCondLst>
                                    <p:cond delay="500"/>
                                  </p:stCondLst>
                                  <p:childTnLst>
                                    <p:set>
                                      <p:cBhvr>
                                        <p:cTn id="108" dur="1" fill="hold">
                                          <p:stCondLst>
                                            <p:cond delay="0"/>
                                          </p:stCondLst>
                                        </p:cTn>
                                        <p:tgtEl>
                                          <p:spTgt spid="72"/>
                                        </p:tgtEl>
                                        <p:attrNameLst>
                                          <p:attrName>style.visibility</p:attrName>
                                        </p:attrNameLst>
                                      </p:cBhvr>
                                      <p:to>
                                        <p:strVal val="visible"/>
                                      </p:to>
                                    </p:set>
                                    <p:animEffect transition="in" filter="wipe(left)">
                                      <p:cBhvr>
                                        <p:cTn id="109" dur="500"/>
                                        <p:tgtEl>
                                          <p:spTgt spid="72"/>
                                        </p:tgtEl>
                                      </p:cBhvr>
                                    </p:animEffect>
                                  </p:childTnLst>
                                </p:cTn>
                              </p:par>
                              <p:par>
                                <p:cTn id="110" presetID="22" presetClass="entr" presetSubtype="8" fill="hold" grpId="0" nodeType="withEffect">
                                  <p:stCondLst>
                                    <p:cond delay="500"/>
                                  </p:stCondLst>
                                  <p:childTnLst>
                                    <p:set>
                                      <p:cBhvr>
                                        <p:cTn id="111" dur="1" fill="hold">
                                          <p:stCondLst>
                                            <p:cond delay="0"/>
                                          </p:stCondLst>
                                        </p:cTn>
                                        <p:tgtEl>
                                          <p:spTgt spid="83"/>
                                        </p:tgtEl>
                                        <p:attrNameLst>
                                          <p:attrName>style.visibility</p:attrName>
                                        </p:attrNameLst>
                                      </p:cBhvr>
                                      <p:to>
                                        <p:strVal val="visible"/>
                                      </p:to>
                                    </p:set>
                                    <p:animEffect transition="in" filter="wipe(left)">
                                      <p:cBhvr>
                                        <p:cTn id="112" dur="500"/>
                                        <p:tgtEl>
                                          <p:spTgt spid="83"/>
                                        </p:tgtEl>
                                      </p:cBhvr>
                                    </p:animEffect>
                                  </p:childTnLst>
                                </p:cTn>
                              </p:par>
                            </p:childTnLst>
                          </p:cTn>
                        </p:par>
                        <p:par>
                          <p:cTn id="113" fill="hold">
                            <p:stCondLst>
                              <p:cond delay="6500"/>
                            </p:stCondLst>
                            <p:childTnLst>
                              <p:par>
                                <p:cTn id="114" presetID="53" presetClass="entr" presetSubtype="16"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7000"/>
                            </p:stCondLst>
                            <p:childTnLst>
                              <p:par>
                                <p:cTn id="120" presetID="2" presetClass="entr" presetSubtype="2"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fill="hold"/>
                                        <p:tgtEl>
                                          <p:spTgt spid="66"/>
                                        </p:tgtEl>
                                        <p:attrNameLst>
                                          <p:attrName>ppt_x</p:attrName>
                                        </p:attrNameLst>
                                      </p:cBhvr>
                                      <p:tavLst>
                                        <p:tav tm="0">
                                          <p:val>
                                            <p:strVal val="1+#ppt_w/2"/>
                                          </p:val>
                                        </p:tav>
                                        <p:tav tm="100000">
                                          <p:val>
                                            <p:strVal val="#ppt_x"/>
                                          </p:val>
                                        </p:tav>
                                      </p:tavLst>
                                    </p:anim>
                                    <p:anim calcmode="lin" valueType="num">
                                      <p:cBhvr additive="base">
                                        <p:cTn id="123" dur="500" fill="hold"/>
                                        <p:tgtEl>
                                          <p:spTgt spid="66"/>
                                        </p:tgtEl>
                                        <p:attrNameLst>
                                          <p:attrName>ppt_y</p:attrName>
                                        </p:attrNameLst>
                                      </p:cBhvr>
                                      <p:tavLst>
                                        <p:tav tm="0">
                                          <p:val>
                                            <p:strVal val="#ppt_y"/>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up)">
                                      <p:cBhvr>
                                        <p:cTn id="127" dur="500"/>
                                        <p:tgtEl>
                                          <p:spTgt spid="67"/>
                                        </p:tgtEl>
                                      </p:cBhvr>
                                    </p:animEffect>
                                  </p:childTnLst>
                                </p:cTn>
                              </p:par>
                            </p:childTnLst>
                          </p:cTn>
                        </p:par>
                        <p:par>
                          <p:cTn id="128" fill="hold">
                            <p:stCondLst>
                              <p:cond delay="8000"/>
                            </p:stCondLst>
                            <p:childTnLst>
                              <p:par>
                                <p:cTn id="129" presetID="16" presetClass="entr" presetSubtype="21" fill="hold" nodeType="after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barn(inVertical)">
                                      <p:cBhvr>
                                        <p:cTn id="131" dur="500"/>
                                        <p:tgtEl>
                                          <p:spTgt spid="69"/>
                                        </p:tgtEl>
                                      </p:cBhvr>
                                    </p:animEffect>
                                  </p:childTnLst>
                                </p:cTn>
                              </p:par>
                            </p:childTnLst>
                          </p:cTn>
                        </p:par>
                        <p:par>
                          <p:cTn id="132" fill="hold">
                            <p:stCondLst>
                              <p:cond delay="8500"/>
                            </p:stCondLst>
                            <p:childTnLst>
                              <p:par>
                                <p:cTn id="133" presetID="16" presetClass="entr" presetSubtype="21" fill="hold" grpId="0" nodeType="after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arn(inVertical)">
                                      <p:cBhvr>
                                        <p:cTn id="1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61" grpId="0"/>
      <p:bldP spid="63" grpId="0"/>
      <p:bldP spid="64" grpId="0"/>
      <p:bldP spid="66" grpId="0"/>
      <p:bldP spid="67" grpId="0"/>
      <p:bldP spid="68" grpId="0"/>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其他不足之处</a:t>
            </a:r>
            <a:endParaRPr lang="zh-CN" altLang="en-US" dirty="0"/>
          </a:p>
        </p:txBody>
      </p:sp>
      <p:pic>
        <p:nvPicPr>
          <p:cNvPr id="68"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44048" y="970688"/>
            <a:ext cx="5206706" cy="3202124"/>
          </a:xfrm>
          <a:prstGeom prst="rect">
            <a:avLst/>
          </a:prstGeom>
        </p:spPr>
      </p:pic>
      <p:grpSp>
        <p:nvGrpSpPr>
          <p:cNvPr id="69" name="Group 10"/>
          <p:cNvGrpSpPr/>
          <p:nvPr/>
        </p:nvGrpSpPr>
        <p:grpSpPr>
          <a:xfrm>
            <a:off x="5302430" y="2207712"/>
            <a:ext cx="623455" cy="623455"/>
            <a:chOff x="6253939" y="2516220"/>
            <a:chExt cx="831273" cy="831273"/>
          </a:xfrm>
        </p:grpSpPr>
        <p:sp>
          <p:nvSpPr>
            <p:cNvPr id="70" name="Oval 11"/>
            <p:cNvSpPr/>
            <p:nvPr/>
          </p:nvSpPr>
          <p:spPr>
            <a:xfrm>
              <a:off x="6253939" y="2516220"/>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7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72" name="Group 13"/>
          <p:cNvGrpSpPr/>
          <p:nvPr/>
        </p:nvGrpSpPr>
        <p:grpSpPr>
          <a:xfrm>
            <a:off x="5302430" y="3088529"/>
            <a:ext cx="623455" cy="623455"/>
            <a:chOff x="5716910" y="3464598"/>
            <a:chExt cx="831273" cy="831273"/>
          </a:xfrm>
        </p:grpSpPr>
        <p:sp>
          <p:nvSpPr>
            <p:cNvPr id="73" name="Oval 14"/>
            <p:cNvSpPr/>
            <p:nvPr/>
          </p:nvSpPr>
          <p:spPr>
            <a:xfrm>
              <a:off x="5716910" y="3464598"/>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4" name="Group 15"/>
            <p:cNvGrpSpPr/>
            <p:nvPr/>
          </p:nvGrpSpPr>
          <p:grpSpPr>
            <a:xfrm>
              <a:off x="5900374" y="3655628"/>
              <a:ext cx="464344" cy="464344"/>
              <a:chOff x="4439444" y="2582069"/>
              <a:chExt cx="464344" cy="464344"/>
            </a:xfrm>
            <a:solidFill>
              <a:schemeClr val="bg1"/>
            </a:solidFill>
          </p:grpSpPr>
          <p:sp>
            <p:nvSpPr>
              <p:cNvPr id="7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78" name="Group 19"/>
          <p:cNvGrpSpPr/>
          <p:nvPr/>
        </p:nvGrpSpPr>
        <p:grpSpPr>
          <a:xfrm>
            <a:off x="5302430" y="1328324"/>
            <a:ext cx="623455" cy="623455"/>
            <a:chOff x="6678551" y="1578185"/>
            <a:chExt cx="831273" cy="831273"/>
          </a:xfrm>
        </p:grpSpPr>
        <p:sp>
          <p:nvSpPr>
            <p:cNvPr id="79" name="Oval 20"/>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8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82" name="TextBox 81"/>
          <p:cNvSpPr txBox="1"/>
          <p:nvPr/>
        </p:nvSpPr>
        <p:spPr>
          <a:xfrm>
            <a:off x="6014298" y="1275606"/>
            <a:ext cx="1415772" cy="569387"/>
          </a:xfrm>
          <a:prstGeom prst="rect">
            <a:avLst/>
          </a:prstGeom>
          <a:noFill/>
        </p:spPr>
        <p:txBody>
          <a:bodyPr wrap="none"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a:p>
            <a:endParaRPr lang="en-GB" sz="1500" b="1" dirty="0">
              <a:solidFill>
                <a:schemeClr val="accent2"/>
              </a:solidFill>
            </a:endParaRPr>
          </a:p>
        </p:txBody>
      </p:sp>
      <p:sp>
        <p:nvSpPr>
          <p:cNvPr id="83" name="Rectangle 24"/>
          <p:cNvSpPr/>
          <p:nvPr/>
        </p:nvSpPr>
        <p:spPr>
          <a:xfrm>
            <a:off x="6014297" y="1576710"/>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Rectangle 31"/>
          <p:cNvSpPr/>
          <p:nvPr/>
        </p:nvSpPr>
        <p:spPr>
          <a:xfrm>
            <a:off x="1187624" y="4087754"/>
            <a:ext cx="6729025" cy="746358"/>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014298" y="2122575"/>
            <a:ext cx="1415772" cy="569387"/>
          </a:xfrm>
          <a:prstGeom prst="rect">
            <a:avLst/>
          </a:prstGeom>
          <a:noFill/>
        </p:spPr>
        <p:txBody>
          <a:bodyPr wrap="none"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a:p>
            <a:endParaRPr lang="en-GB" sz="1500" b="1" dirty="0">
              <a:solidFill>
                <a:schemeClr val="accent2"/>
              </a:solidFill>
            </a:endParaRPr>
          </a:p>
        </p:txBody>
      </p:sp>
      <p:sp>
        <p:nvSpPr>
          <p:cNvPr id="27" name="Rectangle 24"/>
          <p:cNvSpPr/>
          <p:nvPr/>
        </p:nvSpPr>
        <p:spPr>
          <a:xfrm>
            <a:off x="6014297" y="242367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014298" y="3006480"/>
            <a:ext cx="1415772" cy="569387"/>
          </a:xfrm>
          <a:prstGeom prst="rect">
            <a:avLst/>
          </a:prstGeom>
          <a:noFill/>
        </p:spPr>
        <p:txBody>
          <a:bodyPr wrap="none"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a:p>
            <a:endParaRPr lang="en-GB" sz="1500" b="1" dirty="0">
              <a:solidFill>
                <a:schemeClr val="accent2"/>
              </a:solidFill>
            </a:endParaRPr>
          </a:p>
        </p:txBody>
      </p:sp>
      <p:sp>
        <p:nvSpPr>
          <p:cNvPr id="29" name="Rectangle 24"/>
          <p:cNvSpPr/>
          <p:nvPr/>
        </p:nvSpPr>
        <p:spPr>
          <a:xfrm>
            <a:off x="6014297" y="3307584"/>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288985" y="1389323"/>
            <a:ext cx="3332246" cy="206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16" presetClass="entr" presetSubtype="21"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barn(inVertical)">
                                      <p:cBhvr>
                                        <p:cTn id="5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90" grpId="0"/>
      <p:bldP spid="26" grpId="0"/>
      <p:bldP spid="27" grpId="0"/>
      <p:bldP spid="28" grpId="0"/>
      <p:bldP spid="29"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4F81BD"/>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4F81BD"/>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4F81BD"/>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1</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1826141" cy="584775"/>
          </a:xfrm>
          <a:prstGeom prst="rect">
            <a:avLst/>
          </a:prstGeom>
          <a:noFill/>
        </p:spPr>
        <p:txBody>
          <a:bodyPr wrap="none" rtlCol="0">
            <a:spAutoFit/>
          </a:bodyPr>
          <a:lstStyle/>
          <a:p>
            <a:r>
              <a:rPr lang="zh-CN" altLang="en-US" sz="3200" b="1" dirty="0">
                <a:solidFill>
                  <a:schemeClr val="accent2"/>
                </a:solidFill>
                <a:latin typeface="微软雅黑" panose="020B0503020204020204" pitchFamily="34" charset="-122"/>
                <a:ea typeface="微软雅黑" panose="020B0503020204020204" pitchFamily="34" charset="-122"/>
              </a:rPr>
              <a:t>工作概况</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工作概述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具体工作明细</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重点工作回顾</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五项工作概述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6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1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6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1">
            <a:extLst>
              <a:ext uri="{28A0092B-C50C-407E-A947-70E740481C1C}">
                <a14:useLocalDpi xmlns:a14="http://schemas.microsoft.com/office/drawing/2010/main" val="0"/>
              </a:ext>
            </a:extLst>
          </a:blip>
          <a:srcRect l="35016" r="16077"/>
          <a:stretch>
            <a:fillRect/>
          </a:stretch>
        </p:blipFill>
        <p:spPr>
          <a:xfrm>
            <a:off x="3637936" y="1014786"/>
            <a:ext cx="1868129" cy="3577268"/>
          </a:xfrm>
          <a:prstGeom prst="rect">
            <a:avLst/>
          </a:prstGeom>
        </p:spPr>
      </p:pic>
      <p:sp>
        <p:nvSpPr>
          <p:cNvPr id="2" name="矩形 1"/>
          <p:cNvSpPr/>
          <p:nvPr/>
        </p:nvSpPr>
        <p:spPr>
          <a:xfrm>
            <a:off x="3813820" y="1463519"/>
            <a:ext cx="1512168" cy="263097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6"/>
          <p:cNvSpPr>
            <a:spLocks noGrp="1"/>
          </p:cNvSpPr>
          <p:nvPr>
            <p:ph type="title"/>
          </p:nvPr>
        </p:nvSpPr>
        <p:spPr/>
        <p:txBody>
          <a:bodyPr/>
          <a:lstStyle/>
          <a:p>
            <a:r>
              <a:rPr lang="zh-CN" altLang="en-US" dirty="0"/>
              <a:t>第四部分  改善不足对策</a:t>
            </a:r>
            <a:endParaRPr lang="zh-CN" altLang="en-US" dirty="0"/>
          </a:p>
        </p:txBody>
      </p:sp>
      <p:sp>
        <p:nvSpPr>
          <p:cNvPr id="84" name="Rectangle 7"/>
          <p:cNvSpPr/>
          <p:nvPr/>
        </p:nvSpPr>
        <p:spPr>
          <a:xfrm>
            <a:off x="0" y="3746311"/>
            <a:ext cx="9144000" cy="1397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85" name="TextBox 84"/>
          <p:cNvSpPr txBox="1"/>
          <p:nvPr/>
        </p:nvSpPr>
        <p:spPr>
          <a:xfrm>
            <a:off x="3701239" y="3875198"/>
            <a:ext cx="1985159" cy="438582"/>
          </a:xfrm>
          <a:prstGeom prst="rect">
            <a:avLst/>
          </a:prstGeom>
          <a:noFill/>
        </p:spPr>
        <p:txBody>
          <a:bodyPr wrap="none" lIns="68580" tIns="34290" rIns="68580" bIns="34290"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Rectangle 9"/>
          <p:cNvSpPr/>
          <p:nvPr/>
        </p:nvSpPr>
        <p:spPr>
          <a:xfrm>
            <a:off x="1258941" y="4313779"/>
            <a:ext cx="6626117" cy="577081"/>
          </a:xfrm>
          <a:prstGeom prst="rect">
            <a:avLst/>
          </a:prstGeom>
        </p:spPr>
        <p:txBody>
          <a:bodyPr wrap="square" lIns="68580" tIns="34290" rIns="68580" bIns="34290">
            <a:spAutoFit/>
          </a:bodyPr>
          <a:lstStyle/>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87" name="Group 41"/>
          <p:cNvGrpSpPr/>
          <p:nvPr/>
        </p:nvGrpSpPr>
        <p:grpSpPr>
          <a:xfrm>
            <a:off x="6086694" y="1295946"/>
            <a:ext cx="623455" cy="623455"/>
            <a:chOff x="8115591" y="1727927"/>
            <a:chExt cx="831273" cy="831273"/>
          </a:xfrm>
        </p:grpSpPr>
        <p:sp>
          <p:nvSpPr>
            <p:cNvPr id="88" name="Oval 12"/>
            <p:cNvSpPr/>
            <p:nvPr/>
          </p:nvSpPr>
          <p:spPr>
            <a:xfrm>
              <a:off x="8115591" y="1727927"/>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14"/>
            <p:cNvGrpSpPr/>
            <p:nvPr/>
          </p:nvGrpSpPr>
          <p:grpSpPr>
            <a:xfrm>
              <a:off x="8338661" y="1951357"/>
              <a:ext cx="383755" cy="384412"/>
              <a:chOff x="9145588" y="4435475"/>
              <a:chExt cx="464344" cy="465138"/>
            </a:xfrm>
            <a:solidFill>
              <a:schemeClr val="bg2"/>
            </a:solid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99" name="Group 43"/>
          <p:cNvGrpSpPr/>
          <p:nvPr/>
        </p:nvGrpSpPr>
        <p:grpSpPr>
          <a:xfrm>
            <a:off x="2434368" y="2571750"/>
            <a:ext cx="623455" cy="623455"/>
            <a:chOff x="3245823" y="3429000"/>
            <a:chExt cx="831273" cy="831273"/>
          </a:xfrm>
        </p:grpSpPr>
        <p:sp>
          <p:nvSpPr>
            <p:cNvPr id="100" name="Oval 11"/>
            <p:cNvSpPr/>
            <p:nvPr/>
          </p:nvSpPr>
          <p:spPr>
            <a:xfrm>
              <a:off x="3245823" y="3429000"/>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24"/>
            <p:cNvGrpSpPr/>
            <p:nvPr/>
          </p:nvGrpSpPr>
          <p:grpSpPr>
            <a:xfrm>
              <a:off x="3541739" y="3652429"/>
              <a:ext cx="263709" cy="384412"/>
              <a:chOff x="3582988" y="3510757"/>
              <a:chExt cx="319088" cy="465138"/>
            </a:xfrm>
            <a:solidFill>
              <a:schemeClr val="bg2"/>
            </a:solid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04" name="Group 42"/>
          <p:cNvGrpSpPr/>
          <p:nvPr/>
        </p:nvGrpSpPr>
        <p:grpSpPr>
          <a:xfrm>
            <a:off x="6086178" y="2571750"/>
            <a:ext cx="623455" cy="623455"/>
            <a:chOff x="8114903" y="3428999"/>
            <a:chExt cx="831273" cy="831273"/>
          </a:xfrm>
        </p:grpSpPr>
        <p:sp>
          <p:nvSpPr>
            <p:cNvPr id="105" name="Oval 13"/>
            <p:cNvSpPr/>
            <p:nvPr/>
          </p:nvSpPr>
          <p:spPr>
            <a:xfrm>
              <a:off x="8114903" y="3428999"/>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27"/>
            <p:cNvGrpSpPr/>
            <p:nvPr/>
          </p:nvGrpSpPr>
          <p:grpSpPr>
            <a:xfrm>
              <a:off x="8337871" y="3678854"/>
              <a:ext cx="384412" cy="323405"/>
              <a:chOff x="5368132" y="2625725"/>
              <a:chExt cx="465138" cy="391319"/>
            </a:xfrm>
            <a:solidFill>
              <a:schemeClr val="bg2"/>
            </a:solid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0" name="Group 3"/>
          <p:cNvGrpSpPr/>
          <p:nvPr/>
        </p:nvGrpSpPr>
        <p:grpSpPr>
          <a:xfrm>
            <a:off x="2434368" y="1295946"/>
            <a:ext cx="623455" cy="623455"/>
            <a:chOff x="3245823" y="1727927"/>
            <a:chExt cx="831273" cy="831273"/>
          </a:xfrm>
        </p:grpSpPr>
        <p:sp>
          <p:nvSpPr>
            <p:cNvPr id="111" name="Oval 10"/>
            <p:cNvSpPr/>
            <p:nvPr/>
          </p:nvSpPr>
          <p:spPr>
            <a:xfrm>
              <a:off x="3245823" y="1727927"/>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31"/>
            <p:cNvGrpSpPr/>
            <p:nvPr/>
          </p:nvGrpSpPr>
          <p:grpSpPr>
            <a:xfrm>
              <a:off x="3469581" y="1949424"/>
              <a:ext cx="383755" cy="383755"/>
              <a:chOff x="4439444" y="1652588"/>
              <a:chExt cx="464344" cy="464344"/>
            </a:xfrm>
            <a:solidFill>
              <a:schemeClr val="bg2"/>
            </a:solid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49" name="TextBox 48"/>
          <p:cNvSpPr txBox="1"/>
          <p:nvPr/>
        </p:nvSpPr>
        <p:spPr>
          <a:xfrm>
            <a:off x="6777062" y="1203598"/>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777062" y="1439109"/>
            <a:ext cx="1827386"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777062" y="2493411"/>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777062" y="2728922"/>
            <a:ext cx="1827386"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186934" y="2493411"/>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67544" y="2728922"/>
            <a:ext cx="1827386"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186934" y="1252473"/>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467544" y="1487984"/>
            <a:ext cx="1827386"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right)">
                                      <p:cBhvr>
                                        <p:cTn id="36" dur="500"/>
                                        <p:tgtEl>
                                          <p:spTgt spid="5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00"/>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9" grpId="0"/>
      <p:bldP spid="50" grpId="0"/>
      <p:bldP spid="51" grpId="0"/>
      <p:bldP spid="52" grpId="0"/>
      <p:bldP spid="53" grpId="0"/>
      <p:bldP spid="54" grpId="0"/>
      <p:bldP spid="55"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点击此处添加标题</a:t>
            </a:r>
            <a:endParaRPr lang="zh-CN" altLang="en-US" dirty="0"/>
          </a:p>
        </p:txBody>
      </p:sp>
      <p:sp>
        <p:nvSpPr>
          <p:cNvPr id="145" name="Oval 65"/>
          <p:cNvSpPr>
            <a:spLocks noChangeArrowheads="1"/>
          </p:cNvSpPr>
          <p:nvPr/>
        </p:nvSpPr>
        <p:spPr bwMode="auto">
          <a:xfrm>
            <a:off x="2266791" y="4547617"/>
            <a:ext cx="4374486" cy="11788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chemeClr val="tx1">
                  <a:lumMod val="65000"/>
                  <a:lumOff val="35000"/>
                </a:schemeClr>
              </a:solidFill>
              <a:latin typeface="Arial" panose="020B0604020202020204" pitchFamily="34" charset="0"/>
              <a:ea typeface="宋体" panose="02010600030101010101" pitchFamily="2" charset="-122"/>
            </a:endParaRPr>
          </a:p>
        </p:txBody>
      </p:sp>
      <p:sp>
        <p:nvSpPr>
          <p:cNvPr id="164" name="矩形 12"/>
          <p:cNvSpPr/>
          <p:nvPr/>
        </p:nvSpPr>
        <p:spPr>
          <a:xfrm>
            <a:off x="2664625" y="2121337"/>
            <a:ext cx="3748989" cy="233311"/>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4872574" h="582700">
                <a:moveTo>
                  <a:pt x="409962" y="0"/>
                </a:moveTo>
                <a:lnTo>
                  <a:pt x="4872574" y="0"/>
                </a:lnTo>
                <a:lnTo>
                  <a:pt x="4167725" y="582700"/>
                </a:lnTo>
                <a:lnTo>
                  <a:pt x="0" y="571926"/>
                </a:lnTo>
                <a:lnTo>
                  <a:pt x="409962" y="0"/>
                </a:lnTo>
                <a:close/>
              </a:path>
            </a:pathLst>
          </a:custGeom>
          <a:solidFill>
            <a:schemeClr val="tx2">
              <a:lumMod val="20000"/>
              <a:lumOff val="80000"/>
            </a:schemeClr>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5" name="矩形 4"/>
          <p:cNvSpPr/>
          <p:nvPr/>
        </p:nvSpPr>
        <p:spPr>
          <a:xfrm>
            <a:off x="2574161" y="2346423"/>
            <a:ext cx="3995678" cy="1018209"/>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6" name="矩形 12"/>
          <p:cNvSpPr/>
          <p:nvPr/>
        </p:nvSpPr>
        <p:spPr>
          <a:xfrm>
            <a:off x="2689297" y="3364632"/>
            <a:ext cx="3831047" cy="235232"/>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4958220" h="582700">
                <a:moveTo>
                  <a:pt x="495608" y="0"/>
                </a:moveTo>
                <a:lnTo>
                  <a:pt x="4958220" y="0"/>
                </a:lnTo>
                <a:lnTo>
                  <a:pt x="4253371" y="582700"/>
                </a:lnTo>
                <a:lnTo>
                  <a:pt x="0" y="550815"/>
                </a:lnTo>
                <a:lnTo>
                  <a:pt x="495608" y="0"/>
                </a:lnTo>
                <a:close/>
              </a:path>
            </a:pathLst>
          </a:custGeom>
          <a:solidFill>
            <a:schemeClr val="tx2">
              <a:lumMod val="20000"/>
              <a:lumOff val="80000"/>
            </a:schemeClr>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7" name="矩形 4"/>
          <p:cNvSpPr/>
          <p:nvPr/>
        </p:nvSpPr>
        <p:spPr>
          <a:xfrm>
            <a:off x="2730387" y="1103128"/>
            <a:ext cx="3683227" cy="1018209"/>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gradFill flip="none" rotWithShape="1">
            <a:gsLst>
              <a:gs pos="99000">
                <a:schemeClr val="accent1">
                  <a:lumMod val="75000"/>
                </a:schemeClr>
              </a:gs>
              <a:gs pos="38000">
                <a:schemeClr val="accent1"/>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8" name="矩形 4"/>
          <p:cNvSpPr/>
          <p:nvPr/>
        </p:nvSpPr>
        <p:spPr>
          <a:xfrm>
            <a:off x="2689449" y="3583414"/>
            <a:ext cx="3765101" cy="1018209"/>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51" name="Rectangle 33"/>
          <p:cNvSpPr/>
          <p:nvPr/>
        </p:nvSpPr>
        <p:spPr>
          <a:xfrm>
            <a:off x="3385611" y="37924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2" name="Rectangle 34"/>
          <p:cNvSpPr/>
          <p:nvPr/>
        </p:nvSpPr>
        <p:spPr>
          <a:xfrm>
            <a:off x="3396188" y="14252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3" name="Rectangle 35"/>
          <p:cNvSpPr/>
          <p:nvPr/>
        </p:nvSpPr>
        <p:spPr>
          <a:xfrm>
            <a:off x="2939623" y="2628613"/>
            <a:ext cx="3264754" cy="430887"/>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169" name="Straight Connector 37"/>
          <p:cNvCxnSpPr/>
          <p:nvPr/>
        </p:nvCxnSpPr>
        <p:spPr>
          <a:xfrm>
            <a:off x="1540412" y="1436797"/>
            <a:ext cx="1498209"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344647" y="1075140"/>
            <a:ext cx="1045799" cy="700192"/>
          </a:xfrm>
          <a:prstGeom prst="rect">
            <a:avLst/>
          </a:prstGeom>
          <a:noFill/>
        </p:spPr>
        <p:txBody>
          <a:bodyPr wrap="none" lIns="68580" tIns="34290" rIns="68580" bIns="34290" rtlCol="0">
            <a:spAutoFit/>
          </a:bodyPr>
          <a:lstStyle/>
          <a:p>
            <a:r>
              <a:rPr lang="en-US" sz="4100">
                <a:solidFill>
                  <a:schemeClr val="accent2"/>
                </a:solidFill>
                <a:latin typeface="+mj-lt"/>
              </a:rPr>
              <a:t>95%</a:t>
            </a:r>
            <a:endParaRPr lang="en-GB" sz="4100">
              <a:solidFill>
                <a:schemeClr val="accent2"/>
              </a:solidFill>
              <a:latin typeface="+mj-lt"/>
            </a:endParaRPr>
          </a:p>
        </p:txBody>
      </p:sp>
      <p:sp>
        <p:nvSpPr>
          <p:cNvPr id="171" name="Rectangle 39"/>
          <p:cNvSpPr/>
          <p:nvPr/>
        </p:nvSpPr>
        <p:spPr>
          <a:xfrm>
            <a:off x="348243" y="1655484"/>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2" name="Straight Connector 40"/>
          <p:cNvCxnSpPr/>
          <p:nvPr/>
        </p:nvCxnSpPr>
        <p:spPr>
          <a:xfrm>
            <a:off x="6641278" y="2490114"/>
            <a:ext cx="112452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7819790" y="2143865"/>
            <a:ext cx="1045799" cy="700192"/>
          </a:xfrm>
          <a:prstGeom prst="rect">
            <a:avLst/>
          </a:prstGeom>
          <a:noFill/>
        </p:spPr>
        <p:txBody>
          <a:bodyPr wrap="none" lIns="68580" tIns="34290" rIns="68580" bIns="34290" rtlCol="0">
            <a:spAutoFit/>
          </a:bodyPr>
          <a:lstStyle/>
          <a:p>
            <a:r>
              <a:rPr lang="en-US" sz="4100" dirty="0">
                <a:solidFill>
                  <a:schemeClr val="accent2"/>
                </a:solidFill>
                <a:latin typeface="+mj-lt"/>
              </a:rPr>
              <a:t>78%</a:t>
            </a:r>
            <a:endParaRPr lang="en-GB" sz="4100" dirty="0">
              <a:solidFill>
                <a:schemeClr val="accent2"/>
              </a:solidFill>
              <a:latin typeface="+mj-lt"/>
            </a:endParaRPr>
          </a:p>
        </p:txBody>
      </p:sp>
      <p:sp>
        <p:nvSpPr>
          <p:cNvPr id="174" name="Rectangle 44"/>
          <p:cNvSpPr/>
          <p:nvPr/>
        </p:nvSpPr>
        <p:spPr>
          <a:xfrm>
            <a:off x="6664920" y="270172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5" name="TextBox 174"/>
          <p:cNvSpPr txBox="1"/>
          <p:nvPr/>
        </p:nvSpPr>
        <p:spPr>
          <a:xfrm>
            <a:off x="350280" y="3249620"/>
            <a:ext cx="1045799" cy="700192"/>
          </a:xfrm>
          <a:prstGeom prst="rect">
            <a:avLst/>
          </a:prstGeom>
          <a:noFill/>
        </p:spPr>
        <p:txBody>
          <a:bodyPr wrap="none" lIns="68580" tIns="34290" rIns="68580" bIns="34290" rtlCol="0">
            <a:spAutoFit/>
          </a:bodyPr>
          <a:lstStyle/>
          <a:p>
            <a:r>
              <a:rPr lang="en-US" sz="4100">
                <a:solidFill>
                  <a:schemeClr val="accent2"/>
                </a:solidFill>
                <a:latin typeface="+mj-lt"/>
              </a:rPr>
              <a:t>55%</a:t>
            </a:r>
            <a:endParaRPr lang="en-GB" sz="4100">
              <a:solidFill>
                <a:schemeClr val="accent2"/>
              </a:solidFill>
              <a:latin typeface="+mj-lt"/>
            </a:endParaRPr>
          </a:p>
        </p:txBody>
      </p:sp>
      <p:sp>
        <p:nvSpPr>
          <p:cNvPr id="176" name="Rectangle 49"/>
          <p:cNvSpPr/>
          <p:nvPr/>
        </p:nvSpPr>
        <p:spPr>
          <a:xfrm>
            <a:off x="381140" y="382309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7" name="Straight Connector 50"/>
          <p:cNvCxnSpPr/>
          <p:nvPr/>
        </p:nvCxnSpPr>
        <p:spPr>
          <a:xfrm>
            <a:off x="1501076" y="3704358"/>
            <a:ext cx="115283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4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4" grpId="0" animBg="1"/>
      <p:bldP spid="165" grpId="0" animBg="1"/>
      <p:bldP spid="166" grpId="0" animBg="1"/>
      <p:bldP spid="167" grpId="0" animBg="1"/>
      <p:bldP spid="168" grpId="0" animBg="1"/>
      <p:bldP spid="151" grpId="0"/>
      <p:bldP spid="152" grpId="0"/>
      <p:bldP spid="153" grpId="0"/>
      <p:bldP spid="170" grpId="0"/>
      <p:bldP spid="171" grpId="0"/>
      <p:bldP spid="173" grpId="0"/>
      <p:bldP spid="175" grpId="0"/>
      <p:bldP spid="1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1"/>
          </a:solidFill>
          <a:ln w="0">
            <a:noFill/>
            <a:prstDash val="solid"/>
            <a:round/>
          </a:ln>
          <a:effectLst>
            <a:outerShdw blurRad="190500" dist="228600" dir="2700000" algn="ctr">
              <a:srgbClr val="000000">
                <a:alpha val="30000"/>
              </a:srgbClr>
            </a:outerShdw>
          </a:effectLst>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5</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chemeClr val="accent2"/>
                </a:solidFill>
                <a:latin typeface="微软雅黑" panose="020B0503020204020204" pitchFamily="34" charset="-122"/>
                <a:ea typeface="微软雅黑" panose="020B0503020204020204" pitchFamily="34" charset="-122"/>
              </a:rPr>
              <a:t>明年工作计划</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明年计划思路</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完成目标规划</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实施步骤概述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产业分布计划</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总体月份计划思路</a:t>
            </a:r>
            <a:endParaRPr lang="zh-CN" altLang="en-US" dirty="0"/>
          </a:p>
        </p:txBody>
      </p:sp>
      <p:grpSp>
        <p:nvGrpSpPr>
          <p:cNvPr id="22" name="Group 59"/>
          <p:cNvGrpSpPr/>
          <p:nvPr/>
        </p:nvGrpSpPr>
        <p:grpSpPr bwMode="auto">
          <a:xfrm>
            <a:off x="4665845" y="2058841"/>
            <a:ext cx="1949054" cy="676275"/>
            <a:chOff x="2437" y="1458"/>
            <a:chExt cx="1637" cy="568"/>
          </a:xfrm>
        </p:grpSpPr>
        <p:sp>
          <p:nvSpPr>
            <p:cNvPr id="58" name="Freeform 60"/>
            <p:cNvSpPr/>
            <p:nvPr/>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9" name="Freeform 61"/>
            <p:cNvSpPr/>
            <p:nvPr/>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60" name="AutoShape 62"/>
            <p:cNvSpPr>
              <a:spLocks noChangeArrowheads="1"/>
            </p:cNvSpPr>
            <p:nvPr/>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23" name="Group 65"/>
          <p:cNvGrpSpPr/>
          <p:nvPr/>
        </p:nvGrpSpPr>
        <p:grpSpPr bwMode="auto">
          <a:xfrm>
            <a:off x="2579870" y="2468416"/>
            <a:ext cx="1947863" cy="676275"/>
            <a:chOff x="697" y="1704"/>
            <a:chExt cx="1636" cy="568"/>
          </a:xfrm>
        </p:grpSpPr>
        <p:sp>
          <p:nvSpPr>
            <p:cNvPr id="51" name="Freeform 66"/>
            <p:cNvSpPr/>
            <p:nvPr/>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6" name="Freeform 67"/>
            <p:cNvSpPr/>
            <p:nvPr/>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57" name="AutoShape 68"/>
            <p:cNvSpPr>
              <a:spLocks noChangeArrowheads="1"/>
            </p:cNvSpPr>
            <p:nvPr/>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31" name="Group 78"/>
          <p:cNvGrpSpPr/>
          <p:nvPr/>
        </p:nvGrpSpPr>
        <p:grpSpPr bwMode="auto">
          <a:xfrm>
            <a:off x="4512255" y="1049191"/>
            <a:ext cx="171450" cy="3584972"/>
            <a:chOff x="3391" y="1309"/>
            <a:chExt cx="144" cy="3011"/>
          </a:xfrm>
        </p:grpSpPr>
        <p:sp>
          <p:nvSpPr>
            <p:cNvPr id="49" name="AutoShape 79"/>
            <p:cNvSpPr>
              <a:spLocks noChangeArrowheads="1"/>
            </p:cNvSpPr>
            <p:nvPr/>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kern="0">
                <a:solidFill>
                  <a:sysClr val="windowText" lastClr="000000"/>
                </a:solidFill>
              </a:endParaRPr>
            </a:p>
          </p:txBody>
        </p:sp>
        <p:sp>
          <p:nvSpPr>
            <p:cNvPr id="50" name="Oval 80"/>
            <p:cNvSpPr>
              <a:spLocks noChangeArrowheads="1"/>
            </p:cNvSpPr>
            <p:nvPr/>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kern="0">
                <a:solidFill>
                  <a:sysClr val="windowText" lastClr="000000"/>
                </a:solidFill>
              </a:endParaRPr>
            </a:p>
          </p:txBody>
        </p:sp>
      </p:grpSp>
      <p:grpSp>
        <p:nvGrpSpPr>
          <p:cNvPr id="32" name="Group 81"/>
          <p:cNvGrpSpPr/>
          <p:nvPr/>
        </p:nvGrpSpPr>
        <p:grpSpPr bwMode="auto">
          <a:xfrm>
            <a:off x="3313295" y="1833813"/>
            <a:ext cx="1243013" cy="660797"/>
            <a:chOff x="2384" y="1968"/>
            <a:chExt cx="1044" cy="555"/>
          </a:xfrm>
        </p:grpSpPr>
        <p:sp>
          <p:nvSpPr>
            <p:cNvPr id="46" name="AutoShape 82"/>
            <p:cNvSpPr>
              <a:spLocks noChangeArrowheads="1"/>
            </p:cNvSpPr>
            <p:nvPr/>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7" name="Freeform 83"/>
            <p:cNvSpPr/>
            <p:nvPr/>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8" name="Freeform 84"/>
            <p:cNvSpPr/>
            <p:nvPr/>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3" name="Group 86"/>
          <p:cNvGrpSpPr/>
          <p:nvPr/>
        </p:nvGrpSpPr>
        <p:grpSpPr bwMode="auto">
          <a:xfrm>
            <a:off x="2239351" y="3480448"/>
            <a:ext cx="2300288" cy="604838"/>
            <a:chOff x="1482" y="3351"/>
            <a:chExt cx="1932" cy="508"/>
          </a:xfrm>
        </p:grpSpPr>
        <p:sp>
          <p:nvSpPr>
            <p:cNvPr id="43" name="AutoShape 87"/>
            <p:cNvSpPr>
              <a:spLocks noChangeArrowheads="1"/>
            </p:cNvSpPr>
            <p:nvPr/>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4" name="Freeform 88"/>
            <p:cNvSpPr/>
            <p:nvPr/>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5" name="Freeform 89"/>
            <p:cNvSpPr/>
            <p:nvPr/>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4" name="Group 92"/>
          <p:cNvGrpSpPr/>
          <p:nvPr/>
        </p:nvGrpSpPr>
        <p:grpSpPr bwMode="auto">
          <a:xfrm>
            <a:off x="4650366" y="3091113"/>
            <a:ext cx="2461023" cy="604838"/>
            <a:chOff x="3496" y="3024"/>
            <a:chExt cx="2183" cy="508"/>
          </a:xfrm>
        </p:grpSpPr>
        <p:sp>
          <p:nvSpPr>
            <p:cNvPr id="40" name="AutoShape 93"/>
            <p:cNvSpPr>
              <a:spLocks noChangeArrowheads="1"/>
            </p:cNvSpPr>
            <p:nvPr/>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1" name="Freeform 94"/>
            <p:cNvSpPr/>
            <p:nvPr/>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2" name="Freeform 95"/>
            <p:cNvSpPr/>
            <p:nvPr/>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5" name="Group 98"/>
          <p:cNvGrpSpPr/>
          <p:nvPr/>
        </p:nvGrpSpPr>
        <p:grpSpPr bwMode="auto">
          <a:xfrm>
            <a:off x="4650367" y="1411141"/>
            <a:ext cx="1328738" cy="660797"/>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grpSp>
          <p:nvGrpSpPr>
            <p:cNvPr id="37" name="Group 100"/>
            <p:cNvGrpSpPr/>
            <p:nvPr/>
          </p:nvGrpSpPr>
          <p:grpSpPr bwMode="auto">
            <a:xfrm>
              <a:off x="2414" y="1092"/>
              <a:ext cx="1047" cy="555"/>
              <a:chOff x="2414" y="1104"/>
              <a:chExt cx="975" cy="555"/>
            </a:xfrm>
          </p:grpSpPr>
          <p:sp>
            <p:nvSpPr>
              <p:cNvPr id="38"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9"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sp>
        <p:nvSpPr>
          <p:cNvPr id="16" name="TextBox 15"/>
          <p:cNvSpPr txBox="1"/>
          <p:nvPr/>
        </p:nvSpPr>
        <p:spPr>
          <a:xfrm rot="508654">
            <a:off x="4707517" y="1571620"/>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3</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rot="20923364">
            <a:off x="3337872" y="2007892"/>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5</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rot="21168563">
            <a:off x="4958051" y="2253523"/>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6</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rot="354631">
            <a:off x="2963283" y="2648037"/>
            <a:ext cx="1357428"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8</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rot="21362588">
            <a:off x="2746334" y="3636975"/>
            <a:ext cx="1347669"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rot="229781">
            <a:off x="5255227" y="3260572"/>
            <a:ext cx="1509877"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Rectangle 69"/>
          <p:cNvSpPr/>
          <p:nvPr/>
        </p:nvSpPr>
        <p:spPr>
          <a:xfrm>
            <a:off x="179512" y="3578845"/>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Rectangle 70"/>
          <p:cNvSpPr/>
          <p:nvPr/>
        </p:nvSpPr>
        <p:spPr>
          <a:xfrm>
            <a:off x="454839" y="236398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Rectangle 71"/>
          <p:cNvSpPr/>
          <p:nvPr/>
        </p:nvSpPr>
        <p:spPr>
          <a:xfrm>
            <a:off x="6663715" y="1969888"/>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Rectangle 72"/>
          <p:cNvSpPr/>
          <p:nvPr/>
        </p:nvSpPr>
        <p:spPr>
          <a:xfrm>
            <a:off x="7141828" y="3151820"/>
            <a:ext cx="186175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Rectangle 70"/>
          <p:cNvSpPr/>
          <p:nvPr/>
        </p:nvSpPr>
        <p:spPr>
          <a:xfrm>
            <a:off x="1998600" y="128292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Rectangle 71"/>
          <p:cNvSpPr/>
          <p:nvPr/>
        </p:nvSpPr>
        <p:spPr>
          <a:xfrm>
            <a:off x="5979105" y="1270477"/>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必须完成的目标规划</a:t>
            </a:r>
            <a:endParaRPr lang="zh-CN" altLang="en-US" dirty="0"/>
          </a:p>
        </p:txBody>
      </p:sp>
      <p:cxnSp>
        <p:nvCxnSpPr>
          <p:cNvPr id="2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4"/>
          <p:cNvSpPr/>
          <p:nvPr/>
        </p:nvSpPr>
        <p:spPr>
          <a:xfrm>
            <a:off x="495112" y="2671923"/>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6" name="Oval 5"/>
          <p:cNvSpPr/>
          <p:nvPr/>
        </p:nvSpPr>
        <p:spPr>
          <a:xfrm>
            <a:off x="8509984" y="2671923"/>
            <a:ext cx="180593" cy="180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7" name="Oval 6"/>
          <p:cNvSpPr/>
          <p:nvPr/>
        </p:nvSpPr>
        <p:spPr>
          <a:xfrm>
            <a:off x="4506257" y="2682315"/>
            <a:ext cx="180593" cy="180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8" name="Oval 7"/>
          <p:cNvSpPr/>
          <p:nvPr/>
        </p:nvSpPr>
        <p:spPr>
          <a:xfrm>
            <a:off x="1832161" y="2671923"/>
            <a:ext cx="180593" cy="180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9" name="Oval 8"/>
          <p:cNvSpPr/>
          <p:nvPr/>
        </p:nvSpPr>
        <p:spPr>
          <a:xfrm>
            <a:off x="5840833" y="2682316"/>
            <a:ext cx="180593" cy="180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30" name="Oval 9"/>
          <p:cNvSpPr/>
          <p:nvPr/>
        </p:nvSpPr>
        <p:spPr>
          <a:xfrm>
            <a:off x="3169209" y="2682315"/>
            <a:ext cx="180593" cy="180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2" name="Oval 10"/>
          <p:cNvSpPr/>
          <p:nvPr/>
        </p:nvSpPr>
        <p:spPr>
          <a:xfrm>
            <a:off x="7175408" y="2682315"/>
            <a:ext cx="180593" cy="180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3" name="Rectangle 11"/>
          <p:cNvSpPr/>
          <p:nvPr/>
        </p:nvSpPr>
        <p:spPr>
          <a:xfrm>
            <a:off x="495113" y="2253065"/>
            <a:ext cx="2854688" cy="18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4" name="Rectangle 12"/>
          <p:cNvSpPr/>
          <p:nvPr/>
        </p:nvSpPr>
        <p:spPr>
          <a:xfrm>
            <a:off x="1922457" y="1837429"/>
            <a:ext cx="2764394" cy="18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5" name="Rectangle 13"/>
          <p:cNvSpPr/>
          <p:nvPr/>
        </p:nvSpPr>
        <p:spPr>
          <a:xfrm>
            <a:off x="4506257" y="1428223"/>
            <a:ext cx="2849744" cy="18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6" name="Rectangle 14"/>
          <p:cNvSpPr/>
          <p:nvPr/>
        </p:nvSpPr>
        <p:spPr>
          <a:xfrm>
            <a:off x="5926182" y="1031144"/>
            <a:ext cx="2764394" cy="18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7" name="Oval 15"/>
          <p:cNvSpPr/>
          <p:nvPr/>
        </p:nvSpPr>
        <p:spPr>
          <a:xfrm>
            <a:off x="625354" y="3244012"/>
            <a:ext cx="515252" cy="5152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8" name="Oval 16"/>
          <p:cNvSpPr/>
          <p:nvPr/>
        </p:nvSpPr>
        <p:spPr>
          <a:xfrm>
            <a:off x="2762887" y="3244012"/>
            <a:ext cx="515252" cy="515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9" name="Oval 17"/>
          <p:cNvSpPr/>
          <p:nvPr/>
        </p:nvSpPr>
        <p:spPr>
          <a:xfrm>
            <a:off x="4900419" y="3244012"/>
            <a:ext cx="515252" cy="515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0" name="Oval 18"/>
          <p:cNvSpPr/>
          <p:nvPr/>
        </p:nvSpPr>
        <p:spPr>
          <a:xfrm>
            <a:off x="6970433" y="3244011"/>
            <a:ext cx="515252" cy="515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1" name="TextBox 60"/>
          <p:cNvSpPr txBox="1"/>
          <p:nvPr/>
        </p:nvSpPr>
        <p:spPr>
          <a:xfrm>
            <a:off x="1105833" y="3511193"/>
            <a:ext cx="1215717" cy="284693"/>
          </a:xfrm>
          <a:prstGeom prst="rect">
            <a:avLst/>
          </a:prstGeom>
          <a:noFill/>
        </p:spPr>
        <p:txBody>
          <a:bodyPr wrap="none" lIns="68580" tIns="34290" rIns="68580" bIns="34290"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62" name="Rectangle 20"/>
          <p:cNvSpPr/>
          <p:nvPr/>
        </p:nvSpPr>
        <p:spPr>
          <a:xfrm>
            <a:off x="7027583"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3243365" y="3511193"/>
            <a:ext cx="1215717" cy="284693"/>
          </a:xfrm>
          <a:prstGeom prst="rect">
            <a:avLst/>
          </a:prstGeom>
          <a:noFill/>
        </p:spPr>
        <p:txBody>
          <a:bodyPr wrap="none" lIns="68580" tIns="34290" rIns="68580" bIns="34290"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342912" y="3511193"/>
            <a:ext cx="1215717" cy="284693"/>
          </a:xfrm>
          <a:prstGeom prst="rect">
            <a:avLst/>
          </a:prstGeom>
          <a:noFill/>
        </p:spPr>
        <p:txBody>
          <a:bodyPr wrap="none" lIns="68580" tIns="34290" rIns="68580" bIns="34290"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413519" y="3510009"/>
            <a:ext cx="1215717" cy="284693"/>
          </a:xfrm>
          <a:prstGeom prst="rect">
            <a:avLst/>
          </a:prstGeom>
          <a:noFill/>
        </p:spPr>
        <p:txBody>
          <a:bodyPr wrap="none" lIns="68580" tIns="34290" rIns="68580" bIns="34290"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66" name="Rectangle 24"/>
          <p:cNvSpPr/>
          <p:nvPr/>
        </p:nvSpPr>
        <p:spPr>
          <a:xfrm>
            <a:off x="2846036"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Rectangle 25"/>
          <p:cNvSpPr/>
          <p:nvPr/>
        </p:nvSpPr>
        <p:spPr>
          <a:xfrm>
            <a:off x="4957570"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Rectangle 26"/>
          <p:cNvSpPr/>
          <p:nvPr/>
        </p:nvSpPr>
        <p:spPr>
          <a:xfrm>
            <a:off x="700369"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8355502" y="2916713"/>
            <a:ext cx="599440" cy="345440"/>
          </a:xfrm>
          <a:prstGeom prst="rect">
            <a:avLst/>
          </a:prstGeom>
          <a:noFill/>
        </p:spPr>
        <p:txBody>
          <a:bodyPr wrap="none" lIns="68580" tIns="34290" rIns="68580" bIns="34290" rtlCol="0">
            <a:spAutoFit/>
          </a:bodyPr>
          <a:lstStyle/>
          <a:p>
            <a:r>
              <a:rPr lang="en-US">
                <a:solidFill>
                  <a:schemeClr val="accent2"/>
                </a:solidFill>
              </a:rPr>
              <a:t>2017</a:t>
            </a:r>
            <a:endParaRPr lang="en-GB">
              <a:solidFill>
                <a:schemeClr val="accent2"/>
              </a:solidFill>
            </a:endParaRPr>
          </a:p>
        </p:txBody>
      </p:sp>
      <p:sp>
        <p:nvSpPr>
          <p:cNvPr id="70" name="TextBox 69"/>
          <p:cNvSpPr txBox="1"/>
          <p:nvPr/>
        </p:nvSpPr>
        <p:spPr>
          <a:xfrm>
            <a:off x="7020926" y="2920442"/>
            <a:ext cx="599440" cy="345440"/>
          </a:xfrm>
          <a:prstGeom prst="rect">
            <a:avLst/>
          </a:prstGeom>
          <a:noFill/>
        </p:spPr>
        <p:txBody>
          <a:bodyPr wrap="none" lIns="68580" tIns="34290" rIns="68580" bIns="34290" rtlCol="0">
            <a:spAutoFit/>
          </a:bodyPr>
          <a:lstStyle/>
          <a:p>
            <a:r>
              <a:rPr lang="en-US" dirty="0">
                <a:solidFill>
                  <a:schemeClr val="accent2"/>
                </a:solidFill>
              </a:rPr>
              <a:t>2016</a:t>
            </a:r>
            <a:endParaRPr lang="en-GB" dirty="0">
              <a:solidFill>
                <a:schemeClr val="accent2"/>
              </a:solidFill>
            </a:endParaRPr>
          </a:p>
        </p:txBody>
      </p:sp>
      <p:sp>
        <p:nvSpPr>
          <p:cNvPr id="71" name="TextBox 70"/>
          <p:cNvSpPr txBox="1"/>
          <p:nvPr/>
        </p:nvSpPr>
        <p:spPr>
          <a:xfrm>
            <a:off x="5686351" y="2920442"/>
            <a:ext cx="599440" cy="345440"/>
          </a:xfrm>
          <a:prstGeom prst="rect">
            <a:avLst/>
          </a:prstGeom>
          <a:noFill/>
        </p:spPr>
        <p:txBody>
          <a:bodyPr wrap="none" lIns="68580" tIns="34290" rIns="68580" bIns="34290" rtlCol="0">
            <a:spAutoFit/>
          </a:bodyPr>
          <a:lstStyle/>
          <a:p>
            <a:r>
              <a:rPr lang="en-US">
                <a:solidFill>
                  <a:schemeClr val="accent2"/>
                </a:solidFill>
              </a:rPr>
              <a:t>2015</a:t>
            </a:r>
            <a:endParaRPr lang="en-GB">
              <a:solidFill>
                <a:schemeClr val="accent2"/>
              </a:solidFill>
            </a:endParaRPr>
          </a:p>
        </p:txBody>
      </p:sp>
      <p:sp>
        <p:nvSpPr>
          <p:cNvPr id="72" name="TextBox 71"/>
          <p:cNvSpPr txBox="1"/>
          <p:nvPr/>
        </p:nvSpPr>
        <p:spPr>
          <a:xfrm>
            <a:off x="4351775" y="2917370"/>
            <a:ext cx="599440" cy="345440"/>
          </a:xfrm>
          <a:prstGeom prst="rect">
            <a:avLst/>
          </a:prstGeom>
          <a:noFill/>
        </p:spPr>
        <p:txBody>
          <a:bodyPr wrap="none" lIns="68580" tIns="34290" rIns="68580" bIns="34290" rtlCol="0">
            <a:spAutoFit/>
          </a:bodyPr>
          <a:lstStyle/>
          <a:p>
            <a:r>
              <a:rPr lang="en-US">
                <a:solidFill>
                  <a:schemeClr val="accent2"/>
                </a:solidFill>
              </a:rPr>
              <a:t>2014</a:t>
            </a:r>
            <a:endParaRPr lang="en-GB">
              <a:solidFill>
                <a:schemeClr val="accent2"/>
              </a:solidFill>
            </a:endParaRPr>
          </a:p>
        </p:txBody>
      </p:sp>
      <p:sp>
        <p:nvSpPr>
          <p:cNvPr id="73" name="TextBox 72"/>
          <p:cNvSpPr txBox="1"/>
          <p:nvPr/>
        </p:nvSpPr>
        <p:spPr>
          <a:xfrm>
            <a:off x="3014727" y="2912871"/>
            <a:ext cx="599440" cy="345440"/>
          </a:xfrm>
          <a:prstGeom prst="rect">
            <a:avLst/>
          </a:prstGeom>
          <a:noFill/>
        </p:spPr>
        <p:txBody>
          <a:bodyPr wrap="none" lIns="68580" tIns="34290" rIns="68580" bIns="34290" rtlCol="0">
            <a:spAutoFit/>
          </a:bodyPr>
          <a:lstStyle/>
          <a:p>
            <a:r>
              <a:rPr lang="en-US">
                <a:solidFill>
                  <a:schemeClr val="accent2"/>
                </a:solidFill>
              </a:rPr>
              <a:t>2013</a:t>
            </a:r>
            <a:endParaRPr lang="en-GB">
              <a:solidFill>
                <a:schemeClr val="accent2"/>
              </a:solidFill>
            </a:endParaRPr>
          </a:p>
        </p:txBody>
      </p:sp>
      <p:sp>
        <p:nvSpPr>
          <p:cNvPr id="74" name="TextBox 73"/>
          <p:cNvSpPr txBox="1"/>
          <p:nvPr/>
        </p:nvSpPr>
        <p:spPr>
          <a:xfrm>
            <a:off x="1677678" y="2918645"/>
            <a:ext cx="599440" cy="345440"/>
          </a:xfrm>
          <a:prstGeom prst="rect">
            <a:avLst/>
          </a:prstGeom>
          <a:noFill/>
        </p:spPr>
        <p:txBody>
          <a:bodyPr wrap="none" lIns="68580" tIns="34290" rIns="68580" bIns="34290" rtlCol="0">
            <a:spAutoFit/>
          </a:bodyPr>
          <a:lstStyle/>
          <a:p>
            <a:r>
              <a:rPr lang="en-US">
                <a:solidFill>
                  <a:schemeClr val="accent2"/>
                </a:solidFill>
              </a:rPr>
              <a:t>2012</a:t>
            </a:r>
            <a:endParaRPr lang="en-GB">
              <a:solidFill>
                <a:schemeClr val="accent2"/>
              </a:solidFill>
            </a:endParaRPr>
          </a:p>
        </p:txBody>
      </p:sp>
      <p:sp>
        <p:nvSpPr>
          <p:cNvPr id="75" name="TextBox 74"/>
          <p:cNvSpPr txBox="1"/>
          <p:nvPr/>
        </p:nvSpPr>
        <p:spPr>
          <a:xfrm>
            <a:off x="340629" y="2916713"/>
            <a:ext cx="599440" cy="345440"/>
          </a:xfrm>
          <a:prstGeom prst="rect">
            <a:avLst/>
          </a:prstGeom>
          <a:noFill/>
        </p:spPr>
        <p:txBody>
          <a:bodyPr wrap="none" lIns="68580" tIns="34290" rIns="68580" bIns="34290" rtlCol="0">
            <a:spAutoFit/>
          </a:bodyPr>
          <a:lstStyle/>
          <a:p>
            <a:r>
              <a:rPr lang="en-US">
                <a:solidFill>
                  <a:schemeClr val="accent2"/>
                </a:solidFill>
              </a:rPr>
              <a:t>2011</a:t>
            </a:r>
            <a:endParaRPr lang="en-GB">
              <a:solidFill>
                <a:schemeClr val="accent2"/>
              </a:solidFill>
            </a:endParaRPr>
          </a:p>
        </p:txBody>
      </p:sp>
      <p:grpSp>
        <p:nvGrpSpPr>
          <p:cNvPr id="76" name="Group 36"/>
          <p:cNvGrpSpPr/>
          <p:nvPr/>
        </p:nvGrpSpPr>
        <p:grpSpPr>
          <a:xfrm>
            <a:off x="7084150" y="3389078"/>
            <a:ext cx="287816" cy="234189"/>
            <a:chOff x="10074275" y="4479132"/>
            <a:chExt cx="464344" cy="377825"/>
          </a:xfrm>
          <a:solidFill>
            <a:schemeClr val="bg2"/>
          </a:solidFill>
        </p:grpSpPr>
        <p:sp>
          <p:nvSpPr>
            <p:cNvPr id="77"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8"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79" name="Group 39"/>
          <p:cNvGrpSpPr/>
          <p:nvPr/>
        </p:nvGrpSpPr>
        <p:grpSpPr>
          <a:xfrm>
            <a:off x="5014137" y="3352915"/>
            <a:ext cx="287816" cy="288309"/>
            <a:chOff x="9145588" y="4435475"/>
            <a:chExt cx="464344" cy="465138"/>
          </a:xfrm>
          <a:solidFill>
            <a:schemeClr val="bg2"/>
          </a:solidFill>
        </p:grpSpPr>
        <p:sp>
          <p:nvSpPr>
            <p:cNvPr id="8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89" name="Group 49"/>
          <p:cNvGrpSpPr/>
          <p:nvPr/>
        </p:nvGrpSpPr>
        <p:grpSpPr>
          <a:xfrm>
            <a:off x="2876604" y="3350590"/>
            <a:ext cx="287816" cy="287816"/>
            <a:chOff x="4439444" y="1652588"/>
            <a:chExt cx="464344" cy="464344"/>
          </a:xfrm>
          <a:solidFill>
            <a:schemeClr val="bg2"/>
          </a:solidFill>
        </p:grpSpPr>
        <p:sp>
          <p:nvSpPr>
            <p:cNvPr id="9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93" name="Group 53"/>
          <p:cNvGrpSpPr/>
          <p:nvPr/>
        </p:nvGrpSpPr>
        <p:grpSpPr>
          <a:xfrm>
            <a:off x="736591" y="3391811"/>
            <a:ext cx="287816" cy="224841"/>
            <a:chOff x="2581275" y="1710532"/>
            <a:chExt cx="464344" cy="362744"/>
          </a:xfrm>
          <a:solidFill>
            <a:schemeClr val="bg2"/>
          </a:solidFill>
        </p:grpSpPr>
        <p:sp>
          <p:nvSpPr>
            <p:cNvPr id="9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0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0-#ppt_w/2"/>
                                          </p:val>
                                        </p:tav>
                                        <p:tav tm="100000">
                                          <p:val>
                                            <p:strVal val="#ppt_x"/>
                                          </p:val>
                                        </p:tav>
                                      </p:tavLst>
                                    </p:anim>
                                    <p:anim calcmode="lin" valueType="num">
                                      <p:cBhvr additive="base">
                                        <p:cTn id="21" dur="500" fill="hold"/>
                                        <p:tgtEl>
                                          <p:spTgt spid="5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产业全球化实施步骤</a:t>
            </a:r>
            <a:endParaRPr lang="zh-CN" altLang="en-US" dirty="0"/>
          </a:p>
        </p:txBody>
      </p:sp>
      <p:sp>
        <p:nvSpPr>
          <p:cNvPr id="100" name="Freeform 35"/>
          <p:cNvSpPr/>
          <p:nvPr/>
        </p:nvSpPr>
        <p:spPr>
          <a:xfrm>
            <a:off x="734309" y="2064668"/>
            <a:ext cx="2190500" cy="721869"/>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660" tIns="73660" rIns="73660" bIns="73660" numCol="1" spcCol="1270" anchor="ctr" anchorCtr="0">
            <a:noAutofit/>
          </a:bodyPr>
          <a:lstStyle/>
          <a:p>
            <a:pPr algn="ctr" defTabSz="1933575">
              <a:lnSpc>
                <a:spcPct val="90000"/>
              </a:lnSpc>
              <a:spcBef>
                <a:spcPct val="0"/>
              </a:spcBef>
              <a:spcAft>
                <a:spcPct val="35000"/>
              </a:spcAft>
            </a:pPr>
            <a:endParaRPr lang="en-GB" sz="4400">
              <a:solidFill>
                <a:schemeClr val="tx1">
                  <a:lumMod val="65000"/>
                  <a:lumOff val="35000"/>
                </a:schemeClr>
              </a:solidFill>
            </a:endParaRPr>
          </a:p>
        </p:txBody>
      </p:sp>
      <p:sp>
        <p:nvSpPr>
          <p:cNvPr id="101" name="Oval 36"/>
          <p:cNvSpPr/>
          <p:nvPr/>
        </p:nvSpPr>
        <p:spPr>
          <a:xfrm>
            <a:off x="731820" y="1845120"/>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Oval 37"/>
          <p:cNvSpPr/>
          <p:nvPr/>
        </p:nvSpPr>
        <p:spPr>
          <a:xfrm>
            <a:off x="853791" y="1601178"/>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Oval 38"/>
          <p:cNvSpPr/>
          <p:nvPr/>
        </p:nvSpPr>
        <p:spPr>
          <a:xfrm>
            <a:off x="1146521" y="1649966"/>
            <a:ext cx="273812" cy="273812"/>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Oval 39"/>
          <p:cNvSpPr/>
          <p:nvPr/>
        </p:nvSpPr>
        <p:spPr>
          <a:xfrm>
            <a:off x="1390463" y="1381630"/>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Oval 40"/>
          <p:cNvSpPr/>
          <p:nvPr/>
        </p:nvSpPr>
        <p:spPr>
          <a:xfrm>
            <a:off x="1707588" y="1284053"/>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Oval 41"/>
          <p:cNvSpPr/>
          <p:nvPr/>
        </p:nvSpPr>
        <p:spPr>
          <a:xfrm>
            <a:off x="2097895" y="1454813"/>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Oval 42"/>
          <p:cNvSpPr/>
          <p:nvPr/>
        </p:nvSpPr>
        <p:spPr>
          <a:xfrm>
            <a:off x="2341837" y="1576784"/>
            <a:ext cx="273812" cy="273812"/>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Oval 43"/>
          <p:cNvSpPr/>
          <p:nvPr/>
        </p:nvSpPr>
        <p:spPr>
          <a:xfrm>
            <a:off x="2683356" y="1845120"/>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Oval 44"/>
          <p:cNvSpPr/>
          <p:nvPr/>
        </p:nvSpPr>
        <p:spPr>
          <a:xfrm>
            <a:off x="2829721" y="2113456"/>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Oval 45"/>
          <p:cNvSpPr/>
          <p:nvPr/>
        </p:nvSpPr>
        <p:spPr>
          <a:xfrm>
            <a:off x="1561223" y="1601178"/>
            <a:ext cx="448056" cy="448056"/>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Oval 46"/>
          <p:cNvSpPr/>
          <p:nvPr/>
        </p:nvSpPr>
        <p:spPr>
          <a:xfrm>
            <a:off x="609849" y="2528158"/>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Oval 47"/>
          <p:cNvSpPr/>
          <p:nvPr/>
        </p:nvSpPr>
        <p:spPr>
          <a:xfrm>
            <a:off x="756214" y="2747705"/>
            <a:ext cx="273812" cy="273812"/>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Oval 48"/>
          <p:cNvSpPr/>
          <p:nvPr/>
        </p:nvSpPr>
        <p:spPr>
          <a:xfrm>
            <a:off x="1122127" y="2942859"/>
            <a:ext cx="398273" cy="398273"/>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49"/>
          <p:cNvSpPr/>
          <p:nvPr/>
        </p:nvSpPr>
        <p:spPr>
          <a:xfrm>
            <a:off x="1634405" y="3259984"/>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Oval 50"/>
          <p:cNvSpPr/>
          <p:nvPr/>
        </p:nvSpPr>
        <p:spPr>
          <a:xfrm>
            <a:off x="1731982" y="2942859"/>
            <a:ext cx="273812" cy="273812"/>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Oval 51"/>
          <p:cNvSpPr/>
          <p:nvPr/>
        </p:nvSpPr>
        <p:spPr>
          <a:xfrm>
            <a:off x="1975924" y="3284378"/>
            <a:ext cx="174244" cy="17424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Oval 52"/>
          <p:cNvSpPr/>
          <p:nvPr/>
        </p:nvSpPr>
        <p:spPr>
          <a:xfrm>
            <a:off x="2195472" y="2894071"/>
            <a:ext cx="398273" cy="398273"/>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53"/>
          <p:cNvSpPr/>
          <p:nvPr/>
        </p:nvSpPr>
        <p:spPr>
          <a:xfrm>
            <a:off x="2732144" y="2796494"/>
            <a:ext cx="273812" cy="273812"/>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Chevron 54"/>
          <p:cNvSpPr/>
          <p:nvPr/>
        </p:nvSpPr>
        <p:spPr>
          <a:xfrm>
            <a:off x="3005957" y="1649560"/>
            <a:ext cx="804148" cy="1535207"/>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0" name="Chevron 55"/>
          <p:cNvSpPr/>
          <p:nvPr/>
        </p:nvSpPr>
        <p:spPr>
          <a:xfrm>
            <a:off x="5547856" y="1649560"/>
            <a:ext cx="804148" cy="1535207"/>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1" name="Freeform 56"/>
          <p:cNvSpPr/>
          <p:nvPr/>
        </p:nvSpPr>
        <p:spPr>
          <a:xfrm>
            <a:off x="6669989" y="1540650"/>
            <a:ext cx="1864161" cy="1864161"/>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000" tIns="364000" rIns="364000" bIns="364000" numCol="1" spcCol="1270" anchor="ctr" anchorCtr="0">
            <a:noAutofit/>
          </a:bodyPr>
          <a:lstStyle/>
          <a:p>
            <a:pPr algn="ctr" defTabSz="2066925">
              <a:lnSpc>
                <a:spcPct val="90000"/>
              </a:lnSpc>
              <a:spcBef>
                <a:spcPct val="0"/>
              </a:spcBef>
              <a:spcAft>
                <a:spcPct val="35000"/>
              </a:spcAft>
            </a:pPr>
            <a:endParaRPr lang="en-GB" sz="4700">
              <a:solidFill>
                <a:schemeClr val="tx1">
                  <a:lumMod val="65000"/>
                  <a:lumOff val="35000"/>
                </a:schemeClr>
              </a:solidFill>
            </a:endParaRPr>
          </a:p>
        </p:txBody>
      </p:sp>
      <p:sp>
        <p:nvSpPr>
          <p:cNvPr id="97" name="TextBox 96"/>
          <p:cNvSpPr txBox="1"/>
          <p:nvPr/>
        </p:nvSpPr>
        <p:spPr>
          <a:xfrm>
            <a:off x="3866436" y="1851670"/>
            <a:ext cx="1569660" cy="369332"/>
          </a:xfrm>
          <a:prstGeom prst="rect">
            <a:avLst/>
          </a:prstGeom>
          <a:noFill/>
        </p:spPr>
        <p:txBody>
          <a:bodyPr wrap="non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点击添加文本</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1158646" y="2246234"/>
            <a:ext cx="1569660" cy="369332"/>
          </a:xfrm>
          <a:prstGeom prst="rect">
            <a:avLst/>
          </a:prstGeom>
          <a:noFill/>
        </p:spPr>
        <p:txBody>
          <a:bodyPr wrap="non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点击添加文本</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6894183" y="2488286"/>
            <a:ext cx="1415772" cy="461665"/>
          </a:xfrm>
          <a:prstGeom prst="rect">
            <a:avLst/>
          </a:prstGeom>
          <a:noFill/>
        </p:spPr>
        <p:txBody>
          <a:bodyPr wrap="none"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5" name="AutoShape 117"/>
          <p:cNvSpPr/>
          <p:nvPr/>
        </p:nvSpPr>
        <p:spPr bwMode="auto">
          <a:xfrm>
            <a:off x="7347127" y="2009746"/>
            <a:ext cx="509885" cy="46298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23" name="Rectangle 60"/>
          <p:cNvSpPr/>
          <p:nvPr/>
        </p:nvSpPr>
        <p:spPr>
          <a:xfrm>
            <a:off x="893120" y="3697600"/>
            <a:ext cx="187835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4" name="Rectangle 61"/>
          <p:cNvSpPr/>
          <p:nvPr/>
        </p:nvSpPr>
        <p:spPr>
          <a:xfrm>
            <a:off x="3632824" y="3697600"/>
            <a:ext cx="187835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5" name="Rectangle 62"/>
          <p:cNvSpPr/>
          <p:nvPr/>
        </p:nvSpPr>
        <p:spPr>
          <a:xfrm>
            <a:off x="6407950" y="3697600"/>
            <a:ext cx="187835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Rectangle 61"/>
          <p:cNvSpPr/>
          <p:nvPr/>
        </p:nvSpPr>
        <p:spPr>
          <a:xfrm>
            <a:off x="3898007" y="2210686"/>
            <a:ext cx="15416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ppt_x"/>
                                          </p:val>
                                        </p:tav>
                                        <p:tav tm="100000">
                                          <p:val>
                                            <p:strVal val="#ppt_x"/>
                                          </p:val>
                                        </p:tav>
                                      </p:tavLst>
                                    </p:anim>
                                    <p:anim calcmode="lin" valueType="num">
                                      <p:cBhvr additive="base">
                                        <p:cTn id="24" dur="75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50" fill="hold"/>
                                        <p:tgtEl>
                                          <p:spTgt spid="107"/>
                                        </p:tgtEl>
                                        <p:attrNameLst>
                                          <p:attrName>ppt_x</p:attrName>
                                        </p:attrNameLst>
                                      </p:cBhvr>
                                      <p:tavLst>
                                        <p:tav tm="0">
                                          <p:val>
                                            <p:strVal val="#ppt_x"/>
                                          </p:val>
                                        </p:tav>
                                        <p:tav tm="100000">
                                          <p:val>
                                            <p:strVal val="#ppt_x"/>
                                          </p:val>
                                        </p:tav>
                                      </p:tavLst>
                                    </p:anim>
                                    <p:anim calcmode="lin" valueType="num">
                                      <p:cBhvr additive="base">
                                        <p:cTn id="36" dur="25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750" fill="hold"/>
                                        <p:tgtEl>
                                          <p:spTgt spid="108"/>
                                        </p:tgtEl>
                                        <p:attrNameLst>
                                          <p:attrName>ppt_x</p:attrName>
                                        </p:attrNameLst>
                                      </p:cBhvr>
                                      <p:tavLst>
                                        <p:tav tm="0">
                                          <p:val>
                                            <p:strVal val="#ppt_x"/>
                                          </p:val>
                                        </p:tav>
                                        <p:tav tm="100000">
                                          <p:val>
                                            <p:strVal val="#ppt_x"/>
                                          </p:val>
                                        </p:tav>
                                      </p:tavLst>
                                    </p:anim>
                                    <p:anim calcmode="lin" valueType="num">
                                      <p:cBhvr additive="base">
                                        <p:cTn id="40" dur="75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ppt_x"/>
                                          </p:val>
                                        </p:tav>
                                        <p:tav tm="100000">
                                          <p:val>
                                            <p:strVal val="#ppt_x"/>
                                          </p:val>
                                        </p:tav>
                                      </p:tavLst>
                                    </p:anim>
                                    <p:anim calcmode="lin" valueType="num">
                                      <p:cBhvr additive="base">
                                        <p:cTn id="48" dur="75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250" fill="hold"/>
                                        <p:tgtEl>
                                          <p:spTgt spid="112"/>
                                        </p:tgtEl>
                                        <p:attrNameLst>
                                          <p:attrName>ppt_x</p:attrName>
                                        </p:attrNameLst>
                                      </p:cBhvr>
                                      <p:tavLst>
                                        <p:tav tm="0">
                                          <p:val>
                                            <p:strVal val="#ppt_x"/>
                                          </p:val>
                                        </p:tav>
                                        <p:tav tm="100000">
                                          <p:val>
                                            <p:strVal val="#ppt_x"/>
                                          </p:val>
                                        </p:tav>
                                      </p:tavLst>
                                    </p:anim>
                                    <p:anim calcmode="lin" valueType="num">
                                      <p:cBhvr additive="base">
                                        <p:cTn id="56" dur="25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1000"/>
                            </p:stCondLst>
                            <p:childTnLst>
                              <p:par>
                                <p:cTn id="86" presetID="12" presetClass="entr" presetSubtype="8" fill="hold" nodeType="afterEffect">
                                  <p:stCondLst>
                                    <p:cond delay="0"/>
                                  </p:stCondLst>
                                  <p:childTnLst>
                                    <p:set>
                                      <p:cBhvr>
                                        <p:cTn id="87" dur="1" fill="hold">
                                          <p:stCondLst>
                                            <p:cond delay="0"/>
                                          </p:stCondLst>
                                        </p:cTn>
                                        <p:tgtEl>
                                          <p:spTgt spid="119"/>
                                        </p:tgtEl>
                                        <p:attrNameLst>
                                          <p:attrName>style.visibility</p:attrName>
                                        </p:attrNameLst>
                                      </p:cBhvr>
                                      <p:to>
                                        <p:strVal val="visible"/>
                                      </p:to>
                                    </p:set>
                                    <p:anim calcmode="lin" valueType="num">
                                      <p:cBhvr additive="base">
                                        <p:cTn id="88" dur="500"/>
                                        <p:tgtEl>
                                          <p:spTgt spid="119"/>
                                        </p:tgtEl>
                                        <p:attrNameLst>
                                          <p:attrName>ppt_x</p:attrName>
                                        </p:attrNameLst>
                                      </p:cBhvr>
                                      <p:tavLst>
                                        <p:tav tm="0">
                                          <p:val>
                                            <p:strVal val="#ppt_x-#ppt_w*1.125000"/>
                                          </p:val>
                                        </p:tav>
                                        <p:tav tm="100000">
                                          <p:val>
                                            <p:strVal val="#ppt_x"/>
                                          </p:val>
                                        </p:tav>
                                      </p:tavLst>
                                    </p:anim>
                                    <p:animEffect transition="in" filter="wipe(right)">
                                      <p:cBhvr>
                                        <p:cTn id="89" dur="500"/>
                                        <p:tgtEl>
                                          <p:spTgt spid="119"/>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barn(inVertical)">
                                      <p:cBhvr>
                                        <p:cTn id="96" dur="500"/>
                                        <p:tgtEl>
                                          <p:spTgt spid="97"/>
                                        </p:tgtEl>
                                      </p:cBhvr>
                                    </p:animEffect>
                                  </p:childTnLst>
                                </p:cTn>
                              </p:par>
                            </p:childTnLst>
                          </p:cTn>
                        </p:par>
                        <p:par>
                          <p:cTn id="97" fill="hold">
                            <p:stCondLst>
                              <p:cond delay="2000"/>
                            </p:stCondLst>
                            <p:childTnLst>
                              <p:par>
                                <p:cTn id="98" presetID="12" presetClass="entr" presetSubtype="8"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p:tgtEl>
                                          <p:spTgt spid="120"/>
                                        </p:tgtEl>
                                        <p:attrNameLst>
                                          <p:attrName>ppt_x</p:attrName>
                                        </p:attrNameLst>
                                      </p:cBhvr>
                                      <p:tavLst>
                                        <p:tav tm="0">
                                          <p:val>
                                            <p:strVal val="#ppt_x-#ppt_w*1.125000"/>
                                          </p:val>
                                        </p:tav>
                                        <p:tav tm="100000">
                                          <p:val>
                                            <p:strVal val="#ppt_x"/>
                                          </p:val>
                                        </p:tav>
                                      </p:tavLst>
                                    </p:anim>
                                    <p:animEffect transition="in" filter="wipe(right)">
                                      <p:cBhvr>
                                        <p:cTn id="101" dur="500"/>
                                        <p:tgtEl>
                                          <p:spTgt spid="120"/>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500"/>
                                        <p:tgtEl>
                                          <p:spTgt spid="95"/>
                                        </p:tgtEl>
                                      </p:cBhvr>
                                    </p:animEffect>
                                  </p:childTnLst>
                                </p:cTn>
                              </p:par>
                            </p:childTnLst>
                          </p:cTn>
                        </p:par>
                        <p:par>
                          <p:cTn id="109" fill="hold">
                            <p:stCondLst>
                              <p:cond delay="3000"/>
                            </p:stCondLst>
                            <p:childTnLst>
                              <p:par>
                                <p:cTn id="110" presetID="53" presetClass="entr" presetSubtype="16" fill="hold" grpId="0" nodeType="afterEffect">
                                  <p:stCondLst>
                                    <p:cond delay="0"/>
                                  </p:stCondLst>
                                  <p:childTnLst>
                                    <p:set>
                                      <p:cBhvr>
                                        <p:cTn id="111" dur="1" fill="hold">
                                          <p:stCondLst>
                                            <p:cond delay="0"/>
                                          </p:stCondLst>
                                        </p:cTn>
                                        <p:tgtEl>
                                          <p:spTgt spid="121"/>
                                        </p:tgtEl>
                                        <p:attrNameLst>
                                          <p:attrName>style.visibility</p:attrName>
                                        </p:attrNameLst>
                                      </p:cBhvr>
                                      <p:to>
                                        <p:strVal val="visible"/>
                                      </p:to>
                                    </p:set>
                                    <p:anim calcmode="lin" valueType="num">
                                      <p:cBhvr>
                                        <p:cTn id="112" dur="500" fill="hold"/>
                                        <p:tgtEl>
                                          <p:spTgt spid="121"/>
                                        </p:tgtEl>
                                        <p:attrNameLst>
                                          <p:attrName>ppt_w</p:attrName>
                                        </p:attrNameLst>
                                      </p:cBhvr>
                                      <p:tavLst>
                                        <p:tav tm="0">
                                          <p:val>
                                            <p:fltVal val="0"/>
                                          </p:val>
                                        </p:tav>
                                        <p:tav tm="100000">
                                          <p:val>
                                            <p:strVal val="#ppt_w"/>
                                          </p:val>
                                        </p:tav>
                                      </p:tavLst>
                                    </p:anim>
                                    <p:anim calcmode="lin" valueType="num">
                                      <p:cBhvr>
                                        <p:cTn id="113" dur="500" fill="hold"/>
                                        <p:tgtEl>
                                          <p:spTgt spid="121"/>
                                        </p:tgtEl>
                                        <p:attrNameLst>
                                          <p:attrName>ppt_h</p:attrName>
                                        </p:attrNameLst>
                                      </p:cBhvr>
                                      <p:tavLst>
                                        <p:tav tm="0">
                                          <p:val>
                                            <p:fltVal val="0"/>
                                          </p:val>
                                        </p:tav>
                                        <p:tav tm="100000">
                                          <p:val>
                                            <p:strVal val="#ppt_h"/>
                                          </p:val>
                                        </p:tav>
                                      </p:tavLst>
                                    </p:anim>
                                    <p:animEffect transition="in" filter="fade">
                                      <p:cBhvr>
                                        <p:cTn id="114" dur="500"/>
                                        <p:tgtEl>
                                          <p:spTgt spid="121"/>
                                        </p:tgtEl>
                                      </p:cBhvr>
                                    </p:animEffect>
                                  </p:childTnLst>
                                </p:cTn>
                              </p:par>
                            </p:childTnLst>
                          </p:cTn>
                        </p:par>
                        <p:par>
                          <p:cTn id="115" fill="hold">
                            <p:stCondLst>
                              <p:cond delay="3500"/>
                            </p:stCondLst>
                            <p:childTnLst>
                              <p:par>
                                <p:cTn id="116" presetID="10" presetClass="entr" presetSubtype="0" fill="hold" grpId="0" nodeType="afterEffect">
                                  <p:stCondLst>
                                    <p:cond delay="0"/>
                                  </p:stCondLst>
                                  <p:childTnLst>
                                    <p:set>
                                      <p:cBhvr>
                                        <p:cTn id="117" dur="1" fill="hold">
                                          <p:stCondLst>
                                            <p:cond delay="0"/>
                                          </p:stCondLst>
                                        </p:cTn>
                                        <p:tgtEl>
                                          <p:spTgt spid="123"/>
                                        </p:tgtEl>
                                        <p:attrNameLst>
                                          <p:attrName>style.visibility</p:attrName>
                                        </p:attrNameLst>
                                      </p:cBhvr>
                                      <p:to>
                                        <p:strVal val="visible"/>
                                      </p:to>
                                    </p:set>
                                    <p:animEffect transition="in" filter="fade">
                                      <p:cBhvr>
                                        <p:cTn id="118" dur="500"/>
                                        <p:tgtEl>
                                          <p:spTgt spid="123"/>
                                        </p:tgtEl>
                                      </p:cBhvr>
                                    </p:animEffect>
                                  </p:childTnLst>
                                </p:cTn>
                              </p:par>
                            </p:childTnLst>
                          </p:cTn>
                        </p:par>
                        <p:par>
                          <p:cTn id="119" fill="hold">
                            <p:stCondLst>
                              <p:cond delay="4000"/>
                            </p:stCondLst>
                            <p:childTnLst>
                              <p:par>
                                <p:cTn id="120" presetID="10" presetClass="entr" presetSubtype="0"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childTnLst>
                          </p:cTn>
                        </p:par>
                        <p:par>
                          <p:cTn id="123" fill="hold">
                            <p:stCondLst>
                              <p:cond delay="4500"/>
                            </p:stCondLst>
                            <p:childTnLst>
                              <p:par>
                                <p:cTn id="124" presetID="10" presetClass="entr" presetSubtype="0" fill="hold" grpId="0" nodeType="after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1" grpId="0" animBg="1"/>
      <p:bldP spid="97" grpId="0"/>
      <p:bldP spid="98" grpId="0"/>
      <p:bldP spid="99" grpId="0"/>
      <p:bldP spid="95" grpId="0" animBg="1"/>
      <p:bldP spid="123" grpId="0"/>
      <p:bldP spid="124" grpId="0"/>
      <p:bldP spid="125"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能力提升计划</a:t>
            </a:r>
            <a:endParaRPr lang="zh-CN" altLang="en-US" dirty="0"/>
          </a:p>
        </p:txBody>
      </p:sp>
      <p:grpSp>
        <p:nvGrpSpPr>
          <p:cNvPr id="44" name="组合 72"/>
          <p:cNvGrpSpPr/>
          <p:nvPr/>
        </p:nvGrpSpPr>
        <p:grpSpPr>
          <a:xfrm>
            <a:off x="4659854" y="2053084"/>
            <a:ext cx="1323083" cy="2667013"/>
            <a:chOff x="4281488" y="2009843"/>
            <a:chExt cx="1204912" cy="2428808"/>
          </a:xfrm>
        </p:grpSpPr>
        <p:sp>
          <p:nvSpPr>
            <p:cNvPr id="54"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tx2">
                <a:lumMod val="20000"/>
                <a:lumOff val="8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5"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tx2">
                <a:lumMod val="40000"/>
                <a:lumOff val="6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6"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chemeClr val="accent1"/>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7"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tx2">
                <a:lumMod val="40000"/>
                <a:lumOff val="6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5" name="组合 207"/>
          <p:cNvGrpSpPr/>
          <p:nvPr/>
        </p:nvGrpSpPr>
        <p:grpSpPr>
          <a:xfrm>
            <a:off x="3975027" y="1374823"/>
            <a:ext cx="1191117" cy="3523362"/>
            <a:chOff x="4089129" y="1275606"/>
            <a:chExt cx="1084732" cy="3208672"/>
          </a:xfrm>
        </p:grpSpPr>
        <p:sp>
          <p:nvSpPr>
            <p:cNvPr id="51" name="Freeform 27"/>
            <p:cNvSpPr/>
            <p:nvPr/>
          </p:nvSpPr>
          <p:spPr bwMode="auto">
            <a:xfrm>
              <a:off x="4402839" y="1717360"/>
              <a:ext cx="263963" cy="2752309"/>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adFill flip="none" rotWithShape="1">
              <a:gsLst>
                <a:gs pos="100000">
                  <a:schemeClr val="accent1"/>
                </a:gs>
                <a:gs pos="0">
                  <a:schemeClr val="accent1">
                    <a:lumMod val="60000"/>
                    <a:lumOff val="40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2" name="Freeform 23"/>
            <p:cNvSpPr/>
            <p:nvPr/>
          </p:nvSpPr>
          <p:spPr bwMode="auto">
            <a:xfrm>
              <a:off x="4290159"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adFill flip="none" rotWithShape="1">
              <a:gsLst>
                <a:gs pos="3000">
                  <a:schemeClr val="accent1">
                    <a:lumMod val="60000"/>
                    <a:lumOff val="40000"/>
                  </a:schemeClr>
                </a:gs>
                <a:gs pos="59000">
                  <a:schemeClr val="accent1">
                    <a:lumMod val="75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3"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adFill flip="none" rotWithShape="1">
              <a:gsLst>
                <a:gs pos="48000">
                  <a:schemeClr val="accent1">
                    <a:lumMod val="60000"/>
                    <a:lumOff val="40000"/>
                  </a:schemeClr>
                </a:gs>
                <a:gs pos="100000">
                  <a:schemeClr val="accent1"/>
                </a:gs>
              </a:gsLst>
              <a:lin ang="102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6" name="组合 208"/>
          <p:cNvGrpSpPr/>
          <p:nvPr/>
        </p:nvGrpSpPr>
        <p:grpSpPr>
          <a:xfrm>
            <a:off x="3161063" y="2929290"/>
            <a:ext cx="1301649" cy="1942545"/>
            <a:chOff x="3347864" y="2691235"/>
            <a:chExt cx="1185392" cy="1769046"/>
          </a:xfrm>
        </p:grpSpPr>
        <p:sp>
          <p:nvSpPr>
            <p:cNvPr id="47"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solidFill>
              <a:schemeClr val="tx2">
                <a:lumMod val="20000"/>
                <a:lumOff val="8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8"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tx2">
                <a:lumMod val="20000"/>
                <a:lumOff val="8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9"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50"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tx2">
                <a:lumMod val="20000"/>
                <a:lumOff val="8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grpSp>
      <p:sp>
        <p:nvSpPr>
          <p:cNvPr id="27" name="TextBox 26"/>
          <p:cNvSpPr txBox="1"/>
          <p:nvPr/>
        </p:nvSpPr>
        <p:spPr>
          <a:xfrm>
            <a:off x="6142806" y="2300546"/>
            <a:ext cx="1261884" cy="307777"/>
          </a:xfrm>
          <a:prstGeom prst="rect">
            <a:avLst/>
          </a:prstGeom>
          <a:noFill/>
        </p:spPr>
        <p:txBody>
          <a:bodyPr wrap="non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142806" y="2536057"/>
            <a:ext cx="2466850"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744518" y="3115109"/>
            <a:ext cx="1261884" cy="307777"/>
          </a:xfrm>
          <a:prstGeom prst="rect">
            <a:avLst/>
          </a:prstGeom>
          <a:noFill/>
        </p:spPr>
        <p:txBody>
          <a:bodyPr wrap="none" rtlCol="0">
            <a:spAutoFit/>
          </a:bodyPr>
          <a:lstStyle/>
          <a:p>
            <a:pPr algn="r"/>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51520" y="3350620"/>
            <a:ext cx="2754882" cy="400110"/>
          </a:xfrm>
          <a:prstGeom prst="rect">
            <a:avLst/>
          </a:prstGeom>
          <a:noFill/>
        </p:spPr>
        <p:txBody>
          <a:bodyPr wrap="square" rtlCol="0">
            <a:spAutoFit/>
          </a:bodyPr>
          <a:lstStyle/>
          <a:p>
            <a:pPr algn="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624346" y="1541924"/>
            <a:ext cx="1261884" cy="307777"/>
          </a:xfrm>
          <a:prstGeom prst="rect">
            <a:avLst/>
          </a:prstGeom>
          <a:noFill/>
        </p:spPr>
        <p:txBody>
          <a:bodyPr wrap="none" rtlCol="0">
            <a:spAutoFit/>
          </a:bodyPr>
          <a:lstStyle/>
          <a:p>
            <a:pPr algn="r"/>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115616" y="1777435"/>
            <a:ext cx="2770614" cy="400110"/>
          </a:xfrm>
          <a:prstGeom prst="rect">
            <a:avLst/>
          </a:prstGeom>
          <a:noFill/>
        </p:spPr>
        <p:txBody>
          <a:bodyPr wrap="square" rtlCol="0">
            <a:spAutoFit/>
          </a:bodyPr>
          <a:lstStyle/>
          <a:p>
            <a:pPr algn="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2"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能力提升步骤</a:t>
            </a:r>
            <a:endParaRPr lang="zh-CN" altLang="en-US" dirty="0"/>
          </a:p>
        </p:txBody>
      </p:sp>
      <p:cxnSp>
        <p:nvCxnSpPr>
          <p:cNvPr id="71" name="直接连接符 7"/>
          <p:cNvCxnSpPr/>
          <p:nvPr/>
        </p:nvCxnSpPr>
        <p:spPr>
          <a:xfrm>
            <a:off x="4557024" y="872562"/>
            <a:ext cx="0" cy="4057274"/>
          </a:xfrm>
          <a:prstGeom prst="line">
            <a:avLst/>
          </a:prstGeom>
          <a:ln w="254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 name="Group 8"/>
          <p:cNvGrpSpPr/>
          <p:nvPr/>
        </p:nvGrpSpPr>
        <p:grpSpPr>
          <a:xfrm>
            <a:off x="4473161" y="1148688"/>
            <a:ext cx="802683" cy="167725"/>
            <a:chOff x="5964215" y="1531583"/>
            <a:chExt cx="1070244" cy="223633"/>
          </a:xfrm>
        </p:grpSpPr>
        <p:sp>
          <p:nvSpPr>
            <p:cNvPr id="73" name="椭圆 8"/>
            <p:cNvSpPr/>
            <p:nvPr/>
          </p:nvSpPr>
          <p:spPr>
            <a:xfrm>
              <a:off x="5964215" y="1531583"/>
              <a:ext cx="223633" cy="223633"/>
            </a:xfrm>
            <a:prstGeom prst="ellipse">
              <a:avLst/>
            </a:prstGeom>
            <a:solidFill>
              <a:schemeClr val="bg1"/>
            </a:solidFill>
            <a:ln w="5080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5" name="Group 12"/>
          <p:cNvGrpSpPr/>
          <p:nvPr/>
        </p:nvGrpSpPr>
        <p:grpSpPr>
          <a:xfrm>
            <a:off x="4473161" y="3592795"/>
            <a:ext cx="804101" cy="167725"/>
            <a:chOff x="5964215" y="4790393"/>
            <a:chExt cx="1072134" cy="223633"/>
          </a:xfrm>
        </p:grpSpPr>
        <p:sp>
          <p:nvSpPr>
            <p:cNvPr id="76" name="椭圆 10"/>
            <p:cNvSpPr/>
            <p:nvPr/>
          </p:nvSpPr>
          <p:spPr>
            <a:xfrm>
              <a:off x="5964215" y="4790393"/>
              <a:ext cx="223633" cy="223633"/>
            </a:xfrm>
            <a:prstGeom prst="ellipse">
              <a:avLst/>
            </a:prstGeom>
            <a:solidFill>
              <a:schemeClr val="bg1"/>
            </a:solidFill>
            <a:ln w="5080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Group 10"/>
          <p:cNvGrpSpPr/>
          <p:nvPr/>
        </p:nvGrpSpPr>
        <p:grpSpPr>
          <a:xfrm>
            <a:off x="4473161" y="2274960"/>
            <a:ext cx="804101" cy="167725"/>
            <a:chOff x="5964215" y="3033279"/>
            <a:chExt cx="1072134" cy="223633"/>
          </a:xfrm>
        </p:grpSpPr>
        <p:sp>
          <p:nvSpPr>
            <p:cNvPr id="79" name="椭圆 9"/>
            <p:cNvSpPr/>
            <p:nvPr/>
          </p:nvSpPr>
          <p:spPr>
            <a:xfrm>
              <a:off x="5964215" y="3033279"/>
              <a:ext cx="223633" cy="223633"/>
            </a:xfrm>
            <a:prstGeom prst="ellipse">
              <a:avLst/>
            </a:prstGeom>
            <a:solidFill>
              <a:schemeClr val="bg1"/>
            </a:solidFill>
            <a:ln w="5080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359706" y="1055300"/>
            <a:ext cx="616194" cy="346249"/>
          </a:xfrm>
          <a:prstGeom prst="rect">
            <a:avLst/>
          </a:prstGeom>
          <a:noFill/>
        </p:spPr>
        <p:txBody>
          <a:bodyPr wrap="none" lIns="68580" tIns="34290" rIns="68580" bIns="34290" rtlCol="0">
            <a:spAutoFit/>
          </a:bodyPr>
          <a:lstStyle/>
          <a:p>
            <a:r>
              <a:rPr lang="en-US" sz="1800" b="1" dirty="0">
                <a:solidFill>
                  <a:schemeClr val="accent2"/>
                </a:solidFill>
                <a:latin typeface="+mj-lt"/>
              </a:rPr>
              <a:t>201X</a:t>
            </a:r>
            <a:endParaRPr lang="en-GB" sz="1800" b="1" dirty="0">
              <a:solidFill>
                <a:schemeClr val="accent2"/>
              </a:solidFill>
              <a:latin typeface="+mj-lt"/>
            </a:endParaRPr>
          </a:p>
        </p:txBody>
      </p:sp>
      <p:sp>
        <p:nvSpPr>
          <p:cNvPr id="82" name="TextBox 81"/>
          <p:cNvSpPr txBox="1"/>
          <p:nvPr/>
        </p:nvSpPr>
        <p:spPr>
          <a:xfrm>
            <a:off x="5359705" y="2181288"/>
            <a:ext cx="616194" cy="346249"/>
          </a:xfrm>
          <a:prstGeom prst="rect">
            <a:avLst/>
          </a:prstGeom>
          <a:noFill/>
        </p:spPr>
        <p:txBody>
          <a:bodyPr wrap="none" lIns="68580" tIns="34290" rIns="68580" bIns="34290" rtlCol="0">
            <a:spAutoFit/>
          </a:bodyPr>
          <a:lstStyle/>
          <a:p>
            <a:r>
              <a:rPr lang="en-US" sz="1800" b="1" dirty="0">
                <a:solidFill>
                  <a:schemeClr val="accent2"/>
                </a:solidFill>
                <a:latin typeface="+mj-lt"/>
              </a:rPr>
              <a:t>201X</a:t>
            </a:r>
            <a:endParaRPr lang="en-GB" sz="1800" b="1" dirty="0">
              <a:solidFill>
                <a:schemeClr val="accent2"/>
              </a:solidFill>
              <a:latin typeface="+mj-lt"/>
            </a:endParaRPr>
          </a:p>
        </p:txBody>
      </p:sp>
      <p:sp>
        <p:nvSpPr>
          <p:cNvPr id="83" name="TextBox 82"/>
          <p:cNvSpPr txBox="1"/>
          <p:nvPr/>
        </p:nvSpPr>
        <p:spPr>
          <a:xfrm>
            <a:off x="5359705" y="3507943"/>
            <a:ext cx="616194" cy="346249"/>
          </a:xfrm>
          <a:prstGeom prst="rect">
            <a:avLst/>
          </a:prstGeom>
          <a:noFill/>
        </p:spPr>
        <p:txBody>
          <a:bodyPr wrap="none" lIns="68580" tIns="34290" rIns="68580" bIns="34290" rtlCol="0">
            <a:spAutoFit/>
          </a:bodyPr>
          <a:lstStyle/>
          <a:p>
            <a:r>
              <a:rPr lang="en-US" sz="1800" b="1" dirty="0">
                <a:solidFill>
                  <a:schemeClr val="accent2"/>
                </a:solidFill>
                <a:latin typeface="+mj-lt"/>
              </a:rPr>
              <a:t>201X</a:t>
            </a:r>
            <a:endParaRPr lang="en-GB" sz="1800" b="1" dirty="0">
              <a:solidFill>
                <a:schemeClr val="accent2"/>
              </a:solidFill>
              <a:latin typeface="+mj-lt"/>
            </a:endParaRPr>
          </a:p>
        </p:txBody>
      </p:sp>
      <p:grpSp>
        <p:nvGrpSpPr>
          <p:cNvPr id="93" name="Group 14"/>
          <p:cNvGrpSpPr/>
          <p:nvPr/>
        </p:nvGrpSpPr>
        <p:grpSpPr>
          <a:xfrm>
            <a:off x="4011920" y="1508218"/>
            <a:ext cx="3204738" cy="503174"/>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5" name="TextBox 94"/>
            <p:cNvSpPr txBox="1"/>
            <p:nvPr/>
          </p:nvSpPr>
          <p:spPr>
            <a:xfrm>
              <a:off x="6194267" y="2100183"/>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6" name="Group 15"/>
          <p:cNvGrpSpPr/>
          <p:nvPr/>
        </p:nvGrpSpPr>
        <p:grpSpPr>
          <a:xfrm>
            <a:off x="1927342" y="2734851"/>
            <a:ext cx="3204738" cy="503174"/>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8" name="TextBox 97"/>
            <p:cNvSpPr txBox="1"/>
            <p:nvPr/>
          </p:nvSpPr>
          <p:spPr>
            <a:xfrm>
              <a:off x="3866549" y="3735695"/>
              <a:ext cx="2092880" cy="492443"/>
            </a:xfrm>
            <a:prstGeom prst="rect">
              <a:avLst/>
            </a:prstGeom>
            <a:noFill/>
          </p:spPr>
          <p:txBody>
            <a:bodyPr wrap="none" rtlCol="0">
              <a:spAutoFit/>
            </a:bodyPr>
            <a:lstStyle/>
            <a:p>
              <a:pPr algn="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9" name="Group 17"/>
          <p:cNvGrpSpPr/>
          <p:nvPr/>
        </p:nvGrpSpPr>
        <p:grpSpPr>
          <a:xfrm>
            <a:off x="4011920" y="4024088"/>
            <a:ext cx="3204738" cy="503174"/>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01" name="TextBox 100"/>
            <p:cNvSpPr txBox="1"/>
            <p:nvPr/>
          </p:nvSpPr>
          <p:spPr>
            <a:xfrm>
              <a:off x="6194267" y="5454678"/>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8" name="Rectangle 70"/>
          <p:cNvSpPr/>
          <p:nvPr/>
        </p:nvSpPr>
        <p:spPr>
          <a:xfrm>
            <a:off x="1636472" y="2226351"/>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243050" y="1959489"/>
            <a:ext cx="959237" cy="315471"/>
          </a:xfrm>
          <a:prstGeom prst="rect">
            <a:avLst/>
          </a:prstGeom>
          <a:noFill/>
        </p:spPr>
        <p:txBody>
          <a:bodyPr wrap="none" lIns="68580" tIns="34290" rIns="68580" bIns="34290" rtlCol="0">
            <a:spAutoFit/>
          </a:bodyPr>
          <a:lstStyle/>
          <a:p>
            <a:pPr algn="r"/>
            <a:r>
              <a:rPr lang="zh-CN" altLang="en-US" sz="1600" b="1" dirty="0">
                <a:solidFill>
                  <a:schemeClr val="accent2"/>
                </a:solidFill>
                <a:latin typeface="微软雅黑" panose="020B0503020204020204" pitchFamily="34" charset="-122"/>
                <a:ea typeface="微软雅黑" panose="020B0503020204020204" pitchFamily="34" charset="-122"/>
              </a:rPr>
              <a:t>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31" name="Rectangle 70"/>
          <p:cNvSpPr/>
          <p:nvPr/>
        </p:nvSpPr>
        <p:spPr>
          <a:xfrm>
            <a:off x="5252730" y="2794399"/>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252730" y="2527537"/>
            <a:ext cx="959237" cy="315471"/>
          </a:xfrm>
          <a:prstGeom prst="rect">
            <a:avLst/>
          </a:prstGeom>
          <a:noFill/>
        </p:spPr>
        <p:txBody>
          <a:bodyPr wrap="none" lIns="68580" tIns="34290" rIns="68580" bIns="34290"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33" name="Rectangle 70"/>
          <p:cNvSpPr/>
          <p:nvPr/>
        </p:nvSpPr>
        <p:spPr>
          <a:xfrm>
            <a:off x="1636472" y="3617069"/>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43050" y="3350207"/>
            <a:ext cx="959237" cy="315471"/>
          </a:xfrm>
          <a:prstGeom prst="rect">
            <a:avLst/>
          </a:prstGeom>
          <a:noFill/>
        </p:spPr>
        <p:txBody>
          <a:bodyPr wrap="none" lIns="68580" tIns="34290" rIns="68580" bIns="34290" rtlCol="0">
            <a:spAutoFit/>
          </a:bodyPr>
          <a:lstStyle/>
          <a:p>
            <a:pPr algn="r"/>
            <a:r>
              <a:rPr lang="zh-CN" altLang="en-US" sz="1600" b="1" dirty="0">
                <a:solidFill>
                  <a:schemeClr val="accent2"/>
                </a:solidFill>
                <a:latin typeface="微软雅黑" panose="020B0503020204020204" pitchFamily="34" charset="-122"/>
                <a:ea typeface="微软雅黑" panose="020B0503020204020204" pitchFamily="34" charset="-122"/>
              </a:rPr>
              <a:t>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p:tgtEl>
                                          <p:spTgt spid="93"/>
                                        </p:tgtEl>
                                        <p:attrNameLst>
                                          <p:attrName>ppt_x</p:attrName>
                                        </p:attrNameLst>
                                      </p:cBhvr>
                                      <p:tavLst>
                                        <p:tav tm="0">
                                          <p:val>
                                            <p:strVal val="#ppt_x+#ppt_w*1.125000"/>
                                          </p:val>
                                        </p:tav>
                                        <p:tav tm="100000">
                                          <p:val>
                                            <p:strVal val="#ppt_x"/>
                                          </p:val>
                                        </p:tav>
                                      </p:tavLst>
                                    </p:anim>
                                    <p:animEffect transition="in" filter="wipe(left)">
                                      <p:cBhvr>
                                        <p:cTn id="20" dur="500"/>
                                        <p:tgtEl>
                                          <p:spTgt spid="9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p:tgtEl>
                                          <p:spTgt spid="96"/>
                                        </p:tgtEl>
                                        <p:attrNameLst>
                                          <p:attrName>ppt_x</p:attrName>
                                        </p:attrNameLst>
                                      </p:cBhvr>
                                      <p:tavLst>
                                        <p:tav tm="0">
                                          <p:val>
                                            <p:strVal val="#ppt_x-#ppt_w*1.125000"/>
                                          </p:val>
                                        </p:tav>
                                        <p:tav tm="100000">
                                          <p:val>
                                            <p:strVal val="#ppt_x"/>
                                          </p:val>
                                        </p:tav>
                                      </p:tavLst>
                                    </p:anim>
                                    <p:animEffect transition="in" filter="wipe(right)">
                                      <p:cBhvr>
                                        <p:cTn id="33" dur="500"/>
                                        <p:tgtEl>
                                          <p:spTgt spid="9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p:tgtEl>
                                          <p:spTgt spid="99"/>
                                        </p:tgtEl>
                                        <p:attrNameLst>
                                          <p:attrName>ppt_x</p:attrName>
                                        </p:attrNameLst>
                                      </p:cBhvr>
                                      <p:tavLst>
                                        <p:tav tm="0">
                                          <p:val>
                                            <p:strVal val="#ppt_x+#ppt_w*1.125000"/>
                                          </p:val>
                                        </p:tav>
                                        <p:tav tm="100000">
                                          <p:val>
                                            <p:strVal val="#ppt_x"/>
                                          </p:val>
                                        </p:tav>
                                      </p:tavLst>
                                    </p:anim>
                                    <p:animEffect transition="in" filter="wipe(left)">
                                      <p:cBhvr>
                                        <p:cTn id="46" dur="500"/>
                                        <p:tgtEl>
                                          <p:spTgt spid="99"/>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0-#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38" grpId="0"/>
      <p:bldP spid="39" grpId="0"/>
      <p:bldP spid="31" grpId="0"/>
      <p:bldP spid="32" grpId="0"/>
      <p:bldP spid="33"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产业分布与计划</a:t>
            </a:r>
            <a:endParaRPr lang="zh-CN" altLang="en-US" dirty="0"/>
          </a:p>
        </p:txBody>
      </p:sp>
      <p:sp>
        <p:nvSpPr>
          <p:cNvPr id="158" name="TextBox 157"/>
          <p:cNvSpPr txBox="1"/>
          <p:nvPr/>
        </p:nvSpPr>
        <p:spPr>
          <a:xfrm>
            <a:off x="7162834" y="1131590"/>
            <a:ext cx="1369606" cy="315471"/>
          </a:xfrm>
          <a:prstGeom prst="rect">
            <a:avLst/>
          </a:prstGeom>
          <a:noFill/>
        </p:spPr>
        <p:txBody>
          <a:bodyPr wrap="none" lIns="68580" tIns="34290" rIns="68580" bIns="34290"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59" name="Rectangle 460"/>
          <p:cNvSpPr/>
          <p:nvPr/>
        </p:nvSpPr>
        <p:spPr>
          <a:xfrm>
            <a:off x="4139952" y="1469847"/>
            <a:ext cx="4376426" cy="746358"/>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196774"/>
            <a:ext cx="3651646" cy="3267076"/>
            <a:chOff x="0" y="1196774"/>
            <a:chExt cx="3651646" cy="3267076"/>
          </a:xfrm>
          <a:solidFill>
            <a:schemeClr val="accent1"/>
          </a:solidFill>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grp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432" name="Group 3"/>
          <p:cNvGrpSpPr/>
          <p:nvPr/>
        </p:nvGrpSpPr>
        <p:grpSpPr>
          <a:xfrm>
            <a:off x="7289634" y="2541518"/>
            <a:ext cx="685800" cy="685800"/>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35" name="Group 4"/>
          <p:cNvGrpSpPr/>
          <p:nvPr/>
        </p:nvGrpSpPr>
        <p:grpSpPr>
          <a:xfrm>
            <a:off x="5994187" y="2469509"/>
            <a:ext cx="829818" cy="829818"/>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lIns="0" tIns="0" rIns="0" bIns="0"/>
            <a:lstStyle/>
            <a:p>
              <a:endParaRPr lang="en-GB">
                <a:solidFill>
                  <a:schemeClr val="tx1">
                    <a:lumMod val="65000"/>
                    <a:lumOff val="35000"/>
                  </a:schemeClr>
                </a:solidFill>
              </a:endParaRPr>
            </a:p>
          </p:txBody>
        </p:sp>
      </p:grpSp>
      <p:grpSp>
        <p:nvGrpSpPr>
          <p:cNvPr id="439" name="Group 5"/>
          <p:cNvGrpSpPr/>
          <p:nvPr/>
        </p:nvGrpSpPr>
        <p:grpSpPr>
          <a:xfrm>
            <a:off x="4842758" y="2541518"/>
            <a:ext cx="685800" cy="685800"/>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65035"/>
            <a:ext cx="856645" cy="284693"/>
          </a:xfrm>
          <a:prstGeom prst="rect">
            <a:avLst/>
          </a:prstGeom>
          <a:noFill/>
        </p:spPr>
        <p:txBody>
          <a:bodyPr wrap="none" lIns="68580" tIns="34290" rIns="68580" bIns="34290"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443" name="TextBox 442"/>
          <p:cNvSpPr txBox="1"/>
          <p:nvPr/>
        </p:nvSpPr>
        <p:spPr>
          <a:xfrm>
            <a:off x="4788024" y="3353637"/>
            <a:ext cx="856645" cy="284693"/>
          </a:xfrm>
          <a:prstGeom prst="rect">
            <a:avLst/>
          </a:prstGeom>
          <a:noFill/>
        </p:spPr>
        <p:txBody>
          <a:bodyPr wrap="none" lIns="68580" tIns="34290" rIns="68580" bIns="34290"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444" name="TextBox 443"/>
          <p:cNvSpPr txBox="1"/>
          <p:nvPr/>
        </p:nvSpPr>
        <p:spPr>
          <a:xfrm>
            <a:off x="7234901" y="3353638"/>
            <a:ext cx="856645" cy="284693"/>
          </a:xfrm>
          <a:prstGeom prst="rect">
            <a:avLst/>
          </a:prstGeom>
          <a:noFill/>
        </p:spPr>
        <p:txBody>
          <a:bodyPr wrap="none" lIns="68580" tIns="34290" rIns="68580" bIns="34290"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445" name="Rectangle 1292"/>
          <p:cNvSpPr/>
          <p:nvPr/>
        </p:nvSpPr>
        <p:spPr>
          <a:xfrm>
            <a:off x="4504271" y="3826206"/>
            <a:ext cx="43764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35"/>
                                        </p:tgtEl>
                                        <p:attrNameLst>
                                          <p:attrName>style.visibility</p:attrName>
                                        </p:attrNameLst>
                                      </p:cBhvr>
                                      <p:to>
                                        <p:strVal val="visible"/>
                                      </p:to>
                                    </p:set>
                                    <p:anim calcmode="lin" valueType="num">
                                      <p:cBhvr>
                                        <p:cTn id="22" dur="500" fill="hold"/>
                                        <p:tgtEl>
                                          <p:spTgt spid="435"/>
                                        </p:tgtEl>
                                        <p:attrNameLst>
                                          <p:attrName>ppt_w</p:attrName>
                                        </p:attrNameLst>
                                      </p:cBhvr>
                                      <p:tavLst>
                                        <p:tav tm="0">
                                          <p:val>
                                            <p:fltVal val="0"/>
                                          </p:val>
                                        </p:tav>
                                        <p:tav tm="100000">
                                          <p:val>
                                            <p:strVal val="#ppt_w"/>
                                          </p:val>
                                        </p:tav>
                                      </p:tavLst>
                                    </p:anim>
                                    <p:anim calcmode="lin" valueType="num">
                                      <p:cBhvr>
                                        <p:cTn id="23" dur="500" fill="hold"/>
                                        <p:tgtEl>
                                          <p:spTgt spid="435"/>
                                        </p:tgtEl>
                                        <p:attrNameLst>
                                          <p:attrName>ppt_h</p:attrName>
                                        </p:attrNameLst>
                                      </p:cBhvr>
                                      <p:tavLst>
                                        <p:tav tm="0">
                                          <p:val>
                                            <p:fltVal val="0"/>
                                          </p:val>
                                        </p:tav>
                                        <p:tav tm="100000">
                                          <p:val>
                                            <p:strVal val="#ppt_h"/>
                                          </p:val>
                                        </p:tav>
                                      </p:tavLst>
                                    </p:anim>
                                    <p:animEffect transition="in" filter="fade">
                                      <p:cBhvr>
                                        <p:cTn id="24" dur="500"/>
                                        <p:tgtEl>
                                          <p:spTgt spid="43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32"/>
                                        </p:tgtEl>
                                        <p:attrNameLst>
                                          <p:attrName>style.visibility</p:attrName>
                                        </p:attrNameLst>
                                      </p:cBhvr>
                                      <p:to>
                                        <p:strVal val="visible"/>
                                      </p:to>
                                    </p:set>
                                    <p:anim calcmode="lin" valueType="num">
                                      <p:cBhvr>
                                        <p:cTn id="28" dur="500" fill="hold"/>
                                        <p:tgtEl>
                                          <p:spTgt spid="432"/>
                                        </p:tgtEl>
                                        <p:attrNameLst>
                                          <p:attrName>ppt_w</p:attrName>
                                        </p:attrNameLst>
                                      </p:cBhvr>
                                      <p:tavLst>
                                        <p:tav tm="0">
                                          <p:val>
                                            <p:fltVal val="0"/>
                                          </p:val>
                                        </p:tav>
                                        <p:tav tm="100000">
                                          <p:val>
                                            <p:strVal val="#ppt_w"/>
                                          </p:val>
                                        </p:tav>
                                      </p:tavLst>
                                    </p:anim>
                                    <p:anim calcmode="lin" valueType="num">
                                      <p:cBhvr>
                                        <p:cTn id="29" dur="500" fill="hold"/>
                                        <p:tgtEl>
                                          <p:spTgt spid="432"/>
                                        </p:tgtEl>
                                        <p:attrNameLst>
                                          <p:attrName>ppt_h</p:attrName>
                                        </p:attrNameLst>
                                      </p:cBhvr>
                                      <p:tavLst>
                                        <p:tav tm="0">
                                          <p:val>
                                            <p:fltVal val="0"/>
                                          </p:val>
                                        </p:tav>
                                        <p:tav tm="100000">
                                          <p:val>
                                            <p:strVal val="#ppt_h"/>
                                          </p:val>
                                        </p:tav>
                                      </p:tavLst>
                                    </p:anim>
                                    <p:animEffect transition="in" filter="fade">
                                      <p:cBhvr>
                                        <p:cTn id="30" dur="500"/>
                                        <p:tgtEl>
                                          <p:spTgt spid="432"/>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439"/>
                                        </p:tgtEl>
                                        <p:attrNameLst>
                                          <p:attrName>style.visibility</p:attrName>
                                        </p:attrNameLst>
                                      </p:cBhvr>
                                      <p:to>
                                        <p:strVal val="visible"/>
                                      </p:to>
                                    </p:set>
                                    <p:anim calcmode="lin" valueType="num">
                                      <p:cBhvr>
                                        <p:cTn id="34" dur="500" fill="hold"/>
                                        <p:tgtEl>
                                          <p:spTgt spid="439"/>
                                        </p:tgtEl>
                                        <p:attrNameLst>
                                          <p:attrName>ppt_w</p:attrName>
                                        </p:attrNameLst>
                                      </p:cBhvr>
                                      <p:tavLst>
                                        <p:tav tm="0">
                                          <p:val>
                                            <p:fltVal val="0"/>
                                          </p:val>
                                        </p:tav>
                                        <p:tav tm="100000">
                                          <p:val>
                                            <p:strVal val="#ppt_w"/>
                                          </p:val>
                                        </p:tav>
                                      </p:tavLst>
                                    </p:anim>
                                    <p:anim calcmode="lin" valueType="num">
                                      <p:cBhvr>
                                        <p:cTn id="35" dur="500" fill="hold"/>
                                        <p:tgtEl>
                                          <p:spTgt spid="439"/>
                                        </p:tgtEl>
                                        <p:attrNameLst>
                                          <p:attrName>ppt_h</p:attrName>
                                        </p:attrNameLst>
                                      </p:cBhvr>
                                      <p:tavLst>
                                        <p:tav tm="0">
                                          <p:val>
                                            <p:fltVal val="0"/>
                                          </p:val>
                                        </p:tav>
                                        <p:tav tm="100000">
                                          <p:val>
                                            <p:strVal val="#ppt_h"/>
                                          </p:val>
                                        </p:tav>
                                      </p:tavLst>
                                    </p:anim>
                                    <p:animEffect transition="in" filter="fade">
                                      <p:cBhvr>
                                        <p:cTn id="36" dur="500"/>
                                        <p:tgtEl>
                                          <p:spTgt spid="439"/>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产业分布与计划</a:t>
            </a:r>
            <a:endParaRPr lang="zh-CN" altLang="en-US" dirty="0"/>
          </a:p>
        </p:txBody>
      </p:sp>
      <p:grpSp>
        <p:nvGrpSpPr>
          <p:cNvPr id="499" name="组合 498"/>
          <p:cNvGrpSpPr/>
          <p:nvPr/>
        </p:nvGrpSpPr>
        <p:grpSpPr>
          <a:xfrm>
            <a:off x="619538" y="1561822"/>
            <a:ext cx="5563899" cy="2738120"/>
            <a:chOff x="776287" y="706437"/>
            <a:chExt cx="7658101" cy="3768726"/>
          </a:xfrm>
          <a:solidFill>
            <a:srgbClr val="4F81BD">
              <a:alpha val="98000"/>
            </a:srgbClr>
          </a:solidFill>
        </p:grpSpPr>
        <p:sp>
          <p:nvSpPr>
            <p:cNvPr id="500"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1"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2"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3"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4"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5"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6"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7"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8"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9"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0"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1"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2"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3"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4"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5"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6"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7"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8"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9"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0"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1"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2"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3"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4"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5"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607"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C0504D"/>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08"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accent2"/>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09"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accent2"/>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10" name="矩形 609"/>
          <p:cNvSpPr/>
          <p:nvPr/>
        </p:nvSpPr>
        <p:spPr>
          <a:xfrm>
            <a:off x="6093296" y="1347614"/>
            <a:ext cx="1441420" cy="307777"/>
          </a:xfrm>
          <a:prstGeom prst="rect">
            <a:avLst/>
          </a:prstGeom>
        </p:spPr>
        <p:txBody>
          <a:bodyPr wrap="none">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单击添加标题一</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611" name="矩形 610"/>
          <p:cNvSpPr/>
          <p:nvPr/>
        </p:nvSpPr>
        <p:spPr>
          <a:xfrm>
            <a:off x="6132293" y="2333225"/>
            <a:ext cx="1441420" cy="307777"/>
          </a:xfrm>
          <a:prstGeom prst="rect">
            <a:avLst/>
          </a:prstGeom>
        </p:spPr>
        <p:txBody>
          <a:bodyPr wrap="none">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单击添加标题二</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612" name="矩形 611"/>
          <p:cNvSpPr/>
          <p:nvPr/>
        </p:nvSpPr>
        <p:spPr>
          <a:xfrm>
            <a:off x="6179208" y="3349534"/>
            <a:ext cx="1441420" cy="307777"/>
          </a:xfrm>
          <a:prstGeom prst="rect">
            <a:avLst/>
          </a:prstGeom>
        </p:spPr>
        <p:txBody>
          <a:bodyPr wrap="none">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单击添加标题三</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cxnSp>
        <p:nvCxnSpPr>
          <p:cNvPr id="613" name="直接连接符 612"/>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4" name="直接连接符 613"/>
          <p:cNvCxnSpPr/>
          <p:nvPr/>
        </p:nvCxnSpPr>
        <p:spPr>
          <a:xfrm>
            <a:off x="6178926" y="269842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5" name="直接连接符 614"/>
          <p:cNvCxnSpPr/>
          <p:nvPr/>
        </p:nvCxnSpPr>
        <p:spPr>
          <a:xfrm>
            <a:off x="6230868" y="371473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6" name="TextBox 615"/>
          <p:cNvSpPr txBox="1"/>
          <p:nvPr/>
        </p:nvSpPr>
        <p:spPr>
          <a:xfrm>
            <a:off x="6084168" y="1723697"/>
            <a:ext cx="2504481"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7" name="TextBox 616"/>
          <p:cNvSpPr txBox="1"/>
          <p:nvPr/>
        </p:nvSpPr>
        <p:spPr>
          <a:xfrm>
            <a:off x="6121891" y="2709309"/>
            <a:ext cx="2482557"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8" name="TextBox 617"/>
          <p:cNvSpPr txBox="1"/>
          <p:nvPr/>
        </p:nvSpPr>
        <p:spPr>
          <a:xfrm>
            <a:off x="6169654" y="3725619"/>
            <a:ext cx="250680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09"/>
                                        </p:tgtEl>
                                        <p:attrNameLst>
                                          <p:attrName>style.visibility</p:attrName>
                                        </p:attrNameLst>
                                      </p:cBhvr>
                                      <p:to>
                                        <p:strVal val="visible"/>
                                      </p:to>
                                    </p:set>
                                    <p:anim calcmode="lin" valueType="num">
                                      <p:cBhvr additive="base">
                                        <p:cTn id="11" dur="500" fill="hold"/>
                                        <p:tgtEl>
                                          <p:spTgt spid="609"/>
                                        </p:tgtEl>
                                        <p:attrNameLst>
                                          <p:attrName>ppt_x</p:attrName>
                                        </p:attrNameLst>
                                      </p:cBhvr>
                                      <p:tavLst>
                                        <p:tav tm="0">
                                          <p:val>
                                            <p:strVal val="#ppt_x"/>
                                          </p:val>
                                        </p:tav>
                                        <p:tav tm="100000">
                                          <p:val>
                                            <p:strVal val="#ppt_x"/>
                                          </p:val>
                                        </p:tav>
                                      </p:tavLst>
                                    </p:anim>
                                    <p:anim calcmode="lin" valueType="num">
                                      <p:cBhvr additive="base">
                                        <p:cTn id="12" dur="500" fill="hold"/>
                                        <p:tgtEl>
                                          <p:spTgt spid="60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8"/>
                                        </p:tgtEl>
                                        <p:attrNameLst>
                                          <p:attrName>style.visibility</p:attrName>
                                        </p:attrNameLst>
                                      </p:cBhvr>
                                      <p:to>
                                        <p:strVal val="visible"/>
                                      </p:to>
                                    </p:set>
                                    <p:anim calcmode="lin" valueType="num">
                                      <p:cBhvr additive="base">
                                        <p:cTn id="15" dur="500" fill="hold"/>
                                        <p:tgtEl>
                                          <p:spTgt spid="608"/>
                                        </p:tgtEl>
                                        <p:attrNameLst>
                                          <p:attrName>ppt_x</p:attrName>
                                        </p:attrNameLst>
                                      </p:cBhvr>
                                      <p:tavLst>
                                        <p:tav tm="0">
                                          <p:val>
                                            <p:strVal val="#ppt_x"/>
                                          </p:val>
                                        </p:tav>
                                        <p:tav tm="100000">
                                          <p:val>
                                            <p:strVal val="#ppt_x"/>
                                          </p:val>
                                        </p:tav>
                                      </p:tavLst>
                                    </p:anim>
                                    <p:anim calcmode="lin" valueType="num">
                                      <p:cBhvr additive="base">
                                        <p:cTn id="16" dur="500" fill="hold"/>
                                        <p:tgtEl>
                                          <p:spTgt spid="60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7"/>
                                        </p:tgtEl>
                                        <p:attrNameLst>
                                          <p:attrName>style.visibility</p:attrName>
                                        </p:attrNameLst>
                                      </p:cBhvr>
                                      <p:to>
                                        <p:strVal val="visible"/>
                                      </p:to>
                                    </p:set>
                                    <p:anim calcmode="lin" valueType="num">
                                      <p:cBhvr additive="base">
                                        <p:cTn id="19" dur="500" fill="hold"/>
                                        <p:tgtEl>
                                          <p:spTgt spid="607"/>
                                        </p:tgtEl>
                                        <p:attrNameLst>
                                          <p:attrName>ppt_x</p:attrName>
                                        </p:attrNameLst>
                                      </p:cBhvr>
                                      <p:tavLst>
                                        <p:tav tm="0">
                                          <p:val>
                                            <p:strVal val="#ppt_x"/>
                                          </p:val>
                                        </p:tav>
                                        <p:tav tm="100000">
                                          <p:val>
                                            <p:strVal val="#ppt_x"/>
                                          </p:val>
                                        </p:tav>
                                      </p:tavLst>
                                    </p:anim>
                                    <p:anim calcmode="lin" valueType="num">
                                      <p:cBhvr additive="base">
                                        <p:cTn id="20" dur="500" fill="hold"/>
                                        <p:tgtEl>
                                          <p:spTgt spid="607"/>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616"/>
                                        </p:tgtEl>
                                        <p:attrNameLst>
                                          <p:attrName>style.visibility</p:attrName>
                                        </p:attrNameLst>
                                      </p:cBhvr>
                                      <p:to>
                                        <p:strVal val="visible"/>
                                      </p:to>
                                    </p:set>
                                    <p:animEffect transition="in" filter="fade">
                                      <p:cBhvr>
                                        <p:cTn id="23" dur="500"/>
                                        <p:tgtEl>
                                          <p:spTgt spid="61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617"/>
                                        </p:tgtEl>
                                        <p:attrNameLst>
                                          <p:attrName>style.visibility</p:attrName>
                                        </p:attrNameLst>
                                      </p:cBhvr>
                                      <p:to>
                                        <p:strVal val="visible"/>
                                      </p:to>
                                    </p:set>
                                    <p:animEffect transition="in" filter="fade">
                                      <p:cBhvr>
                                        <p:cTn id="26" dur="500"/>
                                        <p:tgtEl>
                                          <p:spTgt spid="617"/>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618"/>
                                        </p:tgtEl>
                                        <p:attrNameLst>
                                          <p:attrName>style.visibility</p:attrName>
                                        </p:attrNameLst>
                                      </p:cBhvr>
                                      <p:to>
                                        <p:strVal val="visible"/>
                                      </p:to>
                                    </p:set>
                                    <p:animEffect transition="in" filter="fade">
                                      <p:cBhvr>
                                        <p:cTn id="29" dur="500"/>
                                        <p:tgtEl>
                                          <p:spTgt spid="618"/>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610"/>
                                        </p:tgtEl>
                                        <p:attrNameLst>
                                          <p:attrName>style.visibility</p:attrName>
                                        </p:attrNameLst>
                                      </p:cBhvr>
                                      <p:to>
                                        <p:strVal val="visible"/>
                                      </p:to>
                                    </p:set>
                                    <p:animEffect transition="in" filter="wipe(left)">
                                      <p:cBhvr>
                                        <p:cTn id="32" dur="500"/>
                                        <p:tgtEl>
                                          <p:spTgt spid="610"/>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611"/>
                                        </p:tgtEl>
                                        <p:attrNameLst>
                                          <p:attrName>style.visibility</p:attrName>
                                        </p:attrNameLst>
                                      </p:cBhvr>
                                      <p:to>
                                        <p:strVal val="visible"/>
                                      </p:to>
                                    </p:set>
                                    <p:animEffect transition="in" filter="wipe(left)">
                                      <p:cBhvr>
                                        <p:cTn id="35" dur="500"/>
                                        <p:tgtEl>
                                          <p:spTgt spid="611"/>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12"/>
                                        </p:tgtEl>
                                        <p:attrNameLst>
                                          <p:attrName>style.visibility</p:attrName>
                                        </p:attrNameLst>
                                      </p:cBhvr>
                                      <p:to>
                                        <p:strVal val="visible"/>
                                      </p:to>
                                    </p:set>
                                    <p:animEffect transition="in" filter="wipe(left)">
                                      <p:cBhvr>
                                        <p:cTn id="38" dur="500"/>
                                        <p:tgtEl>
                                          <p:spTgt spid="612"/>
                                        </p:tgtEl>
                                      </p:cBhvr>
                                    </p:animEffect>
                                  </p:childTnLst>
                                </p:cTn>
                              </p:par>
                              <p:par>
                                <p:cTn id="39" presetID="22" presetClass="entr" presetSubtype="8" fill="hold" nodeType="withEffect">
                                  <p:stCondLst>
                                    <p:cond delay="500"/>
                                  </p:stCondLst>
                                  <p:childTnLst>
                                    <p:set>
                                      <p:cBhvr>
                                        <p:cTn id="40" dur="1" fill="hold">
                                          <p:stCondLst>
                                            <p:cond delay="0"/>
                                          </p:stCondLst>
                                        </p:cTn>
                                        <p:tgtEl>
                                          <p:spTgt spid="613"/>
                                        </p:tgtEl>
                                        <p:attrNameLst>
                                          <p:attrName>style.visibility</p:attrName>
                                        </p:attrNameLst>
                                      </p:cBhvr>
                                      <p:to>
                                        <p:strVal val="visible"/>
                                      </p:to>
                                    </p:set>
                                    <p:animEffect transition="in" filter="wipe(left)">
                                      <p:cBhvr>
                                        <p:cTn id="41" dur="500"/>
                                        <p:tgtEl>
                                          <p:spTgt spid="613"/>
                                        </p:tgtEl>
                                      </p:cBhvr>
                                    </p:animEffect>
                                  </p:childTnLst>
                                </p:cTn>
                              </p:par>
                              <p:par>
                                <p:cTn id="42" presetID="22" presetClass="entr" presetSubtype="8" fill="hold" nodeType="withEffect">
                                  <p:stCondLst>
                                    <p:cond delay="1000"/>
                                  </p:stCondLst>
                                  <p:childTnLst>
                                    <p:set>
                                      <p:cBhvr>
                                        <p:cTn id="43" dur="1" fill="hold">
                                          <p:stCondLst>
                                            <p:cond delay="0"/>
                                          </p:stCondLst>
                                        </p:cTn>
                                        <p:tgtEl>
                                          <p:spTgt spid="614"/>
                                        </p:tgtEl>
                                        <p:attrNameLst>
                                          <p:attrName>style.visibility</p:attrName>
                                        </p:attrNameLst>
                                      </p:cBhvr>
                                      <p:to>
                                        <p:strVal val="visible"/>
                                      </p:to>
                                    </p:set>
                                    <p:animEffect transition="in" filter="wipe(left)">
                                      <p:cBhvr>
                                        <p:cTn id="44" dur="500"/>
                                        <p:tgtEl>
                                          <p:spTgt spid="614"/>
                                        </p:tgtEl>
                                      </p:cBhvr>
                                    </p:animEffect>
                                  </p:childTnLst>
                                </p:cTn>
                              </p:par>
                              <p:par>
                                <p:cTn id="45" presetID="22" presetClass="entr" presetSubtype="8" fill="hold" nodeType="withEffect">
                                  <p:stCondLst>
                                    <p:cond delay="1000"/>
                                  </p:stCondLst>
                                  <p:childTnLst>
                                    <p:set>
                                      <p:cBhvr>
                                        <p:cTn id="46" dur="1" fill="hold">
                                          <p:stCondLst>
                                            <p:cond delay="0"/>
                                          </p:stCondLst>
                                        </p:cTn>
                                        <p:tgtEl>
                                          <p:spTgt spid="615"/>
                                        </p:tgtEl>
                                        <p:attrNameLst>
                                          <p:attrName>style.visibility</p:attrName>
                                        </p:attrNameLst>
                                      </p:cBhvr>
                                      <p:to>
                                        <p:strVal val="visible"/>
                                      </p:to>
                                    </p:set>
                                    <p:animEffect transition="in" filter="wipe(left)">
                                      <p:cBhvr>
                                        <p:cTn id="47"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p:bldP spid="608" grpId="0" animBg="1"/>
      <p:bldP spid="609" grpId="0" animBg="1"/>
      <p:bldP spid="610" grpId="0"/>
      <p:bldP spid="611" grpId="0"/>
      <p:bldP spid="612" grpId="0"/>
      <p:bldP spid="616" grpId="0"/>
      <p:bldP spid="617" grpId="0"/>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工作概况</a:t>
            </a:r>
            <a:endParaRPr lang="zh-CN" altLang="en-US" dirty="0"/>
          </a:p>
        </p:txBody>
      </p:sp>
      <p:sp>
        <p:nvSpPr>
          <p:cNvPr id="24" name="TextBox 23"/>
          <p:cNvSpPr txBox="1"/>
          <p:nvPr/>
        </p:nvSpPr>
        <p:spPr>
          <a:xfrm>
            <a:off x="5678723" y="1461747"/>
            <a:ext cx="2779807" cy="677108"/>
          </a:xfrm>
          <a:prstGeom prst="rect">
            <a:avLst/>
          </a:prstGeom>
          <a:noFill/>
        </p:spPr>
        <p:txBody>
          <a:bodyPr wrap="squar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680625" y="2494785"/>
            <a:ext cx="2779807" cy="677108"/>
          </a:xfrm>
          <a:prstGeom prst="rect">
            <a:avLst/>
          </a:prstGeom>
          <a:noFill/>
        </p:spPr>
        <p:txBody>
          <a:bodyPr wrap="squar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团队建设更加完善</a:t>
            </a:r>
            <a:endParaRPr lang="en-US" altLang="zh-CN" sz="1400" b="1"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680625" y="3478818"/>
            <a:ext cx="2779807" cy="677108"/>
          </a:xfrm>
          <a:prstGeom prst="rect">
            <a:avLst/>
          </a:prstGeom>
          <a:noFill/>
        </p:spPr>
        <p:txBody>
          <a:bodyPr wrap="squar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工作能力直线上升</a:t>
            </a:r>
            <a:endParaRPr lang="en-US" altLang="zh-CN" sz="1400" b="1"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997236" y="2253835"/>
            <a:ext cx="3319180" cy="0"/>
          </a:xfrm>
          <a:prstGeom prst="line">
            <a:avLst/>
          </a:prstGeom>
          <a:noFill/>
          <a:ln w="9525" cap="flat" cmpd="sng" algn="ctr">
            <a:solidFill>
              <a:schemeClr val="tx1">
                <a:lumMod val="50000"/>
                <a:lumOff val="50000"/>
              </a:schemeClr>
            </a:solidFill>
            <a:prstDash val="dash"/>
          </a:ln>
          <a:effectLst/>
        </p:spPr>
      </p:cxnSp>
      <p:cxnSp>
        <p:nvCxnSpPr>
          <p:cNvPr id="28" name="直接连接符 27"/>
          <p:cNvCxnSpPr/>
          <p:nvPr/>
        </p:nvCxnSpPr>
        <p:spPr>
          <a:xfrm>
            <a:off x="4996625" y="3333955"/>
            <a:ext cx="3319791" cy="0"/>
          </a:xfrm>
          <a:prstGeom prst="line">
            <a:avLst/>
          </a:prstGeom>
          <a:noFill/>
          <a:ln w="9525" cap="flat" cmpd="sng" algn="ctr">
            <a:solidFill>
              <a:schemeClr val="tx1">
                <a:lumMod val="50000"/>
                <a:lumOff val="50000"/>
              </a:schemeClr>
            </a:solidFill>
            <a:prstDash val="dash"/>
          </a:ln>
          <a:effectLst/>
        </p:spPr>
      </p:cxnSp>
      <p:grpSp>
        <p:nvGrpSpPr>
          <p:cNvPr id="29" name="组合 28"/>
          <p:cNvGrpSpPr/>
          <p:nvPr/>
        </p:nvGrpSpPr>
        <p:grpSpPr>
          <a:xfrm>
            <a:off x="823856" y="1309572"/>
            <a:ext cx="3771528" cy="3422418"/>
            <a:chOff x="512440" y="949532"/>
            <a:chExt cx="3771528" cy="3422418"/>
          </a:xfrm>
        </p:grpSpPr>
        <p:pic>
          <p:nvPicPr>
            <p:cNvPr id="30" name="Picture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12440" y="949532"/>
              <a:ext cx="3771528" cy="3422418"/>
            </a:xfrm>
            <a:prstGeom prst="rect">
              <a:avLst/>
            </a:prstGeom>
          </p:spPr>
        </p:pic>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4955424" y="1499689"/>
            <a:ext cx="599448" cy="599448"/>
            <a:chOff x="4955424" y="1457564"/>
            <a:chExt cx="599448" cy="599448"/>
          </a:xfrm>
        </p:grpSpPr>
        <p:sp>
          <p:nvSpPr>
            <p:cNvPr id="33" name="椭圆 32"/>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4970854" y="2494785"/>
            <a:ext cx="599448" cy="599448"/>
            <a:chOff x="4970854" y="2513407"/>
            <a:chExt cx="599448" cy="599448"/>
          </a:xfrm>
        </p:grpSpPr>
        <p:sp>
          <p:nvSpPr>
            <p:cNvPr id="35" name="椭圆 34"/>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0"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4988609" y="3457874"/>
            <a:ext cx="599448" cy="599448"/>
            <a:chOff x="4988609" y="3551062"/>
            <a:chExt cx="599448" cy="599448"/>
          </a:xfrm>
        </p:grpSpPr>
        <p:sp>
          <p:nvSpPr>
            <p:cNvPr id="37" name="椭圆 36"/>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1"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4"/>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4"/>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50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Autofit/>
          </a:bodyPr>
          <a:lstStyle/>
          <a:p>
            <a:r>
              <a:rPr lang="zh-CN" altLang="en-US" dirty="0"/>
              <a:t>结 束 语</a:t>
            </a:r>
            <a:endParaRPr lang="zh-CN" altLang="en-US" dirty="0"/>
          </a:p>
        </p:txBody>
      </p:sp>
      <p:sp>
        <p:nvSpPr>
          <p:cNvPr id="21" name="Rectangle 6"/>
          <p:cNvSpPr/>
          <p:nvPr/>
        </p:nvSpPr>
        <p:spPr>
          <a:xfrm>
            <a:off x="0" y="1513285"/>
            <a:ext cx="9144000" cy="2490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19622"/>
            <a:ext cx="5016104" cy="3267075"/>
            <a:chOff x="2003612" y="1089213"/>
            <a:chExt cx="8001000" cy="5768788"/>
          </a:xfrm>
        </p:grpSpPr>
        <p:pic>
          <p:nvPicPr>
            <p:cNvPr id="23" name="Picture 8"/>
            <p:cNvPicPr>
              <a:picLocks noChangeAspect="1"/>
            </p:cNvPicPr>
            <p:nvPr/>
          </p:nvPicPr>
          <p:blipFill>
            <a:blip r:embed="rId1">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25" name="TextBox 24"/>
          <p:cNvSpPr txBox="1"/>
          <p:nvPr/>
        </p:nvSpPr>
        <p:spPr>
          <a:xfrm>
            <a:off x="4580731" y="1849511"/>
            <a:ext cx="4130710" cy="1708160"/>
          </a:xfrm>
          <a:prstGeom prst="rect">
            <a:avLst/>
          </a:prstGeom>
          <a:noFill/>
        </p:spPr>
        <p:txBody>
          <a:bodyPr wrap="square" rtlCol="0">
            <a:spAutoFit/>
          </a:bodyPr>
          <a:lstStyle/>
          <a:p>
            <a:pPr>
              <a:lnSpc>
                <a:spcPct val="150000"/>
              </a:lnSpc>
            </a:pPr>
            <a:r>
              <a:rPr lang="zh-CN" altLang="en-US" sz="1000" dirty="0">
                <a:solidFill>
                  <a:schemeClr val="bg1"/>
                </a:solidFill>
                <a:latin typeface="方正兰亭黑_GBK" pitchFamily="2" charset="-122"/>
                <a:ea typeface="方正兰亭黑_GBK" pitchFamily="2" charset="-122"/>
              </a:rPr>
              <a:t>工作总结就是把一个时间段的工作进行一次全面系统的总检查、 </a:t>
            </a:r>
            <a:endParaRPr lang="en-US" altLang="zh-CN" sz="1000" dirty="0">
              <a:solidFill>
                <a:schemeClr val="bg1"/>
              </a:solidFill>
              <a:latin typeface="方正兰亭黑_GBK" pitchFamily="2" charset="-122"/>
              <a:ea typeface="方正兰亭黑_GBK" pitchFamily="2" charset="-122"/>
            </a:endParaRPr>
          </a:p>
          <a:p>
            <a:pPr>
              <a:lnSpc>
                <a:spcPct val="150000"/>
              </a:lnSpc>
            </a:pPr>
            <a:r>
              <a:rPr lang="zh-CN" altLang="en-US" sz="1000" dirty="0">
                <a:solidFill>
                  <a:schemeClr val="bg1"/>
                </a:solidFill>
                <a:latin typeface="方正兰亭黑_GBK" pitchFamily="2" charset="-122"/>
                <a:ea typeface="方正兰亭黑_GBK" pitchFamily="2" charset="-122"/>
              </a:rPr>
              <a:t>总评价、总分析、总研究，并分析成绩的不足，从而得出引以</a:t>
            </a:r>
            <a:endParaRPr lang="en-US" altLang="zh-CN" sz="1000" dirty="0">
              <a:solidFill>
                <a:schemeClr val="bg1"/>
              </a:solidFill>
              <a:latin typeface="方正兰亭黑_GBK" pitchFamily="2" charset="-122"/>
              <a:ea typeface="方正兰亭黑_GBK" pitchFamily="2" charset="-122"/>
            </a:endParaRPr>
          </a:p>
          <a:p>
            <a:pPr>
              <a:lnSpc>
                <a:spcPct val="150000"/>
              </a:lnSpc>
            </a:pPr>
            <a:r>
              <a:rPr lang="zh-CN" altLang="en-US" sz="1000" dirty="0">
                <a:solidFill>
                  <a:schemeClr val="bg1"/>
                </a:solidFill>
                <a:latin typeface="方正兰亭黑_GBK" pitchFamily="2" charset="-122"/>
                <a:ea typeface="方正兰亭黑_GBK" pitchFamily="2" charset="-122"/>
              </a:rPr>
              <a:t>为戒的经验。</a:t>
            </a:r>
            <a:endParaRPr lang="en-US" altLang="zh-CN" sz="1000" dirty="0">
              <a:solidFill>
                <a:schemeClr val="bg1"/>
              </a:solidFill>
              <a:latin typeface="方正兰亭黑_GBK" pitchFamily="2" charset="-122"/>
              <a:ea typeface="方正兰亭黑_GBK" pitchFamily="2" charset="-122"/>
            </a:endParaRPr>
          </a:p>
          <a:p>
            <a:pPr>
              <a:lnSpc>
                <a:spcPct val="150000"/>
              </a:lnSpc>
            </a:pPr>
            <a:endParaRPr lang="en-US" altLang="zh-CN" sz="1000" dirty="0">
              <a:solidFill>
                <a:schemeClr val="bg1"/>
              </a:solidFill>
              <a:latin typeface="方正兰亭黑_GBK" pitchFamily="2" charset="-122"/>
              <a:ea typeface="方正兰亭黑_GBK" pitchFamily="2" charset="-122"/>
            </a:endParaRPr>
          </a:p>
          <a:p>
            <a:pPr>
              <a:lnSpc>
                <a:spcPct val="150000"/>
              </a:lnSpc>
            </a:pPr>
            <a:r>
              <a:rPr lang="zh-CN" altLang="en-US" sz="1000" dirty="0">
                <a:solidFill>
                  <a:schemeClr val="bg1"/>
                </a:solidFill>
                <a:latin typeface="方正兰亭黑_GBK" pitchFamily="2" charset="-122"/>
                <a:ea typeface="方正兰亭黑_GBK" pitchFamily="2" charset="-122"/>
              </a:rPr>
              <a:t>总结是应用写作的一种，是对已经做过的工作进行理性的思考。</a:t>
            </a:r>
            <a:endParaRPr lang="en-US" altLang="zh-CN" sz="1000" dirty="0">
              <a:solidFill>
                <a:schemeClr val="bg1"/>
              </a:solidFill>
              <a:latin typeface="方正兰亭黑_GBK" pitchFamily="2" charset="-122"/>
              <a:ea typeface="方正兰亭黑_GBK" pitchFamily="2" charset="-122"/>
            </a:endParaRPr>
          </a:p>
          <a:p>
            <a:pPr>
              <a:lnSpc>
                <a:spcPct val="150000"/>
              </a:lnSpc>
            </a:pPr>
            <a:r>
              <a:rPr lang="zh-CN" altLang="en-US" sz="1000" dirty="0">
                <a:solidFill>
                  <a:schemeClr val="bg1"/>
                </a:solidFill>
                <a:latin typeface="方正兰亭黑_GBK" pitchFamily="2" charset="-122"/>
                <a:ea typeface="方正兰亭黑_GBK" pitchFamily="2" charset="-122"/>
              </a:rPr>
              <a:t>总结与计划是相辅相成的，要以工作计划为依据，订计划总是</a:t>
            </a:r>
            <a:endParaRPr lang="en-US" altLang="zh-CN" sz="1000" dirty="0">
              <a:solidFill>
                <a:schemeClr val="bg1"/>
              </a:solidFill>
              <a:latin typeface="方正兰亭黑_GBK" pitchFamily="2" charset="-122"/>
              <a:ea typeface="方正兰亭黑_GBK" pitchFamily="2" charset="-122"/>
            </a:endParaRPr>
          </a:p>
          <a:p>
            <a:pPr>
              <a:lnSpc>
                <a:spcPct val="150000"/>
              </a:lnSpc>
            </a:pPr>
            <a:r>
              <a:rPr lang="zh-CN" altLang="en-US" sz="1000" dirty="0">
                <a:solidFill>
                  <a:schemeClr val="bg1"/>
                </a:solidFill>
                <a:latin typeface="方正兰亭黑_GBK" pitchFamily="2" charset="-122"/>
                <a:ea typeface="方正兰亭黑_GBK" pitchFamily="2" charset="-122"/>
              </a:rPr>
              <a:t>在总结经验的基础上进行的。</a:t>
            </a:r>
            <a:endParaRPr lang="en-US" altLang="zh-CN" sz="1000" dirty="0">
              <a:solidFill>
                <a:schemeClr val="bg1"/>
              </a:solidFill>
              <a:latin typeface="方正兰亭黑_GBK" pitchFamily="2" charset="-122"/>
              <a:ea typeface="方正兰亭黑_GBK" pitchFamily="2" charset="-122"/>
            </a:endParaRPr>
          </a:p>
        </p:txBody>
      </p:sp>
      <p:sp>
        <p:nvSpPr>
          <p:cNvPr id="27" name="TextBox 26"/>
          <p:cNvSpPr txBox="1"/>
          <p:nvPr/>
        </p:nvSpPr>
        <p:spPr>
          <a:xfrm>
            <a:off x="4541023" y="3539792"/>
            <a:ext cx="3775393"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写出下一季度誓言，再续辉煌！</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1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8" dur="1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 calcmode="lin" valueType="num">
                                      <p:cBhvr additive="base">
                                        <p:cTn id="22" dur="1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3" dur="1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 calcmode="lin" valueType="num">
                                      <p:cBhvr additive="base">
                                        <p:cTn id="27" dur="1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8" dur="1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 calcmode="lin" valueType="num">
                                      <p:cBhvr additive="base">
                                        <p:cTn id="32" dur="1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33" dur="1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5">
                                            <p:txEl>
                                              <p:pRg st="5" end="5"/>
                                            </p:txEl>
                                          </p:spTgt>
                                        </p:tgtEl>
                                        <p:attrNameLst>
                                          <p:attrName>style.visibility</p:attrName>
                                        </p:attrNameLst>
                                      </p:cBhvr>
                                      <p:to>
                                        <p:strVal val="visible"/>
                                      </p:to>
                                    </p:set>
                                    <p:anim calcmode="lin" valueType="num">
                                      <p:cBhvr additive="base">
                                        <p:cTn id="37" dur="1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38" dur="1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25">
                                            <p:txEl>
                                              <p:pRg st="6" end="6"/>
                                            </p:txEl>
                                          </p:spTgt>
                                        </p:tgtEl>
                                        <p:attrNameLst>
                                          <p:attrName>style.visibility</p:attrName>
                                        </p:attrNameLst>
                                      </p:cBhvr>
                                      <p:to>
                                        <p:strVal val="visible"/>
                                      </p:to>
                                    </p:set>
                                    <p:anim calcmode="lin" valueType="num">
                                      <p:cBhvr additive="base">
                                        <p:cTn id="42" dur="1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43" dur="1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build="p"/>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owchart: Decision 78"/>
          <p:cNvSpPr/>
          <p:nvPr/>
        </p:nvSpPr>
        <p:spPr>
          <a:xfrm>
            <a:off x="1844935" y="118127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Decision 78"/>
          <p:cNvSpPr/>
          <p:nvPr/>
        </p:nvSpPr>
        <p:spPr>
          <a:xfrm>
            <a:off x="3258403" y="118127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lowchart: Decision 79"/>
          <p:cNvSpPr/>
          <p:nvPr/>
        </p:nvSpPr>
        <p:spPr>
          <a:xfrm>
            <a:off x="3258403"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lowchart: Decision 78"/>
          <p:cNvSpPr/>
          <p:nvPr/>
        </p:nvSpPr>
        <p:spPr>
          <a:xfrm>
            <a:off x="4664825" y="118127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owchart: Decision 79"/>
          <p:cNvSpPr/>
          <p:nvPr/>
        </p:nvSpPr>
        <p:spPr>
          <a:xfrm>
            <a:off x="466482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lowchart: Decision 78"/>
          <p:cNvSpPr/>
          <p:nvPr/>
        </p:nvSpPr>
        <p:spPr>
          <a:xfrm>
            <a:off x="6040104" y="118127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Decision 79"/>
          <p:cNvSpPr/>
          <p:nvPr/>
        </p:nvSpPr>
        <p:spPr>
          <a:xfrm>
            <a:off x="6040104"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21250" y="1627035"/>
            <a:ext cx="724878" cy="923330"/>
          </a:xfrm>
          <a:prstGeom prst="rect">
            <a:avLst/>
          </a:prstGeom>
          <a:noFill/>
        </p:spPr>
        <p:txBody>
          <a:bodyPr wrap="none" rtlCol="0">
            <a:spAutoFit/>
          </a:bodyPr>
          <a:lstStyle/>
          <a:p>
            <a:r>
              <a:rPr lang="en-US" altLang="zh-CN" sz="5400" dirty="0">
                <a:solidFill>
                  <a:schemeClr val="accent2"/>
                </a:solidFill>
                <a:latin typeface="造字工房力黑（非商用）常规体" pitchFamily="50" charset="-122"/>
                <a:ea typeface="造字工房力黑（非商用）常规体" pitchFamily="50" charset="-122"/>
              </a:rPr>
              <a:t>2</a:t>
            </a:r>
            <a:endParaRPr lang="zh-CN" altLang="en-US" sz="5400" dirty="0">
              <a:solidFill>
                <a:schemeClr val="accent2"/>
              </a:solidFill>
              <a:latin typeface="造字工房力黑（非商用）常规体" pitchFamily="50" charset="-122"/>
              <a:ea typeface="造字工房力黑（非商用）常规体" pitchFamily="50" charset="-122"/>
            </a:endParaRPr>
          </a:p>
        </p:txBody>
      </p:sp>
      <p:sp>
        <p:nvSpPr>
          <p:cNvPr id="104" name="TextBox 103"/>
          <p:cNvSpPr txBox="1"/>
          <p:nvPr/>
        </p:nvSpPr>
        <p:spPr>
          <a:xfrm>
            <a:off x="3553590" y="1679782"/>
            <a:ext cx="793807" cy="923330"/>
          </a:xfrm>
          <a:prstGeom prst="rect">
            <a:avLst/>
          </a:prstGeom>
          <a:noFill/>
        </p:spPr>
        <p:txBody>
          <a:bodyPr wrap="none" rtlCol="0">
            <a:spAutoFit/>
          </a:bodyPr>
          <a:lstStyle/>
          <a:p>
            <a:r>
              <a:rPr lang="en-US" altLang="zh-CN" sz="5400" dirty="0">
                <a:solidFill>
                  <a:schemeClr val="accent2"/>
                </a:solidFill>
                <a:latin typeface="造字工房力黑（非商用）常规体" pitchFamily="50" charset="-122"/>
                <a:ea typeface="造字工房力黑（非商用）常规体" pitchFamily="50" charset="-122"/>
              </a:rPr>
              <a:t>0</a:t>
            </a:r>
            <a:endParaRPr lang="zh-CN" altLang="en-US" sz="5400" dirty="0">
              <a:solidFill>
                <a:schemeClr val="accent2"/>
              </a:solidFill>
              <a:latin typeface="造字工房力黑（非商用）常规体" pitchFamily="50" charset="-122"/>
              <a:ea typeface="造字工房力黑（非商用）常规体" pitchFamily="50" charset="-122"/>
            </a:endParaRPr>
          </a:p>
        </p:txBody>
      </p:sp>
      <p:sp>
        <p:nvSpPr>
          <p:cNvPr id="105" name="TextBox 104"/>
          <p:cNvSpPr txBox="1"/>
          <p:nvPr/>
        </p:nvSpPr>
        <p:spPr>
          <a:xfrm>
            <a:off x="5086483" y="1691753"/>
            <a:ext cx="525780" cy="922020"/>
          </a:xfrm>
          <a:prstGeom prst="rect">
            <a:avLst/>
          </a:prstGeom>
          <a:noFill/>
        </p:spPr>
        <p:txBody>
          <a:bodyPr wrap="none" rtlCol="0">
            <a:spAutoFit/>
          </a:bodyPr>
          <a:lstStyle/>
          <a:p>
            <a:r>
              <a:rPr lang="en-US" altLang="zh-CN" sz="5400" dirty="0">
                <a:solidFill>
                  <a:schemeClr val="accent2"/>
                </a:solidFill>
                <a:latin typeface="造字工房力黑（非商用）常规体" pitchFamily="50" charset="-122"/>
                <a:ea typeface="造字工房力黑（非商用）常规体" pitchFamily="50" charset="-122"/>
              </a:rPr>
              <a:t>2</a:t>
            </a:r>
            <a:endParaRPr lang="en-US" altLang="zh-CN" sz="5400" dirty="0">
              <a:solidFill>
                <a:schemeClr val="accent2"/>
              </a:solidFill>
              <a:latin typeface="造字工房力黑（非商用）常规体" pitchFamily="50" charset="-122"/>
              <a:ea typeface="造字工房力黑（非商用）常规体" pitchFamily="50" charset="-122"/>
            </a:endParaRPr>
          </a:p>
        </p:txBody>
      </p:sp>
      <p:sp>
        <p:nvSpPr>
          <p:cNvPr id="106" name="TextBox 105"/>
          <p:cNvSpPr txBox="1"/>
          <p:nvPr/>
        </p:nvSpPr>
        <p:spPr>
          <a:xfrm>
            <a:off x="6347613" y="1652195"/>
            <a:ext cx="525780" cy="922020"/>
          </a:xfrm>
          <a:prstGeom prst="rect">
            <a:avLst/>
          </a:prstGeom>
          <a:noFill/>
        </p:spPr>
        <p:txBody>
          <a:bodyPr wrap="none" rtlCol="0">
            <a:spAutoFit/>
          </a:bodyPr>
          <a:lstStyle/>
          <a:p>
            <a:r>
              <a:rPr lang="en-US" altLang="zh-CN" sz="5400" dirty="0">
                <a:solidFill>
                  <a:schemeClr val="accent2"/>
                </a:solidFill>
                <a:latin typeface="造字工房力黑（非商用）常规体" pitchFamily="50" charset="-122"/>
                <a:ea typeface="造字工房力黑（非商用）常规体" pitchFamily="50" charset="-122"/>
              </a:rPr>
              <a:t>X</a:t>
            </a:r>
            <a:endParaRPr lang="en-US" altLang="zh-CN" sz="5400" dirty="0">
              <a:solidFill>
                <a:schemeClr val="accent2"/>
              </a:solidFill>
              <a:latin typeface="造字工房力黑（非商用）常规体" pitchFamily="50" charset="-122"/>
              <a:ea typeface="造字工房力黑（非商用）常规体" pitchFamily="50" charset="-122"/>
            </a:endParaRPr>
          </a:p>
        </p:txBody>
      </p:sp>
      <p:sp>
        <p:nvSpPr>
          <p:cNvPr id="23" name="TextBox 22"/>
          <p:cNvSpPr txBox="1"/>
          <p:nvPr/>
        </p:nvSpPr>
        <p:spPr>
          <a:xfrm>
            <a:off x="2740632" y="3777302"/>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年终总结  新年计划 述职报告  工作汇报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890386" y="4115856"/>
            <a:ext cx="3324948" cy="400110"/>
          </a:xfrm>
          <a:prstGeom prst="rect">
            <a:avLst/>
          </a:prstGeom>
          <a:noFill/>
        </p:spPr>
        <p:txBody>
          <a:bodyPr wrap="none" rtlCol="0">
            <a:spAutoFit/>
          </a:bodyPr>
          <a:lstStyle/>
          <a:p>
            <a:pPr algn="ctr"/>
            <a:r>
              <a:rPr lang="en-US" altLang="zh-CN" sz="1000" dirty="0">
                <a:solidFill>
                  <a:schemeClr val="tx1">
                    <a:lumMod val="50000"/>
                    <a:lumOff val="50000"/>
                  </a:schemeClr>
                </a:solidFill>
              </a:rPr>
              <a:t>2016 year-end summary work summarizes the boutique PPT</a:t>
            </a:r>
            <a:endParaRPr lang="en-US" altLang="zh-CN" sz="1000" dirty="0">
              <a:solidFill>
                <a:schemeClr val="tx1">
                  <a:lumMod val="50000"/>
                  <a:lumOff val="50000"/>
                </a:schemeClr>
              </a:solidFill>
            </a:endParaRPr>
          </a:p>
          <a:p>
            <a:pPr algn="ctr"/>
            <a:r>
              <a:rPr lang="en-US" altLang="zh-CN" sz="1000" dirty="0">
                <a:solidFill>
                  <a:schemeClr val="tx1">
                    <a:lumMod val="50000"/>
                    <a:lumOff val="50000"/>
                  </a:schemeClr>
                </a:solidFill>
              </a:rPr>
              <a:t>About the summary text input or copy here</a:t>
            </a:r>
            <a:endParaRPr lang="en-US" altLang="zh-CN" sz="1000" dirty="0">
              <a:solidFill>
                <a:schemeClr val="tx1">
                  <a:lumMod val="50000"/>
                  <a:lumOff val="50000"/>
                </a:schemeClr>
              </a:solidFill>
            </a:endParaRPr>
          </a:p>
        </p:txBody>
      </p:sp>
      <p:sp>
        <p:nvSpPr>
          <p:cNvPr id="25" name="圆角矩形 24"/>
          <p:cNvSpPr/>
          <p:nvPr/>
        </p:nvSpPr>
        <p:spPr>
          <a:xfrm>
            <a:off x="1852113" y="3147814"/>
            <a:ext cx="5439775"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2315869" y="3132956"/>
            <a:ext cx="4493538" cy="52322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汇报完毕原创设计感谢欣赏</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91680" y="3119305"/>
            <a:ext cx="720079" cy="57461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39" name="Picture 2" descr="C:\Users\Administrator\Desktop\手.png"/>
          <p:cNvPicPr>
            <a:picLocks noChangeAspect="1" noChangeArrowheads="1"/>
          </p:cNvPicPr>
          <p:nvPr/>
        </p:nvPicPr>
        <p:blipFill>
          <a:blip r:embed="rId1"/>
          <a:srcRect/>
          <a:stretch>
            <a:fillRect/>
          </a:stretch>
        </p:blipFill>
        <p:spPr bwMode="auto">
          <a:xfrm flipH="1">
            <a:off x="1572529" y="3219822"/>
            <a:ext cx="2959860" cy="287631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10" presetClass="entr" presetSubtype="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500"/>
                                        <p:tgtEl>
                                          <p:spTgt spid="99"/>
                                        </p:tgtEl>
                                      </p:cBhvr>
                                    </p:animEffect>
                                  </p:childTnLst>
                                </p:cTn>
                              </p:par>
                              <p:par>
                                <p:cTn id="15" presetID="8" presetClass="emph" presetSubtype="0" decel="58000" fill="hold" grpId="1" nodeType="withEffect">
                                  <p:stCondLst>
                                    <p:cond delay="0"/>
                                  </p:stCondLst>
                                  <p:childTnLst>
                                    <p:animRot by="21600000">
                                      <p:cBhvr>
                                        <p:cTn id="16" dur="1500" fill="hold"/>
                                        <p:tgtEl>
                                          <p:spTgt spid="99"/>
                                        </p:tgtEl>
                                        <p:attrNameLst>
                                          <p:attrName>r</p:attrName>
                                        </p:attrNameLst>
                                      </p:cBhvr>
                                    </p:animRot>
                                  </p:childTnLst>
                                </p:cTn>
                              </p:par>
                              <p:par>
                                <p:cTn id="17" presetID="0" presetClass="path" presetSubtype="0" accel="50000" decel="50000" fill="hold" grpId="2"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99"/>
                                        </p:tgtEl>
                                        <p:attrNameLst>
                                          <p:attrName>ppt_x</p:attrName>
                                          <p:attrName>ppt_y</p:attrName>
                                        </p:attrNameLst>
                                      </p:cBhvr>
                                    </p:animMotion>
                                  </p:childTnLst>
                                </p:cTn>
                              </p:par>
                              <p:par>
                                <p:cTn id="19" presetID="10"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500"/>
                                        <p:tgtEl>
                                          <p:spTgt spid="101"/>
                                        </p:tgtEl>
                                      </p:cBhvr>
                                    </p:animEffect>
                                  </p:childTnLst>
                                </p:cTn>
                              </p:par>
                              <p:par>
                                <p:cTn id="22" presetID="8" presetClass="emph" presetSubtype="0" decel="58000" fill="hold" grpId="1" nodeType="withEffect">
                                  <p:stCondLst>
                                    <p:cond delay="0"/>
                                  </p:stCondLst>
                                  <p:childTnLst>
                                    <p:animRot by="-21600000">
                                      <p:cBhvr>
                                        <p:cTn id="23" dur="1500" fill="hold"/>
                                        <p:tgtEl>
                                          <p:spTgt spid="101"/>
                                        </p:tgtEl>
                                        <p:attrNameLst>
                                          <p:attrName>r</p:attrName>
                                        </p:attrNameLst>
                                      </p:cBhvr>
                                    </p:animRot>
                                  </p:childTnLst>
                                </p:cTn>
                              </p:par>
                              <p:par>
                                <p:cTn id="24" presetID="0" presetClass="path" presetSubtype="0" accel="50000" decel="50000" fill="hold" grpId="2"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101"/>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500"/>
                                        <p:tgtEl>
                                          <p:spTgt spid="103"/>
                                        </p:tgtEl>
                                      </p:cBhvr>
                                    </p:animEffect>
                                  </p:childTnLst>
                                </p:cTn>
                              </p:par>
                              <p:par>
                                <p:cTn id="29" presetID="8" presetClass="emph" presetSubtype="0" decel="58000" fill="hold" grpId="1" nodeType="withEffect">
                                  <p:stCondLst>
                                    <p:cond delay="0"/>
                                  </p:stCondLst>
                                  <p:childTnLst>
                                    <p:animRot by="-21600000">
                                      <p:cBhvr>
                                        <p:cTn id="30" dur="1500" fill="hold"/>
                                        <p:tgtEl>
                                          <p:spTgt spid="103"/>
                                        </p:tgtEl>
                                        <p:attrNameLst>
                                          <p:attrName>r</p:attrName>
                                        </p:attrNameLst>
                                      </p:cBhvr>
                                    </p:animRot>
                                  </p:childTnLst>
                                </p:cTn>
                              </p:par>
                              <p:par>
                                <p:cTn id="31" presetID="0" presetClass="path" presetSubtype="0" accel="50000" decel="50000" fill="hold" grpId="2"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103"/>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64" presetClass="path" presetSubtype="0" accel="50000" decel="50000" fill="hold" grpId="0" nodeType="withEffect">
                                  <p:stCondLst>
                                    <p:cond delay="0"/>
                                  </p:stCondLst>
                                  <p:childTnLst>
                                    <p:animMotion origin="layout" path="M -3.05556E-6 0.03612 L -3.05556E-6 -4.19753E-6 " pathEditMode="relative" rAng="0" ptsTypes="AA">
                                      <p:cBhvr>
                                        <p:cTn id="38" dur="750" fill="hold"/>
                                        <p:tgtEl>
                                          <p:spTgt spid="61"/>
                                        </p:tgtEl>
                                        <p:attrNameLst>
                                          <p:attrName>ppt_x</p:attrName>
                                          <p:attrName>ppt_y</p:attrName>
                                        </p:attrNameLst>
                                      </p:cBhvr>
                                      <p:rCtr x="0" y="-1821"/>
                                    </p:animMotion>
                                  </p:childTnLst>
                                </p:cTn>
                              </p:par>
                              <p:par>
                                <p:cTn id="39" presetID="10" presetClass="entr" presetSubtype="0" fill="hold" grpId="0" nodeType="withEffect">
                                  <p:stCondLst>
                                    <p:cond delay="25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10" presetClass="entr" presetSubtype="0" fill="hold" grpId="1" nodeType="withEffect">
                                  <p:stCondLst>
                                    <p:cond delay="25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64" presetClass="path" presetSubtype="0" accel="50000" decel="50000" fill="hold" grpId="0" nodeType="withEffect">
                                  <p:stCondLst>
                                    <p:cond delay="250"/>
                                  </p:stCondLst>
                                  <p:childTnLst>
                                    <p:animMotion origin="layout" path="M -3.05556E-6 0.03612 L -3.05556E-6 -4.19753E-6 " pathEditMode="relative" rAng="0" ptsTypes="AA">
                                      <p:cBhvr>
                                        <p:cTn id="46" dur="750" fill="hold"/>
                                        <p:tgtEl>
                                          <p:spTgt spid="98"/>
                                        </p:tgtEl>
                                        <p:attrNameLst>
                                          <p:attrName>ppt_x</p:attrName>
                                          <p:attrName>ppt_y</p:attrName>
                                        </p:attrNameLst>
                                      </p:cBhvr>
                                      <p:rCtr x="0" y="-1821"/>
                                    </p:animMotion>
                                  </p:childTnLst>
                                </p:cTn>
                              </p:par>
                              <p:par>
                                <p:cTn id="47" presetID="10" presetClass="entr" presetSubtype="0" fill="hold" grpId="0" nodeType="withEffect">
                                  <p:stCondLst>
                                    <p:cond delay="50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par>
                                <p:cTn id="50" presetID="10" presetClass="entr" presetSubtype="0" fill="hold" grpId="1" nodeType="withEffect">
                                  <p:stCondLst>
                                    <p:cond delay="50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64" presetClass="path" presetSubtype="0" accel="50000" decel="50000" fill="hold" grpId="0" nodeType="withEffect">
                                  <p:stCondLst>
                                    <p:cond delay="500"/>
                                  </p:stCondLst>
                                  <p:childTnLst>
                                    <p:animMotion origin="layout" path="M -3.05556E-6 0.03612 L -3.05556E-6 -4.19753E-6 " pathEditMode="relative" rAng="0" ptsTypes="AA">
                                      <p:cBhvr>
                                        <p:cTn id="54" dur="750" fill="hold"/>
                                        <p:tgtEl>
                                          <p:spTgt spid="100"/>
                                        </p:tgtEl>
                                        <p:attrNameLst>
                                          <p:attrName>ppt_x</p:attrName>
                                          <p:attrName>ppt_y</p:attrName>
                                        </p:attrNameLst>
                                      </p:cBhvr>
                                      <p:rCtr x="0" y="-1821"/>
                                    </p:animMotion>
                                  </p:childTnLst>
                                </p:cTn>
                              </p:par>
                              <p:par>
                                <p:cTn id="55" presetID="10" presetClass="entr" presetSubtype="0" fill="hold" grpId="0" nodeType="withEffect">
                                  <p:stCondLst>
                                    <p:cond delay="75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grpId="1" nodeType="withEffect">
                                  <p:stCondLst>
                                    <p:cond delay="75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par>
                                <p:cTn id="61" presetID="64" presetClass="path" presetSubtype="0" accel="50000" decel="50000" fill="hold" grpId="0" nodeType="withEffect">
                                  <p:stCondLst>
                                    <p:cond delay="750"/>
                                  </p:stCondLst>
                                  <p:childTnLst>
                                    <p:animMotion origin="layout" path="M -3.05556E-6 0.03612 L -3.05556E-6 -4.19753E-6 " pathEditMode="relative" rAng="0" ptsTypes="AA">
                                      <p:cBhvr>
                                        <p:cTn id="62" dur="750" fill="hold"/>
                                        <p:tgtEl>
                                          <p:spTgt spid="102"/>
                                        </p:tgtEl>
                                        <p:attrNameLst>
                                          <p:attrName>ppt_x</p:attrName>
                                          <p:attrName>ppt_y</p:attrName>
                                        </p:attrNameLst>
                                      </p:cBhvr>
                                      <p:rCtr x="0" y="-1821"/>
                                    </p:animMotion>
                                  </p:childTnLst>
                                </p:cTn>
                              </p:par>
                              <p:par>
                                <p:cTn id="63" presetID="10" presetClass="entr" presetSubtype="0" fill="hold" grpId="0" nodeType="withEffect">
                                  <p:stCondLst>
                                    <p:cond delay="100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4.44444E-6 -4.78691E-6 L 0.575 -4.78691E-6 " pathEditMode="relative" rAng="0" ptsTypes="AA">
                                      <p:cBhvr>
                                        <p:cTn id="77" dur="2000" fill="hold"/>
                                        <p:tgtEl>
                                          <p:spTgt spid="27"/>
                                        </p:tgtEl>
                                        <p:attrNameLst>
                                          <p:attrName>ppt_x</p:attrName>
                                          <p:attrName>ppt_y</p:attrName>
                                        </p:attrNameLst>
                                      </p:cBhvr>
                                      <p:rCtr x="28750" y="0"/>
                                    </p:animMotion>
                                  </p:childTnLst>
                                </p:cTn>
                              </p:par>
                              <p:par>
                                <p:cTn id="78" presetID="22" presetClass="entr" presetSubtype="8" fill="hold" grpId="0" nodeType="with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1750"/>
                                        <p:tgtEl>
                                          <p:spTgt spid="26"/>
                                        </p:tgtEl>
                                      </p:cBhvr>
                                    </p:animEffec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63" presetClass="path" presetSubtype="0" accel="50000" decel="50000" fill="hold" nodeType="withEffect">
                                  <p:stCondLst>
                                    <p:cond delay="0"/>
                                  </p:stCondLst>
                                  <p:childTnLst>
                                    <p:animMotion origin="layout" path="M -4.16667E-6 4.93827E-6 L 0.58351 4.93827E-6 " pathEditMode="relative" rAng="0" ptsTypes="AA">
                                      <p:cBhvr>
                                        <p:cTn id="84" dur="2000" fill="hold"/>
                                        <p:tgtEl>
                                          <p:spTgt spid="39"/>
                                        </p:tgtEl>
                                        <p:attrNameLst>
                                          <p:attrName>ppt_x</p:attrName>
                                          <p:attrName>ppt_y</p:attrName>
                                        </p:attrNameLst>
                                      </p:cBhvr>
                                      <p:rCtr x="29167" y="0"/>
                                    </p:animMotion>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39"/>
                                        </p:tgtEl>
                                      </p:cBhvr>
                                    </p:animEffect>
                                    <p:anim calcmode="lin" valueType="num">
                                      <p:cBhvr>
                                        <p:cTn id="93" dur="1000"/>
                                        <p:tgtEl>
                                          <p:spTgt spid="39"/>
                                        </p:tgtEl>
                                        <p:attrNameLst>
                                          <p:attrName>ppt_x</p:attrName>
                                        </p:attrNameLst>
                                      </p:cBhvr>
                                      <p:tavLst>
                                        <p:tav tm="0">
                                          <p:val>
                                            <p:strVal val="ppt_x"/>
                                          </p:val>
                                        </p:tav>
                                        <p:tav tm="100000">
                                          <p:val>
                                            <p:strVal val="ppt_x"/>
                                          </p:val>
                                        </p:tav>
                                      </p:tavLst>
                                    </p:anim>
                                    <p:anim calcmode="lin" valueType="num">
                                      <p:cBhvr>
                                        <p:cTn id="94" dur="1000"/>
                                        <p:tgtEl>
                                          <p:spTgt spid="39"/>
                                        </p:tgtEl>
                                        <p:attrNameLst>
                                          <p:attrName>ppt_y</p:attrName>
                                        </p:attrNameLst>
                                      </p:cBhvr>
                                      <p:tavLst>
                                        <p:tav tm="0">
                                          <p:val>
                                            <p:strVal val="ppt_y"/>
                                          </p:val>
                                        </p:tav>
                                        <p:tav tm="100000">
                                          <p:val>
                                            <p:strVal val="ppt_y+.1"/>
                                          </p:val>
                                        </p:tav>
                                      </p:tavLst>
                                    </p:anim>
                                    <p:set>
                                      <p:cBhvr>
                                        <p:cTn id="95" dur="1" fill="hold">
                                          <p:stCondLst>
                                            <p:cond delay="999"/>
                                          </p:stCondLst>
                                        </p:cTn>
                                        <p:tgtEl>
                                          <p:spTgt spid="39"/>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P spid="102" grpId="0" animBg="1"/>
      <p:bldP spid="102" grpId="1" animBg="1"/>
      <p:bldP spid="103" grpId="0" animBg="1"/>
      <p:bldP spid="103" grpId="1" animBg="1"/>
      <p:bldP spid="103" grpId="2" animBg="1"/>
      <p:bldP spid="94" grpId="0"/>
      <p:bldP spid="104" grpId="0"/>
      <p:bldP spid="105" grpId="0"/>
      <p:bldP spid="106" grpId="0"/>
      <p:bldP spid="23" grpId="0"/>
      <p:bldP spid="24" grpId="0"/>
      <p:bldP spid="25" grpId="0" animBg="1"/>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000" y="2300317"/>
            <a:ext cx="335720" cy="369650"/>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背景图片：</a:t>
            </a:r>
            <a:r>
              <a:rPr lang="en-US" altLang="zh-CN" sz="790" b="1" dirty="0">
                <a:solidFill>
                  <a:srgbClr val="4A452A"/>
                </a:solidFill>
                <a:latin typeface="微软雅黑" panose="020B0503020204020204" pitchFamily="34" charset="-122"/>
                <a:ea typeface="微软雅黑" panose="020B0503020204020204" pitchFamily="34" charset="-122"/>
              </a:rPr>
              <a:t> </a:t>
            </a:r>
            <a:r>
              <a:rPr lang="en-US" altLang="zh-CN" sz="79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790" b="1" dirty="0">
                <a:solidFill>
                  <a:srgbClr val="4A452A"/>
                </a:solidFill>
                <a:latin typeface="微软雅黑" panose="020B0503020204020204" pitchFamily="34" charset="-122"/>
                <a:ea typeface="微软雅黑" panose="020B0503020204020204" pitchFamily="34" charset="-122"/>
              </a:rPr>
              <a:t>            PPT</a:t>
            </a:r>
            <a:r>
              <a:rPr lang="zh-CN" altLang="en-US" sz="790" b="1" dirty="0">
                <a:solidFill>
                  <a:srgbClr val="4A452A"/>
                </a:solidFill>
                <a:latin typeface="微软雅黑" panose="020B0503020204020204" pitchFamily="34" charset="-122"/>
                <a:ea typeface="微软雅黑" panose="020B0503020204020204" pitchFamily="34" charset="-122"/>
              </a:rPr>
              <a:t>课件模板：</a:t>
            </a:r>
            <a:r>
              <a:rPr lang="en-US" altLang="zh-CN" sz="79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具体工作明细</a:t>
            </a:r>
            <a:endParaRPr lang="zh-CN" altLang="en-US" dirty="0"/>
          </a:p>
        </p:txBody>
      </p:sp>
      <p:sp>
        <p:nvSpPr>
          <p:cNvPr id="52" name="Flowchart: Decision 64"/>
          <p:cNvSpPr/>
          <p:nvPr/>
        </p:nvSpPr>
        <p:spPr>
          <a:xfrm flipV="1">
            <a:off x="5428969" y="2392151"/>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组合 6"/>
          <p:cNvGrpSpPr/>
          <p:nvPr/>
        </p:nvGrpSpPr>
        <p:grpSpPr>
          <a:xfrm>
            <a:off x="5428969" y="2181871"/>
            <a:ext cx="1375279" cy="1375279"/>
            <a:chOff x="5428969" y="2181871"/>
            <a:chExt cx="1375279" cy="1375279"/>
          </a:xfrm>
        </p:grpSpPr>
        <p:sp>
          <p:nvSpPr>
            <p:cNvPr id="53"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52"/>
            <p:cNvGrpSpPr/>
            <p:nvPr/>
          </p:nvGrpSpPr>
          <p:grpSpPr>
            <a:xfrm>
              <a:off x="5933033" y="2685621"/>
              <a:ext cx="367150" cy="367778"/>
              <a:chOff x="9145588" y="4435475"/>
              <a:chExt cx="464344" cy="465138"/>
            </a:xfrm>
            <a:solidFill>
              <a:schemeClr val="accent5"/>
            </a:solidFill>
          </p:grpSpPr>
          <p:sp>
            <p:nvSpPr>
              <p:cNvPr id="4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59" name="Flowchart: Decision 71"/>
          <p:cNvSpPr/>
          <p:nvPr/>
        </p:nvSpPr>
        <p:spPr>
          <a:xfrm flipV="1">
            <a:off x="2548649" y="2388280"/>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组合 4"/>
          <p:cNvGrpSpPr/>
          <p:nvPr/>
        </p:nvGrpSpPr>
        <p:grpSpPr>
          <a:xfrm>
            <a:off x="2548649" y="2178000"/>
            <a:ext cx="1375279" cy="1375279"/>
            <a:chOff x="2548649" y="2178000"/>
            <a:chExt cx="1375279" cy="1375279"/>
          </a:xfrm>
        </p:grpSpPr>
        <p:sp>
          <p:nvSpPr>
            <p:cNvPr id="60"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68"/>
            <p:cNvGrpSpPr/>
            <p:nvPr/>
          </p:nvGrpSpPr>
          <p:grpSpPr>
            <a:xfrm>
              <a:off x="3097524" y="2681122"/>
              <a:ext cx="277529" cy="367778"/>
              <a:chOff x="3582988" y="3510757"/>
              <a:chExt cx="319088" cy="465138"/>
            </a:xfrm>
            <a:solidFill>
              <a:schemeClr val="accent2"/>
            </a:solidFill>
          </p:grpSpPr>
          <p:sp>
            <p:nvSpPr>
              <p:cNvPr id="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Flowchart: Decision 78"/>
          <p:cNvSpPr/>
          <p:nvPr/>
        </p:nvSpPr>
        <p:spPr>
          <a:xfrm>
            <a:off x="1120674" y="1914904"/>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组合 3"/>
          <p:cNvGrpSpPr/>
          <p:nvPr/>
        </p:nvGrpSpPr>
        <p:grpSpPr>
          <a:xfrm>
            <a:off x="1120674" y="2125184"/>
            <a:ext cx="1375279" cy="1375279"/>
            <a:chOff x="1120674" y="2125184"/>
            <a:chExt cx="1375279" cy="1375279"/>
          </a:xfrm>
        </p:grpSpPr>
        <p:sp>
          <p:nvSpPr>
            <p:cNvPr id="67"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75"/>
            <p:cNvGrpSpPr/>
            <p:nvPr/>
          </p:nvGrpSpPr>
          <p:grpSpPr>
            <a:xfrm>
              <a:off x="1669549" y="2628305"/>
              <a:ext cx="275519" cy="367778"/>
              <a:chOff x="2639219" y="3510757"/>
              <a:chExt cx="348456" cy="465138"/>
            </a:xfrm>
            <a:solidFill>
              <a:schemeClr val="accent1"/>
            </a:solidFill>
          </p:grpSpPr>
          <p:sp>
            <p:nvSpPr>
              <p:cNvPr id="64"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74" name="Flowchart: Decision 86"/>
          <p:cNvSpPr/>
          <p:nvPr/>
        </p:nvSpPr>
        <p:spPr>
          <a:xfrm>
            <a:off x="3993114" y="1912519"/>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组合 5"/>
          <p:cNvGrpSpPr/>
          <p:nvPr/>
        </p:nvGrpSpPr>
        <p:grpSpPr>
          <a:xfrm>
            <a:off x="3993114" y="2122799"/>
            <a:ext cx="1375279" cy="1375279"/>
            <a:chOff x="3993114" y="2122799"/>
            <a:chExt cx="1375279" cy="1375279"/>
          </a:xfrm>
        </p:grpSpPr>
        <p:sp>
          <p:nvSpPr>
            <p:cNvPr id="75"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82"/>
            <p:cNvGrpSpPr/>
            <p:nvPr/>
          </p:nvGrpSpPr>
          <p:grpSpPr>
            <a:xfrm>
              <a:off x="4497178" y="2626549"/>
              <a:ext cx="367150" cy="367150"/>
              <a:chOff x="4439444" y="2582069"/>
              <a:chExt cx="464344" cy="464344"/>
            </a:xfrm>
            <a:solidFill>
              <a:schemeClr val="accent4"/>
            </a:solidFill>
          </p:grpSpPr>
          <p:sp>
            <p:nvSpPr>
              <p:cNvPr id="7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9" name="Flowchart: Decision 106"/>
          <p:cNvSpPr/>
          <p:nvPr/>
        </p:nvSpPr>
        <p:spPr>
          <a:xfrm>
            <a:off x="6869129" y="1907806"/>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组合 7"/>
          <p:cNvGrpSpPr/>
          <p:nvPr/>
        </p:nvGrpSpPr>
        <p:grpSpPr>
          <a:xfrm>
            <a:off x="6869129" y="2118086"/>
            <a:ext cx="1375279" cy="1375279"/>
            <a:chOff x="6869129" y="2118086"/>
            <a:chExt cx="1375279" cy="1375279"/>
          </a:xfrm>
        </p:grpSpPr>
        <p:sp>
          <p:nvSpPr>
            <p:cNvPr id="110"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 name="Group 102"/>
            <p:cNvGrpSpPr/>
            <p:nvPr/>
          </p:nvGrpSpPr>
          <p:grpSpPr>
            <a:xfrm>
              <a:off x="7402716" y="2605601"/>
              <a:ext cx="303429" cy="333772"/>
              <a:chOff x="4439444" y="1652588"/>
              <a:chExt cx="464344" cy="464344"/>
            </a:xfrm>
            <a:solidFill>
              <a:schemeClr val="accent3"/>
            </a:solidFill>
          </p:grpSpPr>
          <p:sp>
            <p:nvSpPr>
              <p:cNvPr id="10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 name="TextBox 2"/>
          <p:cNvSpPr txBox="1"/>
          <p:nvPr/>
        </p:nvSpPr>
        <p:spPr>
          <a:xfrm>
            <a:off x="1221884" y="1074678"/>
            <a:ext cx="1261884" cy="307777"/>
          </a:xfrm>
          <a:prstGeom prst="rect">
            <a:avLst/>
          </a:prstGeom>
          <a:noFill/>
        </p:spPr>
        <p:txBody>
          <a:bodyPr wrap="non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1187624"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2587513" y="3767430"/>
            <a:ext cx="1261884" cy="307777"/>
          </a:xfrm>
          <a:prstGeom prst="rect">
            <a:avLst/>
          </a:prstGeom>
          <a:noFill/>
        </p:spPr>
        <p:txBody>
          <a:bodyPr wrap="non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2553253" y="4075207"/>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531168" y="3767430"/>
            <a:ext cx="1261884" cy="307777"/>
          </a:xfrm>
          <a:prstGeom prst="rect">
            <a:avLst/>
          </a:prstGeom>
          <a:noFill/>
        </p:spPr>
        <p:txBody>
          <a:bodyPr wrap="non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496908" y="4075207"/>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4050124" y="1074678"/>
            <a:ext cx="1261884" cy="307777"/>
          </a:xfrm>
          <a:prstGeom prst="rect">
            <a:avLst/>
          </a:prstGeom>
          <a:noFill/>
        </p:spPr>
        <p:txBody>
          <a:bodyPr wrap="non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015864"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953038" y="1074678"/>
            <a:ext cx="1261884" cy="307777"/>
          </a:xfrm>
          <a:prstGeom prst="rect">
            <a:avLst/>
          </a:prstGeom>
          <a:noFill/>
        </p:spPr>
        <p:txBody>
          <a:bodyPr wrap="non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920597"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66"/>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59"/>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74"/>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52"/>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09"/>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9" grpId="0" animBg="1"/>
      <p:bldP spid="59" grpId="1" animBg="1"/>
      <p:bldP spid="66" grpId="0" animBg="1"/>
      <p:bldP spid="66" grpId="1" animBg="1"/>
      <p:bldP spid="74" grpId="0" animBg="1"/>
      <p:bldP spid="74" grpId="1" animBg="1"/>
      <p:bldP spid="109" grpId="0" animBg="1"/>
      <p:bldP spid="109" grpId="1" animBg="1"/>
      <p:bldP spid="3" grpId="0"/>
      <p:bldP spid="76" grpId="0"/>
      <p:bldP spid="77" grpId="0"/>
      <p:bldP spid="78" grpId="0"/>
      <p:bldP spid="79" grpId="0"/>
      <p:bldP spid="80" grpId="0"/>
      <p:bldP spid="81" grpId="0"/>
      <p:bldP spid="82" grpId="0"/>
      <p:bldP spid="8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重点工作回顾</a:t>
            </a:r>
            <a:endParaRPr lang="zh-CN" altLang="en-US" dirty="0"/>
          </a:p>
        </p:txBody>
      </p:sp>
      <p:grpSp>
        <p:nvGrpSpPr>
          <p:cNvPr id="119" name="Group 29"/>
          <p:cNvGrpSpPr/>
          <p:nvPr/>
        </p:nvGrpSpPr>
        <p:grpSpPr>
          <a:xfrm>
            <a:off x="1267953" y="2461286"/>
            <a:ext cx="685800" cy="685800"/>
            <a:chOff x="1253782" y="3281715"/>
            <a:chExt cx="914400" cy="914400"/>
          </a:xfrm>
        </p:grpSpPr>
        <p:sp>
          <p:nvSpPr>
            <p:cNvPr id="120" name="Rounded Rectangle 5"/>
            <p:cNvSpPr/>
            <p:nvPr/>
          </p:nvSpPr>
          <p:spPr>
            <a:xfrm>
              <a:off x="1253782" y="3281715"/>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31" name="Group 32"/>
          <p:cNvGrpSpPr/>
          <p:nvPr/>
        </p:nvGrpSpPr>
        <p:grpSpPr>
          <a:xfrm>
            <a:off x="4971624" y="2461286"/>
            <a:ext cx="685800" cy="685800"/>
            <a:chOff x="6528170" y="3281715"/>
            <a:chExt cx="914400" cy="914400"/>
          </a:xfrm>
        </p:grpSpPr>
        <p:sp>
          <p:nvSpPr>
            <p:cNvPr id="132" name="Rounded Rectangle 8"/>
            <p:cNvSpPr/>
            <p:nvPr/>
          </p:nvSpPr>
          <p:spPr>
            <a:xfrm>
              <a:off x="6528170" y="3281715"/>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40" name="Group 33"/>
          <p:cNvGrpSpPr/>
          <p:nvPr/>
        </p:nvGrpSpPr>
        <p:grpSpPr>
          <a:xfrm>
            <a:off x="4971624" y="3513166"/>
            <a:ext cx="685800" cy="685800"/>
            <a:chOff x="6528170" y="4684221"/>
            <a:chExt cx="914400" cy="914400"/>
          </a:xfrm>
        </p:grpSpPr>
        <p:sp>
          <p:nvSpPr>
            <p:cNvPr id="141" name="Rounded Rectangle 9"/>
            <p:cNvSpPr/>
            <p:nvPr/>
          </p:nvSpPr>
          <p:spPr>
            <a:xfrm>
              <a:off x="6528170" y="4684221"/>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267953" y="1413803"/>
            <a:ext cx="685800" cy="685800"/>
            <a:chOff x="1253782" y="1885071"/>
            <a:chExt cx="914400" cy="914400"/>
          </a:xfrm>
        </p:grpSpPr>
        <p:sp>
          <p:nvSpPr>
            <p:cNvPr id="147" name="Rounded Rectangle 4"/>
            <p:cNvSpPr/>
            <p:nvPr/>
          </p:nvSpPr>
          <p:spPr>
            <a:xfrm>
              <a:off x="1253782" y="1885071"/>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51" name="Group 31"/>
          <p:cNvGrpSpPr/>
          <p:nvPr/>
        </p:nvGrpSpPr>
        <p:grpSpPr>
          <a:xfrm>
            <a:off x="4971624" y="1413803"/>
            <a:ext cx="685800" cy="685800"/>
            <a:chOff x="6528170" y="1885071"/>
            <a:chExt cx="914400" cy="914400"/>
          </a:xfrm>
        </p:grpSpPr>
        <p:sp>
          <p:nvSpPr>
            <p:cNvPr id="152" name="Rounded Rectangle 7"/>
            <p:cNvSpPr/>
            <p:nvPr/>
          </p:nvSpPr>
          <p:spPr>
            <a:xfrm>
              <a:off x="6528170" y="1885071"/>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267953" y="3513166"/>
            <a:ext cx="685800" cy="685800"/>
            <a:chOff x="1253782" y="4684221"/>
            <a:chExt cx="914400" cy="914400"/>
          </a:xfrm>
        </p:grpSpPr>
        <p:sp>
          <p:nvSpPr>
            <p:cNvPr id="157" name="Rounded Rectangle 6"/>
            <p:cNvSpPr/>
            <p:nvPr/>
          </p:nvSpPr>
          <p:spPr>
            <a:xfrm>
              <a:off x="1253782" y="4684221"/>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64" name="TextBox 63"/>
          <p:cNvSpPr txBox="1"/>
          <p:nvPr/>
        </p:nvSpPr>
        <p:spPr>
          <a:xfrm>
            <a:off x="1979712" y="1419622"/>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1979712" y="165513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979712" y="2450987"/>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979712" y="2686498"/>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979712" y="3486496"/>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979712" y="3722007"/>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5750416" y="1410098"/>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5750416" y="164560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5750416" y="2441463"/>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750416" y="2676974"/>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5750416" y="3476972"/>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750416" y="371248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146"/>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119"/>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156"/>
                                        </p:tgtEl>
                                        <p:attrNameLst>
                                          <p:attrName>ppt_x</p:attrName>
                                          <p:attrName>ppt_y</p:attrName>
                                        </p:attrNameLst>
                                      </p:cBhvr>
                                      <p:rCtr x="5069" y="-10710"/>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151"/>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31"/>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140"/>
                                        </p:tgtEl>
                                        <p:attrNameLst>
                                          <p:attrName>ppt_x</p:attrName>
                                          <p:attrName>ppt_y</p:attrName>
                                        </p:attrNameLst>
                                      </p:cBhvr>
                                      <p:rCtr x="5069" y="-10710"/>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四项工作概况</a:t>
            </a:r>
            <a:endParaRPr lang="zh-CN" altLang="en-US" dirty="0"/>
          </a:p>
        </p:txBody>
      </p:sp>
      <p:sp>
        <p:nvSpPr>
          <p:cNvPr id="137" name="Rectangle 7"/>
          <p:cNvSpPr/>
          <p:nvPr/>
        </p:nvSpPr>
        <p:spPr>
          <a:xfrm>
            <a:off x="3347863" y="771550"/>
            <a:ext cx="5796137" cy="437195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138" name="Pentagon 25"/>
          <p:cNvSpPr/>
          <p:nvPr/>
        </p:nvSpPr>
        <p:spPr>
          <a:xfrm>
            <a:off x="345387" y="1767319"/>
            <a:ext cx="455636" cy="2730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rPr>
              <a:t>01</a:t>
            </a:r>
            <a:endParaRPr lang="en-GB" sz="1500">
              <a:solidFill>
                <a:schemeClr val="bg1"/>
              </a:solidFill>
            </a:endParaRPr>
          </a:p>
        </p:txBody>
      </p:sp>
      <p:sp>
        <p:nvSpPr>
          <p:cNvPr id="139" name="Rectangle 26"/>
          <p:cNvSpPr/>
          <p:nvPr/>
        </p:nvSpPr>
        <p:spPr>
          <a:xfrm>
            <a:off x="840763" y="1707654"/>
            <a:ext cx="3637112" cy="407804"/>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Pentagon 33"/>
          <p:cNvSpPr/>
          <p:nvPr/>
        </p:nvSpPr>
        <p:spPr>
          <a:xfrm>
            <a:off x="345387" y="2435208"/>
            <a:ext cx="455636" cy="2730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rPr>
              <a:t>02</a:t>
            </a:r>
            <a:endParaRPr lang="en-GB" sz="1500">
              <a:solidFill>
                <a:schemeClr val="bg1"/>
              </a:solidFill>
            </a:endParaRPr>
          </a:p>
        </p:txBody>
      </p:sp>
      <p:sp>
        <p:nvSpPr>
          <p:cNvPr id="141" name="Rectangle 34"/>
          <p:cNvSpPr/>
          <p:nvPr/>
        </p:nvSpPr>
        <p:spPr>
          <a:xfrm>
            <a:off x="840763" y="2375543"/>
            <a:ext cx="2798402"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2" name="Pentagon 36"/>
          <p:cNvSpPr/>
          <p:nvPr/>
        </p:nvSpPr>
        <p:spPr>
          <a:xfrm>
            <a:off x="345387" y="3093626"/>
            <a:ext cx="455636" cy="2730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rPr>
              <a:t>03</a:t>
            </a:r>
            <a:endParaRPr lang="en-GB" sz="1500">
              <a:solidFill>
                <a:schemeClr val="bg1"/>
              </a:solidFill>
            </a:endParaRPr>
          </a:p>
        </p:txBody>
      </p:sp>
      <p:sp>
        <p:nvSpPr>
          <p:cNvPr id="143" name="Rectangle 37"/>
          <p:cNvSpPr/>
          <p:nvPr/>
        </p:nvSpPr>
        <p:spPr>
          <a:xfrm>
            <a:off x="840764" y="3033960"/>
            <a:ext cx="237807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4" name="Pentagon 39"/>
          <p:cNvSpPr/>
          <p:nvPr/>
        </p:nvSpPr>
        <p:spPr>
          <a:xfrm>
            <a:off x="345387" y="3782526"/>
            <a:ext cx="455636" cy="2730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rPr>
              <a:t>04</a:t>
            </a:r>
            <a:endParaRPr lang="en-GB" sz="1500">
              <a:solidFill>
                <a:schemeClr val="bg1"/>
              </a:solidFill>
            </a:endParaRPr>
          </a:p>
        </p:txBody>
      </p:sp>
      <p:grpSp>
        <p:nvGrpSpPr>
          <p:cNvPr id="146" name="Group 3"/>
          <p:cNvGrpSpPr/>
          <p:nvPr/>
        </p:nvGrpSpPr>
        <p:grpSpPr>
          <a:xfrm>
            <a:off x="4066482" y="2072454"/>
            <a:ext cx="1580622" cy="685800"/>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149" name="Group 1"/>
          <p:cNvGrpSpPr/>
          <p:nvPr/>
        </p:nvGrpSpPr>
        <p:grpSpPr>
          <a:xfrm>
            <a:off x="4472064" y="1169240"/>
            <a:ext cx="1580622" cy="685800"/>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1"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4" name="Group 5"/>
          <p:cNvGrpSpPr/>
          <p:nvPr/>
        </p:nvGrpSpPr>
        <p:grpSpPr>
          <a:xfrm>
            <a:off x="3191006" y="3878882"/>
            <a:ext cx="1580622" cy="685800"/>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159" name="Group 4"/>
          <p:cNvGrpSpPr/>
          <p:nvPr/>
        </p:nvGrpSpPr>
        <p:grpSpPr>
          <a:xfrm>
            <a:off x="3632185" y="2975668"/>
            <a:ext cx="1580622" cy="685800"/>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61"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四项工作概况</a:t>
            </a:r>
            <a:endParaRPr lang="zh-CN" altLang="en-US" dirty="0"/>
          </a:p>
        </p:txBody>
      </p:sp>
      <p:cxnSp>
        <p:nvCxnSpPr>
          <p:cNvPr id="32" name="Straight Connector 5"/>
          <p:cNvCxnSpPr/>
          <p:nvPr/>
        </p:nvCxnSpPr>
        <p:spPr>
          <a:xfrm>
            <a:off x="4571999" y="1169493"/>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888923" y="1184562"/>
            <a:ext cx="623455" cy="623455"/>
            <a:chOff x="6518563" y="1579415"/>
            <a:chExt cx="831273" cy="831273"/>
          </a:xfrm>
        </p:grpSpPr>
        <p:sp>
          <p:nvSpPr>
            <p:cNvPr id="63" name="Rounded Rectangle 12"/>
            <p:cNvSpPr/>
            <p:nvPr/>
          </p:nvSpPr>
          <p:spPr>
            <a:xfrm>
              <a:off x="6518563" y="1579415"/>
              <a:ext cx="831273" cy="8312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64" name="Group 19"/>
            <p:cNvGrpSpPr/>
            <p:nvPr/>
          </p:nvGrpSpPr>
          <p:grpSpPr>
            <a:xfrm>
              <a:off x="6702027" y="1790527"/>
              <a:ext cx="464344" cy="465138"/>
              <a:chOff x="9145588" y="4435475"/>
              <a:chExt cx="464344" cy="465138"/>
            </a:xfrm>
            <a:solidFill>
              <a:schemeClr val="bg2"/>
            </a:solidFill>
          </p:grpSpPr>
          <p:sp>
            <p:nvSpPr>
              <p:cNvPr id="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74" name="Group 62"/>
          <p:cNvGrpSpPr/>
          <p:nvPr/>
        </p:nvGrpSpPr>
        <p:grpSpPr>
          <a:xfrm>
            <a:off x="4888923" y="2062593"/>
            <a:ext cx="623455" cy="623455"/>
            <a:chOff x="6518563" y="2750124"/>
            <a:chExt cx="831273" cy="831273"/>
          </a:xfrm>
        </p:grpSpPr>
        <p:sp>
          <p:nvSpPr>
            <p:cNvPr id="75" name="Rounded Rectangle 13"/>
            <p:cNvSpPr/>
            <p:nvPr/>
          </p:nvSpPr>
          <p:spPr>
            <a:xfrm>
              <a:off x="6518563" y="2750124"/>
              <a:ext cx="831273" cy="8312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6" name="Group 29"/>
            <p:cNvGrpSpPr/>
            <p:nvPr/>
          </p:nvGrpSpPr>
          <p:grpSpPr>
            <a:xfrm>
              <a:off x="6772671" y="2933191"/>
              <a:ext cx="319088" cy="465138"/>
              <a:chOff x="5441157" y="4440238"/>
              <a:chExt cx="319088" cy="465138"/>
            </a:xfrm>
            <a:solidFill>
              <a:schemeClr val="bg2"/>
            </a:solidFill>
          </p:grpSpPr>
          <p:sp>
            <p:nvSpPr>
              <p:cNvPr id="77"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8"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9"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0" name="Group 58"/>
          <p:cNvGrpSpPr/>
          <p:nvPr/>
        </p:nvGrpSpPr>
        <p:grpSpPr>
          <a:xfrm>
            <a:off x="3631623" y="2062593"/>
            <a:ext cx="623455" cy="623455"/>
            <a:chOff x="4842163" y="2750124"/>
            <a:chExt cx="831273" cy="831273"/>
          </a:xfrm>
        </p:grpSpPr>
        <p:sp>
          <p:nvSpPr>
            <p:cNvPr id="81" name="Rounded Rectangle 6"/>
            <p:cNvSpPr/>
            <p:nvPr/>
          </p:nvSpPr>
          <p:spPr>
            <a:xfrm>
              <a:off x="4842163" y="2750124"/>
              <a:ext cx="831273" cy="8312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2" name="Group 33"/>
            <p:cNvGrpSpPr/>
            <p:nvPr/>
          </p:nvGrpSpPr>
          <p:grpSpPr>
            <a:xfrm>
              <a:off x="5019964" y="2946176"/>
              <a:ext cx="465138" cy="435769"/>
              <a:chOff x="5368132" y="3540125"/>
              <a:chExt cx="465138" cy="435769"/>
            </a:xfrm>
            <a:solidFill>
              <a:schemeClr val="bg2"/>
            </a:solidFill>
          </p:grpSpPr>
          <p:sp>
            <p:nvSpPr>
              <p:cNvPr id="8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8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5" name="Group 60"/>
          <p:cNvGrpSpPr/>
          <p:nvPr/>
        </p:nvGrpSpPr>
        <p:grpSpPr>
          <a:xfrm>
            <a:off x="3631623" y="3818657"/>
            <a:ext cx="623455" cy="623455"/>
            <a:chOff x="4842163" y="5091542"/>
            <a:chExt cx="831273" cy="831273"/>
          </a:xfrm>
        </p:grpSpPr>
        <p:sp>
          <p:nvSpPr>
            <p:cNvPr id="86" name="Rounded Rectangle 8"/>
            <p:cNvSpPr/>
            <p:nvPr/>
          </p:nvSpPr>
          <p:spPr>
            <a:xfrm>
              <a:off x="4842163" y="5091542"/>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7" name="Group 36"/>
            <p:cNvGrpSpPr/>
            <p:nvPr/>
          </p:nvGrpSpPr>
          <p:grpSpPr>
            <a:xfrm>
              <a:off x="5092989" y="5267862"/>
              <a:ext cx="319088" cy="465138"/>
              <a:chOff x="3582988" y="3510757"/>
              <a:chExt cx="319088" cy="465138"/>
            </a:xfrm>
            <a:solidFill>
              <a:schemeClr val="bg2"/>
            </a:solidFill>
          </p:grpSpPr>
          <p:sp>
            <p:nvSpPr>
              <p:cNvPr id="8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90" name="Group 59"/>
          <p:cNvGrpSpPr/>
          <p:nvPr/>
        </p:nvGrpSpPr>
        <p:grpSpPr>
          <a:xfrm>
            <a:off x="3631623" y="2940625"/>
            <a:ext cx="623455" cy="623455"/>
            <a:chOff x="4842163" y="3920833"/>
            <a:chExt cx="831273" cy="831273"/>
          </a:xfrm>
        </p:grpSpPr>
        <p:sp>
          <p:nvSpPr>
            <p:cNvPr id="91" name="Rounded Rectangle 7"/>
            <p:cNvSpPr/>
            <p:nvPr/>
          </p:nvSpPr>
          <p:spPr>
            <a:xfrm>
              <a:off x="4842163" y="3920833"/>
              <a:ext cx="831273" cy="8312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2" name="Group 39"/>
            <p:cNvGrpSpPr/>
            <p:nvPr/>
          </p:nvGrpSpPr>
          <p:grpSpPr>
            <a:xfrm>
              <a:off x="5027504" y="4104297"/>
              <a:ext cx="464344" cy="464344"/>
              <a:chOff x="3510757" y="2582069"/>
              <a:chExt cx="464344" cy="464344"/>
            </a:xfrm>
            <a:solidFill>
              <a:schemeClr val="bg2"/>
            </a:solidFill>
          </p:grpSpPr>
          <p:sp>
            <p:nvSpPr>
              <p:cNvPr id="9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95" name="Group 57"/>
          <p:cNvGrpSpPr/>
          <p:nvPr/>
        </p:nvGrpSpPr>
        <p:grpSpPr>
          <a:xfrm>
            <a:off x="3631623" y="1184562"/>
            <a:ext cx="623455" cy="623455"/>
            <a:chOff x="4842163" y="1579415"/>
            <a:chExt cx="831273" cy="831273"/>
          </a:xfrm>
        </p:grpSpPr>
        <p:sp>
          <p:nvSpPr>
            <p:cNvPr id="96" name="Rounded Rectangle 3"/>
            <p:cNvSpPr/>
            <p:nvPr/>
          </p:nvSpPr>
          <p:spPr>
            <a:xfrm>
              <a:off x="4842163" y="1579415"/>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7" name="Group 42"/>
            <p:cNvGrpSpPr/>
            <p:nvPr/>
          </p:nvGrpSpPr>
          <p:grpSpPr>
            <a:xfrm>
              <a:off x="5019963" y="1750443"/>
              <a:ext cx="465138" cy="464344"/>
              <a:chOff x="2581275" y="2582069"/>
              <a:chExt cx="465138" cy="464344"/>
            </a:xfrm>
            <a:solidFill>
              <a:schemeClr val="bg2"/>
            </a:solidFill>
          </p:grpSpPr>
          <p:sp>
            <p:nvSpPr>
              <p:cNvPr id="9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00" name="Group 63"/>
          <p:cNvGrpSpPr/>
          <p:nvPr/>
        </p:nvGrpSpPr>
        <p:grpSpPr>
          <a:xfrm>
            <a:off x="4888923" y="2940625"/>
            <a:ext cx="623455" cy="623455"/>
            <a:chOff x="6518563" y="3920833"/>
            <a:chExt cx="831273" cy="831273"/>
          </a:xfrm>
        </p:grpSpPr>
        <p:sp>
          <p:nvSpPr>
            <p:cNvPr id="101" name="Rounded Rectangle 14"/>
            <p:cNvSpPr/>
            <p:nvPr/>
          </p:nvSpPr>
          <p:spPr>
            <a:xfrm>
              <a:off x="6518563" y="3920833"/>
              <a:ext cx="831273" cy="8312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2"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03" name="Group 64"/>
          <p:cNvGrpSpPr/>
          <p:nvPr/>
        </p:nvGrpSpPr>
        <p:grpSpPr>
          <a:xfrm>
            <a:off x="4888923" y="3818657"/>
            <a:ext cx="623455" cy="623455"/>
            <a:chOff x="6518563" y="5091542"/>
            <a:chExt cx="831273" cy="831273"/>
          </a:xfrm>
        </p:grpSpPr>
        <p:sp>
          <p:nvSpPr>
            <p:cNvPr id="104" name="Rounded Rectangle 15"/>
            <p:cNvSpPr/>
            <p:nvPr/>
          </p:nvSpPr>
          <p:spPr>
            <a:xfrm>
              <a:off x="6518563" y="5091542"/>
              <a:ext cx="831273" cy="8312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05" name="Group 46"/>
            <p:cNvGrpSpPr/>
            <p:nvPr/>
          </p:nvGrpSpPr>
          <p:grpSpPr>
            <a:xfrm>
              <a:off x="6700043" y="5325806"/>
              <a:ext cx="464344" cy="362744"/>
              <a:chOff x="2581275" y="1710532"/>
              <a:chExt cx="464344" cy="362744"/>
            </a:xfrm>
            <a:solidFill>
              <a:schemeClr val="bg2"/>
            </a:solidFill>
          </p:grpSpPr>
          <p:sp>
            <p:nvSpPr>
              <p:cNvPr id="10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137" name="TextBox 136"/>
          <p:cNvSpPr txBox="1"/>
          <p:nvPr/>
        </p:nvSpPr>
        <p:spPr>
          <a:xfrm>
            <a:off x="2455892" y="1174819"/>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1081798" y="141033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5" name="TextBox 144"/>
          <p:cNvSpPr txBox="1"/>
          <p:nvPr/>
        </p:nvSpPr>
        <p:spPr>
          <a:xfrm>
            <a:off x="2455892" y="2094135"/>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1081798" y="23296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7" name="TextBox 146"/>
          <p:cNvSpPr txBox="1"/>
          <p:nvPr/>
        </p:nvSpPr>
        <p:spPr>
          <a:xfrm>
            <a:off x="2455892" y="2950438"/>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1081798" y="3185949"/>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2455892" y="3838767"/>
            <a:ext cx="1107996" cy="276999"/>
          </a:xfrm>
          <a:prstGeom prst="rect">
            <a:avLst/>
          </a:prstGeom>
          <a:noFill/>
        </p:spPr>
        <p:txBody>
          <a:bodyPr wrap="none" rtlCol="0">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1081798" y="4074278"/>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5646178" y="1174819"/>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5646178" y="1410330"/>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5646178" y="2052647"/>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5646178" y="228815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5646178" y="2896176"/>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5646178" y="3131687"/>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5646178" y="3812397"/>
            <a:ext cx="1107996" cy="276999"/>
          </a:xfrm>
          <a:prstGeom prst="rect">
            <a:avLst/>
          </a:prstGeom>
          <a:noFill/>
        </p:spPr>
        <p:txBody>
          <a:bodyPr wrap="non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点击添加文本</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60" name="TextBox 159"/>
          <p:cNvSpPr txBox="1"/>
          <p:nvPr/>
        </p:nvSpPr>
        <p:spPr>
          <a:xfrm>
            <a:off x="5646178" y="404790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right)">
                                      <p:cBhvr>
                                        <p:cTn id="14" dur="500"/>
                                        <p:tgtEl>
                                          <p:spTgt spid="13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right)">
                                      <p:cBhvr>
                                        <p:cTn id="17" dur="500"/>
                                        <p:tgtEl>
                                          <p:spTgt spid="1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500"/>
                                        <p:tgtEl>
                                          <p:spTgt spid="14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right)">
                                      <p:cBhvr>
                                        <p:cTn id="37" dur="500"/>
                                        <p:tgtEl>
                                          <p:spTgt spid="14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left)">
                                      <p:cBhvr>
                                        <p:cTn id="44" dur="500"/>
                                        <p:tgtEl>
                                          <p:spTgt spid="15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right)">
                                      <p:cBhvr>
                                        <p:cTn id="54" dur="500"/>
                                        <p:tgtEl>
                                          <p:spTgt spid="14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right)">
                                      <p:cBhvr>
                                        <p:cTn id="57" dur="500"/>
                                        <p:tgtEl>
                                          <p:spTgt spid="14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left)">
                                      <p:cBhvr>
                                        <p:cTn id="64" dur="500"/>
                                        <p:tgtEl>
                                          <p:spTgt spid="1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left)">
                                      <p:cBhvr>
                                        <p:cTn id="67" dur="500"/>
                                        <p:tgtEl>
                                          <p:spTgt spid="15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wipe(right)">
                                      <p:cBhvr>
                                        <p:cTn id="74" dur="500"/>
                                        <p:tgtEl>
                                          <p:spTgt spid="14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right)">
                                      <p:cBhvr>
                                        <p:cTn id="77" dur="500"/>
                                        <p:tgtEl>
                                          <p:spTgt spid="150"/>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left)">
                                      <p:cBhvr>
                                        <p:cTn id="84" dur="500"/>
                                        <p:tgtEl>
                                          <p:spTgt spid="15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5" grpId="0"/>
      <p:bldP spid="146" grpId="0"/>
      <p:bldP spid="147" grpId="0"/>
      <p:bldP spid="148" grpId="0"/>
      <p:bldP spid="149" grpId="0"/>
      <p:bldP spid="150" grpId="0"/>
      <p:bldP spid="151" grpId="0"/>
      <p:bldP spid="152" grpId="0"/>
      <p:bldP spid="153" grpId="0"/>
      <p:bldP spid="154" grpId="0"/>
      <p:bldP spid="155" grpId="0"/>
      <p:bldP spid="156"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公司发展大事件</a:t>
            </a:r>
            <a:endParaRPr lang="zh-CN" altLang="en-US" dirty="0"/>
          </a:p>
        </p:txBody>
      </p:sp>
      <p:sp>
        <p:nvSpPr>
          <p:cNvPr id="238" name="任意多边形 237"/>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55" y="connsiteY0-56"/>
              </a:cxn>
              <a:cxn ang="0">
                <a:pos x="connsiteX1-57" y="connsiteY1-58"/>
              </a:cxn>
              <a:cxn ang="0">
                <a:pos x="connsiteX2-59" y="connsiteY2-60"/>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椭圆 238"/>
          <p:cNvSpPr/>
          <p:nvPr/>
        </p:nvSpPr>
        <p:spPr>
          <a:xfrm>
            <a:off x="1528772" y="3712324"/>
            <a:ext cx="216000" cy="216000"/>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016471" y="2791504"/>
            <a:ext cx="216000" cy="216000"/>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4942297" y="1930579"/>
            <a:ext cx="216000" cy="216000"/>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6516241" y="1548407"/>
            <a:ext cx="216000" cy="216000"/>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组合 242"/>
          <p:cNvGrpSpPr/>
          <p:nvPr/>
        </p:nvGrpSpPr>
        <p:grpSpPr>
          <a:xfrm>
            <a:off x="663773" y="2355607"/>
            <a:ext cx="1149695" cy="1123950"/>
            <a:chOff x="1331640" y="1918189"/>
            <a:chExt cx="1149695" cy="1123950"/>
          </a:xfrm>
          <a:solidFill>
            <a:srgbClr val="0070C0"/>
          </a:solidFill>
        </p:grpSpPr>
        <p:sp>
          <p:nvSpPr>
            <p:cNvPr id="244" name="椭圆形标注 243"/>
            <p:cNvSpPr/>
            <p:nvPr/>
          </p:nvSpPr>
          <p:spPr>
            <a:xfrm>
              <a:off x="1331640" y="1918189"/>
              <a:ext cx="1149695" cy="1123950"/>
            </a:xfrm>
            <a:prstGeom prst="wedgeEllipseCallout">
              <a:avLst>
                <a:gd name="adj1" fmla="val 23905"/>
                <a:gd name="adj2" fmla="val 58966"/>
              </a:avLst>
            </a:prstGeom>
            <a:solidFill>
              <a:srgbClr val="4F81BD"/>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TextBox 244"/>
            <p:cNvSpPr txBox="1"/>
            <p:nvPr/>
          </p:nvSpPr>
          <p:spPr>
            <a:xfrm>
              <a:off x="1521185" y="2254200"/>
              <a:ext cx="704039" cy="400110"/>
            </a:xfrm>
            <a:prstGeom prst="rect">
              <a:avLst/>
            </a:prstGeom>
            <a:noFill/>
            <a:ln>
              <a:noFill/>
            </a:ln>
            <a:effectLst>
              <a:outerShdw blurRad="190500" dist="228600" dir="2700000" algn="ctr">
                <a:srgbClr val="000000">
                  <a:alpha val="30000"/>
                </a:srgbClr>
              </a:outerShdw>
            </a:effectLst>
          </p:spPr>
          <p:txBody>
            <a:bodyPr wrap="none" rtlCol="0">
              <a:spAutoFit/>
            </a:bodyPr>
            <a:lstStyle/>
            <a:p>
              <a:r>
                <a:rPr lang="en-US" altLang="zh-CN" sz="2000" dirty="0">
                  <a:solidFill>
                    <a:schemeClr val="bg1">
                      <a:lumMod val="95000"/>
                    </a:schemeClr>
                  </a:solidFill>
                </a:rPr>
                <a:t>2016</a:t>
              </a:r>
              <a:endParaRPr lang="zh-CN" altLang="en-US" sz="2000" dirty="0">
                <a:solidFill>
                  <a:schemeClr val="bg1">
                    <a:lumMod val="95000"/>
                  </a:schemeClr>
                </a:solidFill>
              </a:endParaRPr>
            </a:p>
          </p:txBody>
        </p:sp>
      </p:grpSp>
      <p:grpSp>
        <p:nvGrpSpPr>
          <p:cNvPr id="246" name="组合 245"/>
          <p:cNvGrpSpPr/>
          <p:nvPr/>
        </p:nvGrpSpPr>
        <p:grpSpPr>
          <a:xfrm>
            <a:off x="3262880" y="2899504"/>
            <a:ext cx="1149695" cy="1123950"/>
            <a:chOff x="3694928" y="2635572"/>
            <a:chExt cx="1149695" cy="1123950"/>
          </a:xfrm>
          <a:solidFill>
            <a:srgbClr val="0070C0"/>
          </a:solidFill>
        </p:grpSpPr>
        <p:sp>
          <p:nvSpPr>
            <p:cNvPr id="247" name="椭圆形标注 246"/>
            <p:cNvSpPr/>
            <p:nvPr/>
          </p:nvSpPr>
          <p:spPr>
            <a:xfrm>
              <a:off x="3694928" y="2635572"/>
              <a:ext cx="1149695" cy="1123950"/>
            </a:xfrm>
            <a:prstGeom prst="wedgeEllipseCallout">
              <a:avLst>
                <a:gd name="adj1" fmla="val -50658"/>
                <a:gd name="adj2" fmla="val -40187"/>
              </a:avLst>
            </a:prstGeom>
            <a:solidFill>
              <a:schemeClr val="accent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TextBox 247"/>
            <p:cNvSpPr txBox="1"/>
            <p:nvPr/>
          </p:nvSpPr>
          <p:spPr>
            <a:xfrm>
              <a:off x="3892107" y="2997492"/>
              <a:ext cx="704039" cy="400110"/>
            </a:xfrm>
            <a:prstGeom prst="rect">
              <a:avLst/>
            </a:prstGeom>
            <a:noFill/>
            <a:ln>
              <a:noFill/>
            </a:ln>
            <a:effectLst>
              <a:outerShdw blurRad="190500" dist="228600" dir="2700000" algn="ctr">
                <a:srgbClr val="000000">
                  <a:alpha val="30000"/>
                </a:srgbClr>
              </a:outerShdw>
            </a:effectLst>
          </p:spPr>
          <p:txBody>
            <a:bodyPr wrap="none" rtlCol="0">
              <a:spAutoFit/>
            </a:bodyPr>
            <a:lstStyle/>
            <a:p>
              <a:r>
                <a:rPr lang="en-US" altLang="zh-CN" sz="2000" dirty="0">
                  <a:solidFill>
                    <a:schemeClr val="bg1">
                      <a:lumMod val="95000"/>
                    </a:schemeClr>
                  </a:solidFill>
                </a:rPr>
                <a:t>2017</a:t>
              </a:r>
              <a:endParaRPr lang="zh-CN" altLang="en-US" sz="2000" dirty="0">
                <a:solidFill>
                  <a:schemeClr val="bg1">
                    <a:lumMod val="95000"/>
                  </a:schemeClr>
                </a:solidFill>
              </a:endParaRPr>
            </a:p>
          </p:txBody>
        </p:sp>
      </p:grpSp>
      <p:grpSp>
        <p:nvGrpSpPr>
          <p:cNvPr id="249" name="组合 248"/>
          <p:cNvGrpSpPr/>
          <p:nvPr/>
        </p:nvGrpSpPr>
        <p:grpSpPr>
          <a:xfrm>
            <a:off x="3792602" y="906041"/>
            <a:ext cx="1149695" cy="1123950"/>
            <a:chOff x="4166431" y="757076"/>
            <a:chExt cx="1149695" cy="1123950"/>
          </a:xfrm>
          <a:solidFill>
            <a:srgbClr val="0070C0"/>
          </a:solidFill>
        </p:grpSpPr>
        <p:sp>
          <p:nvSpPr>
            <p:cNvPr id="250" name="椭圆形标注 249"/>
            <p:cNvSpPr/>
            <p:nvPr/>
          </p:nvSpPr>
          <p:spPr>
            <a:xfrm>
              <a:off x="4166431" y="757076"/>
              <a:ext cx="1149695" cy="1123950"/>
            </a:xfrm>
            <a:prstGeom prst="wedgeEllipseCallout">
              <a:avLst>
                <a:gd name="adj1" fmla="val 47102"/>
                <a:gd name="adj2" fmla="val 40322"/>
              </a:avLst>
            </a:prstGeom>
            <a:solidFill>
              <a:schemeClr val="accent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TextBox 250"/>
            <p:cNvSpPr txBox="1"/>
            <p:nvPr/>
          </p:nvSpPr>
          <p:spPr>
            <a:xfrm>
              <a:off x="4363610" y="1092282"/>
              <a:ext cx="704039" cy="400110"/>
            </a:xfrm>
            <a:prstGeom prst="rect">
              <a:avLst/>
            </a:prstGeom>
            <a:noFill/>
            <a:ln>
              <a:noFill/>
            </a:ln>
            <a:effectLst>
              <a:outerShdw blurRad="190500" dist="228600" dir="2700000" algn="ctr">
                <a:srgbClr val="000000">
                  <a:alpha val="30000"/>
                </a:srgbClr>
              </a:outerShdw>
            </a:effectLst>
          </p:spPr>
          <p:txBody>
            <a:bodyPr wrap="none" rtlCol="0">
              <a:spAutoFit/>
            </a:bodyPr>
            <a:lstStyle/>
            <a:p>
              <a:r>
                <a:rPr lang="en-US" altLang="zh-CN" sz="2000" dirty="0">
                  <a:solidFill>
                    <a:schemeClr val="bg1">
                      <a:lumMod val="95000"/>
                    </a:schemeClr>
                  </a:solidFill>
                </a:rPr>
                <a:t>2018</a:t>
              </a:r>
              <a:endParaRPr lang="zh-CN" altLang="en-US" sz="2000" dirty="0">
                <a:solidFill>
                  <a:schemeClr val="bg1">
                    <a:lumMod val="95000"/>
                  </a:schemeClr>
                </a:solidFill>
              </a:endParaRPr>
            </a:p>
          </p:txBody>
        </p:sp>
      </p:grpSp>
      <p:grpSp>
        <p:nvGrpSpPr>
          <p:cNvPr id="252" name="组合 251"/>
          <p:cNvGrpSpPr/>
          <p:nvPr/>
        </p:nvGrpSpPr>
        <p:grpSpPr>
          <a:xfrm>
            <a:off x="6732240" y="1735832"/>
            <a:ext cx="1149695" cy="1123950"/>
            <a:chOff x="7164288" y="1682700"/>
            <a:chExt cx="1149695" cy="1123950"/>
          </a:xfrm>
          <a:solidFill>
            <a:srgbClr val="0070C0"/>
          </a:solidFill>
        </p:grpSpPr>
        <p:sp>
          <p:nvSpPr>
            <p:cNvPr id="253" name="椭圆形标注 252"/>
            <p:cNvSpPr/>
            <p:nvPr/>
          </p:nvSpPr>
          <p:spPr>
            <a:xfrm>
              <a:off x="7164288" y="1682700"/>
              <a:ext cx="1149695" cy="1123950"/>
            </a:xfrm>
            <a:prstGeom prst="wedgeEllipseCallout">
              <a:avLst>
                <a:gd name="adj1" fmla="val -45687"/>
                <a:gd name="adj2" fmla="val -43577"/>
              </a:avLst>
            </a:prstGeom>
            <a:solidFill>
              <a:schemeClr val="accent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TextBox 253"/>
            <p:cNvSpPr txBox="1"/>
            <p:nvPr/>
          </p:nvSpPr>
          <p:spPr>
            <a:xfrm>
              <a:off x="7361467" y="2044620"/>
              <a:ext cx="704039" cy="400110"/>
            </a:xfrm>
            <a:prstGeom prst="rect">
              <a:avLst/>
            </a:prstGeom>
            <a:noFill/>
            <a:ln>
              <a:noFill/>
            </a:ln>
            <a:effectLst>
              <a:outerShdw blurRad="190500" dist="228600" dir="2700000" algn="ctr">
                <a:srgbClr val="000000">
                  <a:alpha val="30000"/>
                </a:srgbClr>
              </a:outerShdw>
            </a:effectLst>
          </p:spPr>
          <p:txBody>
            <a:bodyPr wrap="none" rtlCol="0">
              <a:spAutoFit/>
            </a:bodyPr>
            <a:lstStyle/>
            <a:p>
              <a:r>
                <a:rPr lang="en-US" altLang="zh-CN" sz="2000" dirty="0">
                  <a:solidFill>
                    <a:schemeClr val="bg1">
                      <a:lumMod val="95000"/>
                    </a:schemeClr>
                  </a:solidFill>
                </a:rPr>
                <a:t>2019</a:t>
              </a:r>
              <a:endParaRPr lang="zh-CN" altLang="en-US" sz="2000" dirty="0">
                <a:solidFill>
                  <a:schemeClr val="bg1">
                    <a:lumMod val="95000"/>
                  </a:schemeClr>
                </a:solidFill>
              </a:endParaRPr>
            </a:p>
          </p:txBody>
        </p:sp>
      </p:grpSp>
      <p:sp>
        <p:nvSpPr>
          <p:cNvPr id="255" name="TextBox 254"/>
          <p:cNvSpPr txBox="1"/>
          <p:nvPr/>
        </p:nvSpPr>
        <p:spPr>
          <a:xfrm>
            <a:off x="2195736" y="2073679"/>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ea typeface="+mn-ea"/>
              </a:rPr>
              <a:t>点击此处添加内容</a:t>
            </a:r>
            <a:endParaRPr lang="en-US" altLang="zh-CN" sz="1100" dirty="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6" name="TextBox 255"/>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7" name="TextBox 256"/>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8" name="TextBox 257"/>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500"/>
                                        <p:tgtEl>
                                          <p:spTgt spid="23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anim calcmode="lin" valueType="num">
                                      <p:cBhvr>
                                        <p:cTn id="16" dur="1000" fill="hold"/>
                                        <p:tgtEl>
                                          <p:spTgt spid="243"/>
                                        </p:tgtEl>
                                        <p:attrNameLst>
                                          <p:attrName>ppt_x</p:attrName>
                                        </p:attrNameLst>
                                      </p:cBhvr>
                                      <p:tavLst>
                                        <p:tav tm="0">
                                          <p:val>
                                            <p:strVal val="#ppt_x"/>
                                          </p:val>
                                        </p:tav>
                                        <p:tav tm="100000">
                                          <p:val>
                                            <p:strVal val="#ppt_x"/>
                                          </p:val>
                                        </p:tav>
                                      </p:tavLst>
                                    </p:anim>
                                    <p:anim calcmode="lin" valueType="num">
                                      <p:cBhvr>
                                        <p:cTn id="17" dur="1000" fill="hold"/>
                                        <p:tgtEl>
                                          <p:spTgt spid="24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6"/>
                                        </p:tgtEl>
                                        <p:attrNameLst>
                                          <p:attrName>style.visibility</p:attrName>
                                        </p:attrNameLst>
                                      </p:cBhvr>
                                      <p:to>
                                        <p:strVal val="visible"/>
                                      </p:to>
                                    </p:set>
                                    <p:animEffect transition="in" filter="fade">
                                      <p:cBhvr>
                                        <p:cTn id="20" dur="500"/>
                                        <p:tgtEl>
                                          <p:spTgt spid="25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1000"/>
                                        <p:tgtEl>
                                          <p:spTgt spid="246"/>
                                        </p:tgtEl>
                                      </p:cBhvr>
                                    </p:animEffect>
                                    <p:anim calcmode="lin" valueType="num">
                                      <p:cBhvr>
                                        <p:cTn id="29" dur="1000" fill="hold"/>
                                        <p:tgtEl>
                                          <p:spTgt spid="246"/>
                                        </p:tgtEl>
                                        <p:attrNameLst>
                                          <p:attrName>ppt_x</p:attrName>
                                        </p:attrNameLst>
                                      </p:cBhvr>
                                      <p:tavLst>
                                        <p:tav tm="0">
                                          <p:val>
                                            <p:strVal val="#ppt_x"/>
                                          </p:val>
                                        </p:tav>
                                        <p:tav tm="100000">
                                          <p:val>
                                            <p:strVal val="#ppt_x"/>
                                          </p:val>
                                        </p:tav>
                                      </p:tavLst>
                                    </p:anim>
                                    <p:anim calcmode="lin" valueType="num">
                                      <p:cBhvr>
                                        <p:cTn id="30" dur="1000" fill="hold"/>
                                        <p:tgtEl>
                                          <p:spTgt spid="24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1000"/>
                                        <p:tgtEl>
                                          <p:spTgt spid="255"/>
                                        </p:tgtEl>
                                      </p:cBhvr>
                                    </p:animEffect>
                                    <p:anim calcmode="lin" valueType="num">
                                      <p:cBhvr>
                                        <p:cTn id="34" dur="1000" fill="hold"/>
                                        <p:tgtEl>
                                          <p:spTgt spid="255"/>
                                        </p:tgtEl>
                                        <p:attrNameLst>
                                          <p:attrName>ppt_x</p:attrName>
                                        </p:attrNameLst>
                                      </p:cBhvr>
                                      <p:tavLst>
                                        <p:tav tm="0">
                                          <p:val>
                                            <p:strVal val="#ppt_x"/>
                                          </p:val>
                                        </p:tav>
                                        <p:tav tm="100000">
                                          <p:val>
                                            <p:strVal val="#ppt_x"/>
                                          </p:val>
                                        </p:tav>
                                      </p:tavLst>
                                    </p:anim>
                                    <p:anim calcmode="lin" valueType="num">
                                      <p:cBhvr>
                                        <p:cTn id="35" dur="1000" fill="hold"/>
                                        <p:tgtEl>
                                          <p:spTgt spid="25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1000"/>
                                        <p:tgtEl>
                                          <p:spTgt spid="249"/>
                                        </p:tgtEl>
                                      </p:cBhvr>
                                    </p:animEffect>
                                    <p:anim calcmode="lin" valueType="num">
                                      <p:cBhvr>
                                        <p:cTn id="44" dur="1000" fill="hold"/>
                                        <p:tgtEl>
                                          <p:spTgt spid="249"/>
                                        </p:tgtEl>
                                        <p:attrNameLst>
                                          <p:attrName>ppt_x</p:attrName>
                                        </p:attrNameLst>
                                      </p:cBhvr>
                                      <p:tavLst>
                                        <p:tav tm="0">
                                          <p:val>
                                            <p:strVal val="#ppt_x"/>
                                          </p:val>
                                        </p:tav>
                                        <p:tav tm="100000">
                                          <p:val>
                                            <p:strVal val="#ppt_x"/>
                                          </p:val>
                                        </p:tav>
                                      </p:tavLst>
                                    </p:anim>
                                    <p:anim calcmode="lin" valueType="num">
                                      <p:cBhvr>
                                        <p:cTn id="45" dur="1000" fill="hold"/>
                                        <p:tgtEl>
                                          <p:spTgt spid="249"/>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500"/>
                                        <p:tgtEl>
                                          <p:spTgt spid="242"/>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fade">
                                      <p:cBhvr>
                                        <p:cTn id="61" dur="1000"/>
                                        <p:tgtEl>
                                          <p:spTgt spid="252"/>
                                        </p:tgtEl>
                                      </p:cBhvr>
                                    </p:animEffect>
                                    <p:anim calcmode="lin" valueType="num">
                                      <p:cBhvr>
                                        <p:cTn id="62" dur="1000" fill="hold"/>
                                        <p:tgtEl>
                                          <p:spTgt spid="252"/>
                                        </p:tgtEl>
                                        <p:attrNameLst>
                                          <p:attrName>ppt_x</p:attrName>
                                        </p:attrNameLst>
                                      </p:cBhvr>
                                      <p:tavLst>
                                        <p:tav tm="0">
                                          <p:val>
                                            <p:strVal val="#ppt_x"/>
                                          </p:val>
                                        </p:tav>
                                        <p:tav tm="100000">
                                          <p:val>
                                            <p:strVal val="#ppt_x"/>
                                          </p:val>
                                        </p:tav>
                                      </p:tavLst>
                                    </p:anim>
                                    <p:anim calcmode="lin" valueType="num">
                                      <p:cBhvr>
                                        <p:cTn id="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P spid="241" grpId="0" animBg="1"/>
      <p:bldP spid="242" grpId="0" animBg="1"/>
      <p:bldP spid="255" grpId="0"/>
      <p:bldP spid="256" grpId="0"/>
      <p:bldP spid="257" grpId="0"/>
      <p:bldP spid="25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7903</Words>
  <Application>WPS 演示</Application>
  <PresentationFormat>全屏显示(16:9)</PresentationFormat>
  <Paragraphs>841</Paragraphs>
  <Slides>42</Slides>
  <Notes>41</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42</vt:i4>
      </vt:variant>
    </vt:vector>
  </HeadingPairs>
  <TitlesOfParts>
    <vt:vector size="61" baseType="lpstr">
      <vt:lpstr>Arial</vt:lpstr>
      <vt:lpstr>宋体</vt:lpstr>
      <vt:lpstr>Wingdings</vt:lpstr>
      <vt:lpstr>微软雅黑</vt:lpstr>
      <vt:lpstr>造字工房力黑（非商用）常规体</vt:lpstr>
      <vt:lpstr>黑体</vt:lpstr>
      <vt:lpstr>Gill Sans</vt:lpstr>
      <vt:lpstr>Calibri</vt:lpstr>
      <vt:lpstr>Arial Unicode MS</vt:lpstr>
      <vt:lpstr>方正兰亭粗黑_GBK</vt:lpstr>
      <vt:lpstr>方正正大黑简体</vt:lpstr>
      <vt:lpstr>Calibri</vt:lpstr>
      <vt:lpstr>微软雅黑 Light</vt:lpstr>
      <vt:lpstr>Roboto</vt:lpstr>
      <vt:lpstr>Segoe Print</vt:lpstr>
      <vt:lpstr>方正兰亭黑_GBK</vt:lpstr>
      <vt:lpstr>Meiryo</vt:lpstr>
      <vt:lpstr>Yu Gothic UI</vt:lpstr>
      <vt:lpstr>Office 主题​​</vt:lpstr>
      <vt:lpstr>PowerPoint 演示文稿</vt:lpstr>
      <vt:lpstr>PowerPoint 演示文稿</vt:lpstr>
      <vt:lpstr>PowerPoint 演示文稿</vt:lpstr>
      <vt:lpstr>第一部分  工作概况</vt:lpstr>
      <vt:lpstr>第一部分  具体工作明细</vt:lpstr>
      <vt:lpstr>第一部分  重点工作回顾</vt:lpstr>
      <vt:lpstr>第一部分  四项工作概况</vt:lpstr>
      <vt:lpstr>第一部分  四项工作概况</vt:lpstr>
      <vt:lpstr>第一部分  公司发展大事件</vt:lpstr>
      <vt:lpstr>第一部分  团队成员介绍</vt:lpstr>
      <vt:lpstr>PowerPoint 演示文稿</vt:lpstr>
      <vt:lpstr>第二部分  与上一年度对比</vt:lpstr>
      <vt:lpstr>第二部分  四项重点工作完成情况</vt:lpstr>
      <vt:lpstr>第二部分  四项重点工作完成情况</vt:lpstr>
      <vt:lpstr>第二部分  完成中的四个问题</vt:lpstr>
      <vt:lpstr>第二部分  完成中的四个提升</vt:lpstr>
      <vt:lpstr>第二部分  点击此处添加标题</vt:lpstr>
      <vt:lpstr>PowerPoint 演示文稿</vt:lpstr>
      <vt:lpstr>第三部分  已完成项目汇总</vt:lpstr>
      <vt:lpstr>第三部分  完成项目之一</vt:lpstr>
      <vt:lpstr>第三部分  完成项目之二</vt:lpstr>
      <vt:lpstr>第三部分  完成项目三</vt:lpstr>
      <vt:lpstr>第三部分  重点项目展望</vt:lpstr>
      <vt:lpstr>第三部分  成功经验分享</vt:lpstr>
      <vt:lpstr>PowerPoint 演示文稿</vt:lpstr>
      <vt:lpstr>第四部分  认识上的不足</vt:lpstr>
      <vt:lpstr>第四部分  管理上的不足之处</vt:lpstr>
      <vt:lpstr>第四部分  其他不足之处</vt:lpstr>
      <vt:lpstr>第四部分  其他不足之处</vt:lpstr>
      <vt:lpstr>第四部分  改善不足对策</vt:lpstr>
      <vt:lpstr>第四部分  点击此处添加标题</vt:lpstr>
      <vt:lpstr>PowerPoint 演示文稿</vt:lpstr>
      <vt:lpstr>第五部分  总体月份计划思路</vt:lpstr>
      <vt:lpstr>第五部分  必须完成的目标规划</vt:lpstr>
      <vt:lpstr>第五部分  产业全球化实施步骤</vt:lpstr>
      <vt:lpstr>第五部分  能力提升计划</vt:lpstr>
      <vt:lpstr>第五部分  能力提升步骤</vt:lpstr>
      <vt:lpstr>第五部分  产业分布与计划</vt:lpstr>
      <vt:lpstr>第五部分  产业分布与计划</vt:lpstr>
      <vt:lpstr>结 束 语</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229</cp:revision>
  <dcterms:created xsi:type="dcterms:W3CDTF">2015-08-22T03:26:00Z</dcterms:created>
  <dcterms:modified xsi:type="dcterms:W3CDTF">2020-06-13T07:02:57Z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