
<file path=[Content_Types].xml><?xml version="1.0" encoding="utf-8"?>
<Types xmlns="http://schemas.openxmlformats.org/package/2006/content-types">
  <Default Extension="dat" ContentType="application/unknown"/>
  <Default Extension="rels" ContentType="application/vnd.openxmlformats-package.relationships+xml"/>
  <Default Extension="xml" ContentType="application/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 Id="rId5" Type="http://schemas.openxmlformats.org/officeDocument/2006/relationships/custom-properties" Target="docProps/custom.xml" /></Relationships>
</file>

<file path=ppt/presentation.xml><?xml version="1.0" encoding="utf-8"?>
<!--Generated by Aspose.Slides for .NET 23.4-->
<p:presentation xmlns:r="http://schemas.openxmlformats.org/officeDocument/2006/relationships" xmlns:a="http://schemas.openxmlformats.org/drawingml/2006/main" xmlns:p="http://schemas.openxmlformats.org/presentationml/2006/main">
  <p:sldMasterIdLst>
    <p:sldMasterId id="2147483648" r:id="rId1"/>
    <p:sldMasterId id="2147483676" r:id="rId2"/>
  </p:sldMasterIdLst>
  <p:notesMasterIdLst>
    <p:notesMasterId r:id="rId3"/>
  </p:notesMasterIdLst>
  <p:handoutMasterIdLst>
    <p:handoutMasterId r:id="rId4"/>
  </p:handoutMasterIdLst>
  <p:sldIdLst>
    <p:sldId id="256" r:id="rId5"/>
    <p:sldId id="671" r:id="rId6"/>
    <p:sldId id="311" r:id="rId7"/>
    <p:sldId id="437" r:id="rId8"/>
    <p:sldId id="656" r:id="rId9"/>
    <p:sldId id="657" r:id="rId10"/>
    <p:sldId id="686" r:id="rId11"/>
    <p:sldId id="689" r:id="rId12"/>
    <p:sldId id="690" r:id="rId13"/>
    <p:sldId id="691" r:id="rId14"/>
    <p:sldId id="692" r:id="rId15"/>
    <p:sldId id="693" r:id="rId16"/>
    <p:sldId id="694" r:id="rId17"/>
    <p:sldId id="647" r:id="rId18"/>
    <p:sldId id="648" r:id="rId19"/>
    <p:sldId id="663" r:id="rId20"/>
    <p:sldId id="695" r:id="rId21"/>
    <p:sldId id="696" r:id="rId22"/>
    <p:sldId id="697" r:id="rId23"/>
    <p:sldId id="698" r:id="rId24"/>
    <p:sldId id="699" r:id="rId25"/>
    <p:sldId id="652" r:id="rId26"/>
    <p:sldId id="653" r:id="rId27"/>
    <p:sldId id="700" r:id="rId28"/>
    <p:sldId id="701" r:id="rId29"/>
    <p:sldId id="702" r:id="rId30"/>
    <p:sldId id="669" r:id="rId31"/>
    <p:sldId id="703" r:id="rId32"/>
    <p:sldId id="704" r:id="rId33"/>
    <p:sldId id="705" r:id="rId34"/>
    <p:sldId id="706" r:id="rId35"/>
    <p:sldId id="707" r:id="rId36"/>
    <p:sldId id="708" r:id="rId37"/>
    <p:sldId id="709" r:id="rId38"/>
    <p:sldId id="710" r:id="rId39"/>
    <p:sldId id="711" r:id="rId40"/>
    <p:sldId id="712" r:id="rId41"/>
    <p:sldId id="713" r:id="rId42"/>
    <p:sldId id="714" r:id="rId43"/>
    <p:sldId id="715" r:id="rId44"/>
    <p:sldId id="716" r:id="rId45"/>
    <p:sldId id="717" r:id="rId46"/>
    <p:sldId id="718" r:id="rId47"/>
    <p:sldId id="719" r:id="rId48"/>
    <p:sldId id="720" r:id="rId49"/>
    <p:sldId id="721" r:id="rId50"/>
    <p:sldId id="722" r:id="rId51"/>
    <p:sldId id="723" r:id="rId52"/>
    <p:sldId id="724" r:id="rId53"/>
    <p:sldId id="725" r:id="rId54"/>
    <p:sldId id="484" r:id="rId55"/>
    <p:sldId id="733" r:id="rId56"/>
    <p:sldId id="780" r:id="rId57"/>
  </p:sldIdLst>
  <p:sldSz cx="12195175" cy="6858000"/>
  <p:notesSz cx="6858000" cy="9144000"/>
  <p:custDataLst>
    <p:tags r:id="rId5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r="http://schemas.openxmlformats.org/officeDocument/2006/relationships" xmlns:a="http://schemas.openxmlformats.org/drawingml/2006/main" xmlns:p="http://schemas.openxmlformats.org/presentationml/2006/main">
  <p:showPr showNarration="1">
    <p:presen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 uri="{1BD7E111-0CB8-44D6-8891-C1BB2F81B7CC}">
      <p1710:readonlyRecommended xmlns:p1710="http://schemas.microsoft.com/office/powerpoint/2017/10/main" val="0"/>
    </p:ext>
  </p:extLst>
</p:presentationPr>
</file>

<file path=ppt/tableStyles.xml><?xml version="1.0" encoding="utf-8"?>
<a:tblStyleLst xmlns:r="http://schemas.openxmlformats.org/officeDocument/2006/relationships"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fill>
          <a:solidFill>
            <a:schemeClr val="accent1">
              <a:tint val="40000"/>
            </a:schemeClr>
          </a:solidFill>
        </a:fill>
      </a:tcStyle>
    </a:band1H>
    <a:band1V>
      <a:tcStyle>
        <a:fill>
          <a:solidFill>
            <a:schemeClr val="accent1">
              <a:tint val="40000"/>
            </a:schemeClr>
          </a:solidFill>
        </a:fill>
      </a:tcStyle>
    </a:band1V>
    <a:lastCol>
      <a:tcTxStyle b="on">
        <a:fontRef idx="minor">
          <a:prstClr val="black"/>
        </a:fontRef>
        <a:schemeClr val="lt1"/>
      </a:tcTxStyle>
      <a:tcStyle>
        <a:fill>
          <a:solidFill>
            <a:schemeClr val="accent1"/>
          </a:solidFill>
        </a:fill>
      </a:tcStyle>
    </a:lastCol>
    <a:firstCol>
      <a:tcTxStyle b="on">
        <a:fontRef idx="minor">
          <a:prstClr val="black"/>
        </a:fontRef>
        <a:schemeClr val="lt1"/>
      </a:tcTxStyle>
      <a:tcStyle>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38" autoAdjust="0"/>
    <p:restoredTop sz="94660"/>
  </p:normalViewPr>
  <p:slideViewPr>
    <p:cSldViewPr>
      <p:cViewPr varScale="1">
        <p:scale>
          <a:sx n="114" d="100"/>
          <a:sy n="114" d="100"/>
        </p:scale>
        <p:origin x="648" y="102"/>
      </p:cViewPr>
      <p:guideLst>
        <p:guide orient="horz" pos="2160"/>
        <p:guide pos="3841"/>
      </p:guideLst>
    </p:cSldViewPr>
  </p:slideViewPr>
  <p:notesTextViewPr>
    <p:cViewPr>
      <p:scale>
        <a:sx n="100" d="100"/>
        <a:sy n="100" d="100"/>
      </p:scale>
      <p:origin x="0" y="0"/>
    </p:cViewPr>
  </p:notesTextViewPr>
  <p:sorterViewPr>
    <p:cViewPr>
      <p:scale>
        <a:sx n="50" d="100"/>
        <a:sy n="50" d="100"/>
      </p:scale>
      <p:origin x="0" y="0"/>
    </p:cViewPr>
  </p:sorterViewPr>
  <p:notesViewPr>
    <p:cSldViewPr>
      <p:cViewPr varScale="1">
        <p:scale>
          <a:sx n="58" d="100"/>
          <a:sy n="58" d="100"/>
        </p:scale>
        <p:origin x="-2580" y="-78"/>
      </p:cViewPr>
      <p:guideLst>
        <p:guide orient="horz" pos="2880"/>
        <p:guide pos="2160"/>
      </p:guideLst>
    </p:cSldViewPr>
  </p:notesViewPr>
  <p:gridSpacing cx="72008" cy="72008"/>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slide" Target="slides/slide6.xml" /><Relationship Id="rId11" Type="http://schemas.openxmlformats.org/officeDocument/2006/relationships/slide" Target="slides/slide7.xml" /><Relationship Id="rId12" Type="http://schemas.openxmlformats.org/officeDocument/2006/relationships/slide" Target="slides/slide8.xml" /><Relationship Id="rId13" Type="http://schemas.openxmlformats.org/officeDocument/2006/relationships/slide" Target="slides/slide9.xml" /><Relationship Id="rId14" Type="http://schemas.openxmlformats.org/officeDocument/2006/relationships/slide" Target="slides/slide10.xml" /><Relationship Id="rId15" Type="http://schemas.openxmlformats.org/officeDocument/2006/relationships/slide" Target="slides/slide11.xml" /><Relationship Id="rId16" Type="http://schemas.openxmlformats.org/officeDocument/2006/relationships/slide" Target="slides/slide12.xml" /><Relationship Id="rId17" Type="http://schemas.openxmlformats.org/officeDocument/2006/relationships/slide" Target="slides/slide13.xml" /><Relationship Id="rId18" Type="http://schemas.openxmlformats.org/officeDocument/2006/relationships/slide" Target="slides/slide14.xml" /><Relationship Id="rId19" Type="http://schemas.openxmlformats.org/officeDocument/2006/relationships/slide" Target="slides/slide15.xml" /><Relationship Id="rId2" Type="http://schemas.openxmlformats.org/officeDocument/2006/relationships/slideMaster" Target="slideMasters/slideMaster2.xml" /><Relationship Id="rId20" Type="http://schemas.openxmlformats.org/officeDocument/2006/relationships/slide" Target="slides/slide16.xml" /><Relationship Id="rId21" Type="http://schemas.openxmlformats.org/officeDocument/2006/relationships/slide" Target="slides/slide17.xml" /><Relationship Id="rId22" Type="http://schemas.openxmlformats.org/officeDocument/2006/relationships/slide" Target="slides/slide18.xml" /><Relationship Id="rId23" Type="http://schemas.openxmlformats.org/officeDocument/2006/relationships/slide" Target="slides/slide19.xml" /><Relationship Id="rId24" Type="http://schemas.openxmlformats.org/officeDocument/2006/relationships/slide" Target="slides/slide20.xml" /><Relationship Id="rId25" Type="http://schemas.openxmlformats.org/officeDocument/2006/relationships/slide" Target="slides/slide21.xml" /><Relationship Id="rId26" Type="http://schemas.openxmlformats.org/officeDocument/2006/relationships/slide" Target="slides/slide22.xml" /><Relationship Id="rId27" Type="http://schemas.openxmlformats.org/officeDocument/2006/relationships/slide" Target="slides/slide23.xml" /><Relationship Id="rId28" Type="http://schemas.openxmlformats.org/officeDocument/2006/relationships/slide" Target="slides/slide24.xml" /><Relationship Id="rId29" Type="http://schemas.openxmlformats.org/officeDocument/2006/relationships/slide" Target="slides/slide25.xml" /><Relationship Id="rId3" Type="http://schemas.openxmlformats.org/officeDocument/2006/relationships/notesMaster" Target="notesMasters/notesMaster1.xml" /><Relationship Id="rId30" Type="http://schemas.openxmlformats.org/officeDocument/2006/relationships/slide" Target="slides/slide26.xml" /><Relationship Id="rId31" Type="http://schemas.openxmlformats.org/officeDocument/2006/relationships/slide" Target="slides/slide27.xml" /><Relationship Id="rId32" Type="http://schemas.openxmlformats.org/officeDocument/2006/relationships/slide" Target="slides/slide28.xml" /><Relationship Id="rId33" Type="http://schemas.openxmlformats.org/officeDocument/2006/relationships/slide" Target="slides/slide29.xml" /><Relationship Id="rId34" Type="http://schemas.openxmlformats.org/officeDocument/2006/relationships/slide" Target="slides/slide30.xml" /><Relationship Id="rId35" Type="http://schemas.openxmlformats.org/officeDocument/2006/relationships/slide" Target="slides/slide31.xml" /><Relationship Id="rId36" Type="http://schemas.openxmlformats.org/officeDocument/2006/relationships/slide" Target="slides/slide32.xml" /><Relationship Id="rId37" Type="http://schemas.openxmlformats.org/officeDocument/2006/relationships/slide" Target="slides/slide33.xml" /><Relationship Id="rId38" Type="http://schemas.openxmlformats.org/officeDocument/2006/relationships/slide" Target="slides/slide34.xml" /><Relationship Id="rId39" Type="http://schemas.openxmlformats.org/officeDocument/2006/relationships/slide" Target="slides/slide35.xml" /><Relationship Id="rId4" Type="http://schemas.openxmlformats.org/officeDocument/2006/relationships/handoutMaster" Target="handoutMasters/handoutMaster1.xml" /><Relationship Id="rId40" Type="http://schemas.openxmlformats.org/officeDocument/2006/relationships/slide" Target="slides/slide36.xml" /><Relationship Id="rId41" Type="http://schemas.openxmlformats.org/officeDocument/2006/relationships/slide" Target="slides/slide37.xml" /><Relationship Id="rId42" Type="http://schemas.openxmlformats.org/officeDocument/2006/relationships/slide" Target="slides/slide38.xml" /><Relationship Id="rId43" Type="http://schemas.openxmlformats.org/officeDocument/2006/relationships/slide" Target="slides/slide39.xml" /><Relationship Id="rId44" Type="http://schemas.openxmlformats.org/officeDocument/2006/relationships/slide" Target="slides/slide40.xml" /><Relationship Id="rId45" Type="http://schemas.openxmlformats.org/officeDocument/2006/relationships/slide" Target="slides/slide41.xml" /><Relationship Id="rId46" Type="http://schemas.openxmlformats.org/officeDocument/2006/relationships/slide" Target="slides/slide42.xml" /><Relationship Id="rId47" Type="http://schemas.openxmlformats.org/officeDocument/2006/relationships/slide" Target="slides/slide43.xml" /><Relationship Id="rId48" Type="http://schemas.openxmlformats.org/officeDocument/2006/relationships/slide" Target="slides/slide44.xml" /><Relationship Id="rId49" Type="http://schemas.openxmlformats.org/officeDocument/2006/relationships/slide" Target="slides/slide45.xml" /><Relationship Id="rId5" Type="http://schemas.openxmlformats.org/officeDocument/2006/relationships/slide" Target="slides/slide1.xml" /><Relationship Id="rId50" Type="http://schemas.openxmlformats.org/officeDocument/2006/relationships/slide" Target="slides/slide46.xml" /><Relationship Id="rId51" Type="http://schemas.openxmlformats.org/officeDocument/2006/relationships/slide" Target="slides/slide47.xml" /><Relationship Id="rId52" Type="http://schemas.openxmlformats.org/officeDocument/2006/relationships/slide" Target="slides/slide48.xml" /><Relationship Id="rId53" Type="http://schemas.openxmlformats.org/officeDocument/2006/relationships/slide" Target="slides/slide49.xml" /><Relationship Id="rId54" Type="http://schemas.openxmlformats.org/officeDocument/2006/relationships/slide" Target="slides/slide50.xml" /><Relationship Id="rId55" Type="http://schemas.openxmlformats.org/officeDocument/2006/relationships/slide" Target="slides/slide51.xml" /><Relationship Id="rId56" Type="http://schemas.openxmlformats.org/officeDocument/2006/relationships/slide" Target="slides/slide52.xml" /><Relationship Id="rId57" Type="http://schemas.openxmlformats.org/officeDocument/2006/relationships/slide" Target="slides/slide53.xml" /><Relationship Id="rId58" Type="http://schemas.openxmlformats.org/officeDocument/2006/relationships/tags" Target="tags/tag61.xml" /><Relationship Id="rId59" Type="http://schemas.openxmlformats.org/officeDocument/2006/relationships/presProps" Target="presProps.xml" /><Relationship Id="rId6" Type="http://schemas.openxmlformats.org/officeDocument/2006/relationships/slide" Target="slides/slide2.xml" /><Relationship Id="rId60" Type="http://schemas.openxmlformats.org/officeDocument/2006/relationships/viewProps" Target="viewProps.xml" /><Relationship Id="rId61" Type="http://schemas.openxmlformats.org/officeDocument/2006/relationships/theme" Target="theme/theme1.xml" /><Relationship Id="rId62" Type="http://schemas.openxmlformats.org/officeDocument/2006/relationships/tableStyles" Target="tableStyles.xml" /><Relationship Id="rId7" Type="http://schemas.openxmlformats.org/officeDocument/2006/relationships/slide" Target="slides/slide3.xml" /><Relationship Id="rId8" Type="http://schemas.openxmlformats.org/officeDocument/2006/relationships/slide" Target="slides/slide4.xml" /><Relationship Id="rId9" Type="http://schemas.openxmlformats.org/officeDocument/2006/relationships/slide" Target="slides/slide5.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4.xml" /></Relationships>
</file>

<file path=ppt/handoutMasters/handoutMaster1.xml><?xml version="1.0" encoding="utf-8"?>
<p:handout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2DF6E4F5-AFD9-452D-978C-A65E37BD2A75}" type="datetimeFigureOut">
              <a:rPr lang="en-US" smtClean="0"/>
              <a:t/>
            </a:fld>
            <a:endParaRPr lang="en-US"/>
          </a:p>
        </p:txBody>
      </p:sp>
      <p:sp>
        <p:nvSpPr>
          <p:cNvPr id="4" name="页脚占位符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灯片编号占位符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970C2A1-C45C-4D11-8087-34234E5428BA}" type="slidenum">
              <a:rPr lang="en-US" smtClean="0"/>
              <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3.xml" /></Relationships>
</file>

<file path=ppt/notesMasters/notesMaster1.xml><?xml version="1.0" encoding="utf-8"?>
<p:notes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bg>
      <p:bgRef idx="1001">
        <a:schemeClr val="bg1"/>
      </p:bgRef>
    </p:bg>
    <p:spTree>
      <p:nvGrpSpPr>
        <p:cNvPr id="1" name=""/>
        <p:cNvGrpSpPr/>
        <p:nvPr/>
      </p:nvGrpSpPr>
      <p:grpSpPr>
        <a:xfrm>
          <a:off x="0" y="0"/>
          <a: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1779D53-1687-4629-A7C4-5F633C48289A}" type="datetimeFigureOut">
              <a:rPr lang="en-US" smtClean="0"/>
              <a:t/>
            </a:fld>
            <a:endParaRPr lang="en-US"/>
          </a:p>
        </p:txBody>
      </p:sp>
      <p:sp>
        <p:nvSpPr>
          <p:cNvPr id="4" name="幻灯片图像占位符 3"/>
          <p:cNvSpPr>
            <a:spLocks noGrp="1" noRot="1" noChangeAspect="1"/>
          </p:cNvSpPr>
          <p:nvPr>
            <p:ph type="sldImg" idx="2"/>
          </p:nvPr>
        </p:nvSpPr>
        <p:spPr>
          <a:xfrm>
            <a:off x="381000" y="685800"/>
            <a:ext cx="6096000" cy="3429000"/>
          </a:xfrm>
          <a:prstGeom prst="rect">
            <a:avLst/>
          </a:prstGeom>
          <a:noFill/>
          <a:ln w="12700">
            <a:solidFill>
              <a:prstClr val="black"/>
            </a:solidFill>
          </a:ln>
        </p:spPr>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5F48F07-6AC5-47AF-9B36-9B4E83AB260F}" type="slidenum">
              <a:rPr lang="en-US" smtClean="0"/>
              <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52.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5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panose="020f0502020204030204" pitchFamily="34" charset="0"/>
                <a:ea typeface="宋体" panose="02010600030101010101" pitchFamily="2" charset="-122"/>
              </a:rPr>
              <a:t>52</a:t>
            </a:fld>
            <a:endParaRPr lang="zh-CN" altLang="en-US" sz="1200">
              <a:solidFill>
                <a:srgbClr val="000000"/>
              </a:solidFill>
              <a:latin typeface="Calibri" panose="020f0502020204030204" pitchFamily="34" charset="0"/>
              <a:ea typeface="宋体" panose="02010600030101010101" pitchFamily="2" charset="-122"/>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http://schemas.openxmlformats.org/presentationml/2006/main">
  <p:cSld name="">
    <p:spTree>
      <p:nvGrpSpPr>
        <p:cNvPr id="1" name=""/>
        <p:cNvGrpSpPr/>
        <p:nvPr/>
      </p:nvGrpSpPr>
      <p:grpSpPr>
        <a:xfrm>
          <a:off x="0" y="0"/>
          <a:ext cx="0" cy="0"/>
        </a:xfrm>
      </p:grpSpPr>
      <p:sp>
        <p:nvSpPr>
          <p:cNvPr id="39937" name="幻灯片图像占位符 1"/>
          <p:cNvSpPr>
            <a:spLocks noGrp="1" noRot="1" noChangeAspect="1" noTextEdit="1"/>
          </p:cNvSpPr>
          <p:nvPr>
            <p:ph type="sldImg"/>
          </p:nvPr>
        </p:nvSpPr>
        <p:spPr>
          <a:ln>
            <a:solidFill>
              <a:srgbClr val="000000"/>
            </a:solidFill>
            <a:miter/>
          </a:ln>
        </p:spPr>
      </p:sp>
      <p:sp>
        <p:nvSpPr>
          <p:cNvPr id="39938" name="备注占位符 2"/>
          <p:cNvSpPr>
            <a:spLocks noGrp="1"/>
          </p:cNvSpPr>
          <p:nvPr>
            <p:ph type="body" idx="1"/>
          </p:nvPr>
        </p:nvSpPr>
        <p:spPr>
          <a:noFill/>
          <a:ln>
            <a:noFill/>
          </a:ln>
        </p:spPr>
        <p:txBody>
          <a:bodyPr wrap="square" lIns="91440" tIns="45720" rIns="91440" bIns="45720" anchor="t"/>
          <a:lstStyle/>
          <a:p>
            <a:pPr lvl="0">
              <a:spcBef>
                <a:spcPct val="0"/>
              </a:spcBef>
            </a:pPr>
            <a:r>
              <a:rPr lang="zh-CN" altLang="en-US"/>
              <a:t>模板来自于 </a:t>
            </a:r>
            <a:r>
              <a:rPr lang="en-US" altLang="zh-CN"/>
              <a:t>https://www.ppthui.com    【PPT</a:t>
            </a:r>
            <a:r>
              <a:rPr lang="zh-CN" altLang="en-US"/>
              <a:t>汇</a:t>
            </a:r>
            <a:r>
              <a:rPr lang="en-US" altLang="zh-CN"/>
              <a:t>】</a:t>
            </a:r>
            <a:endParaRPr lang="zh-CN" altLang="en-US"/>
          </a:p>
        </p:txBody>
      </p:sp>
      <p:sp>
        <p:nvSpPr>
          <p:cNvPr id="39939" name="灯片编号占位符 3"/>
          <p:cNvSpPr>
            <a:spLocks noGrp="1"/>
          </p:cNvSpPr>
          <p:nvPr>
            <p:ph type="sldNum" sz="quarter" idx="10"/>
          </p:nvPr>
        </p:nvSpPr>
        <p:spPr>
          <a:xfrm>
            <a:off x="3884613" y="8685213"/>
            <a:ext cx="2971800" cy="458787"/>
          </a:xfrm>
          <a:prstGeom prst="rect">
            <a:avLst/>
          </a:prstGeom>
          <a:noFill/>
          <a:ln w="9525">
            <a:noFill/>
          </a:ln>
        </p:spPr>
        <p:txBody>
          <a:bodyPr vert="horz" wrap="square" lIns="91440" tIns="45720" rIns="91440" bIns="45720" anchor="b"/>
          <a:lstStyle/>
          <a:p>
            <a:pPr lvl="0" algn="r" eaLnBrk="1" hangingPunct="1"/>
            <a:fld id="{9A0DB2DC-4C9A-4742-B13C-FB6460FD3503}" type="slidenum">
              <a:rPr lang="zh-CN" altLang="en-US" sz="1200">
                <a:solidFill>
                  <a:srgbClr val="000000"/>
                </a:solidFill>
                <a:latin typeface="Calibri"/>
                <a:ea typeface="宋体" panose="02010600030101010101" pitchFamily="2" charset="-122"/>
              </a:rPr>
              <a:t>53</a:t>
            </a:fld>
            <a:endParaRPr lang="zh-CN" altLang="en-US" sz="1200">
              <a:solidFill>
                <a:srgbClr val="000000"/>
              </a:solidFill>
              <a:latin typeface="Calibri"/>
              <a:ea typeface="宋体" panose="02010600030101010101" pitchFamily="2" charset="-122"/>
            </a:endParaRPr>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image" Target="../media/image1.jpeg" /><Relationship Id="rId2" Type="http://schemas.openxmlformats.org/officeDocument/2006/relationships/image" Target="../media/image2.jpeg" /><Relationship Id="rId3" Type="http://schemas.openxmlformats.org/officeDocument/2006/relationships/slideMaster" Target="../slideMasters/slideMaster1.xml" /></Relationships>
</file>

<file path=ppt/slideLayouts/_rels/slideLayout10.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2.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3.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17.xml.rels>&#65279;<?xml version="1.0" encoding="utf-8" standalone="yes"?><Relationships xmlns="http://schemas.openxmlformats.org/package/2006/relationships"><Relationship Id="rId1" Type="http://schemas.openxmlformats.org/officeDocument/2006/relationships/tags" Target="../tags/tag1.xml" /><Relationship Id="rId2" Type="http://schemas.openxmlformats.org/officeDocument/2006/relationships/tags" Target="../tags/tag2.xml" /><Relationship Id="rId3" Type="http://schemas.openxmlformats.org/officeDocument/2006/relationships/tags" Target="../tags/tag3.xml" /><Relationship Id="rId4" Type="http://schemas.openxmlformats.org/officeDocument/2006/relationships/tags" Target="../tags/tag4.xml" /><Relationship Id="rId5" Type="http://schemas.openxmlformats.org/officeDocument/2006/relationships/tags" Target="../tags/tag5.xml" /><Relationship Id="rId6" Type="http://schemas.openxmlformats.org/officeDocument/2006/relationships/slideMaster" Target="../slideMasters/slideMaster2.xml" /></Relationships>
</file>

<file path=ppt/slideLayouts/_rels/slideLayout18.xml.rels>&#65279;<?xml version="1.0" encoding="utf-8" standalone="yes"?><Relationships xmlns="http://schemas.openxmlformats.org/package/2006/relationships"><Relationship Id="rId1" Type="http://schemas.openxmlformats.org/officeDocument/2006/relationships/tags" Target="../tags/tag6.xml" /><Relationship Id="rId2" Type="http://schemas.openxmlformats.org/officeDocument/2006/relationships/tags" Target="../tags/tag7.xml" /><Relationship Id="rId3" Type="http://schemas.openxmlformats.org/officeDocument/2006/relationships/tags" Target="../tags/tag8.xml" /><Relationship Id="rId4" Type="http://schemas.openxmlformats.org/officeDocument/2006/relationships/tags" Target="../tags/tag9.xml" /><Relationship Id="rId5" Type="http://schemas.openxmlformats.org/officeDocument/2006/relationships/tags" Target="../tags/tag10.xml" /><Relationship Id="rId6" Type="http://schemas.openxmlformats.org/officeDocument/2006/relationships/slideMaster" Target="../slideMasters/slideMaster2.xml" /></Relationships>
</file>

<file path=ppt/slideLayouts/_rels/slideLayout19.xml.rels>&#65279;<?xml version="1.0" encoding="utf-8" standalone="yes"?><Relationships xmlns="http://schemas.openxmlformats.org/package/2006/relationships"><Relationship Id="rId1" Type="http://schemas.openxmlformats.org/officeDocument/2006/relationships/tags" Target="../tags/tag11.xml" /><Relationship Id="rId2" Type="http://schemas.openxmlformats.org/officeDocument/2006/relationships/tags" Target="../tags/tag12.xml" /><Relationship Id="rId3" Type="http://schemas.openxmlformats.org/officeDocument/2006/relationships/tags" Target="../tags/tag13.xml" /><Relationship Id="rId4" Type="http://schemas.openxmlformats.org/officeDocument/2006/relationships/tags" Target="../tags/tag14.xml" /><Relationship Id="rId5" Type="http://schemas.openxmlformats.org/officeDocument/2006/relationships/tags" Target="../tags/tag15.xml" /><Relationship Id="rId6" Type="http://schemas.openxmlformats.org/officeDocument/2006/relationships/slideMaster" Target="../slideMasters/slideMaster2.xml" /></Relationships>
</file>

<file path=ppt/slideLayouts/_rels/slideLayout2.xml.rels>&#65279;<?xml version="1.0" encoding="utf-8" standalone="yes"?><Relationships xmlns="http://schemas.openxmlformats.org/package/2006/relationships"><Relationship Id="rId1" Type="http://schemas.openxmlformats.org/officeDocument/2006/relationships/image" Target="../media/image3.png" /><Relationship Id="rId10" Type="http://schemas.openxmlformats.org/officeDocument/2006/relationships/image" Target="../media/image12.png" /><Relationship Id="rId11" Type="http://schemas.openxmlformats.org/officeDocument/2006/relationships/image" Target="../media/image13.png" /><Relationship Id="rId12" Type="http://schemas.openxmlformats.org/officeDocument/2006/relationships/image" Target="../media/image14.png" /><Relationship Id="rId13" Type="http://schemas.openxmlformats.org/officeDocument/2006/relationships/slideMaster" Target="../slideMasters/slideMaster1.xml" /><Relationship Id="rId2" Type="http://schemas.openxmlformats.org/officeDocument/2006/relationships/image" Target="../media/image4.png" /><Relationship Id="rId3" Type="http://schemas.openxmlformats.org/officeDocument/2006/relationships/image" Target="../media/image5.png" /><Relationship Id="rId4" Type="http://schemas.openxmlformats.org/officeDocument/2006/relationships/image" Target="../media/image6.png" /><Relationship Id="rId5" Type="http://schemas.openxmlformats.org/officeDocument/2006/relationships/image" Target="../media/image7.png" /><Relationship Id="rId6" Type="http://schemas.openxmlformats.org/officeDocument/2006/relationships/image" Target="../media/image8.png" /><Relationship Id="rId7" Type="http://schemas.openxmlformats.org/officeDocument/2006/relationships/image" Target="../media/image9.png" /><Relationship Id="rId8" Type="http://schemas.openxmlformats.org/officeDocument/2006/relationships/image" Target="../media/image10.png" /><Relationship Id="rId9" Type="http://schemas.openxmlformats.org/officeDocument/2006/relationships/image" Target="../media/image11.png" /></Relationships>
</file>

<file path=ppt/slideLayouts/_rels/slideLayout20.xml.rels>&#65279;<?xml version="1.0" encoding="utf-8" standalone="yes"?><Relationships xmlns="http://schemas.openxmlformats.org/package/2006/relationships"><Relationship Id="rId1" Type="http://schemas.openxmlformats.org/officeDocument/2006/relationships/tags" Target="../tags/tag16.xml" /><Relationship Id="rId2" Type="http://schemas.openxmlformats.org/officeDocument/2006/relationships/tags" Target="../tags/tag17.xml" /><Relationship Id="rId3" Type="http://schemas.openxmlformats.org/officeDocument/2006/relationships/tags" Target="../tags/tag18.xml" /><Relationship Id="rId4" Type="http://schemas.openxmlformats.org/officeDocument/2006/relationships/tags" Target="../tags/tag19.xml" /><Relationship Id="rId5" Type="http://schemas.openxmlformats.org/officeDocument/2006/relationships/tags" Target="../tags/tag20.xml" /><Relationship Id="rId6" Type="http://schemas.openxmlformats.org/officeDocument/2006/relationships/tags" Target="../tags/tag21.xml" /><Relationship Id="rId7" Type="http://schemas.openxmlformats.org/officeDocument/2006/relationships/slideMaster" Target="../slideMasters/slideMaster2.xml" /></Relationships>
</file>

<file path=ppt/slideLayouts/_rels/slideLayout21.xml.rels>&#65279;<?xml version="1.0" encoding="utf-8" standalone="yes"?><Relationships xmlns="http://schemas.openxmlformats.org/package/2006/relationships"><Relationship Id="rId1" Type="http://schemas.openxmlformats.org/officeDocument/2006/relationships/tags" Target="../tags/tag22.xml" /><Relationship Id="rId2" Type="http://schemas.openxmlformats.org/officeDocument/2006/relationships/tags" Target="../tags/tag23.xml" /><Relationship Id="rId3" Type="http://schemas.openxmlformats.org/officeDocument/2006/relationships/tags" Target="../tags/tag24.xml" /><Relationship Id="rId4" Type="http://schemas.openxmlformats.org/officeDocument/2006/relationships/tags" Target="../tags/tag25.xml" /><Relationship Id="rId5" Type="http://schemas.openxmlformats.org/officeDocument/2006/relationships/tags" Target="../tags/tag26.xml" /><Relationship Id="rId6" Type="http://schemas.openxmlformats.org/officeDocument/2006/relationships/tags" Target="../tags/tag27.xml" /><Relationship Id="rId7" Type="http://schemas.openxmlformats.org/officeDocument/2006/relationships/tags" Target="../tags/tag28.xml" /><Relationship Id="rId8" Type="http://schemas.openxmlformats.org/officeDocument/2006/relationships/tags" Target="../tags/tag29.xml" /><Relationship Id="rId9" Type="http://schemas.openxmlformats.org/officeDocument/2006/relationships/slideMaster" Target="../slideMasters/slideMaster2.xml" /></Relationships>
</file>

<file path=ppt/slideLayouts/_rels/slideLayout22.xml.rels>&#65279;<?xml version="1.0" encoding="utf-8" standalone="yes"?><Relationships xmlns="http://schemas.openxmlformats.org/package/2006/relationships"><Relationship Id="rId1" Type="http://schemas.openxmlformats.org/officeDocument/2006/relationships/tags" Target="../tags/tag30.xml" /><Relationship Id="rId2" Type="http://schemas.openxmlformats.org/officeDocument/2006/relationships/tags" Target="../tags/tag31.xml" /><Relationship Id="rId3" Type="http://schemas.openxmlformats.org/officeDocument/2006/relationships/tags" Target="../tags/tag32.xml" /><Relationship Id="rId4" Type="http://schemas.openxmlformats.org/officeDocument/2006/relationships/tags" Target="../tags/tag33.xml" /><Relationship Id="rId5" Type="http://schemas.openxmlformats.org/officeDocument/2006/relationships/slideMaster" Target="../slideMasters/slideMaster2.xml" /></Relationships>
</file>

<file path=ppt/slideLayouts/_rels/slideLayout23.xml.rels>&#65279;<?xml version="1.0" encoding="utf-8" standalone="yes"?><Relationships xmlns="http://schemas.openxmlformats.org/package/2006/relationships"><Relationship Id="rId1" Type="http://schemas.openxmlformats.org/officeDocument/2006/relationships/tags" Target="../tags/tag34.xml" /><Relationship Id="rId2" Type="http://schemas.openxmlformats.org/officeDocument/2006/relationships/tags" Target="../tags/tag35.xml" /><Relationship Id="rId3" Type="http://schemas.openxmlformats.org/officeDocument/2006/relationships/tags" Target="../tags/tag36.xml" /><Relationship Id="rId4" Type="http://schemas.openxmlformats.org/officeDocument/2006/relationships/slideMaster" Target="../slideMasters/slideMaster2.xml" /></Relationships>
</file>

<file path=ppt/slideLayouts/_rels/slideLayout24.xml.rels>&#65279;<?xml version="1.0" encoding="utf-8" standalone="yes"?><Relationships xmlns="http://schemas.openxmlformats.org/package/2006/relationships"><Relationship Id="rId1" Type="http://schemas.openxmlformats.org/officeDocument/2006/relationships/tags" Target="../tags/tag37.xml" /><Relationship Id="rId2" Type="http://schemas.openxmlformats.org/officeDocument/2006/relationships/tags" Target="../tags/tag38.xml" /><Relationship Id="rId3" Type="http://schemas.openxmlformats.org/officeDocument/2006/relationships/tags" Target="../tags/tag39.xml" /><Relationship Id="rId4" Type="http://schemas.openxmlformats.org/officeDocument/2006/relationships/tags" Target="../tags/tag40.xml" /><Relationship Id="rId5" Type="http://schemas.openxmlformats.org/officeDocument/2006/relationships/tags" Target="../tags/tag41.xml" /><Relationship Id="rId6" Type="http://schemas.openxmlformats.org/officeDocument/2006/relationships/tags" Target="../tags/tag42.xml" /><Relationship Id="rId7" Type="http://schemas.openxmlformats.org/officeDocument/2006/relationships/slideMaster" Target="../slideMasters/slideMaster2.xml" /></Relationships>
</file>

<file path=ppt/slideLayouts/_rels/slideLayout25.xml.rels>&#65279;<?xml version="1.0" encoding="utf-8" standalone="yes"?><Relationships xmlns="http://schemas.openxmlformats.org/package/2006/relationships"><Relationship Id="rId1" Type="http://schemas.openxmlformats.org/officeDocument/2006/relationships/tags" Target="../tags/tag43.xml" /><Relationship Id="rId2" Type="http://schemas.openxmlformats.org/officeDocument/2006/relationships/tags" Target="../tags/tag44.xml" /><Relationship Id="rId3" Type="http://schemas.openxmlformats.org/officeDocument/2006/relationships/tags" Target="../tags/tag45.xml" /><Relationship Id="rId4" Type="http://schemas.openxmlformats.org/officeDocument/2006/relationships/tags" Target="../tags/tag46.xml" /><Relationship Id="rId5" Type="http://schemas.openxmlformats.org/officeDocument/2006/relationships/tags" Target="../tags/tag47.xml" /><Relationship Id="rId6" Type="http://schemas.openxmlformats.org/officeDocument/2006/relationships/slideMaster" Target="../slideMasters/slideMaster2.xml" /></Relationships>
</file>

<file path=ppt/slideLayouts/_rels/slideLayout26.xml.rels>&#65279;<?xml version="1.0" encoding="utf-8" standalone="yes"?><Relationships xmlns="http://schemas.openxmlformats.org/package/2006/relationships"><Relationship Id="rId1" Type="http://schemas.openxmlformats.org/officeDocument/2006/relationships/tags" Target="../tags/tag48.xml" /><Relationship Id="rId2" Type="http://schemas.openxmlformats.org/officeDocument/2006/relationships/tags" Target="../tags/tag49.xml" /><Relationship Id="rId3" Type="http://schemas.openxmlformats.org/officeDocument/2006/relationships/tags" Target="../tags/tag50.xml" /><Relationship Id="rId4" Type="http://schemas.openxmlformats.org/officeDocument/2006/relationships/tags" Target="../tags/tag51.xml" /><Relationship Id="rId5" Type="http://schemas.openxmlformats.org/officeDocument/2006/relationships/slideMaster" Target="../slideMasters/slideMaster2.xml" /></Relationships>
</file>

<file path=ppt/slideLayouts/_rels/slideLayout27.xml.rels>&#65279;<?xml version="1.0" encoding="utf-8" standalone="yes"?><Relationships xmlns="http://schemas.openxmlformats.org/package/2006/relationships"><Relationship Id="rId1" Type="http://schemas.openxmlformats.org/officeDocument/2006/relationships/tags" Target="../tags/tag52.xml" /><Relationship Id="rId2" Type="http://schemas.openxmlformats.org/officeDocument/2006/relationships/tags" Target="../tags/tag53.xml" /><Relationship Id="rId3" Type="http://schemas.openxmlformats.org/officeDocument/2006/relationships/tags" Target="../tags/tag54.xml" /><Relationship Id="rId4" Type="http://schemas.openxmlformats.org/officeDocument/2006/relationships/tags" Target="../tags/tag55.xml" /><Relationship Id="rId5" Type="http://schemas.openxmlformats.org/officeDocument/2006/relationships/tags" Target="../tags/tag56.xml" /><Relationship Id="rId6" Type="http://schemas.openxmlformats.org/officeDocument/2006/relationships/slideMaster" Target="../slideMasters/slideMaster2.xml" /></Relationships>
</file>

<file path=ppt/slideLayouts/_rels/slideLayout3.xml.rels>&#65279;<?xml version="1.0" encoding="utf-8" standalone="yes"?><Relationships xmlns="http://schemas.openxmlformats.org/package/2006/relationships"><Relationship Id="rId1" Type="http://schemas.openxmlformats.org/officeDocument/2006/relationships/image" Target="../media/image3.png" /><Relationship Id="rId2" Type="http://schemas.openxmlformats.org/officeDocument/2006/relationships/image" Target="../media/image15.png" /><Relationship Id="rId3" Type="http://schemas.openxmlformats.org/officeDocument/2006/relationships/slideMaster" Target="../slideMasters/slideMaster1.xml" /></Relationships>
</file>

<file path=ppt/slideLayouts/_rels/slideLayout4.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5.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6.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7.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8.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_rels/slideLayout9.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首页">
    <p:spTree>
      <p:nvGrpSpPr>
        <p:cNvPr id="1" name=""/>
        <p:cNvGrpSpPr/>
        <p:nvPr/>
      </p:nvGrpSpPr>
      <p:grpSpPr>
        <a:xfrm>
          <a:off x="0" y="0"/>
          <a:ext cx="0" cy="0"/>
        </a:xfrm>
      </p:grpSpPr>
      <p:sp>
        <p:nvSpPr>
          <p:cNvPr id="10" name="矩形 9"/>
          <p:cNvSpPr/>
          <p:nvPr userDrawn="1"/>
        </p:nvSpPr>
        <p:spPr>
          <a:xfrm>
            <a:off x="-796" y="0"/>
            <a:ext cx="12196767"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5" name="Picture 2" descr="http://pic17.nipic.com/20111025/7797199_145732330120_2.jpg"/>
          <p:cNvPicPr>
            <a:picLocks noChangeAspect="1" noChangeArrowheads="1"/>
          </p:cNvPicPr>
          <p:nvPr userDrawn="1"/>
        </p:nvPicPr>
        <p:blipFill>
          <a:blip r:embed="rId1">
            <a:extLst>
              <a:ext uri="{28A0092B-C50C-407E-A947-70E740481C1C}">
                <a14:useLocalDpi xmlns:a14="http://schemas.microsoft.com/office/drawing/2010/main" val="0"/>
              </a:ext>
            </a:extLst>
          </a:blip>
          <a:stretch>
            <a:fillRect/>
          </a:stretch>
        </p:blipFill>
        <p:spPr bwMode="auto">
          <a:xfrm>
            <a:off x="6049975" y="0"/>
            <a:ext cx="6145200" cy="4008078"/>
          </a:xfrm>
          <a:prstGeom prst="rect">
            <a:avLst/>
          </a:prstGeom>
          <a:noFill/>
          <a:extLst>
            <a:ext uri="{909E8E84-426E-40DD-AFC4-6F175D3DCCD1}">
              <a14:hiddenFill xmlns:a14="http://schemas.microsoft.com/office/drawing/2010/main">
                <a:solidFill>
                  <a:srgbClr val="FFFFFF"/>
                </a:solidFill>
              </a14:hiddenFill>
            </a:ext>
          </a:extLst>
        </p:spPr>
      </p:pic>
      <p:sp>
        <p:nvSpPr>
          <p:cNvPr id="2" name="矩形 1"/>
          <p:cNvSpPr/>
          <p:nvPr userDrawn="1"/>
        </p:nvSpPr>
        <p:spPr>
          <a:xfrm>
            <a:off x="-796" y="6669360"/>
            <a:ext cx="12195971" cy="18864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7" name="Picture 2" descr="X:\07 Produktion\06_Bilder_und_Hintergründe\Separation Slides\Photoshop\B0579.jp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0" y="0"/>
            <a:ext cx="6008400" cy="400807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9" name="表格 8"/>
          <p:cNvGraphicFramePr>
            <a:graphicFrameLocks noGrp="1"/>
          </p:cNvGraphicFramePr>
          <p:nvPr userDrawn="1"/>
        </p:nvGraphicFramePr>
        <p:xfrm>
          <a:off x="-5" y="0"/>
          <a:ext cx="12196769" cy="4008084"/>
        </p:xfrm>
        <a:graphic>
          <a:graphicData uri="http://schemas.openxmlformats.org/drawingml/2006/table">
            <a:tbl>
              <a:tblPr firstRow="1" bandRow="1">
                <a:tableStyleId>{5C22544A-7EE6-4342-B048-85BDC9FD1C3A}</a:tableStyleId>
              </a:tblPr>
              <a:tblGrid>
                <a:gridCol w="1219677"/>
                <a:gridCol w="1219677"/>
                <a:gridCol w="1219677"/>
                <a:gridCol w="1219677"/>
                <a:gridCol w="1146617"/>
                <a:gridCol w="1292736"/>
                <a:gridCol w="1219677"/>
                <a:gridCol w="1219677"/>
                <a:gridCol w="1219677"/>
                <a:gridCol w="1219677"/>
              </a:tblGrid>
              <a:tr h="1002021">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accent1">
                            <a:lumMod val="40000"/>
                            <a:lumOff val="60000"/>
                          </a:schemeClr>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accent1">
                            <a:lumMod val="40000"/>
                            <a:lumOff val="60000"/>
                          </a:schemeClr>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chemeClr val="tx2">
                        <a:lumMod val="40000"/>
                        <a:lumOff val="60000"/>
                      </a:schemeClr>
                    </a:solidFill>
                  </a:tcPr>
                </a:tc>
              </a:tr>
              <a:tr h="1002021">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58824"/>
                      </a:srgbClr>
                    </a:solid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00B0F0">
                        <a:alpha val="69804"/>
                      </a:srgbClr>
                    </a:solid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solidFill>
                          <a:schemeClr val="bg1"/>
                        </a:solidFill>
                      </a:endParaRPr>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C6D9F1">
                        <a:alpha val="74902"/>
                      </a:srgbClr>
                    </a:solid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r h="1002021">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solidFill>
                      <a:srgbClr val="558ED5">
                        <a:alpha val="65882"/>
                      </a:srgbClr>
                    </a:solid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c>
                  <a:txBody>
                    <a:bodyPr vert="horz" wrap="square"/>
                    <a:lstStyle/>
                    <a:p>
                      <a:endParaRPr lang="zh-CN" altLang="en-US" sz="2400"/>
                    </a:p>
                  </a:txBody>
                  <a:tcPr marL="121967" marR="121967" marT="61006" marB="61006">
                    <a:lnL w="76200" cap="flat" cmpd="sng" algn="ctr">
                      <a:solidFill>
                        <a:schemeClr val="bg1"/>
                      </a:solidFill>
                      <a:prstDash val="solid"/>
                      <a:round/>
                      <a:headEnd type="none" w="med" len="med"/>
                      <a:tailEnd type="none" w="med" len="med"/>
                    </a:lnL>
                    <a:lnR w="76200" cap="flat" cmpd="sng" algn="ctr">
                      <a:solidFill>
                        <a:schemeClr val="bg1"/>
                      </a:solidFill>
                      <a:prstDash val="solid"/>
                      <a:round/>
                      <a:headEnd type="none" w="med" len="med"/>
                      <a:tailEnd type="none" w="med" len="med"/>
                    </a:lnR>
                    <a:lnT w="76200" cap="flat" cmpd="sng" algn="ctr">
                      <a:solidFill>
                        <a:schemeClr val="bg1"/>
                      </a:solidFill>
                      <a:prstDash val="solid"/>
                      <a:round/>
                      <a:headEnd type="none" w="med" len="med"/>
                      <a:tailEnd type="none" w="med" len="med"/>
                    </a:lnT>
                    <a:lnB w="76200" cap="flat" cmpd="sng" algn="ctr">
                      <a:solidFill>
                        <a:schemeClr val="bg1"/>
                      </a:solidFill>
                      <a:prstDash val="solid"/>
                      <a:round/>
                      <a:headEnd type="none" w="med" len="med"/>
                      <a:tailEnd type="none" w="med" len="med"/>
                    </a:lnB>
                    <a:noFill/>
                  </a:tcPr>
                </a:tc>
              </a:tr>
            </a:tbl>
          </a:graphicData>
        </a:graphic>
      </p:graphicFrame>
    </p:spTree>
  </p:cSld>
  <p:clrMapOvr>
    <a:masterClrMapping/>
  </p:clrMapOvr>
  <p:transition/>
  <p:timing/>
</p:sldLayout>
</file>

<file path=ppt/slideLayouts/slideLayout1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6_两栏内容">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3.3 </a:t>
            </a:r>
            <a:r>
              <a:rPr lang="zh-CN" altLang="en-US" sz="1600" baseline="0">
                <a:solidFill>
                  <a:srgbClr val="3D8ECD"/>
                </a:solidFill>
                <a:latin typeface="微软雅黑" panose="020b0503020204020204" pitchFamily="34" charset="-122"/>
                <a:ea typeface="微软雅黑" panose="020b0503020204020204" pitchFamily="34" charset="-122"/>
              </a:rPr>
              <a:t>职业生涯规划的设计取向</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1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尾页">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3.4 </a:t>
            </a:r>
            <a:r>
              <a:rPr lang="zh-CN" altLang="en-US" sz="1600" baseline="0">
                <a:solidFill>
                  <a:srgbClr val="3D8ECD"/>
                </a:solidFill>
                <a:latin typeface="微软雅黑" panose="020b0503020204020204" pitchFamily="34" charset="-122"/>
                <a:ea typeface="微软雅黑" panose="020b0503020204020204" pitchFamily="34" charset="-122"/>
              </a:rPr>
              <a:t>职业生涯规划的职责划分</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1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7_两栏内容">
    <p:bg>
      <p:bgPr>
        <a:solidFill>
          <a:schemeClr val="bg1"/>
        </a:solidFill>
        <a:effectLst/>
      </p:bgPr>
    </p:bg>
    <p:spTree>
      <p:nvGrpSpPr>
        <p:cNvPr id="1" name=""/>
        <p:cNvGrpSpPr/>
        <p:nvPr/>
      </p:nvGrpSpPr>
      <p:grpSpPr>
        <a:xfrm>
          <a:off x="0" y="0"/>
          <a:ext cx="0" cy="0"/>
        </a:xfrm>
      </p:grpSpPr>
      <p:sp>
        <p:nvSpPr>
          <p:cNvPr id="3"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第四章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4" name="直接连接符 3"/>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5"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规划实施</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1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8_两栏内容">
    <p:bg>
      <p:bgPr>
        <a:solidFill>
          <a:schemeClr val="bg1"/>
        </a:solidFill>
        <a:effectLst/>
      </p:bgPr>
    </p:bg>
    <p:spTree>
      <p:nvGrpSpPr>
        <p:cNvPr id="1" name=""/>
        <p:cNvGrpSpPr/>
        <p:nvPr/>
      </p:nvGrpSpPr>
      <p:grpSpPr>
        <a:xfrm>
          <a:off x="0" y="0"/>
          <a:ext cx="0" cy="0"/>
        </a:xfrm>
      </p:grpSpPr>
      <p:sp>
        <p:nvSpPr>
          <p:cNvPr id="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第四章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规划实施</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
        <p:nvSpPr>
          <p:cNvPr id="5" name="文本框 4"/>
          <p:cNvSpPr txBox="1"/>
          <p:nvPr userDrawn="1"/>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.2 </a:t>
            </a:r>
            <a:r>
              <a:rPr lang="zh-CN" altLang="en-US" sz="1600">
                <a:solidFill>
                  <a:srgbClr val="3D8ECD"/>
                </a:solidFill>
                <a:latin typeface="微软雅黑" panose="020b0503020204020204" pitchFamily="34" charset="-122"/>
                <a:ea typeface="微软雅黑" panose="020b0503020204020204" pitchFamily="34" charset="-122"/>
              </a:rPr>
              <a:t>确定职业定位（职业锚）</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1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5_两栏内容">
    <p:bg>
      <p:bgPr>
        <a:solidFill>
          <a:schemeClr val="bg1"/>
        </a:solidFill>
        <a:effectLst/>
      </p:bgPr>
    </p:bg>
    <p:spTree>
      <p:nvGrpSpPr>
        <p:cNvPr id="1" name=""/>
        <p:cNvGrpSpPr/>
        <p:nvPr/>
      </p:nvGrpSpPr>
      <p:grpSpPr>
        <a:xfrm>
          <a:off x="0" y="0"/>
          <a:ext cx="0" cy="0"/>
        </a:xfrm>
      </p:grpSpPr>
      <p:sp>
        <p:nvSpPr>
          <p:cNvPr id="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第四章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3" name="直接连接符 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规划实施</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
        <p:nvSpPr>
          <p:cNvPr id="5" name="文本框 4"/>
          <p:cNvSpPr txBox="1"/>
          <p:nvPr userDrawn="1"/>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.2 </a:t>
            </a:r>
            <a:r>
              <a:rPr lang="zh-CN" altLang="en-US" sz="1600">
                <a:solidFill>
                  <a:srgbClr val="3D8ECD"/>
                </a:solidFill>
                <a:latin typeface="微软雅黑" panose="020b0503020204020204" pitchFamily="34" charset="-122"/>
                <a:ea typeface="微软雅黑" panose="020b0503020204020204" pitchFamily="34" charset="-122"/>
              </a:rPr>
              <a:t>确定职业定位（职业锚）</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6" name="矩形 5"/>
          <p:cNvSpPr/>
          <p:nvPr userDrawn="1"/>
        </p:nvSpPr>
        <p:spPr>
          <a:xfrm>
            <a:off x="768994" y="2060848"/>
            <a:ext cx="10945218" cy="400044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7" name="矩形 6"/>
          <p:cNvSpPr/>
          <p:nvPr userDrawn="1"/>
        </p:nvSpPr>
        <p:spPr>
          <a:xfrm>
            <a:off x="985019" y="1916832"/>
            <a:ext cx="648072" cy="4248472"/>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1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userDrawn="1">
  <p:cSld name="最后空白">
    <p:spTree>
      <p:nvGrpSpPr>
        <p:cNvPr id="1" name=""/>
        <p:cNvGrpSpPr/>
        <p:nvPr/>
      </p:nvGrpSpPr>
      <p:grpSpPr>
        <a:xfrm>
          <a:off x="0" y="0"/>
          <a:ext cx="0" cy="0"/>
        </a:xfrm>
      </p:grpSpPr>
      <p:sp>
        <p:nvSpPr>
          <p:cNvPr id="2" name="矩形 1"/>
          <p:cNvSpPr/>
          <p:nvPr userDrawn="1"/>
        </p:nvSpPr>
        <p:spPr>
          <a:xfrm>
            <a:off x="0" y="0"/>
            <a:ext cx="1219517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ransition spd="slow">
    <p:push dir="u"/>
  </p:transition>
  <p:timing/>
</p:sldLayout>
</file>

<file path=ppt/slideLayouts/slideLayout1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3_垂直排列标题与文本">
    <p:spTree>
      <p:nvGrpSpPr>
        <p:cNvPr id="1" name=""/>
        <p:cNvGrpSpPr/>
        <p:nvPr/>
      </p:nvGrpSpPr>
      <p:grpSpPr>
        <a:xfrm>
          <a:off x="0" y="0"/>
          <a:ext cx="0" cy="0"/>
        </a:xfrm>
      </p:grpSpPr>
    </p:spTree>
  </p:cSld>
  <p:clrMapOvr>
    <a:masterClrMapping/>
  </p:clrMapOvr>
  <p:transition/>
  <p:timing/>
</p:sldLayout>
</file>

<file path=ppt/slideLayouts/slideLayout1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 preserve="1">
  <p:cSld name="标题幻灯片">
    <p:spTree>
      <p:nvGrpSpPr>
        <p:cNvPr id="1" name=""/>
        <p:cNvGrpSpPr/>
        <p:nvPr/>
      </p:nvGrpSpPr>
      <p:grpSpPr>
        <a:xfrm>
          <a:off x="0" y="0"/>
          <a:ext cx="0" cy="0"/>
        </a:xfrm>
      </p:grpSpPr>
      <p:sp>
        <p:nvSpPr>
          <p:cNvPr id="2" name="标题 1"/>
          <p:cNvSpPr>
            <a:spLocks noGrp="1"/>
          </p:cNvSpPr>
          <p:nvPr>
            <p:ph type="ctrTitle"/>
            <p:custDataLst>
              <p:tags r:id="rId1"/>
            </p:custDataLst>
          </p:nvPr>
        </p:nvSpPr>
        <p:spPr>
          <a:xfrm>
            <a:off x="1198800" y="914400"/>
            <a:ext cx="9799200" cy="2570400"/>
          </a:xfrm>
        </p:spPr>
        <p:txBody>
          <a:bodyPr lIns="90000" tIns="46800" rIns="90000" bIns="46800" anchor="b" anchorCtr="0">
            <a:normAutofit/>
          </a:bodyPr>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custDataLst>
              <p:tags r:id="rId2"/>
            </p:custDataLst>
          </p:nvPr>
        </p:nvSpPr>
        <p:spPr>
          <a:xfrm>
            <a:off x="1198800" y="3560400"/>
            <a:ext cx="9799200" cy="1472400"/>
          </a:xfrm>
        </p:spPr>
        <p:txBody>
          <a:bodyPr lIns="90000" tIns="46800" rIns="90000" bIns="46800">
            <a:normAutofit/>
          </a:bodyPr>
          <a:lstStyle>
            <a:lvl1pPr marL="0" indent="0" algn="ctr">
              <a:lnSpc>
                <a:spcPct val="110000"/>
              </a:lnSpc>
              <a:buNone/>
              <a:defRPr sz="2400" spc="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obj" preserve="1">
  <p:cSld name="标题和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idx="1"/>
            <p:custDataLst>
              <p:tags r:id="rId2"/>
            </p:custDataLst>
          </p:nvPr>
        </p:nvSpPr>
        <p:spPr>
          <a:xfrm>
            <a:off x="608400" y="1490400"/>
            <a:ext cx="10969200" cy="47592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1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secHead" preserve="1">
  <p:cSld name="节标题">
    <p:spTree>
      <p:nvGrpSpPr>
        <p:cNvPr id="1" name=""/>
        <p:cNvGrpSpPr/>
        <p:nvPr/>
      </p:nvGrpSpPr>
      <p:grpSpPr>
        <a:xfrm>
          <a:off x="0" y="0"/>
          <a:ext cx="0" cy="0"/>
        </a:xfrm>
      </p:grpSpPr>
      <p:sp>
        <p:nvSpPr>
          <p:cNvPr id="2" name="标题 1"/>
          <p:cNvSpPr>
            <a:spLocks noGrp="1"/>
          </p:cNvSpPr>
          <p:nvPr>
            <p:ph type="title" hasCustomPrompt="1"/>
            <p:custDataLst>
              <p:tags r:id="rId1"/>
            </p:custDataLst>
          </p:nvPr>
        </p:nvSpPr>
        <p:spPr>
          <a:xfrm>
            <a:off x="1990800" y="3848400"/>
            <a:ext cx="7768800" cy="766800"/>
          </a:xfrm>
        </p:spPr>
        <p:txBody>
          <a:bodyPr lIns="90000" tIns="46800" rIns="90000" bIns="46800" anchor="b" anchorCtr="0">
            <a:normAutofit/>
          </a:bodyPr>
          <a:lstStyle>
            <a:lvl1pPr>
              <a:defRPr sz="4400"/>
            </a:lvl1pPr>
          </a:lstStyle>
          <a:p>
            <a:r>
              <a:rPr lang="zh-CN" altLang="en-US"/>
              <a:t>单击此处编辑标题</a:t>
            </a:r>
            <a:endParaRPr lang="zh-CN" altLang="en-US"/>
          </a:p>
        </p:txBody>
      </p:sp>
      <p:sp>
        <p:nvSpPr>
          <p:cNvPr id="3" name="文本占位符 2"/>
          <p:cNvSpPr>
            <a:spLocks noGrp="1"/>
          </p:cNvSpPr>
          <p:nvPr>
            <p:ph type="body" idx="1" hasCustomPrompt="1"/>
            <p:custDataLst>
              <p:tags r:id="rId2"/>
            </p:custDataLst>
          </p:nvPr>
        </p:nvSpPr>
        <p:spPr>
          <a:xfrm>
            <a:off x="1990800" y="4615200"/>
            <a:ext cx="7768800" cy="867600"/>
          </a:xfrm>
        </p:spPr>
        <p:txBody>
          <a:bodyPr lIns="90000" tIns="46800" rIns="90000" bIns="46800">
            <a:normAutofit/>
          </a:bodyPr>
          <a:lstStyle>
            <a:lvl1pPr marL="0" indent="0">
              <a:buNone/>
              <a:defRPr sz="1800">
                <a:solidFill>
                  <a:schemeClr val="tx1">
                    <a:lumMod val="65000"/>
                    <a:lumOff val="35000"/>
                  </a:schemeClr>
                </a:solidFill>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单击此处编辑文本</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目录页">
    <p:bg>
      <p:bgPr>
        <a:solidFill>
          <a:schemeClr val="bg1"/>
        </a:solidFill>
        <a:effectLst/>
      </p:bgPr>
    </p:bg>
    <p:spTree>
      <p:nvGrpSpPr>
        <p:cNvPr id="1" name=""/>
        <p:cNvGrpSpPr/>
        <p:nvPr/>
      </p:nvGrpSpPr>
      <p:grpSpPr>
        <a:xfrm>
          <a:off x="0" y="0"/>
          <a:ext cx="0" cy="0"/>
        </a:xfrm>
      </p:grpSpPr>
      <p:sp>
        <p:nvSpPr>
          <p:cNvPr id="10" name="矩形 9"/>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userDrawn="1"/>
        </p:nvSpPr>
        <p:spPr>
          <a:xfrm>
            <a:off x="388690"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3" name="Picture 7" descr="草地"/>
          <p:cNvPicPr>
            <a:picLocks noChangeAspect="1" noChangeArrowheads="1"/>
          </p:cNvPicPr>
          <p:nvPr userDrawn="1"/>
        </p:nvPicPr>
        <p:blipFill>
          <a:blip r:embed="rId1">
            <a:extLst>
              <a:ext uri="{28A0092B-C50C-407E-A947-70E740481C1C}">
                <a14:useLocalDpi xmlns:a14="http://schemas.microsoft.com/office/drawing/2010/main" val="0"/>
              </a:ext>
            </a:extLst>
          </a:blip>
          <a:srcRect l="2706" t="72656" r="3681" b="18617"/>
          <a:stretch>
            <a:fillRect/>
          </a:stretch>
        </p:blipFill>
        <p:spPr bwMode="auto">
          <a:xfrm>
            <a:off x="388689" y="5143420"/>
            <a:ext cx="11417795" cy="1381924"/>
          </a:xfrm>
          <a:prstGeom prst="rect">
            <a:avLst/>
          </a:prstGeom>
          <a:noFill/>
          <a:extLst>
            <a:ext uri="{909E8E84-426E-40DD-AFC4-6F175D3DCCD1}">
              <a14:hiddenFill xmlns:a14="http://schemas.microsoft.com/office/drawing/2010/main">
                <a:solidFill>
                  <a:srgbClr val="FFFFFF"/>
                </a:solidFill>
              </a14:hiddenFill>
            </a:ext>
          </a:extLst>
        </p:spPr>
      </p:pic>
      <p:sp>
        <p:nvSpPr>
          <p:cNvPr id="27" name="TextBox 15"/>
          <p:cNvSpPr txBox="1"/>
          <p:nvPr userDrawn="1"/>
        </p:nvSpPr>
        <p:spPr>
          <a:xfrm>
            <a:off x="5665539" y="6525344"/>
            <a:ext cx="982961" cy="338554"/>
          </a:xfrm>
          <a:prstGeom prst="rect">
            <a:avLst/>
          </a:prstGeom>
          <a:noFill/>
        </p:spPr>
        <p:txBody>
          <a:bodyPr wrap="none" rtlCol="0">
            <a:spAutoFit/>
          </a:bodyPr>
          <a:lstStyle/>
          <a:p>
            <a:r>
              <a:rPr lang="en-US" altLang="zh-CN" sz="1600">
                <a:solidFill>
                  <a:schemeClr val="bg1"/>
                </a:solidFill>
              </a:rPr>
              <a:t>—  </a:t>
            </a:r>
            <a:fld id="{2EEF1883-7A0E-4F66-9932-E581691AD397}" type="slidenum">
              <a:rPr lang="zh-CN" altLang="en-US" sz="1600" smtClean="0">
                <a:solidFill>
                  <a:schemeClr val="bg1"/>
                </a:solidFill>
              </a:rPr>
              <a:t/>
            </a:fld>
            <a:r>
              <a:rPr lang="zh-CN" altLang="en-US" sz="1600">
                <a:solidFill>
                  <a:schemeClr val="bg1"/>
                </a:solidFill>
              </a:rPr>
              <a:t> </a:t>
            </a:r>
            <a:r>
              <a:rPr lang="en-US" altLang="zh-CN" sz="1600">
                <a:solidFill>
                  <a:schemeClr val="bg1"/>
                </a:solidFill>
              </a:rPr>
              <a:t>—</a:t>
            </a:r>
            <a:r>
              <a:rPr lang="zh-CN" altLang="en-US" sz="1600">
                <a:solidFill>
                  <a:schemeClr val="bg1"/>
                </a:solidFill>
              </a:rPr>
              <a:t> </a:t>
            </a:r>
            <a:endParaRPr lang="zh-CN" altLang="en-US" sz="1600" b="0">
              <a:solidFill>
                <a:schemeClr val="bg1"/>
              </a:solidFill>
              <a:latin typeface="微软雅黑" panose="020b0503020204020204" pitchFamily="34" charset="-122"/>
              <a:ea typeface="微软雅黑" panose="020b0503020204020204" pitchFamily="34" charset="-122"/>
            </a:endParaRPr>
          </a:p>
        </p:txBody>
      </p:sp>
      <p:pic>
        <p:nvPicPr>
          <p:cNvPr id="38" name="Picture 2" descr="苗1"/>
          <p:cNvPicPr>
            <a:picLocks noChangeAspect="1" noChangeArrowheads="1"/>
          </p:cNvPicPr>
          <p:nvPr userDrawn="1"/>
        </p:nvPicPr>
        <p:blipFill>
          <a:blip r:embed="rId2">
            <a:extLst>
              <a:ext uri="{28A0092B-C50C-407E-A947-70E740481C1C}">
                <a14:useLocalDpi xmlns:a14="http://schemas.microsoft.com/office/drawing/2010/main" val="0"/>
              </a:ext>
            </a:extLst>
          </a:blip>
          <a:srcRect t="50491" r="48148"/>
          <a:stretch>
            <a:fillRect/>
          </a:stretch>
        </p:blipFill>
        <p:spPr bwMode="auto">
          <a:xfrm>
            <a:off x="3086100" y="3455988"/>
            <a:ext cx="1600200" cy="2716212"/>
          </a:xfrm>
          <a:prstGeom prst="rect">
            <a:avLst/>
          </a:prstGeom>
          <a:noFill/>
          <a:extLst>
            <a:ext uri="{909E8E84-426E-40DD-AFC4-6F175D3DCCD1}">
              <a14:hiddenFill xmlns:a14="http://schemas.microsoft.com/office/drawing/2010/main">
                <a:solidFill>
                  <a:srgbClr val="FFFFFF"/>
                </a:solidFill>
              </a14:hiddenFill>
            </a:ext>
          </a:extLst>
        </p:spPr>
      </p:pic>
      <p:pic>
        <p:nvPicPr>
          <p:cNvPr id="39" name="Picture 3" descr="苗2"/>
          <p:cNvPicPr>
            <a:picLocks noChangeAspect="1" noChangeArrowheads="1"/>
          </p:cNvPicPr>
          <p:nvPr userDrawn="1"/>
        </p:nvPicPr>
        <p:blipFill>
          <a:blip r:embed="rId3">
            <a:extLst>
              <a:ext uri="{28A0092B-C50C-407E-A947-70E740481C1C}">
                <a14:useLocalDpi xmlns:a14="http://schemas.microsoft.com/office/drawing/2010/main" val="0"/>
              </a:ext>
            </a:extLst>
          </a:blip>
          <a:srcRect l="46913" t="62991" b="17564"/>
          <a:stretch>
            <a:fillRect/>
          </a:stretch>
        </p:blipFill>
        <p:spPr bwMode="auto">
          <a:xfrm>
            <a:off x="4533900" y="4141788"/>
            <a:ext cx="1638300" cy="10668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苗3"/>
          <p:cNvPicPr>
            <a:picLocks noChangeAspect="1" noChangeArrowheads="1"/>
          </p:cNvPicPr>
          <p:nvPr userDrawn="1"/>
        </p:nvPicPr>
        <p:blipFill>
          <a:blip r:embed="rId4">
            <a:extLst>
              <a:ext uri="{28A0092B-C50C-407E-A947-70E740481C1C}">
                <a14:useLocalDpi xmlns:a14="http://schemas.microsoft.com/office/drawing/2010/main" val="0"/>
              </a:ext>
            </a:extLst>
          </a:blip>
          <a:srcRect l="34567" r="38272" b="20341"/>
          <a:stretch>
            <a:fillRect/>
          </a:stretch>
        </p:blipFill>
        <p:spPr bwMode="auto">
          <a:xfrm>
            <a:off x="4152900" y="685800"/>
            <a:ext cx="838200" cy="4370388"/>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5" descr="苗4"/>
          <p:cNvPicPr>
            <a:picLocks noChangeAspect="1" noChangeArrowheads="1"/>
          </p:cNvPicPr>
          <p:nvPr userDrawn="1"/>
        </p:nvPicPr>
        <p:blipFill>
          <a:blip r:embed="rId5">
            <a:extLst>
              <a:ext uri="{28A0092B-C50C-407E-A947-70E740481C1C}">
                <a14:useLocalDpi xmlns:a14="http://schemas.microsoft.com/office/drawing/2010/main" val="0"/>
              </a:ext>
            </a:extLst>
          </a:blip>
          <a:srcRect t="18547" r="53087" b="55064"/>
          <a:stretch>
            <a:fillRect/>
          </a:stretch>
        </p:blipFill>
        <p:spPr bwMode="auto">
          <a:xfrm>
            <a:off x="3086100" y="1703388"/>
            <a:ext cx="1447800" cy="1447800"/>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6" descr="苗5"/>
          <p:cNvPicPr>
            <a:picLocks noChangeAspect="1" noChangeArrowheads="1"/>
          </p:cNvPicPr>
          <p:nvPr userDrawn="1"/>
        </p:nvPicPr>
        <p:blipFill>
          <a:blip r:embed="rId6">
            <a:extLst>
              <a:ext uri="{28A0092B-C50C-407E-A947-70E740481C1C}">
                <a14:useLocalDpi xmlns:a14="http://schemas.microsoft.com/office/drawing/2010/main" val="0"/>
              </a:ext>
            </a:extLst>
          </a:blip>
          <a:srcRect l="39507" t="29659" r="8643" b="37009"/>
          <a:stretch>
            <a:fillRect/>
          </a:stretch>
        </p:blipFill>
        <p:spPr bwMode="auto">
          <a:xfrm>
            <a:off x="4305300" y="2312988"/>
            <a:ext cx="1600200" cy="1828800"/>
          </a:xfrm>
          <a:prstGeom prst="rect">
            <a:avLst/>
          </a:prstGeom>
          <a:noFill/>
          <a:extLst>
            <a:ext uri="{909E8E84-426E-40DD-AFC4-6F175D3DCCD1}">
              <a14:hiddenFill xmlns:a14="http://schemas.microsoft.com/office/drawing/2010/main">
                <a:solidFill>
                  <a:srgbClr val="FFFFFF"/>
                </a:solidFill>
              </a14:hiddenFill>
            </a:ext>
          </a:extLst>
        </p:spPr>
      </p:pic>
      <p:grpSp>
        <p:nvGrpSpPr>
          <p:cNvPr id="43" name="Group 9"/>
          <p:cNvGrpSpPr/>
          <p:nvPr userDrawn="1"/>
        </p:nvGrpSpPr>
        <p:grpSpPr>
          <a:xfrm>
            <a:off x="3086100" y="685800"/>
            <a:ext cx="3086100" cy="5486400"/>
            <a:chOff x="1944" y="432"/>
            <a:chExt cx="1944" cy="3456"/>
          </a:xfrm>
        </p:grpSpPr>
        <p:pic>
          <p:nvPicPr>
            <p:cNvPr id="44" name="Picture 10" descr="苗1"/>
            <p:cNvPicPr>
              <a:picLocks noChangeAspect="1" noChangeArrowheads="1"/>
            </p:cNvPicPr>
            <p:nvPr/>
          </p:nvPicPr>
          <p:blipFill>
            <a:blip r:embed="rId2">
              <a:extLst>
                <a:ext uri="{28A0092B-C50C-407E-A947-70E740481C1C}">
                  <a14:useLocalDpi xmlns:a14="http://schemas.microsoft.com/office/drawing/2010/main" val="0"/>
                </a:ext>
              </a:extLst>
            </a:blip>
            <a:srcRect t="50491" r="48148"/>
            <a:stretch>
              <a:fillRect/>
            </a:stretch>
          </p:blipFill>
          <p:spPr bwMode="auto">
            <a:xfrm>
              <a:off x="1944" y="2177"/>
              <a:ext cx="1008" cy="1711"/>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1" descr="苗2"/>
            <p:cNvPicPr>
              <a:picLocks noChangeAspect="1" noChangeArrowheads="1"/>
            </p:cNvPicPr>
            <p:nvPr/>
          </p:nvPicPr>
          <p:blipFill>
            <a:blip r:embed="rId3">
              <a:extLst>
                <a:ext uri="{28A0092B-C50C-407E-A947-70E740481C1C}">
                  <a14:useLocalDpi xmlns:a14="http://schemas.microsoft.com/office/drawing/2010/main" val="0"/>
                </a:ext>
              </a:extLst>
            </a:blip>
            <a:srcRect l="46913" t="62991" b="17564"/>
            <a:stretch>
              <a:fillRect/>
            </a:stretch>
          </p:blipFill>
          <p:spPr bwMode="auto">
            <a:xfrm>
              <a:off x="2856" y="2609"/>
              <a:ext cx="1032" cy="672"/>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苗3"/>
            <p:cNvPicPr>
              <a:picLocks noChangeAspect="1" noChangeArrowheads="1"/>
            </p:cNvPicPr>
            <p:nvPr/>
          </p:nvPicPr>
          <p:blipFill>
            <a:blip r:embed="rId4">
              <a:extLst>
                <a:ext uri="{28A0092B-C50C-407E-A947-70E740481C1C}">
                  <a14:useLocalDpi xmlns:a14="http://schemas.microsoft.com/office/drawing/2010/main" val="0"/>
                </a:ext>
              </a:extLst>
            </a:blip>
            <a:srcRect l="34567" r="38272" b="20341"/>
            <a:stretch>
              <a:fillRect/>
            </a:stretch>
          </p:blipFill>
          <p:spPr bwMode="auto">
            <a:xfrm>
              <a:off x="2616" y="432"/>
              <a:ext cx="528" cy="2753"/>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3" descr="苗4"/>
            <p:cNvPicPr>
              <a:picLocks noChangeAspect="1" noChangeArrowheads="1"/>
            </p:cNvPicPr>
            <p:nvPr/>
          </p:nvPicPr>
          <p:blipFill>
            <a:blip r:embed="rId5">
              <a:extLst>
                <a:ext uri="{28A0092B-C50C-407E-A947-70E740481C1C}">
                  <a14:useLocalDpi xmlns:a14="http://schemas.microsoft.com/office/drawing/2010/main" val="0"/>
                </a:ext>
              </a:extLst>
            </a:blip>
            <a:srcRect t="18547" r="53087" b="55064"/>
            <a:stretch>
              <a:fillRect/>
            </a:stretch>
          </p:blipFill>
          <p:spPr bwMode="auto">
            <a:xfrm>
              <a:off x="1944" y="1073"/>
              <a:ext cx="912" cy="912"/>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4" descr="苗5"/>
            <p:cNvPicPr>
              <a:picLocks noChangeAspect="1" noChangeArrowheads="1"/>
            </p:cNvPicPr>
            <p:nvPr/>
          </p:nvPicPr>
          <p:blipFill>
            <a:blip r:embed="rId6">
              <a:extLst>
                <a:ext uri="{28A0092B-C50C-407E-A947-70E740481C1C}">
                  <a14:useLocalDpi xmlns:a14="http://schemas.microsoft.com/office/drawing/2010/main" val="0"/>
                </a:ext>
              </a:extLst>
            </a:blip>
            <a:srcRect l="39507" t="29659" r="8643" b="37009"/>
            <a:stretch>
              <a:fillRect/>
            </a:stretch>
          </p:blipFill>
          <p:spPr bwMode="auto">
            <a:xfrm>
              <a:off x="2712" y="1457"/>
              <a:ext cx="1008" cy="1152"/>
            </a:xfrm>
            <a:prstGeom prst="rect">
              <a:avLst/>
            </a:prstGeom>
            <a:noFill/>
            <a:extLst>
              <a:ext uri="{909E8E84-426E-40DD-AFC4-6F175D3DCCD1}">
                <a14:hiddenFill xmlns:a14="http://schemas.microsoft.com/office/drawing/2010/main">
                  <a:solidFill>
                    <a:srgbClr val="FFFFFF"/>
                  </a:solidFill>
                </a14:hiddenFill>
              </a:ext>
            </a:extLst>
          </p:spPr>
        </p:pic>
      </p:grpSp>
      <p:pic>
        <p:nvPicPr>
          <p:cNvPr id="49" name="Picture 21" descr="树5"/>
          <p:cNvPicPr>
            <a:picLocks noChangeAspect="1" noChangeArrowheads="1"/>
          </p:cNvPicPr>
          <p:nvPr userDrawn="1"/>
        </p:nvPicPr>
        <p:blipFill>
          <a:blip r:embed="rId7">
            <a:extLst>
              <a:ext uri="{28A0092B-C50C-407E-A947-70E740481C1C}">
                <a14:useLocalDpi xmlns:a14="http://schemas.microsoft.com/office/drawing/2010/main" val="0"/>
              </a:ext>
            </a:extLst>
          </a:blip>
          <a:stretch>
            <a:fillRect/>
          </a:stretch>
        </p:blipFill>
        <p:spPr bwMode="auto">
          <a:xfrm>
            <a:off x="1350963" y="-457200"/>
            <a:ext cx="6269037" cy="6657975"/>
          </a:xfrm>
          <a:prstGeom prst="rect">
            <a:avLst/>
          </a:prstGeom>
          <a:noFill/>
          <a:extLst>
            <a:ext uri="{909E8E84-426E-40DD-AFC4-6F175D3DCCD1}">
              <a14:hiddenFill xmlns:a14="http://schemas.microsoft.com/office/drawing/2010/main">
                <a:solidFill>
                  <a:srgbClr val="FFFFFF"/>
                </a:solidFill>
              </a14:hiddenFill>
            </a:ext>
          </a:extLst>
        </p:spPr>
      </p:pic>
      <p:pic>
        <p:nvPicPr>
          <p:cNvPr id="50" name="Picture 22" descr="树4"/>
          <p:cNvPicPr>
            <a:picLocks noChangeAspect="1" noChangeArrowheads="1"/>
          </p:cNvPicPr>
          <p:nvPr userDrawn="1"/>
        </p:nvPicPr>
        <p:blipFill>
          <a:blip r:embed="rId8">
            <a:extLst>
              <a:ext uri="{28A0092B-C50C-407E-A947-70E740481C1C}">
                <a14:useLocalDpi xmlns:a14="http://schemas.microsoft.com/office/drawing/2010/main" val="0"/>
              </a:ext>
            </a:extLst>
          </a:blip>
          <a:srcRect l="5925" t="13734" r="-911" b="21458"/>
          <a:stretch>
            <a:fillRect/>
          </a:stretch>
        </p:blipFill>
        <p:spPr bwMode="auto">
          <a:xfrm>
            <a:off x="1512888" y="1828800"/>
            <a:ext cx="5954712" cy="4314825"/>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23" descr="树3"/>
          <p:cNvPicPr>
            <a:picLocks noChangeAspect="1" noChangeArrowheads="1"/>
          </p:cNvPicPr>
          <p:nvPr userDrawn="1"/>
        </p:nvPicPr>
        <p:blipFill>
          <a:blip r:embed="rId9">
            <a:extLst>
              <a:ext uri="{28A0092B-C50C-407E-A947-70E740481C1C}">
                <a14:useLocalDpi xmlns:a14="http://schemas.microsoft.com/office/drawing/2010/main" val="0"/>
              </a:ext>
            </a:extLst>
          </a:blip>
          <a:srcRect l="12762" r="15953" b="49785"/>
          <a:stretch>
            <a:fillRect/>
          </a:stretch>
        </p:blipFill>
        <p:spPr bwMode="auto">
          <a:xfrm>
            <a:off x="1981200" y="2895600"/>
            <a:ext cx="4468813" cy="3343275"/>
          </a:xfrm>
          <a:prstGeom prst="rect">
            <a:avLst/>
          </a:prstGeom>
          <a:noFill/>
          <a:extLst>
            <a:ext uri="{909E8E84-426E-40DD-AFC4-6F175D3DCCD1}">
              <a14:hiddenFill xmlns:a14="http://schemas.microsoft.com/office/drawing/2010/main">
                <a:solidFill>
                  <a:srgbClr val="FFFFFF"/>
                </a:solidFill>
              </a14:hiddenFill>
            </a:ext>
          </a:extLst>
        </p:spPr>
      </p:pic>
      <p:pic>
        <p:nvPicPr>
          <p:cNvPr id="52" name="Picture 24" descr="树2"/>
          <p:cNvPicPr>
            <a:picLocks noChangeAspect="1" noChangeArrowheads="1"/>
          </p:cNvPicPr>
          <p:nvPr userDrawn="1"/>
        </p:nvPicPr>
        <p:blipFill>
          <a:blip r:embed="rId10">
            <a:extLst>
              <a:ext uri="{28A0092B-C50C-407E-A947-70E740481C1C}">
                <a14:useLocalDpi xmlns:a14="http://schemas.microsoft.com/office/drawing/2010/main" val="0"/>
              </a:ext>
            </a:extLst>
          </a:blip>
          <a:stretch>
            <a:fillRect/>
          </a:stretch>
        </p:blipFill>
        <p:spPr bwMode="auto">
          <a:xfrm>
            <a:off x="1428750" y="3352800"/>
            <a:ext cx="6269038" cy="6657975"/>
          </a:xfrm>
          <a:prstGeom prst="rect">
            <a:avLst/>
          </a:prstGeom>
          <a:noFill/>
          <a:extLst>
            <a:ext uri="{909E8E84-426E-40DD-AFC4-6F175D3DCCD1}">
              <a14:hiddenFill xmlns:a14="http://schemas.microsoft.com/office/drawing/2010/main">
                <a:solidFill>
                  <a:srgbClr val="FFFFFF"/>
                </a:solidFill>
              </a14:hiddenFill>
            </a:ext>
          </a:extLst>
        </p:spPr>
      </p:pic>
      <p:pic>
        <p:nvPicPr>
          <p:cNvPr id="53" name="Picture 25" descr="树1"/>
          <p:cNvPicPr>
            <a:picLocks noChangeAspect="1" noChangeArrowheads="1"/>
          </p:cNvPicPr>
          <p:nvPr userDrawn="1"/>
        </p:nvPicPr>
        <p:blipFill>
          <a:blip r:embed="rId11">
            <a:extLst>
              <a:ext uri="{28A0092B-C50C-407E-A947-70E740481C1C}">
                <a14:useLocalDpi xmlns:a14="http://schemas.microsoft.com/office/drawing/2010/main" val="0"/>
              </a:ext>
            </a:extLst>
          </a:blip>
          <a:srcRect l="39200" t="63519" r="37376"/>
          <a:stretch>
            <a:fillRect/>
          </a:stretch>
        </p:blipFill>
        <p:spPr bwMode="auto">
          <a:xfrm>
            <a:off x="3779838" y="4029075"/>
            <a:ext cx="1468437" cy="2428875"/>
          </a:xfrm>
          <a:prstGeom prst="rect">
            <a:avLst/>
          </a:prstGeom>
          <a:noFill/>
          <a:extLst>
            <a:ext uri="{909E8E84-426E-40DD-AFC4-6F175D3DCCD1}">
              <a14:hiddenFill xmlns:a14="http://schemas.microsoft.com/office/drawing/2010/main">
                <a:solidFill>
                  <a:srgbClr val="FFFFFF"/>
                </a:solidFill>
              </a14:hiddenFill>
            </a:ext>
          </a:extLst>
        </p:spPr>
      </p:pic>
      <p:sp>
        <p:nvSpPr>
          <p:cNvPr id="54" name="AutoShape 28"/>
          <p:cNvSpPr>
            <a:spLocks noChangeArrowheads="1"/>
          </p:cNvSpPr>
          <p:nvPr userDrawn="1"/>
        </p:nvSpPr>
        <p:spPr bwMode="auto">
          <a:xfrm rot="20261894">
            <a:off x="-3789363" y="-3789363"/>
            <a:ext cx="7578726" cy="75787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sp>
        <p:nvSpPr>
          <p:cNvPr id="55" name="AutoShape 29"/>
          <p:cNvSpPr>
            <a:spLocks noChangeArrowheads="1"/>
          </p:cNvSpPr>
          <p:nvPr userDrawn="1"/>
        </p:nvSpPr>
        <p:spPr bwMode="auto">
          <a:xfrm>
            <a:off x="-6094413" y="-6094413"/>
            <a:ext cx="12188826" cy="12188826"/>
          </a:xfrm>
          <a:prstGeom prst="star8">
            <a:avLst>
              <a:gd name="adj" fmla="val 7440"/>
            </a:avLst>
          </a:prstGeom>
          <a:gradFill rotWithShape="1">
            <a:gsLst>
              <a:gs pos="0">
                <a:srgbClr val="FFFF66">
                  <a:alpha val="64999"/>
                </a:srgbClr>
              </a:gs>
              <a:gs pos="100000">
                <a:srgbClr val="FFFF66">
                  <a:gamma/>
                  <a:shade val="76078"/>
                  <a:invGamma/>
                  <a:alpha val="0"/>
                </a:srgbClr>
              </a:gs>
            </a:gsLst>
            <a:path path="shape">
              <a:fillToRect l="50000" t="50000" r="50000" b="50000"/>
            </a:path>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zh-CN" altLang="en-US"/>
          </a:p>
        </p:txBody>
      </p:sp>
      <p:pic>
        <p:nvPicPr>
          <p:cNvPr id="56" name="Picture 21" descr="树5"/>
          <p:cNvPicPr>
            <a:picLocks noChangeAspect="1" noChangeArrowheads="1"/>
          </p:cNvPicPr>
          <p:nvPr userDrawn="1"/>
        </p:nvPicPr>
        <p:blipFill>
          <a:blip r:embed="rId12">
            <a:extLst>
              <a:ext uri="{28A0092B-C50C-407E-A947-70E740481C1C}">
                <a14:useLocalDpi xmlns:a14="http://schemas.microsoft.com/office/drawing/2010/main" val="0"/>
              </a:ext>
            </a:extLst>
          </a:blip>
          <a:srcRect t="5525"/>
          <a:stretch>
            <a:fillRect/>
          </a:stretch>
        </p:blipFill>
        <p:spPr bwMode="auto">
          <a:xfrm>
            <a:off x="388690" y="1124018"/>
            <a:ext cx="4536504" cy="4551748"/>
          </a:xfrm>
          <a:prstGeom prst="rect">
            <a:avLst/>
          </a:prstGeom>
          <a:noFill/>
          <a:extLst>
            <a:ext uri="{909E8E84-426E-40DD-AFC4-6F175D3DCCD1}">
              <a14:hiddenFill xmlns:a14="http://schemas.microsoft.com/office/drawing/2010/main">
                <a:solidFill>
                  <a:srgbClr val="FFFFFF"/>
                </a:solidFill>
              </a14:hiddenFill>
            </a:ext>
          </a:extLst>
        </p:spPr>
      </p:pic>
      <p:cxnSp>
        <p:nvCxnSpPr>
          <p:cNvPr id="57" name="直接连接符 56"/>
          <p:cNvCxnSpPr/>
          <p:nvPr userDrawn="1"/>
        </p:nvCxnSpPr>
        <p:spPr>
          <a:xfrm>
            <a:off x="192931" y="1105297"/>
            <a:ext cx="295232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p:nvPr userDrawn="1"/>
        </p:nvCxnSpPr>
        <p:spPr>
          <a:xfrm>
            <a:off x="4657427" y="2564904"/>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userDrawn="1"/>
        </p:nvCxnSpPr>
        <p:spPr>
          <a:xfrm>
            <a:off x="4657427" y="3356992"/>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0" name="直接连接符 59"/>
          <p:cNvCxnSpPr/>
          <p:nvPr userDrawn="1"/>
        </p:nvCxnSpPr>
        <p:spPr>
          <a:xfrm>
            <a:off x="4657427" y="4149080"/>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61" name="直接连接符 60"/>
          <p:cNvCxnSpPr/>
          <p:nvPr userDrawn="1"/>
        </p:nvCxnSpPr>
        <p:spPr>
          <a:xfrm>
            <a:off x="4657427" y="4941168"/>
            <a:ext cx="619268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sp>
        <p:nvSpPr>
          <p:cNvPr id="62" name="矩形 61"/>
          <p:cNvSpPr/>
          <p:nvPr userDrawn="1"/>
        </p:nvSpPr>
        <p:spPr>
          <a:xfrm>
            <a:off x="624979" y="705697"/>
            <a:ext cx="3024336"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148BDC"/>
                </a:solidFill>
                <a:latin typeface="微软雅黑" panose="020b0503020204020204" pitchFamily="34" charset="-122"/>
                <a:ea typeface="微软雅黑" panose="020b0503020204020204" pitchFamily="34" charset="-122"/>
              </a:rPr>
              <a:t>  目录页 </a:t>
            </a:r>
            <a:r>
              <a:rPr lang="en-US" altLang="zh-CN" sz="2000">
                <a:solidFill>
                  <a:srgbClr val="148BDC"/>
                </a:solidFill>
                <a:latin typeface="微软雅黑" panose="020b0503020204020204" pitchFamily="34" charset="-122"/>
                <a:ea typeface="微软雅黑" panose="020b0503020204020204" pitchFamily="34" charset="-122"/>
              </a:rPr>
              <a:t> </a:t>
            </a:r>
            <a:r>
              <a:rPr lang="en-US" altLang="zh-CN" sz="1400" b="1">
                <a:solidFill>
                  <a:srgbClr val="FF6600"/>
                </a:solidFill>
                <a:ea typeface="微软雅黑" panose="020b0503020204020204" pitchFamily="34" charset="-122"/>
                <a:cs typeface="Arial Unicode MS" pitchFamily="34" charset="-122"/>
              </a:rPr>
              <a:t>CONTENTS PAGE</a:t>
            </a:r>
            <a:r>
              <a:rPr lang="en-US" altLang="zh-CN" sz="1400">
                <a:solidFill>
                  <a:srgbClr val="FF6600"/>
                </a:solidFill>
                <a:latin typeface="微软雅黑" panose="020b0503020204020204" pitchFamily="34" charset="-122"/>
                <a:ea typeface="微软雅黑" panose="020b0503020204020204" pitchFamily="34" charset="-122"/>
              </a:rPr>
              <a:t> </a:t>
            </a:r>
            <a:endParaRPr lang="zh-CN" altLang="en-US" sz="140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4" fill="hold"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down)">
                                      <p:cBhvr>
                                        <p:cTn id="7" dur="600"/>
                                        <p:tgtEl>
                                          <p:spTgt spid="38"/>
                                        </p:tgtEl>
                                      </p:cBhvr>
                                    </p:animEffect>
                                  </p:childTnLst>
                                </p:cTn>
                              </p:par>
                              <p:par>
                                <p:cTn id="8" presetID="22" presetClass="entr" presetSubtype="8" fill="hold" nodeType="withEffect">
                                  <p:stCondLst>
                                    <p:cond delay="200"/>
                                  </p:stCondLst>
                                  <p:childTnLst>
                                    <p:set>
                                      <p:cBhvr>
                                        <p:cTn id="9" dur="1" fill="hold">
                                          <p:stCondLst>
                                            <p:cond delay="0"/>
                                          </p:stCondLst>
                                        </p:cTn>
                                        <p:tgtEl>
                                          <p:spTgt spid="39"/>
                                        </p:tgtEl>
                                        <p:attrNameLst>
                                          <p:attrName>style.visibility</p:attrName>
                                        </p:attrNameLst>
                                      </p:cBhvr>
                                      <p:to>
                                        <p:strVal val="visible"/>
                                      </p:to>
                                    </p:set>
                                    <p:animEffect transition="in" filter="wipe(left)">
                                      <p:cBhvr>
                                        <p:cTn id="10" dur="600"/>
                                        <p:tgtEl>
                                          <p:spTgt spid="39"/>
                                        </p:tgtEl>
                                      </p:cBhvr>
                                    </p:animEffect>
                                  </p:childTnLst>
                                </p:cTn>
                              </p:par>
                              <p:par>
                                <p:cTn id="11" presetID="22" presetClass="entr" presetSubtype="4" fill="hold" nodeType="withEffect">
                                  <p:stCondLst>
                                    <p:cond delay="400"/>
                                  </p:stCondLst>
                                  <p:childTnLst>
                                    <p:set>
                                      <p:cBhvr>
                                        <p:cTn id="12" dur="1" fill="hold">
                                          <p:stCondLst>
                                            <p:cond delay="0"/>
                                          </p:stCondLst>
                                        </p:cTn>
                                        <p:tgtEl>
                                          <p:spTgt spid="40"/>
                                        </p:tgtEl>
                                        <p:attrNameLst>
                                          <p:attrName>style.visibility</p:attrName>
                                        </p:attrNameLst>
                                      </p:cBhvr>
                                      <p:to>
                                        <p:strVal val="visible"/>
                                      </p:to>
                                    </p:set>
                                    <p:animEffect transition="in" filter="wipe(down)">
                                      <p:cBhvr>
                                        <p:cTn id="13" dur="600"/>
                                        <p:tgtEl>
                                          <p:spTgt spid="40"/>
                                        </p:tgtEl>
                                      </p:cBhvr>
                                    </p:animEffect>
                                  </p:childTnLst>
                                </p:cTn>
                              </p:par>
                              <p:par>
                                <p:cTn id="14" presetID="22" presetClass="entr" presetSubtype="8" fill="hold" nodeType="withEffect">
                                  <p:stCondLst>
                                    <p:cond delay="600"/>
                                  </p:stCondLst>
                                  <p:childTnLst>
                                    <p:set>
                                      <p:cBhvr>
                                        <p:cTn id="15" dur="1" fill="hold">
                                          <p:stCondLst>
                                            <p:cond delay="0"/>
                                          </p:stCondLst>
                                        </p:cTn>
                                        <p:tgtEl>
                                          <p:spTgt spid="42"/>
                                        </p:tgtEl>
                                        <p:attrNameLst>
                                          <p:attrName>style.visibility</p:attrName>
                                        </p:attrNameLst>
                                      </p:cBhvr>
                                      <p:to>
                                        <p:strVal val="visible"/>
                                      </p:to>
                                    </p:set>
                                    <p:animEffect transition="in" filter="wipe(left)">
                                      <p:cBhvr>
                                        <p:cTn id="16" dur="600"/>
                                        <p:tgtEl>
                                          <p:spTgt spid="42"/>
                                        </p:tgtEl>
                                      </p:cBhvr>
                                    </p:animEffect>
                                  </p:childTnLst>
                                </p:cTn>
                              </p:par>
                              <p:par>
                                <p:cTn id="17" presetID="22" presetClass="entr" presetSubtype="2" fill="hold" nodeType="withEffect">
                                  <p:stCondLst>
                                    <p:cond delay="1000"/>
                                  </p:stCondLst>
                                  <p:childTnLst>
                                    <p:set>
                                      <p:cBhvr>
                                        <p:cTn id="18" dur="1" fill="hold">
                                          <p:stCondLst>
                                            <p:cond delay="0"/>
                                          </p:stCondLst>
                                        </p:cTn>
                                        <p:tgtEl>
                                          <p:spTgt spid="41"/>
                                        </p:tgtEl>
                                        <p:attrNameLst>
                                          <p:attrName>style.visibility</p:attrName>
                                        </p:attrNameLst>
                                      </p:cBhvr>
                                      <p:to>
                                        <p:strVal val="visible"/>
                                      </p:to>
                                    </p:set>
                                    <p:animEffect transition="in" filter="wipe(right)">
                                      <p:cBhvr>
                                        <p:cTn id="19" dur="600"/>
                                        <p:tgtEl>
                                          <p:spTgt spid="41"/>
                                        </p:tgtEl>
                                      </p:cBhvr>
                                    </p:animEffect>
                                  </p:childTnLst>
                                </p:cTn>
                              </p:par>
                            </p:childTnLst>
                          </p:cTn>
                        </p:par>
                        <p:par>
                          <p:cTn id="20" fill="hold" nodeType="afterGroup">
                            <p:stCondLst>
                              <p:cond delay="1600"/>
                            </p:stCondLst>
                            <p:childTnLst>
                              <p:par>
                                <p:cTn id="21" presetID="1" presetClass="exit" presetSubtype="0" fill="hold" nodeType="afterEffect">
                                  <p:stCondLst>
                                    <p:cond delay="0"/>
                                  </p:stCondLst>
                                  <p:childTnLst>
                                    <p:set>
                                      <p:cBhvr>
                                        <p:cTn id="22" dur="1" fill="hold">
                                          <p:stCondLst>
                                            <p:cond delay="0"/>
                                          </p:stCondLst>
                                        </p:cTn>
                                        <p:tgtEl>
                                          <p:spTgt spid="38"/>
                                        </p:tgtEl>
                                        <p:attrNameLst>
                                          <p:attrName>style.visibility</p:attrName>
                                        </p:attrNameLst>
                                      </p:cBhvr>
                                      <p:to>
                                        <p:strVal val="hidden"/>
                                      </p:to>
                                    </p:set>
                                  </p:childTnLst>
                                </p:cTn>
                              </p:par>
                              <p:par>
                                <p:cTn id="23" presetID="1" presetClass="exit" presetSubtype="0" fill="hold" nodeType="withEffect">
                                  <p:stCondLst>
                                    <p:cond delay="0"/>
                                  </p:stCondLst>
                                  <p:childTnLst>
                                    <p:set>
                                      <p:cBhvr>
                                        <p:cTn id="24" dur="1" fill="hold">
                                          <p:stCondLst>
                                            <p:cond delay="0"/>
                                          </p:stCondLst>
                                        </p:cTn>
                                        <p:tgtEl>
                                          <p:spTgt spid="39"/>
                                        </p:tgtEl>
                                        <p:attrNameLst>
                                          <p:attrName>style.visibility</p:attrName>
                                        </p:attrNameLst>
                                      </p:cBhvr>
                                      <p:to>
                                        <p:strVal val="hidden"/>
                                      </p:to>
                                    </p:set>
                                  </p:childTnLst>
                                </p:cTn>
                              </p:par>
                              <p:par>
                                <p:cTn id="25" presetID="1" presetClass="exit" presetSubtype="0" fill="hold" nodeType="withEffect">
                                  <p:stCondLst>
                                    <p:cond delay="0"/>
                                  </p:stCondLst>
                                  <p:childTnLst>
                                    <p:set>
                                      <p:cBhvr>
                                        <p:cTn id="26" dur="1" fill="hold">
                                          <p:stCondLst>
                                            <p:cond delay="0"/>
                                          </p:stCondLst>
                                        </p:cTn>
                                        <p:tgtEl>
                                          <p:spTgt spid="40"/>
                                        </p:tgtEl>
                                        <p:attrNameLst>
                                          <p:attrName>style.visibility</p:attrName>
                                        </p:attrNameLst>
                                      </p:cBhvr>
                                      <p:to>
                                        <p:strVal val="hidden"/>
                                      </p:to>
                                    </p:set>
                                  </p:childTnLst>
                                </p:cTn>
                              </p:par>
                              <p:par>
                                <p:cTn id="27" presetID="1" presetClass="exit" presetSubtype="0" fill="hold" nodeType="withEffect">
                                  <p:stCondLst>
                                    <p:cond delay="0"/>
                                  </p:stCondLst>
                                  <p:childTnLst>
                                    <p:set>
                                      <p:cBhvr>
                                        <p:cTn id="28" dur="1" fill="hold">
                                          <p:stCondLst>
                                            <p:cond delay="0"/>
                                          </p:stCondLst>
                                        </p:cTn>
                                        <p:tgtEl>
                                          <p:spTgt spid="41"/>
                                        </p:tgtEl>
                                        <p:attrNameLst>
                                          <p:attrName>style.visibility</p:attrName>
                                        </p:attrNameLst>
                                      </p:cBhvr>
                                      <p:to>
                                        <p:strVal val="hidden"/>
                                      </p:to>
                                    </p:set>
                                  </p:childTnLst>
                                </p:cTn>
                              </p:par>
                              <p:par>
                                <p:cTn id="29" presetID="1" presetClass="exit" presetSubtype="0" fill="hold" nodeType="withEffect">
                                  <p:stCondLst>
                                    <p:cond delay="0"/>
                                  </p:stCondLst>
                                  <p:childTnLst>
                                    <p:set>
                                      <p:cBhvr>
                                        <p:cTn id="30" dur="1" fill="hold">
                                          <p:stCondLst>
                                            <p:cond delay="0"/>
                                          </p:stCondLst>
                                        </p:cTn>
                                        <p:tgtEl>
                                          <p:spTgt spid="42"/>
                                        </p:tgtEl>
                                        <p:attrNameLst>
                                          <p:attrName>style.visibility</p:attrName>
                                        </p:attrNameLst>
                                      </p:cBhvr>
                                      <p:to>
                                        <p:strVal val="hidden"/>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par>
                                <p:cTn id="33" presetID="6" presetClass="emph" presetSubtype="0" fill="hold" nodeType="withEffect">
                                  <p:stCondLst>
                                    <p:cond delay="0"/>
                                  </p:stCondLst>
                                  <p:childTnLst>
                                    <p:animScale>
                                      <p:cBhvr>
                                        <p:cTn id="34" dur="500" fill="hold"/>
                                        <p:tgtEl>
                                          <p:spTgt spid="43"/>
                                        </p:tgtEl>
                                      </p:cBhvr>
                                      <p:by x="30000" y="30000"/>
                                    </p:animScale>
                                  </p:childTnLst>
                                </p:cTn>
                              </p:par>
                              <p:par>
                                <p:cTn id="35" presetID="0" presetClass="path" presetSubtype="0" fill="hold" nodeType="withEffect">
                                  <p:stCondLst>
                                    <p:cond delay="0"/>
                                  </p:stCondLst>
                                  <p:childTnLst>
                                    <p:animMotion origin="layout" path="M 0 0 L -0.00625 0.26667" pathEditMode="relative" rAng="0" ptsTypes="AA">
                                      <p:cBhvr>
                                        <p:cTn id="36" dur="500" fill="hold"/>
                                        <p:tgtEl>
                                          <p:spTgt spid="43"/>
                                        </p:tgtEl>
                                        <p:attrNameLst>
                                          <p:attrName>ppt_x</p:attrName>
                                          <p:attrName>ppt_y</p:attrName>
                                        </p:attrNameLst>
                                      </p:cBhvr>
                                      <p:rCtr x="-313" y="13333"/>
                                    </p:animMotion>
                                  </p:childTnLst>
                                </p:cTn>
                              </p:par>
                            </p:childTnLst>
                          </p:cTn>
                        </p:par>
                        <p:par>
                          <p:cTn id="37" fill="hold" nodeType="afterGroup">
                            <p:stCondLst>
                              <p:cond delay="2100"/>
                            </p:stCondLst>
                            <p:childTnLst>
                              <p:par>
                                <p:cTn id="38" presetID="10" presetClass="exit" presetSubtype="0" fill="hold" nodeType="afterEffect">
                                  <p:stCondLst>
                                    <p:cond delay="500"/>
                                  </p:stCondLst>
                                  <p:childTnLst>
                                    <p:animEffect transition="out" filter="fade">
                                      <p:cBhvr>
                                        <p:cTn id="39" dur="2000"/>
                                        <p:tgtEl>
                                          <p:spTgt spid="43"/>
                                        </p:tgtEl>
                                      </p:cBhvr>
                                    </p:animEffect>
                                    <p:set>
                                      <p:cBhvr>
                                        <p:cTn id="40" dur="1" fill="hold">
                                          <p:stCondLst>
                                            <p:cond delay="1999"/>
                                          </p:stCondLst>
                                        </p:cTn>
                                        <p:tgtEl>
                                          <p:spTgt spid="43"/>
                                        </p:tgtEl>
                                        <p:attrNameLst>
                                          <p:attrName>style.visibility</p:attrName>
                                        </p:attrNameLst>
                                      </p:cBhvr>
                                      <p:to>
                                        <p:strVal val="hidden"/>
                                      </p:to>
                                    </p:set>
                                  </p:childTnLst>
                                </p:cTn>
                              </p:par>
                              <p:par>
                                <p:cTn id="41" presetID="10" presetClass="entr" presetSubtype="0" fill="hold" nodeType="with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childTnLst>
                                </p:cTn>
                              </p:par>
                              <p:par>
                                <p:cTn id="44" presetID="10" presetClass="exit" presetSubtype="0" fill="hold" nodeType="withEffect">
                                  <p:stCondLst>
                                    <p:cond delay="3000"/>
                                  </p:stCondLst>
                                  <p:childTnLst>
                                    <p:animEffect transition="out" filter="fade">
                                      <p:cBhvr>
                                        <p:cTn id="45" dur="2000"/>
                                        <p:tgtEl>
                                          <p:spTgt spid="53"/>
                                        </p:tgtEl>
                                      </p:cBhvr>
                                    </p:animEffect>
                                    <p:set>
                                      <p:cBhvr>
                                        <p:cTn id="46" dur="1" fill="hold">
                                          <p:stCondLst>
                                            <p:cond delay="1999"/>
                                          </p:stCondLst>
                                        </p:cTn>
                                        <p:tgtEl>
                                          <p:spTgt spid="53"/>
                                        </p:tgtEl>
                                        <p:attrNameLst>
                                          <p:attrName>style.visibility</p:attrName>
                                        </p:attrNameLst>
                                      </p:cBhvr>
                                      <p:to>
                                        <p:strVal val="hidden"/>
                                      </p:to>
                                    </p:set>
                                  </p:childTnLst>
                                </p:cTn>
                              </p:par>
                              <p:par>
                                <p:cTn id="47" presetID="10" presetClass="entr" presetSubtype="0" fill="hold" nodeType="withEffect">
                                  <p:stCondLst>
                                    <p:cond delay="2500"/>
                                  </p:stCondLst>
                                  <p:childTnLst>
                                    <p:set>
                                      <p:cBhvr>
                                        <p:cTn id="48" dur="1" fill="hold">
                                          <p:stCondLst>
                                            <p:cond delay="0"/>
                                          </p:stCondLst>
                                        </p:cTn>
                                        <p:tgtEl>
                                          <p:spTgt spid="52"/>
                                        </p:tgtEl>
                                        <p:attrNameLst>
                                          <p:attrName>style.visibility</p:attrName>
                                        </p:attrNameLst>
                                      </p:cBhvr>
                                      <p:to>
                                        <p:strVal val="visible"/>
                                      </p:to>
                                    </p:set>
                                    <p:animEffect transition="in" filter="fade">
                                      <p:cBhvr>
                                        <p:cTn id="49" dur="2000"/>
                                        <p:tgtEl>
                                          <p:spTgt spid="52"/>
                                        </p:tgtEl>
                                      </p:cBhvr>
                                    </p:animEffect>
                                  </p:childTnLst>
                                </p:cTn>
                              </p:par>
                              <p:par>
                                <p:cTn id="50" presetID="10" presetClass="exit" presetSubtype="0" fill="hold" nodeType="withEffect">
                                  <p:stCondLst>
                                    <p:cond delay="5500"/>
                                  </p:stCondLst>
                                  <p:childTnLst>
                                    <p:animEffect transition="out" filter="fade">
                                      <p:cBhvr>
                                        <p:cTn id="51" dur="2000"/>
                                        <p:tgtEl>
                                          <p:spTgt spid="52"/>
                                        </p:tgtEl>
                                      </p:cBhvr>
                                    </p:animEffect>
                                    <p:set>
                                      <p:cBhvr>
                                        <p:cTn id="52" dur="1" fill="hold">
                                          <p:stCondLst>
                                            <p:cond delay="1999"/>
                                          </p:stCondLst>
                                        </p:cTn>
                                        <p:tgtEl>
                                          <p:spTgt spid="52"/>
                                        </p:tgtEl>
                                        <p:attrNameLst>
                                          <p:attrName>style.visibility</p:attrName>
                                        </p:attrNameLst>
                                      </p:cBhvr>
                                      <p:to>
                                        <p:strVal val="hidden"/>
                                      </p:to>
                                    </p:set>
                                  </p:childTnLst>
                                </p:cTn>
                              </p:par>
                              <p:par>
                                <p:cTn id="53" presetID="10" presetClass="entr" presetSubtype="0" fill="hold" nodeType="withEffect">
                                  <p:stCondLst>
                                    <p:cond delay="500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2000"/>
                                        <p:tgtEl>
                                          <p:spTgt spid="51"/>
                                        </p:tgtEl>
                                      </p:cBhvr>
                                    </p:animEffect>
                                  </p:childTnLst>
                                </p:cTn>
                              </p:par>
                              <p:par>
                                <p:cTn id="56" presetID="10" presetClass="exit" presetSubtype="0" fill="hold" nodeType="withEffect">
                                  <p:stCondLst>
                                    <p:cond delay="8000"/>
                                  </p:stCondLst>
                                  <p:childTnLst>
                                    <p:animEffect transition="out" filter="fade">
                                      <p:cBhvr>
                                        <p:cTn id="57" dur="2000"/>
                                        <p:tgtEl>
                                          <p:spTgt spid="51"/>
                                        </p:tgtEl>
                                      </p:cBhvr>
                                    </p:animEffect>
                                    <p:set>
                                      <p:cBhvr>
                                        <p:cTn id="58" dur="1" fill="hold">
                                          <p:stCondLst>
                                            <p:cond delay="1999"/>
                                          </p:stCondLst>
                                        </p:cTn>
                                        <p:tgtEl>
                                          <p:spTgt spid="51"/>
                                        </p:tgtEl>
                                        <p:attrNameLst>
                                          <p:attrName>style.visibility</p:attrName>
                                        </p:attrNameLst>
                                      </p:cBhvr>
                                      <p:to>
                                        <p:strVal val="hidden"/>
                                      </p:to>
                                    </p:set>
                                  </p:childTnLst>
                                </p:cTn>
                              </p:par>
                              <p:par>
                                <p:cTn id="59" presetID="10" presetClass="entr" presetSubtype="0" fill="hold" nodeType="withEffect">
                                  <p:stCondLst>
                                    <p:cond delay="7500"/>
                                  </p:stCondLst>
                                  <p:childTnLst>
                                    <p:set>
                                      <p:cBhvr>
                                        <p:cTn id="60" dur="1" fill="hold">
                                          <p:stCondLst>
                                            <p:cond delay="0"/>
                                          </p:stCondLst>
                                        </p:cTn>
                                        <p:tgtEl>
                                          <p:spTgt spid="50"/>
                                        </p:tgtEl>
                                        <p:attrNameLst>
                                          <p:attrName>style.visibility</p:attrName>
                                        </p:attrNameLst>
                                      </p:cBhvr>
                                      <p:to>
                                        <p:strVal val="visible"/>
                                      </p:to>
                                    </p:set>
                                    <p:animEffect transition="in" filter="fade">
                                      <p:cBhvr>
                                        <p:cTn id="61" dur="2000"/>
                                        <p:tgtEl>
                                          <p:spTgt spid="50"/>
                                        </p:tgtEl>
                                      </p:cBhvr>
                                    </p:animEffect>
                                  </p:childTnLst>
                                </p:cTn>
                              </p:par>
                              <p:par>
                                <p:cTn id="62" presetID="10" presetClass="exit" presetSubtype="0" fill="hold" nodeType="withEffect">
                                  <p:stCondLst>
                                    <p:cond delay="10500"/>
                                  </p:stCondLst>
                                  <p:childTnLst>
                                    <p:animEffect transition="out" filter="fade">
                                      <p:cBhvr>
                                        <p:cTn id="63" dur="2000"/>
                                        <p:tgtEl>
                                          <p:spTgt spid="50"/>
                                        </p:tgtEl>
                                      </p:cBhvr>
                                    </p:animEffect>
                                    <p:set>
                                      <p:cBhvr>
                                        <p:cTn id="64" dur="1" fill="hold">
                                          <p:stCondLst>
                                            <p:cond delay="1999"/>
                                          </p:stCondLst>
                                        </p:cTn>
                                        <p:tgtEl>
                                          <p:spTgt spid="50"/>
                                        </p:tgtEl>
                                        <p:attrNameLst>
                                          <p:attrName>style.visibility</p:attrName>
                                        </p:attrNameLst>
                                      </p:cBhvr>
                                      <p:to>
                                        <p:strVal val="hidden"/>
                                      </p:to>
                                    </p:set>
                                  </p:childTnLst>
                                </p:cTn>
                              </p:par>
                              <p:par>
                                <p:cTn id="65" presetID="10" presetClass="entr" presetSubtype="0" fill="hold" nodeType="withEffect">
                                  <p:stCondLst>
                                    <p:cond delay="10000"/>
                                  </p:stCondLst>
                                  <p:childTnLst>
                                    <p:set>
                                      <p:cBhvr>
                                        <p:cTn id="66" dur="1" fill="hold">
                                          <p:stCondLst>
                                            <p:cond delay="0"/>
                                          </p:stCondLst>
                                        </p:cTn>
                                        <p:tgtEl>
                                          <p:spTgt spid="49"/>
                                        </p:tgtEl>
                                        <p:attrNameLst>
                                          <p:attrName>style.visibility</p:attrName>
                                        </p:attrNameLst>
                                      </p:cBhvr>
                                      <p:to>
                                        <p:strVal val="visible"/>
                                      </p:to>
                                    </p:set>
                                    <p:animEffect transition="in" filter="fade">
                                      <p:cBhvr>
                                        <p:cTn id="67" dur="2000"/>
                                        <p:tgtEl>
                                          <p:spTgt spid="49"/>
                                        </p:tgtEl>
                                      </p:cBhvr>
                                    </p:animEffect>
                                  </p:childTnLst>
                                </p:cTn>
                              </p:par>
                              <p:par>
                                <p:cTn id="68" presetID="10"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2000"/>
                                        <p:tgtEl>
                                          <p:spTgt spid="54"/>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2000"/>
                                        <p:tgtEl>
                                          <p:spTgt spid="55"/>
                                        </p:tgtEl>
                                      </p:cBhvr>
                                    </p:animEffect>
                                  </p:childTnLst>
                                </p:cTn>
                              </p:par>
                              <p:par>
                                <p:cTn id="74" presetID="8" presetClass="emph" presetSubtype="0" fill="hold" grpId="1" nodeType="withEffect">
                                  <p:stCondLst>
                                    <p:cond delay="1100"/>
                                  </p:stCondLst>
                                  <p:childTnLst>
                                    <p:animRot by="10800000">
                                      <p:cBhvr>
                                        <p:cTn id="75" dur="12900" fill="hold"/>
                                        <p:tgtEl>
                                          <p:spTgt spid="54"/>
                                        </p:tgtEl>
                                        <p:attrNameLst>
                                          <p:attrName>r</p:attrName>
                                        </p:attrNameLst>
                                      </p:cBhvr>
                                    </p:animRot>
                                  </p:childTnLst>
                                </p:cTn>
                              </p:par>
                              <p:par>
                                <p:cTn id="76" presetID="8" presetClass="emph" presetSubtype="0" fill="hold" grpId="1" nodeType="withEffect">
                                  <p:stCondLst>
                                    <p:cond delay="1100"/>
                                  </p:stCondLst>
                                  <p:childTnLst>
                                    <p:animRot by="10800000">
                                      <p:cBhvr>
                                        <p:cTn id="77" dur="12900" fill="hold"/>
                                        <p:tgtEl>
                                          <p:spTgt spid="55"/>
                                        </p:tgtEl>
                                        <p:attrNameLst>
                                          <p:attrName>r</p:attrName>
                                        </p:attrNameLst>
                                      </p:cBhvr>
                                    </p:animRot>
                                  </p:childTnLst>
                                </p:cTn>
                              </p:par>
                            </p:childTnLst>
                          </p:cTn>
                        </p:par>
                        <p:par>
                          <p:cTn id="78" fill="hold" nodeType="afterGroup">
                            <p:stCondLst>
                              <p:cond delay="16100"/>
                            </p:stCondLst>
                            <p:childTnLst>
                              <p:par>
                                <p:cTn id="79" presetID="53" presetClass="exit" presetSubtype="0" fill="hold" nodeType="afterEffect">
                                  <p:stCondLst>
                                    <p:cond delay="0"/>
                                  </p:stCondLst>
                                  <p:childTnLst>
                                    <p:anim calcmode="lin" valueType="num">
                                      <p:cBhvr>
                                        <p:cTn id="80" dur="500"/>
                                        <p:tgtEl>
                                          <p:spTgt spid="49"/>
                                        </p:tgtEl>
                                        <p:attrNameLst>
                                          <p:attrName>ppt_w</p:attrName>
                                        </p:attrNameLst>
                                      </p:cBhvr>
                                      <p:tavLst>
                                        <p:tav tm="0">
                                          <p:val>
                                            <p:strVal val="ppt_w"/>
                                          </p:val>
                                        </p:tav>
                                        <p:tav tm="100000">
                                          <p:val>
                                            <p:fltVal val="0"/>
                                          </p:val>
                                        </p:tav>
                                      </p:tavLst>
                                    </p:anim>
                                    <p:anim calcmode="lin" valueType="num">
                                      <p:cBhvr>
                                        <p:cTn id="81" dur="500"/>
                                        <p:tgtEl>
                                          <p:spTgt spid="49"/>
                                        </p:tgtEl>
                                        <p:attrNameLst>
                                          <p:attrName>ppt_h</p:attrName>
                                        </p:attrNameLst>
                                      </p:cBhvr>
                                      <p:tavLst>
                                        <p:tav tm="0">
                                          <p:val>
                                            <p:strVal val="ppt_h"/>
                                          </p:val>
                                        </p:tav>
                                        <p:tav tm="100000">
                                          <p:val>
                                            <p:fltVal val="0"/>
                                          </p:val>
                                        </p:tav>
                                      </p:tavLst>
                                    </p:anim>
                                    <p:animEffect transition="out" filter="fade">
                                      <p:cBhvr>
                                        <p:cTn id="82" dur="500"/>
                                        <p:tgtEl>
                                          <p:spTgt spid="49"/>
                                        </p:tgtEl>
                                      </p:cBhvr>
                                    </p:animEffect>
                                    <p:set>
                                      <p:cBhvr>
                                        <p:cTn id="83" dur="1" fill="hold">
                                          <p:stCondLst>
                                            <p:cond delay="499"/>
                                          </p:stCondLst>
                                        </p:cTn>
                                        <p:tgtEl>
                                          <p:spTgt spid="49"/>
                                        </p:tgtEl>
                                        <p:attrNameLst>
                                          <p:attrName>style.visibility</p:attrName>
                                        </p:attrNameLst>
                                      </p:cBhvr>
                                      <p:to>
                                        <p:strVal val="hidden"/>
                                      </p:to>
                                    </p:set>
                                  </p:childTnLst>
                                </p:cTn>
                              </p:par>
                              <p:par>
                                <p:cTn id="84" presetID="35" presetClass="path" presetSubtype="0" accel="50000" decel="50000" fill="hold" nodeType="withEffect">
                                  <p:stCondLst>
                                    <p:cond delay="0"/>
                                  </p:stCondLst>
                                  <p:childTnLst>
                                    <p:animMotion origin="layout" path="M 0 0 L -0.25 0 E" pathEditMode="relative" ptsTypes="">
                                      <p:cBhvr>
                                        <p:cTn id="85" dur="500" fill="hold"/>
                                        <p:tgtEl>
                                          <p:spTgt spid="49"/>
                                        </p:tgtEl>
                                        <p:attrNameLst>
                                          <p:attrName>ppt_x</p:attrName>
                                          <p:attrName>ppt_y</p:attrName>
                                        </p:attrNameLst>
                                      </p:cBhvr>
                                    </p:animMotion>
                                  </p:childTnLst>
                                </p:cTn>
                              </p:par>
                              <p:par>
                                <p:cTn id="86" presetID="10" presetClass="exit" presetSubtype="0" fill="hold" grpId="2" nodeType="withEffect">
                                  <p:stCondLst>
                                    <p:cond delay="0"/>
                                  </p:stCondLst>
                                  <p:childTnLst>
                                    <p:animEffect transition="out" filter="fade">
                                      <p:cBhvr>
                                        <p:cTn id="87" dur="500"/>
                                        <p:tgtEl>
                                          <p:spTgt spid="54"/>
                                        </p:tgtEl>
                                      </p:cBhvr>
                                    </p:animEffect>
                                    <p:set>
                                      <p:cBhvr>
                                        <p:cTn id="88" dur="1" fill="hold">
                                          <p:stCondLst>
                                            <p:cond delay="499"/>
                                          </p:stCondLst>
                                        </p:cTn>
                                        <p:tgtEl>
                                          <p:spTgt spid="54"/>
                                        </p:tgtEl>
                                        <p:attrNameLst>
                                          <p:attrName>style.visibility</p:attrName>
                                        </p:attrNameLst>
                                      </p:cBhvr>
                                      <p:to>
                                        <p:strVal val="hidden"/>
                                      </p:to>
                                    </p:set>
                                  </p:childTnLst>
                                </p:cTn>
                              </p:par>
                              <p:par>
                                <p:cTn id="89" presetID="10" presetClass="exit" presetSubtype="0" fill="hold" grpId="2" nodeType="withEffect">
                                  <p:stCondLst>
                                    <p:cond delay="0"/>
                                  </p:stCondLst>
                                  <p:childTnLst>
                                    <p:animEffect transition="out" filter="fade">
                                      <p:cBhvr>
                                        <p:cTn id="90" dur="500"/>
                                        <p:tgtEl>
                                          <p:spTgt spid="55"/>
                                        </p:tgtEl>
                                      </p:cBhvr>
                                    </p:animEffect>
                                    <p:set>
                                      <p:cBhvr>
                                        <p:cTn id="91" dur="1" fill="hold">
                                          <p:stCondLst>
                                            <p:cond delay="499"/>
                                          </p:stCondLst>
                                        </p:cTn>
                                        <p:tgtEl>
                                          <p:spTgt spid="55"/>
                                        </p:tgtEl>
                                        <p:attrNameLst>
                                          <p:attrName>style.visibility</p:attrName>
                                        </p:attrNameLst>
                                      </p:cBhvr>
                                      <p:to>
                                        <p:strVal val="hidden"/>
                                      </p:to>
                                    </p:set>
                                  </p:childTnLst>
                                </p:cTn>
                              </p:par>
                              <p:par>
                                <p:cTn id="92" presetID="23" presetClass="entr" presetSubtype="16" fill="hold" nodeType="with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fltVal val="0"/>
                                          </p:val>
                                        </p:tav>
                                        <p:tav tm="100000">
                                          <p:val>
                                            <p:strVal val="#ppt_h"/>
                                          </p:val>
                                        </p:tav>
                                      </p:tavLst>
                                    </p:anim>
                                  </p:childTnLst>
                                </p:cTn>
                              </p:par>
                            </p:childTnLst>
                          </p:cTn>
                        </p:par>
                        <p:par>
                          <p:cTn id="96" fill="hold" nodeType="afterGroup">
                            <p:stCondLst>
                              <p:cond delay="16600"/>
                            </p:stCondLst>
                            <p:childTnLst>
                              <p:par>
                                <p:cTn id="97" presetID="2" presetClass="entr" presetSubtype="8" fill="hold" nodeType="afterEffect">
                                  <p:stCondLst>
                                    <p:cond delay="0"/>
                                  </p:stCondLst>
                                  <p:childTnLst>
                                    <p:set>
                                      <p:cBhvr>
                                        <p:cTn id="98" dur="1" fill="hold">
                                          <p:stCondLst>
                                            <p:cond delay="0"/>
                                          </p:stCondLst>
                                        </p:cTn>
                                        <p:tgtEl>
                                          <p:spTgt spid="57"/>
                                        </p:tgtEl>
                                        <p:attrNameLst>
                                          <p:attrName>style.visibility</p:attrName>
                                        </p:attrNameLst>
                                      </p:cBhvr>
                                      <p:to>
                                        <p:strVal val="visible"/>
                                      </p:to>
                                    </p:set>
                                    <p:anim calcmode="lin" valueType="num">
                                      <p:cBhvr additive="base">
                                        <p:cTn id="99" dur="450" fill="hold"/>
                                        <p:tgtEl>
                                          <p:spTgt spid="57"/>
                                        </p:tgtEl>
                                        <p:attrNameLst>
                                          <p:attrName>ppt_x</p:attrName>
                                        </p:attrNameLst>
                                      </p:cBhvr>
                                      <p:tavLst>
                                        <p:tav tm="0">
                                          <p:val>
                                            <p:strVal val="0-#ppt_w/2"/>
                                          </p:val>
                                        </p:tav>
                                        <p:tav tm="100000">
                                          <p:val>
                                            <p:strVal val="#ppt_x"/>
                                          </p:val>
                                        </p:tav>
                                      </p:tavLst>
                                    </p:anim>
                                    <p:anim calcmode="lin" valueType="num">
                                      <p:cBhvr additive="base">
                                        <p:cTn id="100" dur="450" fill="hold"/>
                                        <p:tgtEl>
                                          <p:spTgt spid="57"/>
                                        </p:tgtEl>
                                        <p:attrNameLst>
                                          <p:attrName>ppt_y</p:attrName>
                                        </p:attrNameLst>
                                      </p:cBhvr>
                                      <p:tavLst>
                                        <p:tav tm="0">
                                          <p:val>
                                            <p:strVal val="#ppt_y"/>
                                          </p:val>
                                        </p:tav>
                                        <p:tav tm="100000">
                                          <p:val>
                                            <p:strVal val="#ppt_y"/>
                                          </p:val>
                                        </p:tav>
                                      </p:tavLst>
                                    </p:anim>
                                  </p:childTnLst>
                                </p:cTn>
                              </p:par>
                              <p:par>
                                <p:cTn id="101" presetID="2" presetClass="entr" presetSubtype="8" fill="hold" nodeType="with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additive="base">
                                        <p:cTn id="103" dur="450" fill="hold"/>
                                        <p:tgtEl>
                                          <p:spTgt spid="58"/>
                                        </p:tgtEl>
                                        <p:attrNameLst>
                                          <p:attrName>ppt_x</p:attrName>
                                        </p:attrNameLst>
                                      </p:cBhvr>
                                      <p:tavLst>
                                        <p:tav tm="0">
                                          <p:val>
                                            <p:strVal val="0-#ppt_w/2"/>
                                          </p:val>
                                        </p:tav>
                                        <p:tav tm="100000">
                                          <p:val>
                                            <p:strVal val="#ppt_x"/>
                                          </p:val>
                                        </p:tav>
                                      </p:tavLst>
                                    </p:anim>
                                    <p:anim calcmode="lin" valueType="num">
                                      <p:cBhvr additive="base">
                                        <p:cTn id="104" dur="450" fill="hold"/>
                                        <p:tgtEl>
                                          <p:spTgt spid="58"/>
                                        </p:tgtEl>
                                        <p:attrNameLst>
                                          <p:attrName>ppt_y</p:attrName>
                                        </p:attrNameLst>
                                      </p:cBhvr>
                                      <p:tavLst>
                                        <p:tav tm="0">
                                          <p:val>
                                            <p:strVal val="#ppt_y"/>
                                          </p:val>
                                        </p:tav>
                                        <p:tav tm="100000">
                                          <p:val>
                                            <p:strVal val="#ppt_y"/>
                                          </p:val>
                                        </p:tav>
                                      </p:tavLst>
                                    </p:anim>
                                  </p:childTnLst>
                                </p:cTn>
                              </p:par>
                              <p:par>
                                <p:cTn id="105" presetID="2" presetClass="entr" presetSubtype="8" fill="hold" nodeType="withEffect">
                                  <p:stCondLst>
                                    <p:cond delay="0"/>
                                  </p:stCondLst>
                                  <p:childTnLst>
                                    <p:set>
                                      <p:cBhvr>
                                        <p:cTn id="106" dur="1" fill="hold">
                                          <p:stCondLst>
                                            <p:cond delay="0"/>
                                          </p:stCondLst>
                                        </p:cTn>
                                        <p:tgtEl>
                                          <p:spTgt spid="59"/>
                                        </p:tgtEl>
                                        <p:attrNameLst>
                                          <p:attrName>style.visibility</p:attrName>
                                        </p:attrNameLst>
                                      </p:cBhvr>
                                      <p:to>
                                        <p:strVal val="visible"/>
                                      </p:to>
                                    </p:set>
                                    <p:anim calcmode="lin" valueType="num">
                                      <p:cBhvr additive="base">
                                        <p:cTn id="107" dur="450" fill="hold"/>
                                        <p:tgtEl>
                                          <p:spTgt spid="59"/>
                                        </p:tgtEl>
                                        <p:attrNameLst>
                                          <p:attrName>ppt_x</p:attrName>
                                        </p:attrNameLst>
                                      </p:cBhvr>
                                      <p:tavLst>
                                        <p:tav tm="0">
                                          <p:val>
                                            <p:strVal val="0-#ppt_w/2"/>
                                          </p:val>
                                        </p:tav>
                                        <p:tav tm="100000">
                                          <p:val>
                                            <p:strVal val="#ppt_x"/>
                                          </p:val>
                                        </p:tav>
                                      </p:tavLst>
                                    </p:anim>
                                    <p:anim calcmode="lin" valueType="num">
                                      <p:cBhvr additive="base">
                                        <p:cTn id="108" dur="450" fill="hold"/>
                                        <p:tgtEl>
                                          <p:spTgt spid="59"/>
                                        </p:tgtEl>
                                        <p:attrNameLst>
                                          <p:attrName>ppt_y</p:attrName>
                                        </p:attrNameLst>
                                      </p:cBhvr>
                                      <p:tavLst>
                                        <p:tav tm="0">
                                          <p:val>
                                            <p:strVal val="#ppt_y"/>
                                          </p:val>
                                        </p:tav>
                                        <p:tav tm="100000">
                                          <p:val>
                                            <p:strVal val="#ppt_y"/>
                                          </p:val>
                                        </p:tav>
                                      </p:tavLst>
                                    </p:anim>
                                  </p:childTnLst>
                                </p:cTn>
                              </p:par>
                              <p:par>
                                <p:cTn id="109" presetID="2" presetClass="entr" presetSubtype="8" fill="hold" nodeType="withEffect">
                                  <p:stCondLst>
                                    <p:cond delay="0"/>
                                  </p:stCondLst>
                                  <p:childTnLst>
                                    <p:set>
                                      <p:cBhvr>
                                        <p:cTn id="110" dur="1" fill="hold">
                                          <p:stCondLst>
                                            <p:cond delay="0"/>
                                          </p:stCondLst>
                                        </p:cTn>
                                        <p:tgtEl>
                                          <p:spTgt spid="60"/>
                                        </p:tgtEl>
                                        <p:attrNameLst>
                                          <p:attrName>style.visibility</p:attrName>
                                        </p:attrNameLst>
                                      </p:cBhvr>
                                      <p:to>
                                        <p:strVal val="visible"/>
                                      </p:to>
                                    </p:set>
                                    <p:anim calcmode="lin" valueType="num">
                                      <p:cBhvr additive="base">
                                        <p:cTn id="111" dur="450" fill="hold"/>
                                        <p:tgtEl>
                                          <p:spTgt spid="60"/>
                                        </p:tgtEl>
                                        <p:attrNameLst>
                                          <p:attrName>ppt_x</p:attrName>
                                        </p:attrNameLst>
                                      </p:cBhvr>
                                      <p:tavLst>
                                        <p:tav tm="0">
                                          <p:val>
                                            <p:strVal val="0-#ppt_w/2"/>
                                          </p:val>
                                        </p:tav>
                                        <p:tav tm="100000">
                                          <p:val>
                                            <p:strVal val="#ppt_x"/>
                                          </p:val>
                                        </p:tav>
                                      </p:tavLst>
                                    </p:anim>
                                    <p:anim calcmode="lin" valueType="num">
                                      <p:cBhvr additive="base">
                                        <p:cTn id="112" dur="450" fill="hold"/>
                                        <p:tgtEl>
                                          <p:spTgt spid="60"/>
                                        </p:tgtEl>
                                        <p:attrNameLst>
                                          <p:attrName>ppt_y</p:attrName>
                                        </p:attrNameLst>
                                      </p:cBhvr>
                                      <p:tavLst>
                                        <p:tav tm="0">
                                          <p:val>
                                            <p:strVal val="#ppt_y"/>
                                          </p:val>
                                        </p:tav>
                                        <p:tav tm="100000">
                                          <p:val>
                                            <p:strVal val="#ppt_y"/>
                                          </p:val>
                                        </p:tav>
                                      </p:tavLst>
                                    </p:anim>
                                  </p:childTnLst>
                                </p:cTn>
                              </p:par>
                              <p:par>
                                <p:cTn id="113" presetID="2" presetClass="entr" presetSubtype="8" fill="hold" nodeType="withEffect">
                                  <p:stCondLst>
                                    <p:cond delay="0"/>
                                  </p:stCondLst>
                                  <p:childTnLst>
                                    <p:set>
                                      <p:cBhvr>
                                        <p:cTn id="114" dur="1" fill="hold">
                                          <p:stCondLst>
                                            <p:cond delay="0"/>
                                          </p:stCondLst>
                                        </p:cTn>
                                        <p:tgtEl>
                                          <p:spTgt spid="61"/>
                                        </p:tgtEl>
                                        <p:attrNameLst>
                                          <p:attrName>style.visibility</p:attrName>
                                        </p:attrNameLst>
                                      </p:cBhvr>
                                      <p:to>
                                        <p:strVal val="visible"/>
                                      </p:to>
                                    </p:set>
                                    <p:anim calcmode="lin" valueType="num">
                                      <p:cBhvr additive="base">
                                        <p:cTn id="115" dur="450" fill="hold"/>
                                        <p:tgtEl>
                                          <p:spTgt spid="61"/>
                                        </p:tgtEl>
                                        <p:attrNameLst>
                                          <p:attrName>ppt_x</p:attrName>
                                        </p:attrNameLst>
                                      </p:cBhvr>
                                      <p:tavLst>
                                        <p:tav tm="0">
                                          <p:val>
                                            <p:strVal val="0-#ppt_w/2"/>
                                          </p:val>
                                        </p:tav>
                                        <p:tav tm="100000">
                                          <p:val>
                                            <p:strVal val="#ppt_x"/>
                                          </p:val>
                                        </p:tav>
                                      </p:tavLst>
                                    </p:anim>
                                    <p:anim calcmode="lin" valueType="num">
                                      <p:cBhvr additive="base">
                                        <p:cTn id="116" dur="450" fill="hold"/>
                                        <p:tgtEl>
                                          <p:spTgt spid="61"/>
                                        </p:tgtEl>
                                        <p:attrNameLst>
                                          <p:attrName>ppt_y</p:attrName>
                                        </p:attrNameLst>
                                      </p:cBhvr>
                                      <p:tavLst>
                                        <p:tav tm="0">
                                          <p:val>
                                            <p:strVal val="#ppt_y"/>
                                          </p:val>
                                        </p:tav>
                                        <p:tav tm="100000">
                                          <p:val>
                                            <p:strVal val="#ppt_y"/>
                                          </p:val>
                                        </p:tav>
                                      </p:tavLst>
                                    </p:anim>
                                  </p:childTnLst>
                                </p:cTn>
                              </p:par>
                            </p:childTnLst>
                          </p:cTn>
                        </p:par>
                        <p:par>
                          <p:cTn id="117" fill="hold" nodeType="afterGroup">
                            <p:stCondLst>
                              <p:cond delay="17050"/>
                            </p:stCondLst>
                            <p:childTnLst>
                              <p:par>
                                <p:cTn id="118" presetID="22" presetClass="entr" presetSubtype="8"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Effect transition="in" filter="wipe(left)">
                                      <p:cBhvr>
                                        <p:cTn id="120"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54" grpId="1" animBg="1"/>
      <p:bldP spid="54" grpId="2" animBg="1"/>
      <p:bldP spid="55" grpId="0" animBg="1"/>
      <p:bldP spid="55" grpId="1" animBg="1"/>
      <p:bldP spid="55" grpId="2" animBg="1"/>
      <p:bldP spid="62" grpId="0"/>
    </p:bldLst>
  </p:timing>
</p:sldLayout>
</file>

<file path=ppt/slideLayouts/slideLayout20.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Obj" preserve="1">
  <p:cSld name="两栏内容">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内容占位符 2"/>
          <p:cNvSpPr>
            <a:spLocks noGrp="1"/>
          </p:cNvSpPr>
          <p:nvPr>
            <p:ph sz="half" idx="1"/>
            <p:custDataLst>
              <p:tags r:id="rId2"/>
            </p:custDataLst>
          </p:nvPr>
        </p:nvSpPr>
        <p:spPr>
          <a:xfrm>
            <a:off x="608400" y="1501200"/>
            <a:ext cx="5176800" cy="4748400"/>
          </a:xfrm>
        </p:spPr>
        <p:txBody>
          <a:bodyPr vert="horz" lIns="90000" tIns="46800" rIns="90000" bIns="4680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custDataLst>
              <p:tags r:id="rId3"/>
            </p:custDataLst>
          </p:nvPr>
        </p:nvSpPr>
        <p:spPr>
          <a:xfrm>
            <a:off x="6411600" y="1501200"/>
            <a:ext cx="5176800" cy="4748400"/>
          </a:xfrm>
        </p:spPr>
        <p:txBody>
          <a:bodyPr lIns="90000" tIns="46800" rIns="90000" bIns="4680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1.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woTxTwoObj" preserve="1">
  <p:cSld name="比较">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文本占位符 2"/>
          <p:cNvSpPr>
            <a:spLocks noGrp="1"/>
          </p:cNvSpPr>
          <p:nvPr>
            <p:ph type="body" idx="1" hasCustomPrompt="1"/>
            <p:custDataLst>
              <p:tags r:id="rId2"/>
            </p:custDataLst>
          </p:nvPr>
        </p:nvSpPr>
        <p:spPr>
          <a:xfrm>
            <a:off x="608400" y="1429200"/>
            <a:ext cx="5342400" cy="381600"/>
          </a:xfrm>
        </p:spPr>
        <p:txBody>
          <a:bodyPr lIns="101600" tIns="38100" rIns="76200" bIns="3810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单击此处编辑文本</a:t>
            </a:r>
            <a:endParaRPr lang="zh-CN" altLang="en-US"/>
          </a:p>
        </p:txBody>
      </p:sp>
      <p:sp>
        <p:nvSpPr>
          <p:cNvPr id="4" name="内容占位符 3"/>
          <p:cNvSpPr>
            <a:spLocks noGrp="1"/>
          </p:cNvSpPr>
          <p:nvPr>
            <p:ph sz="half" idx="2"/>
            <p:custDataLst>
              <p:tags r:id="rId3"/>
            </p:custDataLst>
          </p:nvPr>
        </p:nvSpPr>
        <p:spPr>
          <a:xfrm>
            <a:off x="60840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hasCustomPrompt="1"/>
            <p:custDataLst>
              <p:tags r:id="rId4"/>
            </p:custDataLst>
          </p:nvPr>
        </p:nvSpPr>
        <p:spPr>
          <a:xfrm>
            <a:off x="6235750" y="1421729"/>
            <a:ext cx="5342400" cy="381600"/>
          </a:xfrm>
        </p:spPr>
        <p:txBody>
          <a:bodyPr vert="horz" lIns="101600" tIns="38100" rIns="76200" bIns="38100" rtlCol="0" anchor="t" anchorCtr="0">
            <a:normAutofit/>
          </a:bodyPr>
          <a:lstStyle>
            <a:lvl1pPr marL="0" indent="0">
              <a:lnSpc>
                <a:spcPct val="100000"/>
              </a:lnSpc>
              <a:buNone/>
              <a:defRPr sz="2000" b="1" spc="20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单击此处编辑文本</a:t>
            </a:r>
            <a:endParaRPr lang="zh-CN" altLang="en-US"/>
          </a:p>
        </p:txBody>
      </p:sp>
      <p:sp>
        <p:nvSpPr>
          <p:cNvPr id="6" name="内容占位符 5"/>
          <p:cNvSpPr>
            <a:spLocks noGrp="1"/>
          </p:cNvSpPr>
          <p:nvPr>
            <p:ph sz="quarter" idx="4"/>
            <p:custDataLst>
              <p:tags r:id="rId5"/>
            </p:custDataLst>
          </p:nvPr>
        </p:nvSpPr>
        <p:spPr>
          <a:xfrm>
            <a:off x="6235750" y="1854000"/>
            <a:ext cx="5342400" cy="4395600"/>
          </a:xfrm>
        </p:spPr>
        <p:txBody>
          <a:bodyPr vert="horz" lIns="101600" tIns="0" rIns="82550" bIns="0" rtlCol="0">
            <a:normAutofit/>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2.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titleOnly" preserve="1">
  <p:cSld name="仅标题">
    <p:spTree>
      <p:nvGrpSpPr>
        <p:cNvPr id="1" name=""/>
        <p:cNvGrpSpPr/>
        <p:nvPr/>
      </p:nvGrpSpPr>
      <p:grpSpPr>
        <a:xfrm>
          <a:off x="0" y="0"/>
          <a:ext cx="0" cy="0"/>
        </a:xfrm>
      </p:grpSpPr>
      <p:sp>
        <p:nvSpPr>
          <p:cNvPr id="2" name="标题 1"/>
          <p:cNvSpPr>
            <a:spLocks noGrp="1"/>
          </p:cNvSpPr>
          <p:nvPr>
            <p:ph type="title"/>
            <p:custDataLst>
              <p:tags r:id="rId1"/>
            </p:custDataLst>
          </p:nvPr>
        </p:nvSpPr>
        <p:spPr>
          <a:xfrm>
            <a:off x="608400" y="608400"/>
            <a:ext cx="10969200" cy="705600"/>
          </a:xfrm>
        </p:spPr>
        <p:txBody>
          <a:bodyPr vert="horz" lIns="90000" tIns="46800" rIns="90000" bIns="46800" rtlCol="0" anchor="ctr" anchorCtr="0">
            <a:normAutofit/>
          </a:bodyPr>
          <a:lstStyle/>
          <a:p>
            <a:pPr lvl="0"/>
            <a:r>
              <a:rPr lang="zh-CN" altLang="en-US" smtClean="0"/>
              <a:t>单击此处编辑母版标题样式</a:t>
            </a:r>
            <a:endParaRPr lang="zh-CN" altLang="en-US"/>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blank" preserve="1">
  <p:cSld name="空白">
    <p:spTree>
      <p:nvGrpSpPr>
        <p:cNvPr id="1" name=""/>
        <p:cNvGrpSpPr/>
        <p:nvPr/>
      </p:nvGrpSpPr>
      <p:grpSpPr>
        <a:xfrm>
          <a:off x="0" y="0"/>
          <a: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图片与标题">
    <p:spTree>
      <p:nvGrpSpPr>
        <p:cNvPr id="1" name=""/>
        <p:cNvGrpSpPr/>
        <p:nvPr/>
      </p:nvGrpSpPr>
      <p:grpSpPr>
        <a:xfrm>
          <a:off x="0" y="0"/>
          <a:ext cx="0" cy="0"/>
        </a:xfrm>
      </p:grpSpPr>
      <p:sp>
        <p:nvSpPr>
          <p:cNvPr id="3" name="图片占位符 2"/>
          <p:cNvSpPr>
            <a:spLocks noGrp="1"/>
          </p:cNvSpPr>
          <p:nvPr>
            <p:ph type="pic" idx="1"/>
            <p:custDataLst>
              <p:tags r:id="rId1"/>
            </p:custDataLst>
          </p:nvPr>
        </p:nvSpPr>
        <p:spPr>
          <a:xfrm>
            <a:off x="608400" y="1555200"/>
            <a:ext cx="5233077" cy="4608000"/>
          </a:xfrm>
        </p:spPr>
        <p:txBody>
          <a:bodyPr vert="horz" lIns="90000" tIns="46800" rIns="90000" bIns="46800" rtlCol="0">
            <a:normAutofit/>
          </a:bodyPr>
          <a:lstStyle>
            <a:lvl1pPr>
              <a:buNone/>
              <a:defRPr sz="1600"/>
            </a:lvl1pPr>
          </a:lstStyle>
          <a:p>
            <a:pPr lvl="0"/>
            <a:endParaRPr lang="zh-CN" altLang="en-US"/>
          </a:p>
        </p:txBody>
      </p:sp>
      <p:sp>
        <p:nvSpPr>
          <p:cNvPr id="4" name="文本占位符 3"/>
          <p:cNvSpPr>
            <a:spLocks noGrp="1"/>
          </p:cNvSpPr>
          <p:nvPr>
            <p:ph type="body" sz="half" idx="2"/>
            <p:custDataLst>
              <p:tags r:id="rId2"/>
            </p:custDataLst>
          </p:nvPr>
        </p:nvSpPr>
        <p:spPr>
          <a:xfrm>
            <a:off x="6350400" y="1555200"/>
            <a:ext cx="5227200" cy="4608000"/>
          </a:xfrm>
        </p:spPr>
        <p:txBody>
          <a:bodyPr vert="horz" lIns="90000" tIns="46800" rIns="90000" bIns="46800" rtlCol="0">
            <a:normAutofit/>
          </a:bodyPr>
          <a:lstStyle>
            <a:lvl1pPr>
              <a:buNone/>
              <a:defRPr sz="1600"/>
            </a:lvl1pPr>
          </a:lstStyle>
          <a:p>
            <a:pPr lvl="0"/>
            <a:r>
              <a:rPr lang="zh-CN" altLang="en-US" smtClean="0"/>
              <a:t>单击此处编辑母版文本样式</a:t>
            </a:r>
            <a:endParaRPr lang="zh-CN" altLang="en-US"/>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
            </a:fld>
            <a:endParaRPr lang="zh-CN" altLang="en-US"/>
          </a:p>
        </p:txBody>
      </p:sp>
      <p:sp>
        <p:nvSpPr>
          <p:cNvPr id="6" name="页脚占位符 5"/>
          <p:cNvSpPr>
            <a:spLocks noGrp="1"/>
          </p:cNvSpPr>
          <p:nvPr>
            <p:ph type="ftr" sz="quarter" idx="11"/>
            <p:custDataLst>
              <p:tags r:id="rId4"/>
            </p:custDataLst>
          </p:nvPr>
        </p:nvSpPr>
        <p:spPr/>
        <p:txBody>
          <a:bodyPr/>
          <a:lstStyle/>
          <a:p>
            <a:endParaRPr lang="zh-CN" altLang="en-US"/>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
            </a:fld>
            <a:endParaRPr lang="zh-CN" altLang="en-US"/>
          </a:p>
        </p:txBody>
      </p:sp>
      <p:sp>
        <p:nvSpPr>
          <p:cNvPr id="9" name="标题 8"/>
          <p:cNvSpPr>
            <a:spLocks noGrp="1"/>
          </p:cNvSpPr>
          <p:nvPr>
            <p:ph type="title"/>
            <p:custDataLst>
              <p:tags r:id="rId6"/>
            </p:custDataLst>
          </p:nvPr>
        </p:nvSpPr>
        <p:spPr>
          <a:xfrm>
            <a:off x="608400" y="608400"/>
            <a:ext cx="10969200" cy="705600"/>
          </a:xfrm>
        </p:spPr>
        <p:txBody>
          <a:bodyPr/>
          <a:lstStyle/>
          <a:p>
            <a:r>
              <a:rPr lang="zh-CN" altLang="en-US"/>
              <a:t>单击此处编辑母版标题样式</a:t>
            </a:r>
            <a:endParaRPr lang="zh-CN" altLang="en-US"/>
          </a:p>
        </p:txBody>
      </p:sp>
    </p:spTree>
  </p:cSld>
  <p:clrMapOvr>
    <a:masterClrMapping/>
  </p:clrMapOvr>
  <p:transition/>
  <p:timing/>
</p:sldLayout>
</file>

<file path=ppt/slideLayouts/slideLayout2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type="vertTitleAndTx" preserve="1">
  <p:cSld name="竖排标题与文本">
    <p:spTree>
      <p:nvGrpSpPr>
        <p:cNvPr id="1" name=""/>
        <p:cNvGrpSpPr/>
        <p:nvPr/>
      </p:nvGrpSpPr>
      <p:grpSpPr>
        <a:xfrm>
          <a:off x="0" y="0"/>
          <a:ext cx="0" cy="0"/>
        </a:xfrm>
      </p:grpSpPr>
      <p:sp>
        <p:nvSpPr>
          <p:cNvPr id="2" name="竖排标题 1"/>
          <p:cNvSpPr>
            <a:spLocks noGrp="1"/>
          </p:cNvSpPr>
          <p:nvPr>
            <p:ph type="title" orient="vert" hasCustomPrompt="1"/>
            <p:custDataLst>
              <p:tags r:id="rId1"/>
            </p:custDataLst>
          </p:nvPr>
        </p:nvSpPr>
        <p:spPr>
          <a:xfrm>
            <a:off x="10234800" y="914400"/>
            <a:ext cx="1044000" cy="5029200"/>
          </a:xfrm>
        </p:spPr>
        <p:txBody>
          <a:bodyPr vert="eaVert" lIns="90000" tIns="46800" rIns="90000" bIns="46800" rtlCol="0" anchor="ctr" anchorCtr="0">
            <a:normAutofit/>
          </a:bodyPr>
          <a:lstStyle>
            <a:lvl1pPr>
              <a:buNone/>
              <a:defRPr sz="2800"/>
            </a:lvl1pPr>
          </a:lstStyle>
          <a:p>
            <a:pPr lvl="0"/>
            <a:r>
              <a:rPr lang="zh-CN" altLang="en-US" smtClean="0"/>
              <a:t>单击此处编辑标题</a:t>
            </a:r>
            <a:endParaRPr lang="zh-CN" altLang="en-US"/>
          </a:p>
        </p:txBody>
      </p:sp>
      <p:sp>
        <p:nvSpPr>
          <p:cNvPr id="3" name="竖排文字占位符 2"/>
          <p:cNvSpPr>
            <a:spLocks noGrp="1"/>
          </p:cNvSpPr>
          <p:nvPr>
            <p:ph type="body" orient="vert" idx="1"/>
            <p:custDataLst>
              <p:tags r:id="rId2"/>
            </p:custDataLst>
          </p:nvPr>
        </p:nvSpPr>
        <p:spPr>
          <a:xfrm>
            <a:off x="914400" y="914400"/>
            <a:ext cx="9169200" cy="5029200"/>
          </a:xfrm>
        </p:spPr>
        <p:txBody>
          <a:bodyPr vert="eaVert" lIns="46800" tIns="46800" rIns="46800" bIns="46800"/>
          <a:lstStyle>
            <a:lvl1pPr marL="228600" indent="-228600">
              <a:spcAft>
                <a:spcPts val="1000"/>
              </a:spcAft>
              <a:defRPr spc="300"/>
            </a:lvl1pPr>
            <a:lvl2pPr marL="685800" indent="-228600">
              <a:defRPr spc="300"/>
            </a:lvl2pPr>
            <a:lvl3pPr marL="1143000" indent="-228600">
              <a:defRPr spc="300"/>
            </a:lvl3pPr>
            <a:lvl4pPr marL="1600200" indent="-228600">
              <a:defRPr spc="300"/>
            </a:lvl4pPr>
            <a:lvl5pPr marL="2057400" indent="-228600">
              <a:defRPr spc="300"/>
            </a:lvl5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
            </a:fld>
            <a:endParaRPr lang="zh-CN" altLang="en-US"/>
          </a:p>
        </p:txBody>
      </p:sp>
    </p:spTree>
  </p:cSld>
  <p:clrMapOvr>
    <a:masterClrMapping/>
  </p:clrMapOvr>
  <p:transition/>
  <p:timing/>
</p:sldLayout>
</file>

<file path=ppt/slideLayouts/slideLayout2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内容">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7" name="内容占位符 6"/>
          <p:cNvSpPr>
            <a:spLocks noGrp="1"/>
          </p:cNvSpPr>
          <p:nvPr>
            <p:ph sz="quarter" idx="13"/>
            <p:custDataLst>
              <p:tags r:id="rId4"/>
            </p:custDataLst>
          </p:nvPr>
        </p:nvSpPr>
        <p:spPr>
          <a:xfrm>
            <a:off x="608400" y="774000"/>
            <a:ext cx="10972800" cy="5482800"/>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p:transition/>
  <p:timing/>
</p:sldLayout>
</file>

<file path=ppt/slideLayouts/slideLayout2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末尾幻灯片">
    <p:spTree>
      <p:nvGrpSpPr>
        <p:cNvPr id="1" name=""/>
        <p:cNvGrpSpPr/>
        <p:nvPr/>
      </p:nvGrpSpPr>
      <p:grpSpPr>
        <a:xfrm>
          <a:off x="0" y="0"/>
          <a: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
            </a:fld>
            <a:endParaRPr lang="zh-CN" altLang="en-US"/>
          </a:p>
        </p:txBody>
      </p:sp>
      <p:sp>
        <p:nvSpPr>
          <p:cNvPr id="2" name="标题 1"/>
          <p:cNvSpPr>
            <a:spLocks noGrp="1"/>
          </p:cNvSpPr>
          <p:nvPr>
            <p:ph type="title" hasCustomPrompt="1"/>
            <p:custDataLst>
              <p:tags r:id="rId4"/>
            </p:custDataLst>
          </p:nvPr>
        </p:nvSpPr>
        <p:spPr>
          <a:xfrm>
            <a:off x="1198800" y="2484000"/>
            <a:ext cx="9799200" cy="1018800"/>
          </a:xfrm>
        </p:spPr>
        <p:txBody>
          <a:bodyPr vert="horz" lIns="90000" tIns="46800" rIns="90000" bIns="46800" rtlCol="0" anchor="t" anchorCtr="0">
            <a:normAutofit/>
          </a:bodyPr>
          <a:lstStyle>
            <a:lvl1pPr algn="ctr">
              <a:defRPr sz="6000"/>
            </a:lvl1pPr>
          </a:lstStyle>
          <a:p>
            <a:pPr lvl="0"/>
            <a:r>
              <a:rPr lang="zh-CN" altLang="en-US" smtClean="0"/>
              <a:t>单击此处编辑标题</a:t>
            </a:r>
            <a:endParaRPr lang="zh-CN" altLang="en-US"/>
          </a:p>
        </p:txBody>
      </p:sp>
      <p:sp>
        <p:nvSpPr>
          <p:cNvPr id="7" name="文本占位符 6"/>
          <p:cNvSpPr>
            <a:spLocks noGrp="1"/>
          </p:cNvSpPr>
          <p:nvPr>
            <p:ph type="body" sz="quarter" idx="13"/>
            <p:custDataLst>
              <p:tags r:id="rId5"/>
            </p:custDataLst>
          </p:nvPr>
        </p:nvSpPr>
        <p:spPr>
          <a:xfrm>
            <a:off x="1198800" y="3560400"/>
            <a:ext cx="9799200" cy="471600"/>
          </a:xfrm>
        </p:spPr>
        <p:txBody>
          <a:bodyPr lIns="90000" tIns="46800" rIns="90000" bIns="46800">
            <a:normAutofit/>
          </a:bodyPr>
          <a:lstStyle>
            <a:lvl1pPr algn="ctr">
              <a:lnSpc>
                <a:spcPct val="110000"/>
              </a:lnSpc>
              <a:buNone/>
              <a:defRPr sz="2400" spc="200"/>
            </a:lvl1pPr>
          </a:lstStyle>
          <a:p>
            <a:pPr lvl="0"/>
            <a:r>
              <a:rPr lang="zh-CN" altLang="en-US"/>
              <a:t>单击此处编辑母版文本样式</a:t>
            </a:r>
            <a:endParaRPr lang="zh-CN" altLang="en-US"/>
          </a:p>
        </p:txBody>
      </p:sp>
    </p:spTree>
  </p:cSld>
  <p:clrMapOvr>
    <a:masterClrMapping/>
  </p:clrMapOvr>
  <p:transition/>
  <p:timing/>
</p:sldLayout>
</file>

<file path=ppt/slideLayouts/slideLayout3.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目录页">
    <p:bg>
      <p:bgPr>
        <a:solidFill>
          <a:schemeClr val="bg1"/>
        </a:solidFill>
        <a:effectLst/>
      </p:bgPr>
    </p:bg>
    <p:spTree>
      <p:nvGrpSpPr>
        <p:cNvPr id="1" name=""/>
        <p:cNvGrpSpPr/>
        <p:nvPr/>
      </p:nvGrpSpPr>
      <p:grpSpPr>
        <a:xfrm>
          <a:off x="0" y="0"/>
          <a:ext cx="0" cy="0"/>
        </a:xfrm>
      </p:grpSpPr>
      <p:sp>
        <p:nvSpPr>
          <p:cNvPr id="24" name="TextBox 15"/>
          <p:cNvSpPr txBox="1"/>
          <p:nvPr userDrawn="1"/>
        </p:nvSpPr>
        <p:spPr>
          <a:xfrm>
            <a:off x="624979" y="1002214"/>
            <a:ext cx="1296144" cy="338554"/>
          </a:xfrm>
          <a:prstGeom prst="rect">
            <a:avLst/>
          </a:prstGeom>
          <a:noFill/>
        </p:spPr>
        <p:txBody>
          <a:bodyPr wrap="square" rtlCol="0">
            <a:spAutoFit/>
          </a:bodyPr>
          <a:lstStyle/>
          <a:p>
            <a:pPr algn="ctr"/>
            <a:r>
              <a:rPr lang="en-US" altLang="zh-CN" sz="1600">
                <a:solidFill>
                  <a:prstClr val="white"/>
                </a:solidFill>
                <a:latin typeface="Agency FB" panose="020b0503020202020204" pitchFamily="34" charset="0"/>
                <a:ea typeface="Adobe 宋体 Std L" pitchFamily="18" charset="-122"/>
              </a:rPr>
              <a:t>Contents Page</a:t>
            </a:r>
            <a:endParaRPr lang="zh-CN" altLang="en-US" sz="1600">
              <a:solidFill>
                <a:prstClr val="white"/>
              </a:solidFill>
              <a:latin typeface="Agency FB" panose="020b0503020202020204" pitchFamily="34" charset="0"/>
              <a:ea typeface="Adobe 宋体 Std L" pitchFamily="18" charset="-122"/>
            </a:endParaRPr>
          </a:p>
        </p:txBody>
      </p:sp>
      <p:sp>
        <p:nvSpPr>
          <p:cNvPr id="25" name="文本框 24"/>
          <p:cNvSpPr txBox="1"/>
          <p:nvPr userDrawn="1"/>
        </p:nvSpPr>
        <p:spPr>
          <a:xfrm>
            <a:off x="624979" y="561680"/>
            <a:ext cx="1296144" cy="461665"/>
          </a:xfrm>
          <a:prstGeom prst="rect">
            <a:avLst/>
          </a:prstGeom>
          <a:noFill/>
        </p:spPr>
        <p:txBody>
          <a:bodyPr wrap="square" rtlCol="0">
            <a:spAutoFit/>
          </a:bodyPr>
          <a:lstStyle/>
          <a:p>
            <a:pPr algn="ctr"/>
            <a:r>
              <a:rPr lang="zh-CN" altLang="en-US" sz="2400">
                <a:solidFill>
                  <a:prstClr val="white"/>
                </a:solidFill>
                <a:ea typeface="微软雅黑" panose="020b0503020204020204" pitchFamily="34" charset="-122"/>
              </a:rPr>
              <a:t>目录页</a:t>
            </a:r>
            <a:endParaRPr lang="zh-CN" altLang="en-US" sz="2400">
              <a:solidFill>
                <a:prstClr val="white"/>
              </a:solidFill>
              <a:ea typeface="微软雅黑" panose="020b0503020204020204" pitchFamily="34" charset="-122"/>
            </a:endParaRPr>
          </a:p>
        </p:txBody>
      </p:sp>
      <p:sp>
        <p:nvSpPr>
          <p:cNvPr id="26" name="矩形 25"/>
          <p:cNvSpPr/>
          <p:nvPr userDrawn="1"/>
        </p:nvSpPr>
        <p:spPr>
          <a:xfrm>
            <a:off x="0" y="0"/>
            <a:ext cx="12195175" cy="6858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7" name="矩形 26"/>
          <p:cNvSpPr/>
          <p:nvPr userDrawn="1"/>
        </p:nvSpPr>
        <p:spPr>
          <a:xfrm>
            <a:off x="388690" y="319404"/>
            <a:ext cx="11417795" cy="6219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矩形 27"/>
          <p:cNvSpPr/>
          <p:nvPr userDrawn="1"/>
        </p:nvSpPr>
        <p:spPr>
          <a:xfrm>
            <a:off x="624979" y="705697"/>
            <a:ext cx="3024336" cy="39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l" defTabSz="914400" rtl="0" eaLnBrk="1" fontAlgn="auto" latinLnBrk="0" hangingPunct="1">
              <a:lnSpc>
                <a:spcPct val="100000"/>
              </a:lnSpc>
              <a:spcBef>
                <a:spcPct val="0"/>
              </a:spcBef>
              <a:spcAft>
                <a:spcPct val="0"/>
              </a:spcAft>
              <a:buClrTx/>
              <a:buSzTx/>
              <a:buFontTx/>
              <a:buNone/>
              <a:defRPr/>
            </a:pPr>
            <a:r>
              <a:rPr lang="zh-CN" altLang="en-US" sz="2000">
                <a:solidFill>
                  <a:srgbClr val="148BDC"/>
                </a:solidFill>
                <a:latin typeface="微软雅黑" panose="020b0503020204020204" pitchFamily="34" charset="-122"/>
                <a:ea typeface="微软雅黑" panose="020b0503020204020204" pitchFamily="34" charset="-122"/>
              </a:rPr>
              <a:t>  过渡页 </a:t>
            </a:r>
            <a:r>
              <a:rPr lang="en-US" altLang="zh-CN" sz="2000">
                <a:solidFill>
                  <a:srgbClr val="148BDC"/>
                </a:solidFill>
                <a:latin typeface="微软雅黑" panose="020b0503020204020204" pitchFamily="34" charset="-122"/>
                <a:ea typeface="微软雅黑" panose="020b0503020204020204" pitchFamily="34" charset="-122"/>
              </a:rPr>
              <a:t> </a:t>
            </a:r>
            <a:r>
              <a:rPr lang="en-US" altLang="zh-CN" sz="1400" b="1">
                <a:solidFill>
                  <a:srgbClr val="FF6600"/>
                </a:solidFill>
                <a:ea typeface="微软雅黑" panose="020b0503020204020204" pitchFamily="34" charset="-122"/>
                <a:cs typeface="Arial Unicode MS" pitchFamily="34" charset="-122"/>
              </a:rPr>
              <a:t>TRANSITION PAGE</a:t>
            </a:r>
            <a:endParaRPr lang="zh-CN" altLang="en-US" sz="1400">
              <a:solidFill>
                <a:srgbClr val="FF6600"/>
              </a:solidFill>
              <a:latin typeface="微软雅黑" panose="020b0503020204020204" pitchFamily="34" charset="-122"/>
              <a:ea typeface="微软雅黑" panose="020b0503020204020204" pitchFamily="34" charset="-122"/>
            </a:endParaRPr>
          </a:p>
        </p:txBody>
      </p:sp>
      <p:cxnSp>
        <p:nvCxnSpPr>
          <p:cNvPr id="29" name="直接连接符 28"/>
          <p:cNvCxnSpPr/>
          <p:nvPr userDrawn="1"/>
        </p:nvCxnSpPr>
        <p:spPr>
          <a:xfrm>
            <a:off x="192931" y="1105297"/>
            <a:ext cx="2952328" cy="0"/>
          </a:xfrm>
          <a:prstGeom prst="line">
            <a:avLst/>
          </a:prstGeom>
          <a:ln>
            <a:solidFill>
              <a:srgbClr val="148BDC"/>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userDrawn="1"/>
        </p:nvCxnSpPr>
        <p:spPr>
          <a:xfrm>
            <a:off x="4154099" y="3573016"/>
            <a:ext cx="6552000" cy="0"/>
          </a:xfrm>
          <a:prstGeom prst="line">
            <a:avLst/>
          </a:prstGeom>
          <a:ln w="38100">
            <a:solidFill>
              <a:srgbClr val="148BDC"/>
            </a:solidFill>
          </a:ln>
        </p:spPr>
        <p:style>
          <a:lnRef idx="1">
            <a:schemeClr val="accent1"/>
          </a:lnRef>
          <a:fillRef idx="0">
            <a:schemeClr val="accent1"/>
          </a:fillRef>
          <a:effectRef idx="0">
            <a:schemeClr val="accent1"/>
          </a:effectRef>
          <a:fontRef idx="minor">
            <a:schemeClr val="tx1"/>
          </a:fontRef>
        </p:style>
      </p:cxnSp>
      <p:sp>
        <p:nvSpPr>
          <p:cNvPr id="37" name="TextBox 15"/>
          <p:cNvSpPr txBox="1"/>
          <p:nvPr userDrawn="1"/>
        </p:nvSpPr>
        <p:spPr>
          <a:xfrm>
            <a:off x="5593531" y="6525344"/>
            <a:ext cx="982961" cy="338554"/>
          </a:xfrm>
          <a:prstGeom prst="rect">
            <a:avLst/>
          </a:prstGeom>
          <a:noFill/>
        </p:spPr>
        <p:txBody>
          <a:bodyPr wrap="none" rtlCol="0">
            <a:spAutoFit/>
          </a:bodyPr>
          <a:lstStyle/>
          <a:p>
            <a:r>
              <a:rPr lang="en-US" altLang="zh-CN" sz="1600">
                <a:solidFill>
                  <a:schemeClr val="bg1"/>
                </a:solidFill>
              </a:rPr>
              <a:t>—  </a:t>
            </a:r>
            <a:fld id="{2EEF1883-7A0E-4F66-9932-E581691AD397}" type="slidenum">
              <a:rPr lang="zh-CN" altLang="en-US" sz="1600" smtClean="0">
                <a:solidFill>
                  <a:schemeClr val="bg1"/>
                </a:solidFill>
              </a:rPr>
              <a:t/>
            </a:fld>
            <a:r>
              <a:rPr lang="zh-CN" altLang="en-US" sz="1600">
                <a:solidFill>
                  <a:schemeClr val="bg1"/>
                </a:solidFill>
              </a:rPr>
              <a:t> </a:t>
            </a:r>
            <a:r>
              <a:rPr lang="en-US" altLang="zh-CN" sz="1600">
                <a:solidFill>
                  <a:schemeClr val="bg1"/>
                </a:solidFill>
              </a:rPr>
              <a:t>—</a:t>
            </a:r>
            <a:r>
              <a:rPr lang="zh-CN" altLang="en-US" sz="1600">
                <a:solidFill>
                  <a:schemeClr val="bg1"/>
                </a:solidFill>
              </a:rPr>
              <a:t> </a:t>
            </a:r>
            <a:endParaRPr lang="zh-CN" altLang="en-US" sz="1600" b="0">
              <a:solidFill>
                <a:schemeClr val="bg1"/>
              </a:solidFill>
              <a:latin typeface="微软雅黑" panose="020b0503020204020204" pitchFamily="34" charset="-122"/>
              <a:ea typeface="微软雅黑" panose="020b0503020204020204" pitchFamily="34" charset="-122"/>
            </a:endParaRPr>
          </a:p>
        </p:txBody>
      </p:sp>
      <p:cxnSp>
        <p:nvCxnSpPr>
          <p:cNvPr id="3" name="直接连接符 2"/>
          <p:cNvCxnSpPr/>
          <p:nvPr userDrawn="1"/>
        </p:nvCxnSpPr>
        <p:spPr>
          <a:xfrm>
            <a:off x="4154099" y="3606387"/>
            <a:ext cx="65520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pic>
        <p:nvPicPr>
          <p:cNvPr id="12" name="Picture 7" descr="草地"/>
          <p:cNvPicPr>
            <a:picLocks noChangeAspect="1" noChangeArrowheads="1"/>
          </p:cNvPicPr>
          <p:nvPr userDrawn="1"/>
        </p:nvPicPr>
        <p:blipFill>
          <a:blip r:embed="rId1">
            <a:extLst>
              <a:ext uri="{28A0092B-C50C-407E-A947-70E740481C1C}">
                <a14:useLocalDpi xmlns:a14="http://schemas.microsoft.com/office/drawing/2010/main" val="0"/>
              </a:ext>
            </a:extLst>
          </a:blip>
          <a:srcRect l="2706" t="72656" r="3681" b="18617"/>
          <a:stretch>
            <a:fillRect/>
          </a:stretch>
        </p:blipFill>
        <p:spPr bwMode="auto">
          <a:xfrm>
            <a:off x="388689" y="5143420"/>
            <a:ext cx="11417795" cy="1381924"/>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6" descr="F:\360云盘\02-个人资料\！PPT图片及版面资源\06-PPT精选插图\04-图标\423090B0910FC3C8E5E2C9AD9C926E7E.png"/>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913011" y="1916832"/>
            <a:ext cx="4081965" cy="408196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timing/>
</p:sldLayout>
</file>

<file path=ppt/slideLayouts/slideLayout4.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过渡页1">
    <p:bg>
      <p:bgPr>
        <a:solidFill>
          <a:schemeClr val="bg1"/>
        </a:solidFill>
        <a:effectLst/>
      </p:bgPr>
    </p:bg>
    <p:spTree>
      <p:nvGrpSpPr>
        <p:cNvPr id="1" name=""/>
        <p:cNvGrpSpPr/>
        <p:nvPr/>
      </p:nvGrpSpPr>
      <p:grpSpPr>
        <a:xfrm>
          <a:off x="0" y="0"/>
          <a:ext cx="0" cy="0"/>
        </a:xfrm>
      </p:grpSpPr>
      <p:sp>
        <p:nvSpPr>
          <p:cNvPr id="10"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1.1 </a:t>
            </a:r>
            <a:r>
              <a:rPr lang="zh-CN" altLang="en-US" sz="1600" baseline="0">
                <a:solidFill>
                  <a:srgbClr val="3D8ECD"/>
                </a:solidFill>
                <a:latin typeface="微软雅黑" panose="020b0503020204020204" pitchFamily="34" charset="-122"/>
                <a:ea typeface="微软雅黑" panose="020b0503020204020204" pitchFamily="34" charset="-122"/>
              </a:rPr>
              <a:t>员工为什么要做职业生涯规划</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1"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第一章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为何要规划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5.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过渡页1">
    <p:bg>
      <p:bgPr>
        <a:solidFill>
          <a:schemeClr val="bg1"/>
        </a:solidFill>
        <a:effectLst/>
      </p:bgPr>
    </p:bg>
    <p:spTree>
      <p:nvGrpSpPr>
        <p:cNvPr id="1" name=""/>
        <p:cNvGrpSpPr/>
        <p:nvPr/>
      </p:nvGrpSpPr>
      <p:grpSpPr>
        <a:xfrm>
          <a:off x="0" y="0"/>
          <a:ext cx="0" cy="0"/>
        </a:xfrm>
      </p:grpSpPr>
      <p:sp>
        <p:nvSpPr>
          <p:cNvPr id="5"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1.2 </a:t>
            </a:r>
            <a:r>
              <a:rPr lang="zh-CN" altLang="en-US" sz="1600" baseline="0">
                <a:solidFill>
                  <a:srgbClr val="3D8ECD"/>
                </a:solidFill>
                <a:latin typeface="微软雅黑" panose="020b0503020204020204" pitchFamily="34" charset="-122"/>
                <a:ea typeface="微软雅黑" panose="020b0503020204020204" pitchFamily="34" charset="-122"/>
              </a:rPr>
              <a:t>企业为什么要做员工的职业生涯规划</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6"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第一章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7" name="直接连接符 6"/>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8"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为何要规划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6.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2_过渡页1">
    <p:bg>
      <p:bgPr>
        <a:solidFill>
          <a:schemeClr val="bg1"/>
        </a:solidFill>
        <a:effectLst/>
      </p:bgPr>
    </p:bg>
    <p:spTree>
      <p:nvGrpSpPr>
        <p:cNvPr id="1" name=""/>
        <p:cNvGrpSpPr/>
        <p:nvPr/>
      </p:nvGrpSpPr>
      <p:grpSpPr>
        <a:xfrm>
          <a:off x="0" y="0"/>
          <a:ext cx="0" cy="0"/>
        </a:xfrm>
      </p:grpSpPr>
      <p:sp>
        <p:nvSpPr>
          <p:cNvPr id="12"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2.1 </a:t>
            </a:r>
            <a:r>
              <a:rPr lang="zh-CN" altLang="en-US" sz="1600" baseline="0">
                <a:solidFill>
                  <a:srgbClr val="3D8ECD"/>
                </a:solidFill>
                <a:latin typeface="微软雅黑" panose="020b0503020204020204" pitchFamily="34" charset="-122"/>
                <a:ea typeface="微软雅黑" panose="020b0503020204020204" pitchFamily="34" charset="-122"/>
              </a:rPr>
              <a:t>职业生涯规划的历史和现状</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3"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第二章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4" name="直接连接符 13"/>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5"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规划概述</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
        <p:nvSpPr>
          <p:cNvPr id="16" name="矩形 15"/>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7" name="矩形 16"/>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7.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标题和内容">
    <p:spTree>
      <p:nvGrpSpPr>
        <p:cNvPr id="1" name=""/>
        <p:cNvGrpSpPr/>
        <p:nvPr/>
      </p:nvGrpSpPr>
      <p:grpSpPr>
        <a:xfrm>
          <a:off x="0" y="0"/>
          <a: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2.2 </a:t>
            </a:r>
            <a:r>
              <a:rPr lang="zh-CN" altLang="en-US" sz="1600" baseline="0">
                <a:solidFill>
                  <a:srgbClr val="3D8ECD"/>
                </a:solidFill>
                <a:latin typeface="微软雅黑" panose="020b0503020204020204" pitchFamily="34" charset="-122"/>
                <a:ea typeface="微软雅黑" panose="020b0503020204020204" pitchFamily="34" charset="-122"/>
              </a:rPr>
              <a:t>职业生涯规划的相关定义</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第二章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规划概述</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Layouts/slideLayout8.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1_标题和内容">
    <p:spTree>
      <p:nvGrpSpPr>
        <p:cNvPr id="1" name=""/>
        <p:cNvGrpSpPr/>
        <p:nvPr/>
      </p:nvGrpSpPr>
      <p:grpSpPr>
        <a:xfrm>
          <a:off x="0" y="0"/>
          <a:ext cx="0" cy="0"/>
        </a:xfrm>
      </p:grpSpPr>
      <p:sp>
        <p:nvSpPr>
          <p:cNvPr id="10" name="文本框 9"/>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3.1 </a:t>
            </a:r>
            <a:r>
              <a:rPr lang="zh-CN" altLang="en-US" sz="1600" baseline="0">
                <a:solidFill>
                  <a:srgbClr val="3D8ECD"/>
                </a:solidFill>
                <a:latin typeface="微软雅黑" panose="020b0503020204020204" pitchFamily="34" charset="-122"/>
                <a:ea typeface="微软雅黑" panose="020b0503020204020204" pitchFamily="34" charset="-122"/>
              </a:rPr>
              <a:t>职业生涯规划的实施条件</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1"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2" name="直接连接符 11"/>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
        <p:nvSpPr>
          <p:cNvPr id="14" name="矩形 13"/>
          <p:cNvSpPr/>
          <p:nvPr userDrawn="1"/>
        </p:nvSpPr>
        <p:spPr>
          <a:xfrm>
            <a:off x="768994" y="2132856"/>
            <a:ext cx="10945218" cy="392843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432000" rIns="216000" rtlCol="0" anchor="ctr"/>
          <a:lstStyle/>
          <a:p>
            <a:pPr algn="just">
              <a:lnSpc>
                <a:spcPct val="200000"/>
              </a:lnSpc>
            </a:pPr>
            <a:endParaRPr lang="zh-CN" altLang="en-US" sz="14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15" name="矩形 14"/>
          <p:cNvSpPr/>
          <p:nvPr userDrawn="1"/>
        </p:nvSpPr>
        <p:spPr>
          <a:xfrm>
            <a:off x="985019" y="1916832"/>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lvl="0">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p:transition/>
  <p:timing/>
</p:sldLayout>
</file>

<file path=ppt/slideLayouts/slideLayout9.xml><?xml version="1.0" encoding="utf-8"?>
<p:sldLayout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reserve="1" userDrawn="1">
  <p:cSld name="4_两栏内容">
    <p:bg>
      <p:bgPr>
        <a:solidFill>
          <a:schemeClr val="bg1"/>
        </a:solidFill>
        <a:effectLst/>
      </p:bgPr>
    </p:bg>
    <p:spTree>
      <p:nvGrpSpPr>
        <p:cNvPr id="1" name=""/>
        <p:cNvGrpSpPr/>
        <p:nvPr/>
      </p:nvGrpSpPr>
      <p:grpSpPr>
        <a:xfrm>
          <a:off x="0" y="0"/>
          <a:ext cx="0" cy="0"/>
        </a:xfrm>
      </p:grpSpPr>
      <p:sp>
        <p:nvSpPr>
          <p:cNvPr id="11" name="文本框 10"/>
          <p:cNvSpPr txBox="1"/>
          <p:nvPr userDrawn="1"/>
        </p:nvSpPr>
        <p:spPr>
          <a:xfrm>
            <a:off x="2281163" y="504323"/>
            <a:ext cx="4464496" cy="338554"/>
          </a:xfrm>
          <a:prstGeom prst="rect">
            <a:avLst/>
          </a:prstGeom>
          <a:noFill/>
        </p:spPr>
        <p:txBody>
          <a:bodyPr wrap="square" rtlCol="0">
            <a:spAutoFit/>
          </a:bodyPr>
          <a:lstStyle/>
          <a:p>
            <a:r>
              <a:rPr lang="en-US" altLang="zh-CN" sz="1600" baseline="0">
                <a:solidFill>
                  <a:srgbClr val="3D8ECD"/>
                </a:solidFill>
                <a:latin typeface="微软雅黑" panose="020b0503020204020204" pitchFamily="34" charset="-122"/>
                <a:ea typeface="微软雅黑" panose="020b0503020204020204" pitchFamily="34" charset="-122"/>
              </a:rPr>
              <a:t>3.2 </a:t>
            </a:r>
            <a:r>
              <a:rPr lang="zh-CN" altLang="en-US" sz="1600" baseline="0">
                <a:solidFill>
                  <a:srgbClr val="3D8ECD"/>
                </a:solidFill>
                <a:latin typeface="微软雅黑" panose="020b0503020204020204" pitchFamily="34" charset="-122"/>
                <a:ea typeface="微软雅黑" panose="020b0503020204020204" pitchFamily="34" charset="-122"/>
              </a:rPr>
              <a:t>职业生涯规划的六大原则</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2" name="TextBox 29"/>
          <p:cNvSpPr txBox="1"/>
          <p:nvPr userDrawn="1"/>
        </p:nvSpPr>
        <p:spPr>
          <a:xfrm>
            <a:off x="979248" y="140778"/>
            <a:ext cx="1008112" cy="338554"/>
          </a:xfrm>
          <a:prstGeom prst="rect">
            <a:avLst/>
          </a:prstGeom>
          <a:noFill/>
          <a:effectLst/>
        </p:spPr>
        <p:txBody>
          <a:bodyPr wrap="square" rtlCol="0">
            <a:spAutoFit/>
          </a:bodyPr>
          <a:lstStyle/>
          <a:p>
            <a:pPr marL="0" algn="ctr" defTabSz="914400" rtl="0" eaLnBrk="1" latinLnBrk="0" hangingPunct="1"/>
            <a:r>
              <a:rPr lang="zh-CN" altLang="en-US" sz="1600" b="0" kern="1200">
                <a:solidFill>
                  <a:srgbClr val="FF6600"/>
                </a:solidFill>
                <a:effectLst/>
                <a:latin typeface="微软雅黑" panose="020b0503020204020204" pitchFamily="34" charset="-122"/>
                <a:ea typeface="微软雅黑" panose="020b0503020204020204" pitchFamily="34" charset="-122"/>
                <a:cs typeface="+mn-cs"/>
              </a:rPr>
              <a:t>第三章</a:t>
            </a:r>
            <a:endParaRPr lang="en-US" altLang="zh-CN" sz="1600" b="0" kern="1200">
              <a:solidFill>
                <a:srgbClr val="FF6600"/>
              </a:solidFill>
              <a:effectLst/>
              <a:latin typeface="微软雅黑" panose="020b0503020204020204" pitchFamily="34" charset="-122"/>
              <a:ea typeface="微软雅黑" panose="020b0503020204020204" pitchFamily="34" charset="-122"/>
              <a:cs typeface="+mn-cs"/>
            </a:endParaRPr>
          </a:p>
        </p:txBody>
      </p:sp>
      <p:cxnSp>
        <p:nvCxnSpPr>
          <p:cNvPr id="13" name="直接连接符 12"/>
          <p:cNvCxnSpPr/>
          <p:nvPr userDrawn="1"/>
        </p:nvCxnSpPr>
        <p:spPr>
          <a:xfrm>
            <a:off x="997304" y="504108"/>
            <a:ext cx="972000"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4" name="TextBox 30"/>
          <p:cNvSpPr txBox="1"/>
          <p:nvPr userDrawn="1"/>
        </p:nvSpPr>
        <p:spPr>
          <a:xfrm>
            <a:off x="841003" y="572826"/>
            <a:ext cx="1284599" cy="369332"/>
          </a:xfrm>
          <a:prstGeom prst="rect">
            <a:avLst/>
          </a:prstGeom>
          <a:noFill/>
          <a:effectLst/>
        </p:spPr>
        <p:txBody>
          <a:bodyPr wrap="square" lIns="0" rIns="0" rtlCol="0">
            <a:spAutoFit/>
          </a:bodyPr>
          <a:lstStyle/>
          <a:p>
            <a:pPr marL="0" algn="ctr" defTabSz="914400" rtl="0" eaLnBrk="1" latinLnBrk="0" hangingPunct="1"/>
            <a:r>
              <a:rPr lang="zh-CN" altLang="en-US" sz="1800" b="1" kern="1200">
                <a:solidFill>
                  <a:srgbClr val="FF6600"/>
                </a:solidFill>
                <a:effectLst/>
                <a:latin typeface="微软雅黑" panose="020b0503020204020204" pitchFamily="34" charset="-122"/>
                <a:ea typeface="微软雅黑" panose="020b0503020204020204" pitchFamily="34" charset="-122"/>
                <a:cs typeface="+mn-cs"/>
              </a:rPr>
              <a:t>如何规划</a:t>
            </a:r>
            <a:endParaRPr lang="en-US" altLang="zh-CN" sz="1800" b="1" kern="1200">
              <a:solidFill>
                <a:srgbClr val="FF6600"/>
              </a:solidFill>
              <a:effectLst/>
              <a:latin typeface="微软雅黑" panose="020b0503020204020204" pitchFamily="34" charset="-122"/>
              <a:ea typeface="微软雅黑" panose="020b0503020204020204" pitchFamily="34" charset="-122"/>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10" Type="http://schemas.openxmlformats.org/officeDocument/2006/relationships/slideLayout" Target="../slideLayouts/slideLayout10.xml" /><Relationship Id="rId11" Type="http://schemas.openxmlformats.org/officeDocument/2006/relationships/slideLayout" Target="../slideLayouts/slideLayout11.xml" /><Relationship Id="rId12" Type="http://schemas.openxmlformats.org/officeDocument/2006/relationships/slideLayout" Target="../slideLayouts/slideLayout12.xml" /><Relationship Id="rId13" Type="http://schemas.openxmlformats.org/officeDocument/2006/relationships/slideLayout" Target="../slideLayouts/slideLayout13.xml" /><Relationship Id="rId14" Type="http://schemas.openxmlformats.org/officeDocument/2006/relationships/slideLayout" Target="../slideLayouts/slideLayout14.xml" /><Relationship Id="rId15" Type="http://schemas.openxmlformats.org/officeDocument/2006/relationships/slideLayout" Target="../slideLayouts/slideLayout15.xml" /><Relationship Id="rId16" Type="http://schemas.openxmlformats.org/officeDocument/2006/relationships/slideLayout" Target="../slideLayouts/slideLayout16.xml" /><Relationship Id="rId17" Type="http://schemas.openxmlformats.org/officeDocument/2006/relationships/theme" Target="../theme/theme1.xml" /><Relationship Id="rId2" Type="http://schemas.openxmlformats.org/officeDocument/2006/relationships/slideLayout" Target="../slideLayouts/slideLayout2.xml" /><Relationship Id="rId3" Type="http://schemas.openxmlformats.org/officeDocument/2006/relationships/slideLayout" Target="../slideLayouts/slideLayout3.xml" /><Relationship Id="rId4" Type="http://schemas.openxmlformats.org/officeDocument/2006/relationships/slideLayout" Target="../slideLayouts/slideLayout4.xml" /><Relationship Id="rId5" Type="http://schemas.openxmlformats.org/officeDocument/2006/relationships/slideLayout" Target="../slideLayouts/slideLayout5.xml" /><Relationship Id="rId6" Type="http://schemas.openxmlformats.org/officeDocument/2006/relationships/slideLayout" Target="../slideLayouts/slideLayout6.xml" /><Relationship Id="rId7" Type="http://schemas.openxmlformats.org/officeDocument/2006/relationships/slideLayout" Target="../slideLayouts/slideLayout7.xml" /><Relationship Id="rId8" Type="http://schemas.openxmlformats.org/officeDocument/2006/relationships/slideLayout" Target="../slideLayouts/slideLayout8.xml" /><Relationship Id="rId9" Type="http://schemas.openxmlformats.org/officeDocument/2006/relationships/slideLayout" Target="../slideLayouts/slideLayout9.xml" /></Relationships>
</file>

<file path=ppt/slideMasters/_rels/slideMaster2.xml.rels>&#65279;<?xml version="1.0" encoding="utf-8" standalone="yes"?><Relationships xmlns="http://schemas.openxmlformats.org/package/2006/relationships"><Relationship Id="rId1" Type="http://schemas.openxmlformats.org/officeDocument/2006/relationships/slideLayout" Target="../slideLayouts/slideLayout17.xml" /><Relationship Id="rId10" Type="http://schemas.openxmlformats.org/officeDocument/2006/relationships/slideLayout" Target="../slideLayouts/slideLayout26.xml" /><Relationship Id="rId11" Type="http://schemas.openxmlformats.org/officeDocument/2006/relationships/slideLayout" Target="../slideLayouts/slideLayout27.xml" /><Relationship Id="rId12" Type="http://schemas.openxmlformats.org/officeDocument/2006/relationships/tags" Target="../tags/tag57.xml" /><Relationship Id="rId13" Type="http://schemas.openxmlformats.org/officeDocument/2006/relationships/tags" Target="../tags/tag58.xml" /><Relationship Id="rId14" Type="http://schemas.openxmlformats.org/officeDocument/2006/relationships/tags" Target="../tags/tag59.xml" /><Relationship Id="rId15" Type="http://schemas.openxmlformats.org/officeDocument/2006/relationships/tags" Target="../tags/tag60.xml" /><Relationship Id="rId16" Type="http://schemas.openxmlformats.org/officeDocument/2006/relationships/theme" Target="../theme/theme2.xml" /><Relationship Id="rId2" Type="http://schemas.openxmlformats.org/officeDocument/2006/relationships/slideLayout" Target="../slideLayouts/slideLayout18.xml" /><Relationship Id="rId3" Type="http://schemas.openxmlformats.org/officeDocument/2006/relationships/slideLayout" Target="../slideLayouts/slideLayout19.xml" /><Relationship Id="rId4" Type="http://schemas.openxmlformats.org/officeDocument/2006/relationships/slideLayout" Target="../slideLayouts/slideLayout20.xml" /><Relationship Id="rId5" Type="http://schemas.openxmlformats.org/officeDocument/2006/relationships/slideLayout" Target="../slideLayouts/slideLayout21.xml" /><Relationship Id="rId6" Type="http://schemas.openxmlformats.org/officeDocument/2006/relationships/slideLayout" Target="../slideLayouts/slideLayout22.xml" /><Relationship Id="rId7" Type="http://schemas.openxmlformats.org/officeDocument/2006/relationships/slideLayout" Target="../slideLayouts/slideLayout23.xml" /><Relationship Id="rId8" Type="http://schemas.openxmlformats.org/officeDocument/2006/relationships/slideLayout" Target="../slideLayouts/slideLayout24.xml" /><Relationship Id="rId9" Type="http://schemas.openxmlformats.org/officeDocument/2006/relationships/slideLayout" Target="../slideLayouts/slideLayout25.xml" /></Relationships>
</file>

<file path=ppt/slideMasters/slideMaster1.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1"/>
        </a:solidFill>
        <a:effectLst/>
      </p:bgPr>
    </p:bg>
    <p:spTree>
      <p:nvGrpSpPr>
        <p:cNvPr id="1" name=""/>
        <p:cNvGrpSpPr/>
        <p:nvPr/>
      </p:nvGrpSpPr>
      <p:grpSpPr>
        <a:xfrm>
          <a:off x="0" y="0"/>
          <a:ext cx="0" cy="0"/>
        </a:xfrm>
      </p:grpSpPr>
      <p:cxnSp>
        <p:nvCxnSpPr>
          <p:cNvPr id="5" name="直接连接符 4"/>
          <p:cNvCxnSpPr/>
          <p:nvPr userDrawn="1"/>
        </p:nvCxnSpPr>
        <p:spPr>
          <a:xfrm>
            <a:off x="0" y="836712"/>
            <a:ext cx="12195066" cy="0"/>
          </a:xfrm>
          <a:prstGeom prst="line">
            <a:avLst/>
          </a:prstGeom>
          <a:ln>
            <a:solidFill>
              <a:srgbClr val="148BDC"/>
            </a:solidFill>
            <a:prstDash val="dash"/>
          </a:ln>
        </p:spPr>
        <p:style>
          <a:lnRef idx="1">
            <a:schemeClr val="accent1"/>
          </a:lnRef>
          <a:fillRef idx="0">
            <a:schemeClr val="accent1"/>
          </a:fillRef>
          <a:effectRef idx="0">
            <a:schemeClr val="accent1"/>
          </a:effectRef>
          <a:fontRef idx="minor">
            <a:schemeClr val="tx1"/>
          </a:fontRef>
        </p:style>
      </p:cxnSp>
      <p:sp>
        <p:nvSpPr>
          <p:cNvPr id="32" name="矩形 31"/>
          <p:cNvSpPr/>
          <p:nvPr userDrawn="1"/>
        </p:nvSpPr>
        <p:spPr>
          <a:xfrm>
            <a:off x="0" y="275626"/>
            <a:ext cx="10440000"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TextBox 15"/>
          <p:cNvSpPr txBox="1"/>
          <p:nvPr userDrawn="1"/>
        </p:nvSpPr>
        <p:spPr>
          <a:xfrm>
            <a:off x="5693156" y="6453336"/>
            <a:ext cx="764471" cy="338554"/>
          </a:xfrm>
          <a:prstGeom prst="rect">
            <a:avLst/>
          </a:prstGeom>
          <a:noFill/>
        </p:spPr>
        <p:txBody>
          <a:bodyPr wrap="square" rtlCol="0">
            <a:spAutoFit/>
          </a:bodyPr>
          <a:lstStyle/>
          <a:p>
            <a:pPr algn="ctr"/>
            <a:fld id="{2EEF1883-7A0E-4F66-9932-E581691AD397}" type="slidenum">
              <a:rPr lang="zh-CN" altLang="en-US" sz="1600" smtClean="0">
                <a:solidFill>
                  <a:srgbClr val="148BDC"/>
                </a:solidFill>
              </a:rPr>
              <a:t>1</a:t>
            </a:fld>
            <a:r>
              <a:rPr lang="zh-CN" altLang="en-US" sz="1600">
                <a:solidFill>
                  <a:schemeClr val="bg1"/>
                </a:solidFill>
              </a:rPr>
              <a:t> </a:t>
            </a:r>
            <a:endParaRPr lang="zh-CN" altLang="en-US" sz="1600" b="0">
              <a:solidFill>
                <a:schemeClr val="bg1"/>
              </a:solidFill>
              <a:latin typeface="微软雅黑" panose="020b0503020204020204" pitchFamily="34" charset="-122"/>
              <a:ea typeface="微软雅黑" panose="020b0503020204020204" pitchFamily="34" charset="-122"/>
            </a:endParaRPr>
          </a:p>
        </p:txBody>
      </p:sp>
      <p:sp>
        <p:nvSpPr>
          <p:cNvPr id="2" name="矩形 1"/>
          <p:cNvSpPr/>
          <p:nvPr userDrawn="1"/>
        </p:nvSpPr>
        <p:spPr>
          <a:xfrm>
            <a:off x="841005" y="0"/>
            <a:ext cx="1284598" cy="964759"/>
          </a:xfrm>
          <a:prstGeom prst="rect">
            <a:avLst/>
          </a:prstGeom>
          <a:solidFill>
            <a:srgbClr val="FFFFFF">
              <a:alpha val="85098"/>
            </a:srgbClr>
          </a:solidFill>
          <a:ln w="3175" cap="flat" cmpd="sng" algn="ctr">
            <a:noFill/>
            <a:prstDash val="solid"/>
          </a:ln>
          <a:effectLst>
            <a:outerShdw blurRad="50800" dist="38100" dir="5400000" algn="t" rotWithShape="0">
              <a:prstClr val="black">
                <a:alpha val="40000"/>
              </a:prstClr>
            </a:outerShdw>
          </a:effectLst>
        </p:spPr>
        <p:txBody>
          <a:bodyPr anchor="ctr"/>
          <a:lstStyle/>
          <a:p>
            <a:pPr marR="0" lvl="0" indent="0" algn="ctr" fontAlgn="auto">
              <a:lnSpc>
                <a:spcPct val="120000"/>
              </a:lnSpc>
              <a:spcBef>
                <a:spcPct val="0"/>
              </a:spcBef>
              <a:spcAft>
                <a:spcPct val="0"/>
              </a:spcAft>
              <a:buClrTx/>
              <a:buSzTx/>
              <a:buFontTx/>
              <a:buNone/>
            </a:pPr>
            <a:endParaRPr kumimoji="0" lang="zh-CN" altLang="en-US" b="1" i="0" u="none" strike="noStrike" kern="0" cap="none" spc="0" normalizeH="0" baseline="0">
              <a:ln>
                <a:noFill/>
              </a:ln>
              <a:solidFill>
                <a:srgbClr val="F9F9F9"/>
              </a:solidFill>
              <a:effectLst/>
              <a:uLnTx/>
              <a:uFillTx/>
              <a:latin typeface="微软雅黑" panose="020b0503020204020204" pitchFamily="34" charset="-122"/>
              <a:ea typeface="微软雅黑" panose="020b0503020204020204" pitchFamily="34" charset="-122"/>
            </a:endParaRPr>
          </a:p>
        </p:txBody>
      </p:sp>
      <p:cxnSp>
        <p:nvCxnSpPr>
          <p:cNvPr id="7" name="直接连接符 6"/>
          <p:cNvCxnSpPr/>
          <p:nvPr userDrawn="1"/>
        </p:nvCxnSpPr>
        <p:spPr>
          <a:xfrm>
            <a:off x="841005" y="964759"/>
            <a:ext cx="1284598"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userDrawn="1"/>
        </p:nvCxnSpPr>
        <p:spPr>
          <a:xfrm flipH="1" flipV="1">
            <a:off x="841005" y="0"/>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userDrawn="1"/>
        </p:nvCxnSpPr>
        <p:spPr>
          <a:xfrm flipH="1" flipV="1">
            <a:off x="2125603" y="0"/>
            <a:ext cx="0" cy="964759"/>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p:nvPr userDrawn="1"/>
        </p:nvCxnSpPr>
        <p:spPr>
          <a:xfrm>
            <a:off x="0" y="6644099"/>
            <a:ext cx="5693156" cy="0"/>
          </a:xfrm>
          <a:prstGeom prst="line">
            <a:avLst/>
          </a:prstGeom>
          <a:ln>
            <a:solidFill>
              <a:srgbClr val="148BDC"/>
            </a:solidFill>
            <a:tailEnd type="oval"/>
          </a:ln>
        </p:spPr>
        <p:style>
          <a:lnRef idx="1">
            <a:schemeClr val="accent6"/>
          </a:lnRef>
          <a:fillRef idx="0">
            <a:schemeClr val="accent6"/>
          </a:fillRef>
          <a:effectRef idx="0">
            <a:schemeClr val="accent6"/>
          </a:effectRef>
          <a:fontRef idx="minor">
            <a:schemeClr val="tx1"/>
          </a:fontRef>
        </p:style>
      </p:cxnSp>
      <p:cxnSp>
        <p:nvCxnSpPr>
          <p:cNvPr id="22" name="直接连接符 21"/>
          <p:cNvCxnSpPr/>
          <p:nvPr userDrawn="1"/>
        </p:nvCxnSpPr>
        <p:spPr>
          <a:xfrm>
            <a:off x="6457627" y="6644099"/>
            <a:ext cx="5737439" cy="0"/>
          </a:xfrm>
          <a:prstGeom prst="line">
            <a:avLst/>
          </a:prstGeom>
          <a:ln>
            <a:solidFill>
              <a:srgbClr val="148BDC"/>
            </a:solidFill>
            <a:headEnd type="oval"/>
            <a:tailEnd type="none"/>
          </a:ln>
        </p:spPr>
        <p:style>
          <a:lnRef idx="1">
            <a:schemeClr val="accent6"/>
          </a:lnRef>
          <a:fillRef idx="0">
            <a:schemeClr val="accent6"/>
          </a:fillRef>
          <a:effectRef idx="0">
            <a:schemeClr val="accent6"/>
          </a:effectRef>
          <a:fontRef idx="minor">
            <a:schemeClr val="tx1"/>
          </a:fontRef>
        </p:style>
      </p:cxnSp>
      <p:sp>
        <p:nvSpPr>
          <p:cNvPr id="23" name="TextBox 7"/>
          <p:cNvSpPr txBox="1">
            <a:spLocks noChangeArrowheads="1"/>
          </p:cNvSpPr>
          <p:nvPr userDrawn="1"/>
        </p:nvSpPr>
        <p:spPr bwMode="auto">
          <a:xfrm>
            <a:off x="10440000" y="165023"/>
            <a:ext cx="1046681" cy="473206"/>
          </a:xfrm>
          <a:prstGeom prst="rect">
            <a:avLst/>
          </a:prstGeom>
          <a:noFill/>
          <a:ln>
            <a:noFill/>
          </a:ln>
        </p:spPr>
        <p:txBody>
          <a:bodyPr wrap="square" lIns="102870" tIns="51435" rIns="102870" bIns="51435">
            <a:spAutoFit/>
          </a:bodyPr>
          <a:lstStyle>
            <a:lvl1pPr>
              <a:defRPr sz="2000">
                <a:solidFill>
                  <a:schemeClr val="tx1"/>
                </a:solidFill>
                <a:latin typeface="Calibri" panose="020f0502020204030204" pitchFamily="34" charset="0"/>
                <a:ea typeface="宋体" panose="02010600030101010101" pitchFamily="2" charset="-122"/>
              </a:defRPr>
            </a:lvl1pPr>
            <a:lvl2pPr marL="742950" indent="-285750">
              <a:defRPr sz="2000">
                <a:solidFill>
                  <a:schemeClr val="tx1"/>
                </a:solidFill>
                <a:latin typeface="Calibri" panose="020f0502020204030204" pitchFamily="34" charset="0"/>
                <a:ea typeface="宋体" panose="02010600030101010101" pitchFamily="2" charset="-122"/>
              </a:defRPr>
            </a:lvl2pPr>
            <a:lvl3pPr marL="1143000" indent="-228600">
              <a:defRPr sz="2000">
                <a:solidFill>
                  <a:schemeClr val="tx1"/>
                </a:solidFill>
                <a:latin typeface="Calibri" panose="020f0502020204030204" pitchFamily="34" charset="0"/>
                <a:ea typeface="宋体" panose="02010600030101010101" pitchFamily="2" charset="-122"/>
              </a:defRPr>
            </a:lvl3pPr>
            <a:lvl4pPr marL="1600200" indent="-228600">
              <a:defRPr sz="2000">
                <a:solidFill>
                  <a:schemeClr val="tx1"/>
                </a:solidFill>
                <a:latin typeface="Calibri" panose="020f0502020204030204" pitchFamily="34" charset="0"/>
                <a:ea typeface="宋体" panose="02010600030101010101" pitchFamily="2" charset="-122"/>
              </a:defRPr>
            </a:lvl4pPr>
            <a:lvl5pPr>
              <a:defRPr sz="2000">
                <a:solidFill>
                  <a:schemeClr val="tx1"/>
                </a:solidFill>
                <a:latin typeface="Calibri" panose="020f0502020204030204" pitchFamily="34" charset="0"/>
                <a:ea typeface="宋体" panose="02010600030101010101" pitchFamily="2" charset="-122"/>
              </a:defRPr>
            </a:lvl5pPr>
            <a:lvl6pPr marL="25146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6pPr>
            <a:lvl7pPr marL="29718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7pPr>
            <a:lvl8pPr marL="34290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8pPr>
            <a:lvl9pPr marL="3886200" indent="-228600" defTabSz="1028700" fontAlgn="base">
              <a:spcBef>
                <a:spcPct val="0"/>
              </a:spcBef>
              <a:spcAft>
                <a:spcPct val="0"/>
              </a:spcAft>
              <a:defRPr sz="2000">
                <a:solidFill>
                  <a:schemeClr val="tx1"/>
                </a:solidFill>
                <a:latin typeface="Calibri" panose="020f0502020204030204" pitchFamily="34" charset="0"/>
                <a:ea typeface="宋体" panose="02010600030101010101" pitchFamily="2" charset="-122"/>
              </a:defRPr>
            </a:lvl9pPr>
          </a:lstStyle>
          <a:p>
            <a:pPr algn="ctr">
              <a:defRPr/>
            </a:pPr>
            <a:r>
              <a:rPr lang="en-US" altLang="zh-CN" sz="2400" b="0">
                <a:solidFill>
                  <a:srgbClr val="148BDC"/>
                </a:solidFill>
                <a:latin typeface="Impact" panose="020b0806030902050204" pitchFamily="34" charset="0"/>
              </a:rPr>
              <a:t>LOGO</a:t>
            </a:r>
            <a:endParaRPr lang="zh-CN" altLang="en-US" sz="2400" b="0">
              <a:solidFill>
                <a:srgbClr val="148BDC"/>
              </a:solidFill>
              <a:latin typeface="Impact" panose="020b0806030902050204" pitchFamily="34" charset="0"/>
            </a:endParaRPr>
          </a:p>
        </p:txBody>
      </p:sp>
      <p:sp>
        <p:nvSpPr>
          <p:cNvPr id="24" name="矩形 23"/>
          <p:cNvSpPr/>
          <p:nvPr userDrawn="1"/>
        </p:nvSpPr>
        <p:spPr>
          <a:xfrm>
            <a:off x="11475175" y="275626"/>
            <a:ext cx="720000" cy="252000"/>
          </a:xfrm>
          <a:prstGeom prst="rect">
            <a:avLst/>
          </a:prstGeom>
          <a:solidFill>
            <a:srgbClr val="148B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2"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1+#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0-#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p:bg>
      <p:bgPr>
        <a:solidFill>
          <a:schemeClr val="bg2"/>
        </a:solidFill>
        <a:effectLst/>
      </p:bgPr>
    </p:bg>
    <p:spTree>
      <p:nvGrpSpPr>
        <p:cNvPr id="1" name=""/>
        <p:cNvGrpSpPr/>
        <p:nvPr/>
      </p:nvGrpSpPr>
      <p:grpSpPr>
        <a:xfrm>
          <a:off x="0" y="0"/>
          <a:ext cx="0" cy="0"/>
        </a:xfrm>
      </p:grpSpPr>
      <p:sp>
        <p:nvSpPr>
          <p:cNvPr id="4" name="日期占位符 3"/>
          <p:cNvSpPr>
            <a:spLocks noGrp="1"/>
          </p:cNvSpPr>
          <p:nvPr>
            <p:ph type="dt" sz="half" idx="2"/>
            <p:custDataLst>
              <p:tags r:id="rId12"/>
            </p:custDataLst>
          </p:nvPr>
        </p:nvSpPr>
        <p:spPr>
          <a:xfrm>
            <a:off x="612000" y="6314400"/>
            <a:ext cx="2700000" cy="316800"/>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60FBDFE-C587-4B4C-A407-44438C67B59E}" type="datetimeFigureOut">
              <a:rPr lang="zh-CN" altLang="en-US" smtClean="0"/>
              <a:t/>
            </a:fld>
            <a:endParaRPr lang="zh-CN" altLang="en-US"/>
          </a:p>
        </p:txBody>
      </p:sp>
      <p:sp>
        <p:nvSpPr>
          <p:cNvPr id="5" name="页脚占位符 4"/>
          <p:cNvSpPr>
            <a:spLocks noGrp="1"/>
          </p:cNvSpPr>
          <p:nvPr>
            <p:ph type="ftr" sz="quarter" idx="3"/>
            <p:custDataLst>
              <p:tags r:id="rId13"/>
            </p:custDataLst>
          </p:nvPr>
        </p:nvSpPr>
        <p:spPr>
          <a:xfrm>
            <a:off x="4116000" y="6314400"/>
            <a:ext cx="3960000" cy="316800"/>
          </a:xfrm>
          <a:prstGeom prst="rect">
            <a:avLst/>
          </a:prstGeom>
        </p:spPr>
        <p:txBody>
          <a:bodyPr vert="horz" lIns="91440" tIns="45720" rIns="91440" bIns="45720" rtlCol="0" anchor="ctr">
            <a:normAutofit/>
          </a:bodyPr>
          <a:lstStyle>
            <a:defPPr>
              <a:defRPr lang="zh-CN"/>
            </a:defPPr>
            <a:lvl1pPr marL="0" algn="ct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zh-CN" altLang="en-US"/>
          </a:p>
        </p:txBody>
      </p:sp>
      <p:sp>
        <p:nvSpPr>
          <p:cNvPr id="6" name="灯片编号占位符 5"/>
          <p:cNvSpPr>
            <a:spLocks noGrp="1"/>
          </p:cNvSpPr>
          <p:nvPr>
            <p:ph type="sldNum" sz="quarter" idx="4"/>
            <p:custDataLst>
              <p:tags r:id="rId14"/>
            </p:custDataLst>
          </p:nvPr>
        </p:nvSpPr>
        <p:spPr>
          <a:xfrm>
            <a:off x="8877600" y="6314400"/>
            <a:ext cx="2700000" cy="316800"/>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000" kern="1200" baseline="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49AE70B2-8BF9-45C0-BB95-33D1B9D3A854}" type="slidenum">
              <a:rPr lang="zh-CN" altLang="en-US" smtClean="0"/>
              <a:t>0</a:t>
            </a:fld>
            <a:endParaRPr lang="zh-CN" altLang="en-US"/>
          </a:p>
        </p:txBody>
      </p:sp>
      <p:sp>
        <p:nvSpPr>
          <p:cNvPr id="7" name="矩形 6"/>
          <p:cNvSpPr/>
          <p:nvPr userDrawn="1"/>
        </p:nvSpPr>
        <p:spPr>
          <a:xfrm>
            <a:off x="0" y="635"/>
            <a:ext cx="12193270" cy="685673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endParaRPr lang="zh-CN" altLang="en-US"/>
          </a:p>
        </p:txBody>
      </p:sp>
    </p:spTree>
    <p:custDataLst>
      <p:tags r:id="rId15"/>
    </p:custData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p:timing/>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mj-lt"/>
          <a:ea typeface="+mj-ea"/>
          <a:cs typeface="+mj-cs"/>
        </a:defRPr>
      </a:lvl1pPr>
    </p:titleStyle>
    <p:bodyStyle>
      <a:lvl1pPr marL="228600" indent="-228600" algn="l" defTabSz="914400" rtl="0" eaLnBrk="1" fontAlgn="auto" latinLnBrk="0" hangingPunct="1">
        <a:lnSpc>
          <a:spcPct val="130000"/>
        </a:lnSpc>
        <a:spcBef>
          <a:spcPct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mn-lt"/>
          <a:ea typeface="+mn-ea"/>
          <a:cs typeface="+mn-cs"/>
        </a:defRPr>
      </a:lvl1pPr>
      <a:lvl2pPr marL="685800" indent="-228600" algn="l" defTabSz="914400" rtl="0" eaLnBrk="1" fontAlgn="auto" latinLnBrk="0" hangingPunct="1">
        <a:lnSpc>
          <a:spcPct val="120000"/>
        </a:lnSpc>
        <a:spcBef>
          <a:spcPct val="0"/>
        </a:spcBef>
        <a:spcAft>
          <a:spcPts val="600"/>
        </a:spcAft>
        <a:buFont typeface="Arial" panose="020b0604020202020204" pitchFamily="34" charset="0"/>
        <a:buChar char="●"/>
        <a:tabLst>
          <a:tab pos="1609725"/>
        </a:tabLst>
        <a:defRPr sz="1600" u="none" strike="noStrike" kern="1200" cap="none" spc="150" normalizeH="0" baseline="0">
          <a:solidFill>
            <a:schemeClr val="tx1">
              <a:lumMod val="65000"/>
              <a:lumOff val="35000"/>
            </a:schemeClr>
          </a:solidFill>
          <a:uFillTx/>
          <a:latin typeface="+mn-lt"/>
          <a:ea typeface="+mn-ea"/>
          <a:cs typeface="+mn-cs"/>
        </a:defRPr>
      </a:lvl2pPr>
      <a:lvl3pPr marL="1143000" indent="-228600" algn="l" defTabSz="914400" rtl="0" eaLnBrk="1" fontAlgn="auto" latinLnBrk="0" hangingPunct="1">
        <a:lnSpc>
          <a:spcPct val="120000"/>
        </a:lnSpc>
        <a:spcBef>
          <a:spcPct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mn-lt"/>
          <a:ea typeface="+mn-ea"/>
          <a:cs typeface="+mn-cs"/>
        </a:defRPr>
      </a:lvl3pPr>
      <a:lvl4pPr marL="1600200" indent="-228600" algn="l" defTabSz="914400" rtl="0" eaLnBrk="1" fontAlgn="auto" latinLnBrk="0" hangingPunct="1">
        <a:lnSpc>
          <a:spcPct val="120000"/>
        </a:lnSpc>
        <a:spcBef>
          <a:spcPct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mn-lt"/>
          <a:ea typeface="+mn-ea"/>
          <a:cs typeface="+mn-cs"/>
        </a:defRPr>
      </a:lvl4pPr>
      <a:lvl5pPr marL="2057400" indent="-228600" algn="l" defTabSz="914400" rtl="0" eaLnBrk="1" fontAlgn="auto" latinLnBrk="0" hangingPunct="1">
        <a:lnSpc>
          <a:spcPct val="120000"/>
        </a:lnSpc>
        <a:spcBef>
          <a:spcPct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s>
</file>

<file path=ppt/slides/_rels/slide10.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3.jpeg" /></Relationships>
</file>

<file path=ppt/slides/_rels/slide11.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4.jpeg" /><Relationship Id="rId3" Type="http://schemas.openxmlformats.org/officeDocument/2006/relationships/image" Target="../media/image25.jpeg" /><Relationship Id="rId4" Type="http://schemas.openxmlformats.org/officeDocument/2006/relationships/image" Target="../media/image26.jpeg" /></Relationships>
</file>

<file path=ppt/slides/_rels/slide12.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7.jpeg" /></Relationships>
</file>

<file path=ppt/slides/_rels/slide13.xml.rels>&#65279;<?xml version="1.0" encoding="utf-8" standalone="yes"?><Relationships xmlns="http://schemas.openxmlformats.org/package/2006/relationships"><Relationship Id="rId1" Type="http://schemas.openxmlformats.org/officeDocument/2006/relationships/slideLayout" Target="../slideLayouts/slideLayout5.xml" /></Relationships>
</file>

<file path=ppt/slides/_rels/slide14.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15.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8.jpeg" /></Relationships>
</file>

<file path=ppt/slides/_rels/slide16.xml.rels>&#65279;<?xml version="1.0" encoding="utf-8" standalone="yes"?><Relationships xmlns="http://schemas.openxmlformats.org/package/2006/relationships"><Relationship Id="rId1" Type="http://schemas.openxmlformats.org/officeDocument/2006/relationships/slideLayout" Target="../slideLayouts/slideLayout6.xml" /><Relationship Id="rId2" Type="http://schemas.openxmlformats.org/officeDocument/2006/relationships/image" Target="../media/image29.jpeg" /></Relationships>
</file>

<file path=ppt/slides/_rels/slide17.xml.rels>&#65279;<?xml version="1.0" encoding="utf-8" standalone="yes"?><Relationships xmlns="http://schemas.openxmlformats.org/package/2006/relationships"><Relationship Id="rId1" Type="http://schemas.openxmlformats.org/officeDocument/2006/relationships/slideLayout" Target="../slideLayouts/slideLayout6.xml" /></Relationships>
</file>

<file path=ppt/slides/_rels/slide18.xml.rels>&#65279;<?xml version="1.0" encoding="utf-8" standalone="yes"?><Relationships xmlns="http://schemas.openxmlformats.org/package/2006/relationships"><Relationship Id="rId1" Type="http://schemas.openxmlformats.org/officeDocument/2006/relationships/slideLayout" Target="../slideLayouts/slideLayout7.xml" /><Relationship Id="rId10" Type="http://schemas.openxmlformats.org/officeDocument/2006/relationships/hyperlink" Target="http://www.1ppt.com/word/" TargetMode="External" /><Relationship Id="rId11" Type="http://schemas.openxmlformats.org/officeDocument/2006/relationships/hyperlink" Target="http://www.1ppt.com/excel/" TargetMode="External" /><Relationship Id="rId12" Type="http://schemas.openxmlformats.org/officeDocument/2006/relationships/hyperlink" Target="http://www.1ppt.com/ziliao/" TargetMode="External" /><Relationship Id="rId13" Type="http://schemas.openxmlformats.org/officeDocument/2006/relationships/hyperlink" Target="http://www.1ppt.com/kejian/" TargetMode="External" /><Relationship Id="rId14" Type="http://schemas.openxmlformats.org/officeDocument/2006/relationships/hyperlink" Target="http://www.1ppt.com/fanwen/" TargetMode="External" /><Relationship Id="rId15" Type="http://schemas.openxmlformats.org/officeDocument/2006/relationships/hyperlink" Target="http://www.1ppt.com/shiti/" TargetMode="External" /><Relationship Id="rId16" Type="http://schemas.openxmlformats.org/officeDocument/2006/relationships/hyperlink" Target="http://www.1ppt.com/jiaoan/" TargetMode="External" /><Relationship Id="rId17" Type="http://schemas.openxmlformats.org/officeDocument/2006/relationships/image" Target="../media/image30.jpeg" /><Relationship Id="rId2" Type="http://schemas.openxmlformats.org/officeDocument/2006/relationships/hyperlink" Target="http://www.1ppt.com/moban/" TargetMode="External" /><Relationship Id="rId3" Type="http://schemas.openxmlformats.org/officeDocument/2006/relationships/hyperlink" Target="http://www.1ppt.com/hangye/" TargetMode="External" /><Relationship Id="rId4" Type="http://schemas.openxmlformats.org/officeDocument/2006/relationships/hyperlink" Target="http://www.1ppt.com/jieri/" TargetMode="External" /><Relationship Id="rId5" Type="http://schemas.openxmlformats.org/officeDocument/2006/relationships/hyperlink" Target="http://www.1ppt.com/sucai/" TargetMode="External" /><Relationship Id="rId6" Type="http://schemas.openxmlformats.org/officeDocument/2006/relationships/hyperlink" Target="http://www.1ppt.com/beijing/" TargetMode="External" /><Relationship Id="rId7" Type="http://schemas.openxmlformats.org/officeDocument/2006/relationships/hyperlink" Target="http://www.1ppt.com/tubiao/" TargetMode="External" /><Relationship Id="rId8" Type="http://schemas.openxmlformats.org/officeDocument/2006/relationships/hyperlink" Target="http://www.1ppt.com/xiazai/" TargetMode="External" /><Relationship Id="rId9" Type="http://schemas.openxmlformats.org/officeDocument/2006/relationships/hyperlink" Target="http://www.1ppt.com/powerpoint/" TargetMode="External" /></Relationships>
</file>

<file path=ppt/slides/_rels/slide19.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1.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2.xml" /></Relationships>
</file>

<file path=ppt/slides/_rels/slide20.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2.png" /></Relationships>
</file>

<file path=ppt/slides/_rels/slide21.xml.rels>&#65279;<?xml version="1.0" encoding="utf-8" standalone="yes"?><Relationships xmlns="http://schemas.openxmlformats.org/package/2006/relationships"><Relationship Id="rId1" Type="http://schemas.openxmlformats.org/officeDocument/2006/relationships/slideLayout" Target="../slideLayouts/slideLayout7.xml" /><Relationship Id="rId2" Type="http://schemas.openxmlformats.org/officeDocument/2006/relationships/image" Target="../media/image33.jpeg" /></Relationships>
</file>

<file path=ppt/slides/_rels/slide22.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23.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4.jpeg" /></Relationships>
</file>

<file path=ppt/slides/_rels/slide24.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5.jpeg" /></Relationships>
</file>

<file path=ppt/slides/_rels/slide25.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6.jpeg" /></Relationships>
</file>

<file path=ppt/slides/_rels/slide26.xml.rels>&#65279;<?xml version="1.0" encoding="utf-8" standalone="yes"?><Relationships xmlns="http://schemas.openxmlformats.org/package/2006/relationships"><Relationship Id="rId1" Type="http://schemas.openxmlformats.org/officeDocument/2006/relationships/slideLayout" Target="../slideLayouts/slideLayout8.xml" /><Relationship Id="rId2" Type="http://schemas.openxmlformats.org/officeDocument/2006/relationships/image" Target="../media/image37.jpeg" /></Relationships>
</file>

<file path=ppt/slides/_rels/slide27.xml.rels>&#65279;<?xml version="1.0" encoding="utf-8" standalone="yes"?><Relationships xmlns="http://schemas.openxmlformats.org/package/2006/relationships"><Relationship Id="rId1" Type="http://schemas.openxmlformats.org/officeDocument/2006/relationships/slideLayout" Target="../slideLayouts/slideLayout9.xml" /></Relationships>
</file>

<file path=ppt/slides/_rels/slide28.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38.jpeg" /></Relationships>
</file>

<file path=ppt/slides/_rels/slide29.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39.png" /><Relationship Id="rId3" Type="http://schemas.openxmlformats.org/officeDocument/2006/relationships/image" Target="../media/image40.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0.xml.rels>&#65279;<?xml version="1.0" encoding="utf-8" standalone="yes"?><Relationships xmlns="http://schemas.openxmlformats.org/package/2006/relationships"><Relationship Id="rId1" Type="http://schemas.openxmlformats.org/officeDocument/2006/relationships/slideLayout" Target="../slideLayouts/slideLayout10.xml" /><Relationship Id="rId2" Type="http://schemas.openxmlformats.org/officeDocument/2006/relationships/image" Target="../media/image41.jpeg" /></Relationships>
</file>

<file path=ppt/slides/_rels/slide31.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2.xml.rels>&#65279;<?xml version="1.0" encoding="utf-8" standalone="yes"?><Relationships xmlns="http://schemas.openxmlformats.org/package/2006/relationships"><Relationship Id="rId1" Type="http://schemas.openxmlformats.org/officeDocument/2006/relationships/slideLayout" Target="../slideLayouts/slideLayout10.xml" /></Relationships>
</file>

<file path=ppt/slides/_rels/slide33.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4.xml.rels>&#65279;<?xml version="1.0" encoding="utf-8" standalone="yes"?><Relationships xmlns="http://schemas.openxmlformats.org/package/2006/relationships"><Relationship Id="rId1" Type="http://schemas.openxmlformats.org/officeDocument/2006/relationships/slideLayout" Target="../slideLayouts/slideLayout11.xml" /></Relationships>
</file>

<file path=ppt/slides/_rels/slide35.xml.rels>&#65279;<?xml version="1.0" encoding="utf-8" standalone="yes"?><Relationships xmlns="http://schemas.openxmlformats.org/package/2006/relationships"><Relationship Id="rId1" Type="http://schemas.openxmlformats.org/officeDocument/2006/relationships/slideLayout" Target="../slideLayouts/slideLayout3.xml" /></Relationships>
</file>

<file path=ppt/slides/_rels/slide36.xml.rels>&#65279;<?xml version="1.0" encoding="utf-8" standalone="yes"?><Relationships xmlns="http://schemas.openxmlformats.org/package/2006/relationships"><Relationship Id="rId1" Type="http://schemas.openxmlformats.org/officeDocument/2006/relationships/slideLayout" Target="../slideLayouts/slideLayout12.xml" /></Relationships>
</file>

<file path=ppt/slides/_rels/slide37.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38.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2.jpeg" /></Relationships>
</file>

<file path=ppt/slides/_rels/slide39.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3.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6.jpeg" /><Relationship Id="rId3" Type="http://schemas.openxmlformats.org/officeDocument/2006/relationships/image" Target="../media/image17.jpeg" /></Relationships>
</file>

<file path=ppt/slides/_rels/slide40.xml.rels>&#65279;<?xml version="1.0" encoding="utf-8" standalone="yes"?><Relationships xmlns="http://schemas.openxmlformats.org/package/2006/relationships"><Relationship Id="rId1" Type="http://schemas.openxmlformats.org/officeDocument/2006/relationships/slideLayout" Target="../slideLayouts/slideLayout13.xml" /><Relationship Id="rId2" Type="http://schemas.openxmlformats.org/officeDocument/2006/relationships/image" Target="../media/image44.jpeg" /></Relationships>
</file>

<file path=ppt/slides/_rels/slide41.xml.rels>&#65279;<?xml version="1.0" encoding="utf-8" standalone="yes"?><Relationships xmlns="http://schemas.openxmlformats.org/package/2006/relationships"><Relationship Id="rId1" Type="http://schemas.openxmlformats.org/officeDocument/2006/relationships/slideLayout" Target="../slideLayouts/slideLayout13.xml" /></Relationships>
</file>

<file path=ppt/slides/_rels/slide42.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5.jpeg" /></Relationships>
</file>

<file path=ppt/slides/_rels/slide43.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6.jpeg" /></Relationships>
</file>

<file path=ppt/slides/_rels/slide44.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7.jpeg" /></Relationships>
</file>

<file path=ppt/slides/_rels/slide45.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8.jpeg" /></Relationships>
</file>

<file path=ppt/slides/_rels/slide46.xml.rels>&#65279;<?xml version="1.0" encoding="utf-8" standalone="yes"?><Relationships xmlns="http://schemas.openxmlformats.org/package/2006/relationships"><Relationship Id="rId1" Type="http://schemas.openxmlformats.org/officeDocument/2006/relationships/slideLayout" Target="../slideLayouts/slideLayout14.xml" /><Relationship Id="rId2" Type="http://schemas.openxmlformats.org/officeDocument/2006/relationships/image" Target="../media/image49.jpeg" /></Relationships>
</file>

<file path=ppt/slides/_rels/slide47.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0.jpeg" /></Relationships>
</file>

<file path=ppt/slides/_rels/slide48.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1.jpeg" /></Relationships>
</file>

<file path=ppt/slides/_rels/slide49.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2.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8.jpeg" /></Relationships>
</file>

<file path=ppt/slides/_rels/slide50.xml.rels>&#65279;<?xml version="1.0" encoding="utf-8" standalone="yes"?><Relationships xmlns="http://schemas.openxmlformats.org/package/2006/relationships"><Relationship Id="rId1" Type="http://schemas.openxmlformats.org/officeDocument/2006/relationships/slideLayout" Target="../slideLayouts/slideLayout12.xml" /><Relationship Id="rId2" Type="http://schemas.openxmlformats.org/officeDocument/2006/relationships/image" Target="../media/image53.jpeg" /></Relationships>
</file>

<file path=ppt/slides/_rels/slide51.xml.rels>&#65279;<?xml version="1.0" encoding="utf-8" standalone="yes"?><Relationships xmlns="http://schemas.openxmlformats.org/package/2006/relationships"><Relationship Id="rId1" Type="http://schemas.openxmlformats.org/officeDocument/2006/relationships/slideLayout" Target="../slideLayouts/slideLayout15.xml" /><Relationship Id="rId2" Type="http://schemas.openxmlformats.org/officeDocument/2006/relationships/image" Target="../media/image54.jpeg" /><Relationship Id="rId3" Type="http://schemas.openxmlformats.org/officeDocument/2006/relationships/image" Target="../media/image55.jpeg" /><Relationship Id="rId4" Type="http://schemas.openxmlformats.org/officeDocument/2006/relationships/image" Target="../media/image56.jpeg" /><Relationship Id="rId5" Type="http://schemas.openxmlformats.org/officeDocument/2006/relationships/image" Target="../media/image57.jpeg" /></Relationships>
</file>

<file path=ppt/slides/_rels/slide52.xml.rels>&#65279;<?xml version="1.0" encoding="utf-8" standalone="yes"?><Relationships xmlns="http://schemas.openxmlformats.org/package/2006/relationships"><Relationship Id="rId1" Type="http://schemas.openxmlformats.org/officeDocument/2006/relationships/slideLayout" Target="../slideLayouts/slideLayout11.xml" /><Relationship Id="rId2" Type="http://schemas.openxmlformats.org/officeDocument/2006/relationships/notesSlide" Target="../notesSlides/notesSlide1.xml" /><Relationship Id="rId3" Type="http://schemas.openxmlformats.org/officeDocument/2006/relationships/hyperlink" Target="https://www.ppthui.com/jingpin/" TargetMode="External" /><Relationship Id="rId4" Type="http://schemas.openxmlformats.org/officeDocument/2006/relationships/hyperlink" Target="https://www.ppthui.com/hangye/" TargetMode="External" /><Relationship Id="rId5" Type="http://schemas.openxmlformats.org/officeDocument/2006/relationships/hyperlink" Target="https://www.ppthui.com/gongzuo/" TargetMode="External" /><Relationship Id="rId6" Type="http://schemas.openxmlformats.org/officeDocument/2006/relationships/hyperlink" Target="https://www.ppthui.com/jieri/" TargetMode="External" /><Relationship Id="rId7" Type="http://schemas.openxmlformats.org/officeDocument/2006/relationships/hyperlink" Target="https://www.ppthui.com/beijing/" TargetMode="External" /><Relationship Id="rId8" Type="http://schemas.openxmlformats.org/officeDocument/2006/relationships/hyperlink" Target="https://www.ppthui.com/kejian/" TargetMode="External" /><Relationship Id="rId9" Type="http://schemas.openxmlformats.org/officeDocument/2006/relationships/image" Target="../media/image58.png" /></Relationships>
</file>

<file path=ppt/slides/_rels/slide53.xml.rels>&#65279;<?xml version="1.0" encoding="utf-8" standalone="yes"?><Relationships xmlns="http://schemas.openxmlformats.org/package/2006/relationships"><Relationship Id="rId1" Type="http://schemas.openxmlformats.org/officeDocument/2006/relationships/slideLayout" Target="../slideLayouts/slideLayout23.xml" /><Relationship Id="rId10" Type="http://schemas.openxmlformats.org/officeDocument/2006/relationships/image" Target="../media/image58.png" /><Relationship Id="rId11" Type="http://schemas.openxmlformats.org/officeDocument/2006/relationships/hyperlink" Target="https://www.ppthui.com/jianjie/" TargetMode="External" /><Relationship Id="rId12" Type="http://schemas.openxmlformats.org/officeDocument/2006/relationships/hyperlink" Target="https://www.ppthui.com/shangwu/" TargetMode="External" /><Relationship Id="rId13" Type="http://schemas.openxmlformats.org/officeDocument/2006/relationships/hyperlink" Target="https://www.ppthui.com/fengjing/" TargetMode="External" /><Relationship Id="rId14" Type="http://schemas.openxmlformats.org/officeDocument/2006/relationships/hyperlink" Target="https://www.ppthui.com/shishang/" TargetMode="External" /><Relationship Id="rId15" Type="http://schemas.openxmlformats.org/officeDocument/2006/relationships/hyperlink" Target="https://www.ppthui.com/gudian/" TargetMode="External" /><Relationship Id="rId16" Type="http://schemas.openxmlformats.org/officeDocument/2006/relationships/hyperlink" Target="https://www.ppthui.com/aiqing/" TargetMode="External" /><Relationship Id="rId17" Type="http://schemas.openxmlformats.org/officeDocument/2006/relationships/hyperlink" Target="https://www.ppthui.com/dongman/" TargetMode="External" /><Relationship Id="rId18" Type="http://schemas.openxmlformats.org/officeDocument/2006/relationships/hyperlink" Target="https://www.ppthui.com/sheji/" TargetMode="External" /><Relationship Id="rId19" Type="http://schemas.openxmlformats.org/officeDocument/2006/relationships/hyperlink" Target="https://www.ppthui.com/search/&#20027;&#39064;&#29677;&#20250;.html" TargetMode="External" /><Relationship Id="rId2" Type="http://schemas.openxmlformats.org/officeDocument/2006/relationships/notesSlide" Target="../notesSlides/notesSlide2.xml" /><Relationship Id="rId20" Type="http://schemas.openxmlformats.org/officeDocument/2006/relationships/hyperlink" Target="https://www.ppthui.com/search/&#32972;&#26223;&#22270;&#29255;.html" TargetMode="External" /><Relationship Id="rId21" Type="http://schemas.openxmlformats.org/officeDocument/2006/relationships/hyperlink" Target="https://www.ppthui.com/dangzheng/" TargetMode="External" /><Relationship Id="rId22" Type="http://schemas.openxmlformats.org/officeDocument/2006/relationships/hyperlink" Target="https://www.ppthui.com/keji/" TargetMode="External" /><Relationship Id="rId23" Type="http://schemas.openxmlformats.org/officeDocument/2006/relationships/hyperlink" Target="https://www.ppthui.com/gongye/" TargetMode="External" /><Relationship Id="rId24" Type="http://schemas.openxmlformats.org/officeDocument/2006/relationships/hyperlink" Target="https://www.ppthui.com/yixue/" TargetMode="External" /><Relationship Id="rId25" Type="http://schemas.openxmlformats.org/officeDocument/2006/relationships/hyperlink" Target="https://www.ppthui.com/lvyou/" TargetMode="External" /><Relationship Id="rId26" Type="http://schemas.openxmlformats.org/officeDocument/2006/relationships/hyperlink" Target="https://www.ppthui.com/jinrong/" TargetMode="External" /><Relationship Id="rId27" Type="http://schemas.openxmlformats.org/officeDocument/2006/relationships/hyperlink" Target="https://www.ppthui.com/canyin/" TargetMode="External" /><Relationship Id="rId28" Type="http://schemas.openxmlformats.org/officeDocument/2006/relationships/hyperlink" Target="https://www.ppthui.com/jiaoyu/" TargetMode="External" /><Relationship Id="rId29" Type="http://schemas.openxmlformats.org/officeDocument/2006/relationships/hyperlink" Target="https://www.ppthui.com/search/&#25945;&#23398;&#35828;&#35838;.html" TargetMode="External" /><Relationship Id="rId3" Type="http://schemas.openxmlformats.org/officeDocument/2006/relationships/hyperlink" Target="https://www.ppthui.com" TargetMode="External" /><Relationship Id="rId30" Type="http://schemas.openxmlformats.org/officeDocument/2006/relationships/hyperlink" Target="https://www.ppthui.com/search/&#38144;&#21806;.html" TargetMode="External" /><Relationship Id="rId31" Type="http://schemas.openxmlformats.org/officeDocument/2006/relationships/hyperlink" Target="https://www.ppthui.com/huibao/" TargetMode="External" /><Relationship Id="rId32" Type="http://schemas.openxmlformats.org/officeDocument/2006/relationships/hyperlink" Target="https://www.ppthui.com/biye/" TargetMode="External" /><Relationship Id="rId33" Type="http://schemas.openxmlformats.org/officeDocument/2006/relationships/hyperlink" Target="https://www.ppthui.com/peixun/" TargetMode="External" /><Relationship Id="rId34" Type="http://schemas.openxmlformats.org/officeDocument/2006/relationships/hyperlink" Target="https://www.ppthui.com/shuzhi/" TargetMode="External" /><Relationship Id="rId35" Type="http://schemas.openxmlformats.org/officeDocument/2006/relationships/hyperlink" Target="https://www.ppthui.com/fenxi/" TargetMode="External" /><Relationship Id="rId36" Type="http://schemas.openxmlformats.org/officeDocument/2006/relationships/hyperlink" Target="https://www.ppthui.com/jianli/" TargetMode="External" /><Relationship Id="rId37" Type="http://schemas.openxmlformats.org/officeDocument/2006/relationships/hyperlink" Target="https://www.ppthui.com/gongsi/" TargetMode="External" /><Relationship Id="rId38" Type="http://schemas.openxmlformats.org/officeDocument/2006/relationships/hyperlink" Target="https://www.ppthui.com/search/&#24037;&#20316;&#24635;&#32467;.html" TargetMode="External" /><Relationship Id="rId39" Type="http://schemas.openxmlformats.org/officeDocument/2006/relationships/hyperlink" Target="https://www.ppthui.com/search/&#22242;&#38431;.html" TargetMode="External" /><Relationship Id="rId4" Type="http://schemas.openxmlformats.org/officeDocument/2006/relationships/hyperlink" Target="https://www.ppthui.com/jingpin/" TargetMode="External" /><Relationship Id="rId5" Type="http://schemas.openxmlformats.org/officeDocument/2006/relationships/hyperlink" Target="https://www.ppthui.com/hangye/" TargetMode="External" /><Relationship Id="rId6" Type="http://schemas.openxmlformats.org/officeDocument/2006/relationships/hyperlink" Target="https://www.ppthui.com/gongzuo/" TargetMode="External" /><Relationship Id="rId7" Type="http://schemas.openxmlformats.org/officeDocument/2006/relationships/hyperlink" Target="https://www.ppthui.com/jieri/" TargetMode="External" /><Relationship Id="rId8" Type="http://schemas.openxmlformats.org/officeDocument/2006/relationships/hyperlink" Target="http://www.ppthui.com/dangzheng/" TargetMode="External" /><Relationship Id="rId9" Type="http://schemas.openxmlformats.org/officeDocument/2006/relationships/hyperlink" Target="http://www.ppthui.com/jiaoyu/" TargetMode="External" /></Relationships>
</file>

<file path=ppt/slides/_rels/slide6.xml.rels>&#65279;<?xml version="1.0" encoding="utf-8" standalone="yes"?><Relationships xmlns="http://schemas.openxmlformats.org/package/2006/relationships"><Relationship Id="rId1" Type="http://schemas.openxmlformats.org/officeDocument/2006/relationships/slideLayout" Target="../slideLayouts/slideLayout4.xml" /><Relationship Id="rId2" Type="http://schemas.openxmlformats.org/officeDocument/2006/relationships/image" Target="../media/image19.jpeg" /></Relationships>
</file>

<file path=ppt/slides/_rels/slide7.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0.jpeg" /></Relationships>
</file>

<file path=ppt/slides/_rels/slide8.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1.png" /></Relationships>
</file>

<file path=ppt/slides/_rels/slide9.xml.rels>&#65279;<?xml version="1.0" encoding="utf-8" standalone="yes"?><Relationships xmlns="http://schemas.openxmlformats.org/package/2006/relationships"><Relationship Id="rId1" Type="http://schemas.openxmlformats.org/officeDocument/2006/relationships/slideLayout" Target="../slideLayouts/slideLayout5.xml" /><Relationship Id="rId2" Type="http://schemas.openxmlformats.org/officeDocument/2006/relationships/image" Target="../media/image22.png" /></Relationships>
</file>

<file path=ppt/slides/slide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TextBox 3"/>
          <p:cNvSpPr txBox="1"/>
          <p:nvPr/>
        </p:nvSpPr>
        <p:spPr>
          <a:xfrm>
            <a:off x="2884844" y="4676943"/>
            <a:ext cx="6425486" cy="1200329"/>
          </a:xfrm>
          <a:prstGeom prst="rect">
            <a:avLst/>
          </a:prstGeom>
          <a:noFill/>
        </p:spPr>
        <p:txBody>
          <a:bodyPr wrap="square">
            <a:spAutoFit/>
          </a:bodyPr>
          <a:lstStyle/>
          <a:p>
            <a:pPr algn="ctr">
              <a:defRPr/>
            </a:pPr>
            <a:r>
              <a:rPr lang="zh-CN" altLang="en-US" sz="7200" b="1">
                <a:solidFill>
                  <a:srgbClr val="0070C0"/>
                </a:solidFill>
                <a:latin typeface="微软雅黑" panose="020b0503020204020204" pitchFamily="34" charset="-122"/>
                <a:ea typeface="微软雅黑" panose="020b0503020204020204" pitchFamily="34" charset="-122"/>
              </a:rPr>
              <a:t>职业生涯规划</a:t>
            </a:r>
            <a:endParaRPr lang="zh-CN" altLang="en-US" sz="7200" b="1">
              <a:solidFill>
                <a:srgbClr val="0070C0"/>
              </a:solidFill>
              <a:latin typeface="微软雅黑" panose="020b0503020204020204" pitchFamily="34" charset="-122"/>
              <a:ea typeface="微软雅黑" panose="020b0503020204020204" pitchFamily="34" charset="-122"/>
            </a:endParaRPr>
          </a:p>
        </p:txBody>
      </p:sp>
      <p:sp>
        <p:nvSpPr>
          <p:cNvPr id="25" name="TextBox 11"/>
          <p:cNvSpPr txBox="1">
            <a:spLocks noChangeArrowheads="1"/>
          </p:cNvSpPr>
          <p:nvPr/>
        </p:nvSpPr>
        <p:spPr bwMode="auto">
          <a:xfrm>
            <a:off x="4809759" y="4365104"/>
            <a:ext cx="2575657" cy="400110"/>
          </a:xfrm>
          <a:prstGeom prst="rect">
            <a:avLst/>
          </a:prstGeom>
          <a:noFill/>
          <a:ln w="9525">
            <a:noFill/>
            <a:miter lim="800000"/>
          </a:ln>
        </p:spPr>
        <p:txBody>
          <a:bodyPr wrap="square">
            <a:spAutoFit/>
          </a:bodyPr>
          <a:lstStyle/>
          <a:p>
            <a:pPr algn="ctr" fontAlgn="auto">
              <a:spcBef>
                <a:spcPct val="0"/>
              </a:spcBef>
              <a:spcAft>
                <a:spcPct val="0"/>
              </a:spcAft>
              <a:defRPr/>
            </a:pPr>
            <a:r>
              <a:rPr lang="zh-CN" altLang="en-US" sz="2000">
                <a:solidFill>
                  <a:srgbClr val="FF6600"/>
                </a:solidFill>
                <a:latin typeface="方正综艺简体" panose="03000509000000000000" pitchFamily="65" charset="-122"/>
                <a:ea typeface="方正综艺简体" panose="03000509000000000000" pitchFamily="65" charset="-122"/>
              </a:rPr>
              <a:t>人力资源部内训之四</a:t>
            </a:r>
            <a:endParaRPr lang="zh-CN" altLang="en-US" sz="2000">
              <a:solidFill>
                <a:srgbClr val="FF6600"/>
              </a:solidFill>
              <a:latin typeface="方正综艺简体" panose="03000509000000000000" pitchFamily="65" charset="-122"/>
              <a:ea typeface="方正综艺简体" panose="03000509000000000000" pitchFamily="65" charset="-122"/>
            </a:endParaRPr>
          </a:p>
        </p:txBody>
      </p:sp>
      <p:cxnSp>
        <p:nvCxnSpPr>
          <p:cNvPr id="3" name="直接连接符 2"/>
          <p:cNvCxnSpPr/>
          <p:nvPr/>
        </p:nvCxnSpPr>
        <p:spPr>
          <a:xfrm>
            <a:off x="3364998" y="4565159"/>
            <a:ext cx="1467777" cy="0"/>
          </a:xfrm>
          <a:prstGeom prst="line">
            <a:avLst/>
          </a:prstGeom>
          <a:ln>
            <a:solidFill>
              <a:srgbClr val="FF6600"/>
            </a:solidFill>
            <a:tailEnd type="oval"/>
          </a:ln>
        </p:spPr>
        <p:style>
          <a:lnRef idx="1">
            <a:schemeClr val="accent6"/>
          </a:lnRef>
          <a:fillRef idx="0">
            <a:schemeClr val="accent6"/>
          </a:fillRef>
          <a:effectRef idx="0">
            <a:schemeClr val="accent6"/>
          </a:effectRef>
          <a:fontRef idx="minor">
            <a:schemeClr val="tx1"/>
          </a:fontRef>
        </p:style>
      </p:cxnSp>
      <p:cxnSp>
        <p:nvCxnSpPr>
          <p:cNvPr id="10" name="直接连接符 9"/>
          <p:cNvCxnSpPr/>
          <p:nvPr/>
        </p:nvCxnSpPr>
        <p:spPr>
          <a:xfrm>
            <a:off x="7362399" y="4565159"/>
            <a:ext cx="1467777" cy="0"/>
          </a:xfrm>
          <a:prstGeom prst="line">
            <a:avLst/>
          </a:prstGeom>
          <a:ln>
            <a:solidFill>
              <a:srgbClr val="FF6600"/>
            </a:solidFill>
            <a:headEnd type="oval"/>
            <a:tailEnd type="none"/>
          </a:ln>
        </p:spPr>
        <p:style>
          <a:lnRef idx="1">
            <a:schemeClr val="accent6"/>
          </a:lnRef>
          <a:fillRef idx="0">
            <a:schemeClr val="accent6"/>
          </a:fillRef>
          <a:effectRef idx="0">
            <a:schemeClr val="accent6"/>
          </a:effectRef>
          <a:fontRef idx="minor">
            <a:schemeClr val="tx1"/>
          </a:fontRef>
        </p:style>
      </p:cxnSp>
    </p:spTree>
  </p:cSld>
  <p:clrMapOvr>
    <a:masterClrMapping/>
  </p:clrMapOvr>
  <p:transition spd="slow">
    <p:cove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grpId="0" nodeType="afterEffect">
                                  <p:stCondLst>
                                    <p:cond delay="0"/>
                                  </p:stCondLst>
                                  <p:iterate type="lt">
                                    <p:tmPct val="15625"/>
                                  </p:iterate>
                                  <p:childTnLst>
                                    <p:set>
                                      <p:cBhvr>
                                        <p:cTn id="6" dur="1" fill="hold">
                                          <p:stCondLst>
                                            <p:cond delay="0"/>
                                          </p:stCondLst>
                                        </p:cTn>
                                        <p:tgtEl>
                                          <p:spTgt spid="25"/>
                                        </p:tgtEl>
                                        <p:attrNameLst>
                                          <p:attrName>style.visibility</p:attrName>
                                        </p:attrNameLst>
                                      </p:cBhvr>
                                      <p:to>
                                        <p:strVal val="visible"/>
                                      </p:to>
                                    </p:set>
                                    <p:anim calcmode="lin" valueType="num">
                                      <p:cBhvr>
                                        <p:cTn id="7" dur="800" fill="hold"/>
                                        <p:tgtEl>
                                          <p:spTgt spid="25"/>
                                        </p:tgtEl>
                                        <p:attrNameLst>
                                          <p:attrName>ppt_w</p:attrName>
                                        </p:attrNameLst>
                                      </p:cBhvr>
                                      <p:tavLst>
                                        <p:tav tm="0">
                                          <p:val>
                                            <p:fltVal val="0"/>
                                          </p:val>
                                        </p:tav>
                                        <p:tav tm="100000">
                                          <p:val>
                                            <p:strVal val="#ppt_w"/>
                                          </p:val>
                                        </p:tav>
                                      </p:tavLst>
                                    </p:anim>
                                    <p:anim calcmode="lin" valueType="num">
                                      <p:cBhvr>
                                        <p:cTn id="8" dur="800" fill="hold"/>
                                        <p:tgtEl>
                                          <p:spTgt spid="25"/>
                                        </p:tgtEl>
                                        <p:attrNameLst>
                                          <p:attrName>ppt_h</p:attrName>
                                        </p:attrNameLst>
                                      </p:cBhvr>
                                      <p:tavLst>
                                        <p:tav tm="0">
                                          <p:val>
                                            <p:fltVal val="0"/>
                                          </p:val>
                                        </p:tav>
                                        <p:tav tm="100000">
                                          <p:val>
                                            <p:strVal val="#ppt_h"/>
                                          </p:val>
                                        </p:tav>
                                      </p:tavLst>
                                    </p:anim>
                                    <p:anim calcmode="lin" valueType="num">
                                      <p:cBhvr>
                                        <p:cTn id="9" dur="800" fill="hold"/>
                                        <p:tgtEl>
                                          <p:spTgt spid="25"/>
                                        </p:tgtEl>
                                        <p:attrNameLst>
                                          <p:attrName>ppt_x</p:attrName>
                                        </p:attrNameLst>
                                      </p:cBhvr>
                                      <p:tavLst>
                                        <p:tav tm="0" fmla="#ppt_x+(cos(-2*pi*(1-$))*-#ppt_x-sin(-2*pi*(1-$))*(1-#ppt_y))*(1-$)">
                                          <p:val>
                                            <p:fltVal val="0"/>
                                          </p:val>
                                        </p:tav>
                                        <p:tav tm="100000">
                                          <p:val>
                                            <p:fltVal val="1"/>
                                          </p:val>
                                        </p:tav>
                                      </p:tavLst>
                                    </p:anim>
                                    <p:anim calcmode="lin" valueType="num">
                                      <p:cBhvr>
                                        <p:cTn id="10" dur="800" fill="hold"/>
                                        <p:tgtEl>
                                          <p:spTgt spid="25"/>
                                        </p:tgtEl>
                                        <p:attrNameLst>
                                          <p:attrName>ppt_y</p:attrName>
                                        </p:attrNameLst>
                                      </p:cBhvr>
                                      <p:tavLst>
                                        <p:tav tm="0" fmla="#ppt_y+(sin(-2*pi*(1-$))*-#ppt_x+cos(-2*pi*(1-$))*(1-#ppt_y))*(1-$)">
                                          <p:val>
                                            <p:fltVal val="0"/>
                                          </p:val>
                                        </p:tav>
                                        <p:tav tm="100000">
                                          <p:val>
                                            <p:fltVal val="1"/>
                                          </p:val>
                                        </p:tav>
                                      </p:tavLst>
                                    </p:anim>
                                  </p:childTnLst>
                                </p:cTn>
                              </p:par>
                            </p:childTnLst>
                          </p:cTn>
                        </p:par>
                        <p:par>
                          <p:cTn id="11" fill="hold" nodeType="afterGroup">
                            <p:stCondLst>
                              <p:cond delay="800"/>
                            </p:stCondLst>
                            <p:childTnLst>
                              <p:par>
                                <p:cTn id="12" presetID="2" presetClass="entr" presetSubtype="2" fill="hold"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1+#ppt_w/2"/>
                                          </p:val>
                                        </p:tav>
                                        <p:tav tm="100000">
                                          <p:val>
                                            <p:strVal val="#ppt_x"/>
                                          </p:val>
                                        </p:tav>
                                      </p:tavLst>
                                    </p:anim>
                                    <p:anim calcmode="lin" valueType="num">
                                      <p:cBhvr additive="base">
                                        <p:cTn id="15" dur="500" fill="hold"/>
                                        <p:tgtEl>
                                          <p:spTgt spid="3"/>
                                        </p:tgtEl>
                                        <p:attrNameLst>
                                          <p:attrName>ppt_y</p:attrName>
                                        </p:attrNameLst>
                                      </p:cBhvr>
                                      <p:tavLst>
                                        <p:tav tm="0">
                                          <p:val>
                                            <p:strVal val="#ppt_y"/>
                                          </p:val>
                                        </p:tav>
                                        <p:tav tm="100000">
                                          <p:val>
                                            <p:strVal val="#ppt_y"/>
                                          </p:val>
                                        </p:tav>
                                      </p:tavLst>
                                    </p:anim>
                                  </p:childTnLst>
                                </p:cTn>
                              </p:par>
                              <p:par>
                                <p:cTn id="16" presetID="2" presetClass="entr" presetSubtype="8" fill="hold" nodeType="with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additive="base">
                                        <p:cTn id="18" dur="500" fill="hold"/>
                                        <p:tgtEl>
                                          <p:spTgt spid="10"/>
                                        </p:tgtEl>
                                        <p:attrNameLst>
                                          <p:attrName>ppt_x</p:attrName>
                                        </p:attrNameLst>
                                      </p:cBhvr>
                                      <p:tavLst>
                                        <p:tav tm="0">
                                          <p:val>
                                            <p:strVal val="0-#ppt_w/2"/>
                                          </p:val>
                                        </p:tav>
                                        <p:tav tm="100000">
                                          <p:val>
                                            <p:strVal val="#ppt_x"/>
                                          </p:val>
                                        </p:tav>
                                      </p:tavLst>
                                    </p:anim>
                                    <p:anim calcmode="lin" valueType="num">
                                      <p:cBhvr additive="base">
                                        <p:cTn id="19" dur="500" fill="hold"/>
                                        <p:tgtEl>
                                          <p:spTgt spid="10"/>
                                        </p:tgtEl>
                                        <p:attrNameLst>
                                          <p:attrName>ppt_y</p:attrName>
                                        </p:attrNameLst>
                                      </p:cBhvr>
                                      <p:tavLst>
                                        <p:tav tm="0">
                                          <p:val>
                                            <p:strVal val="#ppt_y"/>
                                          </p:val>
                                        </p:tav>
                                        <p:tav tm="100000">
                                          <p:val>
                                            <p:strVal val="#ppt_y"/>
                                          </p:val>
                                        </p:tav>
                                      </p:tavLst>
                                    </p:anim>
                                  </p:childTnLst>
                                </p:cTn>
                              </p:par>
                            </p:childTnLst>
                          </p:cTn>
                        </p:par>
                        <p:par>
                          <p:cTn id="20" fill="hold" nodeType="afterGroup">
                            <p:stCondLst>
                              <p:cond delay="1300"/>
                            </p:stCondLst>
                            <p:childTnLst>
                              <p:par>
                                <p:cTn id="21" presetID="23" presetClass="entr" presetSubtype="36" fill="hold" grpId="0" nodeType="afterEffect">
                                  <p:stCondLst>
                                    <p:cond delay="0"/>
                                  </p:stCondLst>
                                  <p:iterate type="lt">
                                    <p:tmPct val="32000"/>
                                  </p:iterate>
                                  <p:childTnLst>
                                    <p:set>
                                      <p:cBhvr>
                                        <p:cTn id="22" dur="1" fill="hold">
                                          <p:stCondLst>
                                            <p:cond delay="0"/>
                                          </p:stCondLst>
                                        </p:cTn>
                                        <p:tgtEl>
                                          <p:spTgt spid="9"/>
                                        </p:tgtEl>
                                        <p:attrNameLst>
                                          <p:attrName>style.visibility</p:attrName>
                                        </p:attrNameLst>
                                      </p:cBhvr>
                                      <p:to>
                                        <p:strVal val="visible"/>
                                      </p:to>
                                    </p:set>
                                    <p:anim calcmode="lin" valueType="num">
                                      <p:cBhvr>
                                        <p:cTn id="23" dur="500" fill="hold"/>
                                        <p:tgtEl>
                                          <p:spTgt spid="9"/>
                                        </p:tgtEl>
                                        <p:attrNameLst>
                                          <p:attrName>ppt_w</p:attrName>
                                        </p:attrNameLst>
                                      </p:cBhvr>
                                      <p:tavLst>
                                        <p:tav tm="0">
                                          <p:val>
                                            <p:strVal val="(6*min(max(#ppt_w*#ppt_h,.3),1)-7.4)/-.7*#ppt_w"/>
                                          </p:val>
                                        </p:tav>
                                        <p:tav tm="100000">
                                          <p:val>
                                            <p:strVal val="#ppt_w"/>
                                          </p:val>
                                        </p:tav>
                                      </p:tavLst>
                                    </p:anim>
                                    <p:anim calcmode="lin" valueType="num">
                                      <p:cBhvr>
                                        <p:cTn id="24" dur="500" fill="hold"/>
                                        <p:tgtEl>
                                          <p:spTgt spid="9"/>
                                        </p:tgtEl>
                                        <p:attrNameLst>
                                          <p:attrName>ppt_h</p:attrName>
                                        </p:attrNameLst>
                                      </p:cBhvr>
                                      <p:tavLst>
                                        <p:tav tm="0">
                                          <p:val>
                                            <p:strVal val="(6*min(max(#ppt_w*#ppt_h,.3),1)-7.4)/-.7*#ppt_h"/>
                                          </p:val>
                                        </p:tav>
                                        <p:tav tm="100000">
                                          <p:val>
                                            <p:strVal val="#ppt_h"/>
                                          </p:val>
                                        </p:tav>
                                      </p:tavLst>
                                    </p:anim>
                                    <p:anim calcmode="lin" valueType="num">
                                      <p:cBhvr>
                                        <p:cTn id="25" dur="500" fill="hold"/>
                                        <p:tgtEl>
                                          <p:spTgt spid="9"/>
                                        </p:tgtEl>
                                        <p:attrNameLst>
                                          <p:attrName>ppt_x</p:attrName>
                                        </p:attrNameLst>
                                      </p:cBhvr>
                                      <p:tavLst>
                                        <p:tav tm="0">
                                          <p:val>
                                            <p:fltVal val="0.5"/>
                                          </p:val>
                                        </p:tav>
                                        <p:tav tm="100000">
                                          <p:val>
                                            <p:strVal val="#ppt_x"/>
                                          </p:val>
                                        </p:tav>
                                      </p:tavLst>
                                    </p:anim>
                                    <p:anim calcmode="lin" valueType="num">
                                      <p:cBhvr>
                                        <p:cTn id="26" dur="500" fill="hold"/>
                                        <p:tgtEl>
                                          <p:spTgt spid="9"/>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5" grpId="0"/>
    </p:bldLst>
  </p:timing>
</p:sld>
</file>

<file path=ppt/slides/slide1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6889675" y="2066272"/>
            <a:ext cx="4608512"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 name="矩形 1"/>
          <p:cNvSpPr/>
          <p:nvPr/>
        </p:nvSpPr>
        <p:spPr>
          <a:xfrm>
            <a:off x="6889675" y="2096269"/>
            <a:ext cx="4608512" cy="1692771"/>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近年来，同行业企业间的薪酬差距逐渐减小，人们在择业过程中对工作环境、人才培育机制、个人发展空间等因素开始投入越来越多的关注，因此，</a:t>
            </a:r>
            <a:r>
              <a:rPr lang="zh-CN" altLang="en-US" sz="1600" b="1">
                <a:solidFill>
                  <a:srgbClr val="FF6600"/>
                </a:solidFill>
                <a:latin typeface="微软雅黑" panose="020b0503020204020204" pitchFamily="34" charset="-122"/>
                <a:ea typeface="微软雅黑" panose="020b0503020204020204" pitchFamily="34" charset="-122"/>
              </a:rPr>
              <a:t>员工的职业生涯规划因素在企业留人方面的作用越来越凸显出来。</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7" name="矩形 6"/>
          <p:cNvSpPr/>
          <p:nvPr/>
        </p:nvSpPr>
        <p:spPr>
          <a:xfrm>
            <a:off x="6889675" y="3861048"/>
            <a:ext cx="4608512" cy="2012859"/>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从企业的角度来说，职业生涯管理是现在企业人力资源管理的核心内容之一，是满足人才需求，留住人才的重要手段。</a:t>
            </a:r>
            <a:r>
              <a:rPr lang="zh-CN" altLang="en-US" sz="1600" b="1">
                <a:solidFill>
                  <a:srgbClr val="FF6600"/>
                </a:solidFill>
                <a:latin typeface="微软雅黑" panose="020b0503020204020204" pitchFamily="34" charset="-122"/>
                <a:ea typeface="微软雅黑" panose="020b0503020204020204" pitchFamily="34" charset="-122"/>
              </a:rPr>
              <a:t>可以说，职业生涯规划是企业的责任，而不是福利。</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企业要发展，就不能只将员工看成是打工者，而应当看作是影响企业成败的战略合作伙伴。</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13011" y="2223457"/>
            <a:ext cx="5760640" cy="3842347"/>
          </a:xfrm>
          <a:prstGeom prst="rect">
            <a:avLst/>
          </a:prstGeom>
          <a:noFill/>
          <a:ln>
            <a:noFill/>
          </a:ln>
        </p:spPr>
      </p:pic>
      <p:sp>
        <p:nvSpPr>
          <p:cNvPr id="17" name="矩形 16"/>
          <p:cNvSpPr/>
          <p:nvPr/>
        </p:nvSpPr>
        <p:spPr>
          <a:xfrm>
            <a:off x="913011" y="1844824"/>
            <a:ext cx="10585176" cy="22144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6889675" y="5930578"/>
            <a:ext cx="4608512" cy="13522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3" decel="100000" fill="hold" grpId="0" nodeType="withEffect">
                                  <p:stCondLst>
                                    <p:cond delay="1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矩形 16"/>
          <p:cNvSpPr/>
          <p:nvPr/>
        </p:nvSpPr>
        <p:spPr>
          <a:xfrm>
            <a:off x="913011" y="1844824"/>
            <a:ext cx="10585176" cy="72008"/>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Rectangle 3"/>
          <p:cNvSpPr>
            <a:spLocks noChangeArrowheads="1"/>
          </p:cNvSpPr>
          <p:nvPr/>
        </p:nvSpPr>
        <p:spPr bwMode="auto">
          <a:xfrm>
            <a:off x="913011" y="1988840"/>
            <a:ext cx="6048671" cy="2400300"/>
          </a:xfrm>
          <a:prstGeom prst="rect">
            <a:avLst/>
          </a:prstGeom>
          <a:solidFill>
            <a:srgbClr val="FF6600"/>
          </a:solidFill>
          <a:ln>
            <a:noFill/>
          </a:ln>
        </p:spPr>
        <p:txBody>
          <a:bodyPr>
            <a:noAutofit/>
          </a:bodyPr>
          <a:lstStyle/>
          <a:p>
            <a:pPr>
              <a:lnSpc>
                <a:spcPct val="150000"/>
              </a:lnSpc>
            </a:pPr>
            <a:endParaRPr lang="zh-CN" altLang="en-US"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057027" y="2182560"/>
            <a:ext cx="5832648" cy="2012859"/>
          </a:xfrm>
          <a:prstGeom prst="rect">
            <a:avLst/>
          </a:prstGeom>
        </p:spPr>
        <p:txBody>
          <a:bodyPr wrap="square">
            <a:spAutoFit/>
          </a:bodyPr>
          <a:lstStyle/>
          <a:p>
            <a:pPr indent="457200">
              <a:lnSpc>
                <a:spcPct val="130000"/>
              </a:lnSpc>
              <a:spcAft>
                <a:spcPts val="600"/>
              </a:spcAft>
            </a:pPr>
            <a:r>
              <a:rPr lang="zh-CN" altLang="en-US" sz="1600">
                <a:solidFill>
                  <a:schemeClr val="bg1"/>
                </a:solidFill>
                <a:latin typeface="微软雅黑" panose="020b0503020204020204" pitchFamily="34" charset="-122"/>
                <a:ea typeface="微软雅黑" panose="020b0503020204020204" pitchFamily="34" charset="-122"/>
              </a:rPr>
              <a:t>通过员工职业生涯规划，企业可以更全面地了解员工的兴趣、特长、理想等，根据员工的职业目标和现状有针对性地安排培训，使之看到他在企业的发展方向和成长空间，通过个人发展愿望与组织发展需求的结合实现企业发展，达到企业目标，创造出高效率的工作环境和引人、育人、留人的企业氛围，真正做到留住优秀人才的“心”！</a:t>
            </a:r>
            <a:endParaRPr lang="zh-CN" altLang="zh-CN" sz="1600" b="1">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stretch>
            <a:fillRect/>
          </a:stretch>
        </p:blipFill>
        <p:spPr>
          <a:xfrm>
            <a:off x="913011" y="4456746"/>
            <a:ext cx="2988000" cy="1777570"/>
          </a:xfrm>
          <a:prstGeom prst="rect">
            <a:avLst/>
          </a:prstGeom>
        </p:spPr>
      </p:pic>
      <p:pic>
        <p:nvPicPr>
          <p:cNvPr id="5" name="图片 4"/>
          <p:cNvPicPr>
            <a:picLocks noChangeAspect="1"/>
          </p:cNvPicPr>
          <p:nvPr/>
        </p:nvPicPr>
        <p:blipFill>
          <a:blip r:embed="rId3">
            <a:extLst>
              <a:ext uri="{28A0092B-C50C-407E-A947-70E740481C1C}">
                <a14:useLocalDpi xmlns:a14="http://schemas.microsoft.com/office/drawing/2010/main" val="0"/>
              </a:ext>
            </a:extLst>
          </a:blip>
          <a:srcRect b="10573"/>
          <a:stretch>
            <a:fillRect/>
          </a:stretch>
        </p:blipFill>
        <p:spPr>
          <a:xfrm>
            <a:off x="7033692" y="1925202"/>
            <a:ext cx="4439850" cy="2871950"/>
          </a:xfrm>
          <a:prstGeom prst="rect">
            <a:avLst/>
          </a:prstGeom>
        </p:spPr>
      </p:pic>
      <p:pic>
        <p:nvPicPr>
          <p:cNvPr id="6" name="图片 5"/>
          <p:cNvPicPr>
            <a:picLocks noChangeAspect="1"/>
          </p:cNvPicPr>
          <p:nvPr/>
        </p:nvPicPr>
        <p:blipFill>
          <a:blip r:embed="rId4"/>
          <a:stretch>
            <a:fillRect/>
          </a:stretch>
        </p:blipFill>
        <p:spPr>
          <a:xfrm>
            <a:off x="3973682" y="4456746"/>
            <a:ext cx="2988000" cy="1777570"/>
          </a:xfrm>
          <a:prstGeom prst="rect">
            <a:avLst/>
          </a:prstGeom>
        </p:spPr>
      </p:pic>
      <p:sp>
        <p:nvSpPr>
          <p:cNvPr id="18" name="矩形 17"/>
          <p:cNvSpPr/>
          <p:nvPr/>
        </p:nvSpPr>
        <p:spPr>
          <a:xfrm flipV="1">
            <a:off x="7034353" y="4869160"/>
            <a:ext cx="4463833" cy="1341862"/>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7093377" y="5013793"/>
            <a:ext cx="4320479" cy="1052596"/>
          </a:xfrm>
          <a:prstGeom prst="rect">
            <a:avLst/>
          </a:prstGeom>
        </p:spPr>
        <p:txBody>
          <a:bodyPr wrap="square">
            <a:spAutoFit/>
          </a:bodyPr>
          <a:lstStyle/>
          <a:p>
            <a:pPr indent="457200">
              <a:lnSpc>
                <a:spcPct val="130000"/>
              </a:lnSpc>
              <a:spcAft>
                <a:spcPts val="600"/>
              </a:spcAft>
            </a:pPr>
            <a:r>
              <a:rPr lang="zh-CN" altLang="en-US" sz="1600">
                <a:solidFill>
                  <a:schemeClr val="bg1"/>
                </a:solidFill>
                <a:latin typeface="微软雅黑" panose="020b0503020204020204" pitchFamily="34" charset="-122"/>
                <a:ea typeface="微软雅黑" panose="020b0503020204020204" pitchFamily="34" charset="-122"/>
              </a:rPr>
              <a:t>因此，成功的职业生涯规划，将大大提升员工对企业的信赖度和忠诚度，提高成员的稳定性。</a:t>
            </a:r>
            <a:endParaRPr lang="zh-CN" altLang="zh-CN" sz="160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6"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1+#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15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Lst>
  </p:timing>
</p:sld>
</file>

<file path=ppt/slides/slide1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825752" y="2852936"/>
            <a:ext cx="3672435" cy="3672409"/>
          </a:xfrm>
          <a:prstGeom prst="rect">
            <a:avLst/>
          </a:prstGeom>
        </p:spPr>
      </p:pic>
      <p:sp>
        <p:nvSpPr>
          <p:cNvPr id="8" name="矩形 7"/>
          <p:cNvSpPr/>
          <p:nvPr/>
        </p:nvSpPr>
        <p:spPr>
          <a:xfrm>
            <a:off x="1186505" y="1223384"/>
            <a:ext cx="10311682" cy="90857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矩形 8"/>
          <p:cNvSpPr/>
          <p:nvPr/>
        </p:nvSpPr>
        <p:spPr>
          <a:xfrm>
            <a:off x="1201043" y="2204865"/>
            <a:ext cx="6552728"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矩形 9"/>
          <p:cNvSpPr/>
          <p:nvPr/>
        </p:nvSpPr>
        <p:spPr>
          <a:xfrm>
            <a:off x="985019" y="2348880"/>
            <a:ext cx="10513168" cy="504056"/>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985019" y="2410279"/>
            <a:ext cx="6264696" cy="381258"/>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对于企业来说，职业生涯规划的作用可归纳为以下几点：</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345059" y="3068960"/>
            <a:ext cx="6264696" cy="3203954"/>
          </a:xfrm>
          <a:prstGeom prst="rect">
            <a:avLst/>
          </a:prstGeom>
        </p:spPr>
        <p:txBody>
          <a:bodyPr wrap="square">
            <a:spAutoFit/>
          </a:bodyPr>
          <a:lstStyle/>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）可以更深地了解员工的兴趣、愿望、理想，以使他能够</a:t>
            </a:r>
            <a:r>
              <a:rPr lang="zh-CN" altLang="en-US" sz="1600" b="1">
                <a:solidFill>
                  <a:srgbClr val="FF6600"/>
                </a:solidFill>
                <a:latin typeface="微软雅黑" panose="020b0503020204020204" pitchFamily="34" charset="-122"/>
                <a:ea typeface="微软雅黑" panose="020b0503020204020204" pitchFamily="34" charset="-122"/>
              </a:rPr>
              <a:t>感觉到自己是受到重视的人</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，从而发挥更大的作用；</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）管理者和员工之间有时间充分接触和沟通，使得员工产生上进心，从而为企业的工作做出更大的贡献；</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）由于了解了员工希望达到的目标，管理者可以根据具体情况来安排对员工的培训，同时可以适时地引导员工进入组织的工作领域，从而使个人目标和组织的目标更好地统一起来；</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）能够使员工看到自己在组中的希望和目标，从而达到稳定员工队伍的目的。</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 name="矩形 2"/>
          <p:cNvSpPr/>
          <p:nvPr/>
        </p:nvSpPr>
        <p:spPr>
          <a:xfrm>
            <a:off x="1345059" y="1340768"/>
            <a:ext cx="10153128" cy="701346"/>
          </a:xfrm>
          <a:prstGeom prst="rect">
            <a:avLst/>
          </a:prstGeom>
        </p:spPr>
        <p:txBody>
          <a:bodyPr wrap="square">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相对于人员更迭频繁的企业，一个成员相对稳定的企业能更专注于自己的事业，效率更高；通过员工职业生涯规划，为员工提供广阔的职业发展空间，</a:t>
            </a:r>
            <a:r>
              <a:rPr lang="zh-CN" altLang="en-US" sz="1600" b="1">
                <a:solidFill>
                  <a:srgbClr val="FF6600"/>
                </a:solidFill>
                <a:latin typeface="微软雅黑" panose="020b0503020204020204" pitchFamily="34" charset="-122"/>
                <a:ea typeface="微软雅黑" panose="020b0503020204020204" pitchFamily="34" charset="-122"/>
              </a:rPr>
              <a:t>最大程度上激发员工的潜能，最终实现企业与员工的共同发展。</a:t>
            </a:r>
            <a:endParaRPr lang="zh-CN" altLang="en-US" sz="16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par>
                          <p:cTn id="8" fill="hold" nodeType="afterGroup">
                            <p:stCondLst>
                              <p:cond delay="300"/>
                            </p:stCondLst>
                            <p:childTnLst>
                              <p:par>
                                <p:cTn id="9" presetID="22" presetClass="entr" presetSubtype="1" fill="hold" grpId="0" nodeType="after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
                                        <p:tgtEl>
                                          <p:spTgt spid="2"/>
                                        </p:tgtEl>
                                      </p:cBhvr>
                                    </p:animEffect>
                                  </p:childTnLst>
                                </p:cTn>
                              </p:par>
                              <p:par>
                                <p:cTn id="12" presetID="2" presetClass="entr" presetSubtype="4" decel="100000" fill="hold" grpId="0"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1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9" name="矩形 18"/>
          <p:cNvSpPr/>
          <p:nvPr/>
        </p:nvSpPr>
        <p:spPr>
          <a:xfrm>
            <a:off x="841003" y="2066272"/>
            <a:ext cx="10657184" cy="386430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 name="矩形 1"/>
          <p:cNvSpPr/>
          <p:nvPr/>
        </p:nvSpPr>
        <p:spPr>
          <a:xfrm>
            <a:off x="985019" y="2279344"/>
            <a:ext cx="4608512" cy="2332946"/>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当企业为员工做出的职业规划和员工自身的规划高度吻合时，既符合企业战略目标的要求又符合员工内心的诉求，</a:t>
            </a:r>
            <a:r>
              <a:rPr lang="zh-CN" altLang="en-US" sz="1600" b="1">
                <a:solidFill>
                  <a:srgbClr val="FF6600"/>
                </a:solidFill>
                <a:latin typeface="微软雅黑" panose="020b0503020204020204" pitchFamily="34" charset="-122"/>
                <a:ea typeface="微软雅黑" panose="020b0503020204020204" pitchFamily="34" charset="-122"/>
              </a:rPr>
              <a:t>实现了企业和员工的双赢</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，人才的流失就会有大幅度的降低，企业的招聘成本、培训成本就会大幅度相应的下降，员工的求职成本和自身盲目充电培训的成本也会大幅下降，同时也减少了员工到处求职的机会成本。</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7" name="矩形 6"/>
          <p:cNvSpPr/>
          <p:nvPr/>
        </p:nvSpPr>
        <p:spPr>
          <a:xfrm>
            <a:off x="985019" y="4783831"/>
            <a:ext cx="4608512" cy="102143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只有这样，才能达到人力资源的高效配置，才会改变企业埋怨难招聘到合适的员工，员工抱怨难找到合适的工作的局面。</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593531" y="2066272"/>
            <a:ext cx="144016" cy="386430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矩形 7"/>
          <p:cNvSpPr/>
          <p:nvPr/>
        </p:nvSpPr>
        <p:spPr>
          <a:xfrm>
            <a:off x="5881563" y="2672333"/>
            <a:ext cx="5616624" cy="1692771"/>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朗讯科技（中国）有限公司推行了这样的员工职业生涯规划：当一名新员工进入公司后，部门经理必定与他进行一次深入的长谈：来到本公司后，你对个人发展有什么打算，一年之内要达到什么目标。三年之内要达到什么目标。为了实现目标，除个人努力之外，需要公司提供什么帮助。</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9" name="矩形 8"/>
          <p:cNvSpPr/>
          <p:nvPr/>
        </p:nvSpPr>
        <p:spPr>
          <a:xfrm>
            <a:off x="5881563" y="4432581"/>
            <a:ext cx="5616624" cy="137268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在朗讯，这已成为一项滚动发展制度，每到年末部门经理都要和员工一起对照上一年的规划进行检查，制定下一年的规划。可以说，</a:t>
            </a:r>
            <a:r>
              <a:rPr lang="zh-CN" altLang="en-US" sz="1600" b="1">
                <a:solidFill>
                  <a:srgbClr val="FF6600"/>
                </a:solidFill>
                <a:latin typeface="微软雅黑" panose="020b0503020204020204" pitchFamily="34" charset="-122"/>
                <a:ea typeface="微软雅黑" panose="020b0503020204020204" pitchFamily="34" charset="-122"/>
              </a:rPr>
              <a:t>职业生涯规划不仅为员工架起了成长的阶梯，而且使公司的发展获得永不衰竭的能量。</a:t>
            </a:r>
            <a:endParaRPr lang="zh-CN" altLang="zh-CN" sz="1600" b="1">
              <a:solidFill>
                <a:srgbClr val="FF6600"/>
              </a:solidFill>
              <a:latin typeface="微软雅黑" panose="020b0503020204020204" pitchFamily="34" charset="-122"/>
              <a:ea typeface="微软雅黑" panose="020b0503020204020204" pitchFamily="34" charset="-122"/>
            </a:endParaRPr>
          </a:p>
        </p:txBody>
      </p:sp>
      <p:cxnSp>
        <p:nvCxnSpPr>
          <p:cNvPr id="5" name="直接连接符 4"/>
          <p:cNvCxnSpPr/>
          <p:nvPr/>
        </p:nvCxnSpPr>
        <p:spPr>
          <a:xfrm>
            <a:off x="6025579" y="2636912"/>
            <a:ext cx="5256584" cy="0"/>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
        <p:nvSpPr>
          <p:cNvPr id="13" name="TextBox 6"/>
          <p:cNvSpPr txBox="1"/>
          <p:nvPr/>
        </p:nvSpPr>
        <p:spPr>
          <a:xfrm>
            <a:off x="6889675" y="2224491"/>
            <a:ext cx="3456384" cy="452432"/>
          </a:xfrm>
          <a:prstGeom prst="rect">
            <a:avLst/>
          </a:prstGeom>
          <a:noFill/>
        </p:spPr>
        <p:txBody>
          <a:bodyPr wrap="square" rtlCol="0">
            <a:spAutoFit/>
          </a:bodyPr>
          <a:lstStyle/>
          <a:p>
            <a:pPr>
              <a:lnSpc>
                <a:spcPct val="130000"/>
              </a:lnSpc>
            </a:pPr>
            <a:r>
              <a:rPr lang="en-US" altLang="zh-CN">
                <a:solidFill>
                  <a:srgbClr val="FF6600"/>
                </a:solidFill>
                <a:latin typeface="微软雅黑" panose="020b0503020204020204" pitchFamily="34" charset="-122"/>
                <a:ea typeface="微软雅黑" panose="020b0503020204020204" pitchFamily="34" charset="-122"/>
              </a:rPr>
              <a:t>【</a:t>
            </a:r>
            <a:r>
              <a:rPr lang="zh-CN" altLang="en-US">
                <a:solidFill>
                  <a:srgbClr val="FF6600"/>
                </a:solidFill>
                <a:latin typeface="微软雅黑" panose="020b0503020204020204" pitchFamily="34" charset="-122"/>
                <a:ea typeface="微软雅黑" panose="020b0503020204020204" pitchFamily="34" charset="-122"/>
              </a:rPr>
              <a:t>案例：朗讯的职业生涯留人</a:t>
            </a:r>
            <a:r>
              <a:rPr lang="en-US" altLang="zh-CN">
                <a:solidFill>
                  <a:srgbClr val="FF6600"/>
                </a:solidFill>
                <a:latin typeface="微软雅黑" panose="020b0503020204020204" pitchFamily="34" charset="-122"/>
                <a:ea typeface="微软雅黑" panose="020b0503020204020204" pitchFamily="34" charset="-122"/>
              </a:rPr>
              <a:t>】</a:t>
            </a:r>
            <a:endParaRPr lang="zh-CN" altLang="zh-CN"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decel="10000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1+#ppt_w/2"/>
                                          </p:val>
                                        </p:tav>
                                        <p:tav tm="100000">
                                          <p:val>
                                            <p:strVal val="#ppt_x"/>
                                          </p:val>
                                        </p:tav>
                                      </p:tavLst>
                                    </p:anim>
                                    <p:anim calcmode="lin" valueType="num">
                                      <p:cBhvr additive="base">
                                        <p:cTn id="16" dur="500" fill="hold"/>
                                        <p:tgtEl>
                                          <p:spTgt spid="8"/>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1+#ppt_w/2"/>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7" grpId="0"/>
      <p:bldP spid="8" grpId="0"/>
      <p:bldP spid="9" grpId="0"/>
    </p:bldLst>
  </p:timing>
</p:sld>
</file>

<file path=ppt/slides/slide1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2" name="矩形 11"/>
          <p:cNvSpPr/>
          <p:nvPr/>
        </p:nvSpPr>
        <p:spPr>
          <a:xfrm>
            <a:off x="5737547" y="3780050"/>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职业生涯规划的历史和现状</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737547" y="4211997"/>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职业生涯规划的相关定义</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8" name="TextBox 8"/>
          <p:cNvSpPr txBox="1"/>
          <p:nvPr/>
        </p:nvSpPr>
        <p:spPr>
          <a:xfrm>
            <a:off x="4225379" y="2996952"/>
            <a:ext cx="6912768" cy="523220"/>
          </a:xfrm>
          <a:prstGeom prst="rect">
            <a:avLst/>
          </a:prstGeom>
          <a:noFill/>
        </p:spPr>
        <p:txBody>
          <a:bodyPr wrap="square" rtlCol="0">
            <a:spAutoFit/>
          </a:bodyPr>
          <a:lstStyle/>
          <a:p>
            <a:pPr algn="ctr"/>
            <a:r>
              <a:rPr lang="en-US" altLang="zh-CN" sz="2800" b="1">
                <a:solidFill>
                  <a:srgbClr val="FF6600"/>
                </a:solidFill>
                <a:latin typeface="微软雅黑" panose="020b0503020204020204" pitchFamily="34" charset="-122"/>
                <a:ea typeface="微软雅黑" panose="020b0503020204020204" pitchFamily="34" charset="-122"/>
              </a:rPr>
              <a:t>02       </a:t>
            </a:r>
            <a:r>
              <a:rPr lang="zh-CN" altLang="en-US" sz="2800" b="1">
                <a:solidFill>
                  <a:srgbClr val="FF6600"/>
                </a:solidFill>
                <a:latin typeface="微软雅黑" panose="020b0503020204020204" pitchFamily="34" charset="-122"/>
                <a:ea typeface="微软雅黑" panose="020b0503020204020204" pitchFamily="34" charset="-122"/>
              </a:rPr>
              <a:t>职业生涯规划概述</a:t>
            </a:r>
            <a:endParaRPr lang="zh-CN" altLang="en-US" sz="28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63" presetClass="path" presetSubtype="0" accel="50000" fill="hold" grpId="1" nodeType="withEffect">
                                  <p:stCondLst>
                                    <p:cond delay="0"/>
                                  </p:stCondLst>
                                  <p:childTnLst>
                                    <p:animMotion origin="layout" path="M -0.87919 -4.81481E-06 L -3.14501E-06 -4.81481E-06" pathEditMode="relative" rAng="0" ptsTypes="AA">
                                      <p:cBhvr>
                                        <p:cTn id="9" dur="500" fill="hold"/>
                                        <p:tgtEl>
                                          <p:spTgt spid="18"/>
                                        </p:tgtEl>
                                        <p:attrNameLst>
                                          <p:attrName>ppt_x</p:attrName>
                                          <p:attrName>ppt_y</p:attrName>
                                        </p:attrNameLst>
                                      </p:cBhvr>
                                      <p:rCtr x="43960" y="0"/>
                                    </p:animMotion>
                                  </p:childTnLst>
                                </p:cTn>
                              </p:par>
                            </p:childTnLst>
                          </p:cTn>
                        </p:par>
                        <p:par>
                          <p:cTn id="10" fill="hold" nodeType="afterGroup">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12"/>
                                        </p:tgtEl>
                                        <p:attrNameLst>
                                          <p:attrName>style.visibility</p:attrName>
                                        </p:attrNameLst>
                                      </p:cBhvr>
                                      <p:to>
                                        <p:strVal val="visible"/>
                                      </p:to>
                                    </p:set>
                                    <p:animScale>
                                      <p:cBhvr>
                                        <p:cTn id="13"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12"/>
                                        </p:tgtEl>
                                        <p:attrNameLst>
                                          <p:attrName>ppt_x</p:attrName>
                                          <p:attrName>ppt_y</p:attrName>
                                        </p:attrNameLst>
                                      </p:cBhvr>
                                    </p:animMotion>
                                    <p:animEffect transition="in" filter="fade">
                                      <p:cBhvr>
                                        <p:cTn id="15" dur="1000"/>
                                        <p:tgtEl>
                                          <p:spTgt spid="12"/>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17"/>
                                        </p:tgtEl>
                                        <p:attrNameLst>
                                          <p:attrName>style.visibility</p:attrName>
                                        </p:attrNameLst>
                                      </p:cBhvr>
                                      <p:to>
                                        <p:strVal val="visible"/>
                                      </p:to>
                                    </p:set>
                                    <p:animScale>
                                      <p:cBhvr>
                                        <p:cTn id="18" dur="1000" decel="50000" fill="hold">
                                          <p:stCondLst>
                                            <p:cond delay="0"/>
                                          </p:stCondLst>
                                        </p:cTn>
                                        <p:tgtEl>
                                          <p:spTgt spid="1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17"/>
                                        </p:tgtEl>
                                        <p:attrNameLst>
                                          <p:attrName>ppt_x</p:attrName>
                                          <p:attrName>ppt_y</p:attrName>
                                        </p:attrNameLst>
                                      </p:cBhvr>
                                    </p:animMotion>
                                    <p:animEffect transition="in" filter="fade">
                                      <p:cBhvr>
                                        <p:cTn id="20"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7" grpId="0"/>
      <p:bldP spid="18" grpId="0"/>
      <p:bldP spid="18" grpId="1"/>
    </p:bldLst>
  </p:timing>
</p:sld>
</file>

<file path=ppt/slides/slide1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7" name="TextBox 6"/>
          <p:cNvSpPr txBox="1"/>
          <p:nvPr/>
        </p:nvSpPr>
        <p:spPr>
          <a:xfrm>
            <a:off x="985019" y="2708920"/>
            <a:ext cx="5984241"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职业生涯规划起源于西方。西方工业革命后，传统大学教育培养的大学生在就业方面出现一系列的问题，西方高校开始对大学生进行职业辅导。美国波士顿大学教授帕森斯（</a:t>
            </a:r>
            <a:r>
              <a:rPr lang="en-US" altLang="zh-CN" sz="1600" err="1">
                <a:solidFill>
                  <a:schemeClr val="tx1">
                    <a:lumMod val="65000"/>
                    <a:lumOff val="35000"/>
                  </a:schemeClr>
                </a:solidFill>
                <a:latin typeface="微软雅黑" panose="020b0503020204020204" pitchFamily="34" charset="-122"/>
                <a:ea typeface="微软雅黑" panose="020b0503020204020204" pitchFamily="34" charset="-122"/>
              </a:rPr>
              <a:t>F.Parsons</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）提出</a:t>
            </a:r>
            <a:r>
              <a:rPr lang="zh-CN" altLang="en-US" sz="1600" b="1">
                <a:solidFill>
                  <a:srgbClr val="FF6600"/>
                </a:solidFill>
                <a:latin typeface="微软雅黑" panose="020b0503020204020204" pitchFamily="34" charset="-122"/>
                <a:ea typeface="微软雅黑" panose="020b0503020204020204" pitchFamily="34" charset="-122"/>
              </a:rPr>
              <a:t>“选择一项职业”要比“找一份工作”更重要</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的理念，并提出了职业辅导的步骤。</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22" name="TextBox 6"/>
          <p:cNvSpPr txBox="1"/>
          <p:nvPr/>
        </p:nvSpPr>
        <p:spPr>
          <a:xfrm>
            <a:off x="985018" y="4511055"/>
            <a:ext cx="5984242" cy="1372683"/>
          </a:xfrm>
          <a:prstGeom prst="rect">
            <a:avLst/>
          </a:prstGeom>
          <a:noFill/>
        </p:spPr>
        <p:txBody>
          <a:bodyPr wrap="square" rtlCol="0">
            <a:spAutoFit/>
          </a:bodyPr>
          <a:lstStyle/>
          <a:p>
            <a:pPr indent="457200">
              <a:lnSpc>
                <a:spcPct val="130000"/>
              </a:lnSpc>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1908</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年，帕森斯教授在波士顿成立就业指导局，迈出了职业辅导活动系统化的第一步。我国的职业生涯规划教育起步较晚，</a:t>
            </a:r>
            <a:r>
              <a:rPr lang="zh-CN" altLang="en-US" sz="1600" b="1">
                <a:solidFill>
                  <a:srgbClr val="FF0000"/>
                </a:solidFill>
                <a:latin typeface="微软雅黑" panose="020b0503020204020204" pitchFamily="34" charset="-122"/>
                <a:ea typeface="微软雅黑" panose="020b0503020204020204" pitchFamily="34" charset="-122"/>
              </a:rPr>
              <a:t>中小学基本上没有意识到这项工作的重要性</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，这就造成学生缺乏职业生涯规划的基本知识和意识。</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85019" y="1978231"/>
            <a:ext cx="6264696" cy="381258"/>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2.1.1 </a:t>
            </a:r>
            <a:r>
              <a:rPr lang="zh-CN" altLang="en-US" sz="1600">
                <a:solidFill>
                  <a:schemeClr val="bg1"/>
                </a:solidFill>
                <a:latin typeface="微软雅黑" panose="020b0503020204020204" pitchFamily="34" charset="-122"/>
                <a:ea typeface="微软雅黑" panose="020b0503020204020204" pitchFamily="34" charset="-122"/>
              </a:rPr>
              <a:t>职业生涯规划的起源历史</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6" name="图片 5"/>
          <p:cNvPicPr>
            <a:picLocks noChangeAspect="1"/>
          </p:cNvPicPr>
          <p:nvPr/>
        </p:nvPicPr>
        <p:blipFill>
          <a:blip r:embed="rId2">
            <a:extLst>
              <a:ext uri="{28A0092B-C50C-407E-A947-70E740481C1C}">
                <a14:useLocalDpi xmlns:a14="http://schemas.microsoft.com/office/drawing/2010/main" val="0"/>
              </a:ext>
            </a:extLst>
          </a:blip>
          <a:srcRect b="9471"/>
          <a:stretch>
            <a:fillRect/>
          </a:stretch>
        </p:blipFill>
        <p:spPr>
          <a:xfrm>
            <a:off x="7185285" y="2780928"/>
            <a:ext cx="4312902" cy="2881446"/>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nodeType="afterGroup">
                            <p:stCondLst>
                              <p:cond delay="500"/>
                            </p:stCondLst>
                            <p:childTnLst>
                              <p:par>
                                <p:cTn id="9" presetID="2" presetClass="entr" presetSubtype="2" decel="10000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9" decel="100000" fill="hold" grpId="0"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500" fill="hold"/>
                                        <p:tgtEl>
                                          <p:spTgt spid="17"/>
                                        </p:tgtEl>
                                        <p:attrNameLst>
                                          <p:attrName>ppt_x</p:attrName>
                                        </p:attrNameLst>
                                      </p:cBhvr>
                                      <p:tavLst>
                                        <p:tav tm="0">
                                          <p:val>
                                            <p:strVal val="0-#ppt_w/2"/>
                                          </p:val>
                                        </p:tav>
                                        <p:tav tm="100000">
                                          <p:val>
                                            <p:strVal val="#ppt_x"/>
                                          </p:val>
                                        </p:tav>
                                      </p:tavLst>
                                    </p:anim>
                                    <p:anim calcmode="lin" valueType="num">
                                      <p:cBhvr additive="base">
                                        <p:cTn id="16" dur="500" fill="hold"/>
                                        <p:tgtEl>
                                          <p:spTgt spid="17"/>
                                        </p:tgtEl>
                                        <p:attrNameLst>
                                          <p:attrName>ppt_y</p:attrName>
                                        </p:attrNameLst>
                                      </p:cBhvr>
                                      <p:tavLst>
                                        <p:tav tm="0">
                                          <p:val>
                                            <p:strVal val="0-#ppt_h/2"/>
                                          </p:val>
                                        </p:tav>
                                        <p:tav tm="100000">
                                          <p:val>
                                            <p:strVal val="#ppt_y"/>
                                          </p:val>
                                        </p:tav>
                                      </p:tavLst>
                                    </p:anim>
                                  </p:childTnLst>
                                </p:cTn>
                              </p:par>
                              <p:par>
                                <p:cTn id="17" presetID="2" presetClass="entr" presetSubtype="12" decel="100000" fill="hold" grpId="0"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2" grpId="0"/>
      <p:bldP spid="21" grpId="0"/>
    </p:bldLst>
  </p:timing>
</p:sld>
</file>

<file path=ppt/slides/slide1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5" name="TextBox 6"/>
          <p:cNvSpPr txBox="1"/>
          <p:nvPr/>
        </p:nvSpPr>
        <p:spPr>
          <a:xfrm>
            <a:off x="985020" y="2632381"/>
            <a:ext cx="3960439" cy="137268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西方国家不仅仅是大公司人事部门注重员工的职业生涯规划培训，许多国家教育中开设有职业生涯辅导课，</a:t>
            </a:r>
            <a:r>
              <a:rPr lang="zh-CN" altLang="en-US" sz="1600" b="1">
                <a:solidFill>
                  <a:srgbClr val="FF6600"/>
                </a:solidFill>
                <a:latin typeface="微软雅黑" panose="020b0503020204020204" pitchFamily="34" charset="-122"/>
                <a:ea typeface="微软雅黑" panose="020b0503020204020204" pitchFamily="34" charset="-122"/>
              </a:rPr>
              <a:t>甚至从幼儿园开始就接受生涯教育。</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26" name="TextBox 6"/>
          <p:cNvSpPr txBox="1"/>
          <p:nvPr/>
        </p:nvSpPr>
        <p:spPr>
          <a:xfrm>
            <a:off x="985019" y="4149080"/>
            <a:ext cx="3960440"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目前我国的职业规划教育主要集中在高等教育阶段，但是由于高校机制局限、专业人员的缺乏等，使得这项工作开展遇到许多困难。大学生没有引起对职业生涯规划的应有重视。</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28"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2.1.2 </a:t>
            </a:r>
            <a:r>
              <a:rPr lang="zh-CN" altLang="en-US" sz="1600">
                <a:solidFill>
                  <a:schemeClr val="bg1"/>
                </a:solidFill>
                <a:latin typeface="微软雅黑" panose="020b0503020204020204" pitchFamily="34" charset="-122"/>
                <a:ea typeface="微软雅黑" panose="020b0503020204020204" pitchFamily="34" charset="-122"/>
              </a:rPr>
              <a:t>职业生涯规划的教育现状</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30" name="图片 2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17466" y="1554630"/>
            <a:ext cx="6480721" cy="4322641"/>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1" decel="100000" fill="hold" grpId="0" nodeType="with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additive="base">
                                        <p:cTn id="7" dur="500" fill="hold"/>
                                        <p:tgtEl>
                                          <p:spTgt spid="25"/>
                                        </p:tgtEl>
                                        <p:attrNameLst>
                                          <p:attrName>ppt_x</p:attrName>
                                        </p:attrNameLst>
                                      </p:cBhvr>
                                      <p:tavLst>
                                        <p:tav tm="0">
                                          <p:val>
                                            <p:strVal val="#ppt_x"/>
                                          </p:val>
                                        </p:tav>
                                        <p:tav tm="100000">
                                          <p:val>
                                            <p:strVal val="#ppt_x"/>
                                          </p:val>
                                        </p:tav>
                                      </p:tavLst>
                                    </p:anim>
                                    <p:anim calcmode="lin" valueType="num">
                                      <p:cBhvr additive="base">
                                        <p:cTn id="8" dur="500" fill="hold"/>
                                        <p:tgtEl>
                                          <p:spTgt spid="25"/>
                                        </p:tgtEl>
                                        <p:attrNameLst>
                                          <p:attrName>ppt_y</p:attrName>
                                        </p:attrNameLst>
                                      </p:cBhvr>
                                      <p:tavLst>
                                        <p:tav tm="0">
                                          <p:val>
                                            <p:strVal val="0-#ppt_h/2"/>
                                          </p:val>
                                        </p:tav>
                                        <p:tav tm="100000">
                                          <p:val>
                                            <p:strVal val="#ppt_y"/>
                                          </p:val>
                                        </p:tav>
                                      </p:tavLst>
                                    </p:anim>
                                  </p:childTnLst>
                                </p:cTn>
                              </p:par>
                              <p:par>
                                <p:cTn id="9" presetID="2" presetClass="entr" presetSubtype="4" decel="100000" fill="hold" grpId="0" nodeType="with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additive="base">
                                        <p:cTn id="11" dur="500" fill="hold"/>
                                        <p:tgtEl>
                                          <p:spTgt spid="26"/>
                                        </p:tgtEl>
                                        <p:attrNameLst>
                                          <p:attrName>ppt_x</p:attrName>
                                        </p:attrNameLst>
                                      </p:cBhvr>
                                      <p:tavLst>
                                        <p:tav tm="0">
                                          <p:val>
                                            <p:strVal val="#ppt_x"/>
                                          </p:val>
                                        </p:tav>
                                        <p:tav tm="100000">
                                          <p:val>
                                            <p:strVal val="#ppt_x"/>
                                          </p:val>
                                        </p:tav>
                                      </p:tavLst>
                                    </p:anim>
                                    <p:anim calcmode="lin" valueType="num">
                                      <p:cBhvr additive="base">
                                        <p:cTn id="12" dur="500" fill="hold"/>
                                        <p:tgtEl>
                                          <p:spTgt spid="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Lst>
  </p:timing>
</p:sld>
</file>

<file path=ppt/slides/slide1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8"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2.1.3 </a:t>
            </a:r>
            <a:r>
              <a:rPr lang="zh-CN" altLang="en-US" sz="1600">
                <a:solidFill>
                  <a:schemeClr val="bg1"/>
                </a:solidFill>
                <a:latin typeface="微软雅黑" panose="020b0503020204020204" pitchFamily="34" charset="-122"/>
                <a:ea typeface="微软雅黑" panose="020b0503020204020204" pitchFamily="34" charset="-122"/>
              </a:rPr>
              <a:t>中小型企业实施员工职业生涯管理的现状</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1201043" y="2621639"/>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a:latin typeface="微软雅黑" panose="020b0503020204020204" pitchFamily="34" charset="-122"/>
                <a:ea typeface="微软雅黑" panose="020b0503020204020204" pitchFamily="34" charset="-122"/>
              </a:rPr>
              <a:t>    1</a:t>
            </a:r>
            <a:r>
              <a:rPr lang="zh-CN" altLang="en-US" sz="1600">
                <a:latin typeface="微软雅黑" panose="020b0503020204020204" pitchFamily="34" charset="-122"/>
                <a:ea typeface="微软雅黑" panose="020b0503020204020204" pitchFamily="34" charset="-122"/>
              </a:rPr>
              <a:t>）企业对员工职业生涯管理的认识缺位</a:t>
            </a:r>
            <a:endParaRPr lang="zh-CN" altLang="en-US" sz="1600">
              <a:latin typeface="微软雅黑" panose="020b0503020204020204" pitchFamily="34" charset="-122"/>
              <a:ea typeface="微软雅黑" panose="020b0503020204020204" pitchFamily="34" charset="-122"/>
            </a:endParaRPr>
          </a:p>
        </p:txBody>
      </p:sp>
      <p:sp>
        <p:nvSpPr>
          <p:cNvPr id="7" name="矩形 6"/>
          <p:cNvSpPr/>
          <p:nvPr/>
        </p:nvSpPr>
        <p:spPr>
          <a:xfrm>
            <a:off x="5809555" y="2681162"/>
            <a:ext cx="5688632" cy="38779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企业可能存在误解，把它狭义理解为一种个人行为。</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cxnSp>
        <p:nvCxnSpPr>
          <p:cNvPr id="12" name="直接连接符 11"/>
          <p:cNvCxnSpPr/>
          <p:nvPr/>
        </p:nvCxnSpPr>
        <p:spPr>
          <a:xfrm>
            <a:off x="5809555" y="3212976"/>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14" name="矩形 13"/>
          <p:cNvSpPr/>
          <p:nvPr/>
        </p:nvSpPr>
        <p:spPr>
          <a:xfrm>
            <a:off x="1201043" y="3323717"/>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a:latin typeface="微软雅黑" panose="020b0503020204020204" pitchFamily="34" charset="-122"/>
                <a:ea typeface="微软雅黑" panose="020b0503020204020204" pitchFamily="34" charset="-122"/>
              </a:rPr>
              <a:t>    2</a:t>
            </a:r>
            <a:r>
              <a:rPr lang="zh-CN" altLang="en-US" sz="1600">
                <a:latin typeface="微软雅黑" panose="020b0503020204020204" pitchFamily="34" charset="-122"/>
                <a:ea typeface="微软雅黑" panose="020b0503020204020204" pitchFamily="34" charset="-122"/>
              </a:rPr>
              <a:t>）中小企业的管理理念不提供的相应支持 </a:t>
            </a:r>
            <a:endParaRPr lang="zh-CN" altLang="en-US" sz="1600">
              <a:latin typeface="微软雅黑" panose="020b0503020204020204" pitchFamily="34" charset="-122"/>
              <a:ea typeface="微软雅黑" panose="020b0503020204020204" pitchFamily="34" charset="-122"/>
            </a:endParaRPr>
          </a:p>
        </p:txBody>
      </p:sp>
      <p:sp>
        <p:nvSpPr>
          <p:cNvPr id="15" name="矩形 14"/>
          <p:cNvSpPr/>
          <p:nvPr/>
        </p:nvSpPr>
        <p:spPr>
          <a:xfrm>
            <a:off x="1201043" y="4025795"/>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a:latin typeface="微软雅黑" panose="020b0503020204020204" pitchFamily="34" charset="-122"/>
                <a:ea typeface="微软雅黑" panose="020b0503020204020204" pitchFamily="34" charset="-122"/>
              </a:rPr>
              <a:t>    3</a:t>
            </a:r>
            <a:r>
              <a:rPr lang="zh-CN" altLang="en-US" sz="1600">
                <a:latin typeface="微软雅黑" panose="020b0503020204020204" pitchFamily="34" charset="-122"/>
                <a:ea typeface="微软雅黑" panose="020b0503020204020204" pitchFamily="34" charset="-122"/>
              </a:rPr>
              <a:t>）组织中没有合适的发展空间</a:t>
            </a:r>
            <a:endParaRPr lang="zh-CN" altLang="en-US" sz="1600">
              <a:latin typeface="微软雅黑" panose="020b0503020204020204" pitchFamily="34" charset="-122"/>
              <a:ea typeface="微软雅黑" panose="020b0503020204020204" pitchFamily="34" charset="-122"/>
            </a:endParaRPr>
          </a:p>
        </p:txBody>
      </p:sp>
      <p:sp>
        <p:nvSpPr>
          <p:cNvPr id="16" name="矩形 15"/>
          <p:cNvSpPr/>
          <p:nvPr/>
        </p:nvSpPr>
        <p:spPr>
          <a:xfrm>
            <a:off x="1201043" y="4727873"/>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a:latin typeface="微软雅黑" panose="020b0503020204020204" pitchFamily="34" charset="-122"/>
                <a:ea typeface="微软雅黑" panose="020b0503020204020204" pitchFamily="34" charset="-122"/>
              </a:rPr>
              <a:t>    4</a:t>
            </a:r>
            <a:r>
              <a:rPr lang="zh-CN" altLang="en-US" sz="1600">
                <a:latin typeface="微软雅黑" panose="020b0503020204020204" pitchFamily="34" charset="-122"/>
                <a:ea typeface="微软雅黑" panose="020b0503020204020204" pitchFamily="34" charset="-122"/>
              </a:rPr>
              <a:t>）缺乏专业职业生涯管理人员</a:t>
            </a:r>
            <a:endParaRPr lang="zh-CN" altLang="en-US" sz="1600">
              <a:latin typeface="微软雅黑" panose="020b0503020204020204" pitchFamily="34" charset="-122"/>
              <a:ea typeface="微软雅黑" panose="020b0503020204020204" pitchFamily="34" charset="-122"/>
            </a:endParaRPr>
          </a:p>
        </p:txBody>
      </p:sp>
      <p:sp>
        <p:nvSpPr>
          <p:cNvPr id="17" name="矩形 16"/>
          <p:cNvSpPr/>
          <p:nvPr/>
        </p:nvSpPr>
        <p:spPr>
          <a:xfrm>
            <a:off x="1201043" y="5429951"/>
            <a:ext cx="4320480" cy="519329"/>
          </a:xfrm>
          <a:prstGeom prst="rect">
            <a:avLst/>
          </a:prstGeom>
          <a:gradFill>
            <a:gsLst>
              <a:gs pos="0">
                <a:schemeClr val="tx1">
                  <a:lumMod val="75000"/>
                  <a:lumOff val="25000"/>
                </a:schemeClr>
              </a:gs>
              <a:gs pos="100000">
                <a:schemeClr val="tx1">
                  <a:lumMod val="65000"/>
                  <a:lumOff val="35000"/>
                </a:schemeClr>
              </a:gs>
              <a:gs pos="100000">
                <a:schemeClr val="tx1">
                  <a:lumMod val="75000"/>
                  <a:lumOff val="25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30000"/>
              </a:lnSpc>
            </a:pPr>
            <a:r>
              <a:rPr lang="en-US" altLang="zh-CN" sz="1600">
                <a:latin typeface="微软雅黑" panose="020b0503020204020204" pitchFamily="34" charset="-122"/>
                <a:ea typeface="微软雅黑" panose="020b0503020204020204" pitchFamily="34" charset="-122"/>
              </a:rPr>
              <a:t>    5</a:t>
            </a:r>
            <a:r>
              <a:rPr lang="zh-CN" altLang="en-US" sz="1600">
                <a:latin typeface="微软雅黑" panose="020b0503020204020204" pitchFamily="34" charset="-122"/>
                <a:ea typeface="微软雅黑" panose="020b0503020204020204" pitchFamily="34" charset="-122"/>
              </a:rPr>
              <a:t>）缺乏相关制度措施的支持</a:t>
            </a:r>
            <a:endParaRPr lang="zh-CN" altLang="en-US" sz="1600">
              <a:latin typeface="微软雅黑" panose="020b0503020204020204" pitchFamily="34" charset="-122"/>
              <a:ea typeface="微软雅黑" panose="020b0503020204020204" pitchFamily="34" charset="-122"/>
            </a:endParaRPr>
          </a:p>
        </p:txBody>
      </p:sp>
      <p:cxnSp>
        <p:nvCxnSpPr>
          <p:cNvPr id="22" name="直接连接符 21"/>
          <p:cNvCxnSpPr/>
          <p:nvPr/>
        </p:nvCxnSpPr>
        <p:spPr>
          <a:xfrm>
            <a:off x="5809555" y="3933056"/>
            <a:ext cx="565201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3" name="直接连接符 22"/>
          <p:cNvCxnSpPr/>
          <p:nvPr/>
        </p:nvCxnSpPr>
        <p:spPr>
          <a:xfrm>
            <a:off x="5809555" y="4653136"/>
            <a:ext cx="5652016" cy="0"/>
          </a:xfrm>
          <a:prstGeom prst="line">
            <a:avLst/>
          </a:prstGeom>
        </p:spPr>
        <p:style>
          <a:lnRef idx="1">
            <a:schemeClr val="accent6"/>
          </a:lnRef>
          <a:fillRef idx="0">
            <a:schemeClr val="accent6"/>
          </a:fillRef>
          <a:effectRef idx="0">
            <a:schemeClr val="accent6"/>
          </a:effectRef>
          <a:fontRef idx="minor">
            <a:schemeClr val="tx1"/>
          </a:fontRef>
        </p:style>
      </p:cxnSp>
      <p:cxnSp>
        <p:nvCxnSpPr>
          <p:cNvPr id="24" name="直接连接符 23"/>
          <p:cNvCxnSpPr/>
          <p:nvPr/>
        </p:nvCxnSpPr>
        <p:spPr>
          <a:xfrm>
            <a:off x="5809555" y="5373216"/>
            <a:ext cx="5652016" cy="0"/>
          </a:xfrm>
          <a:prstGeom prst="line">
            <a:avLst/>
          </a:prstGeom>
        </p:spPr>
        <p:style>
          <a:lnRef idx="1">
            <a:schemeClr val="accent6"/>
          </a:lnRef>
          <a:fillRef idx="0">
            <a:schemeClr val="accent6"/>
          </a:fillRef>
          <a:effectRef idx="0">
            <a:schemeClr val="accent6"/>
          </a:effectRef>
          <a:fontRef idx="minor">
            <a:schemeClr val="tx1"/>
          </a:fontRef>
        </p:style>
      </p:cxnSp>
      <p:sp>
        <p:nvSpPr>
          <p:cNvPr id="27" name="矩形 26"/>
          <p:cNvSpPr/>
          <p:nvPr/>
        </p:nvSpPr>
        <p:spPr>
          <a:xfrm>
            <a:off x="5809555" y="3382374"/>
            <a:ext cx="5688632" cy="362792"/>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管理者最关心立竿见影的措施，对长期投资则没有兴趣。</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29" name="矩形 28"/>
          <p:cNvSpPr/>
          <p:nvPr/>
        </p:nvSpPr>
        <p:spPr>
          <a:xfrm>
            <a:off x="5809555" y="4083587"/>
            <a:ext cx="5688632" cy="38779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a:solidFill>
                  <a:schemeClr val="tx1">
                    <a:lumMod val="75000"/>
                    <a:lumOff val="25000"/>
                  </a:schemeClr>
                </a:solidFill>
                <a:latin typeface="微软雅黑" panose="020b0503020204020204" pitchFamily="34" charset="-122"/>
                <a:ea typeface="微软雅黑" panose="020b0503020204020204" pitchFamily="34" charset="-122"/>
              </a:rPr>
              <a:t>规模小，机构少，家族式管理还很普遍。</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1" name="矩形 30"/>
          <p:cNvSpPr/>
          <p:nvPr/>
        </p:nvSpPr>
        <p:spPr>
          <a:xfrm>
            <a:off x="5809555" y="4784799"/>
            <a:ext cx="5688632" cy="38779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为降低成本，不会聘用专业的人才来实施职业生涯管理。</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
        <p:nvSpPr>
          <p:cNvPr id="32" name="矩形 31"/>
          <p:cNvSpPr/>
          <p:nvPr/>
        </p:nvSpPr>
        <p:spPr>
          <a:xfrm>
            <a:off x="5809555" y="5486012"/>
            <a:ext cx="5688632" cy="387798"/>
          </a:xfrm>
          <a:prstGeom prst="rect">
            <a:avLst/>
          </a:prstGeom>
        </p:spPr>
        <p:txBody>
          <a:bodyPr wrap="square">
            <a:spAutoFit/>
          </a:bodyPr>
          <a:lstStyle/>
          <a:p>
            <a:pPr marL="285750" indent="-285750">
              <a:lnSpc>
                <a:spcPct val="120000"/>
              </a:lnSpc>
              <a:buFont typeface="Arial" panose="020b0604020202020204" pitchFamily="34" charset="0"/>
              <a:buChar char="•"/>
            </a:pPr>
            <a:r>
              <a:rPr lang="zh-CN" altLang="en-US" sz="1600" kern="100">
                <a:solidFill>
                  <a:schemeClr val="tx1">
                    <a:lumMod val="75000"/>
                    <a:lumOff val="25000"/>
                  </a:schemeClr>
                </a:solidFill>
                <a:latin typeface="微软雅黑" panose="020b0503020204020204" pitchFamily="34" charset="-122"/>
                <a:ea typeface="微软雅黑" panose="020b0503020204020204" pitchFamily="34" charset="-122"/>
                <a:cs typeface="Times New Roman" panose="02020603050405020304" pitchFamily="18" charset="0"/>
              </a:rPr>
              <a:t>实施规划时系统性较差，没有充分与现有制度结合起来。</a:t>
            </a:r>
            <a:endParaRPr lang="zh-CN" altLang="en-US" sz="1600">
              <a:solidFill>
                <a:schemeClr val="tx1">
                  <a:lumMod val="75000"/>
                  <a:lumOff val="2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nodeType="afterGroup">
                            <p:stCondLst>
                              <p:cond delay="1000"/>
                            </p:stCondLst>
                            <p:childTnLst>
                              <p:par>
                                <p:cTn id="16" presetID="22" presetClass="entr" presetSubtype="8"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left)">
                                      <p:cBhvr>
                                        <p:cTn id="18" dur="500"/>
                                        <p:tgtEl>
                                          <p:spTgt spid="27"/>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childTnLst>
                          </p:cTn>
                        </p:par>
                        <p:par>
                          <p:cTn id="22" fill="hold" nodeType="afterGroup">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left)">
                                      <p:cBhvr>
                                        <p:cTn id="28" dur="500"/>
                                        <p:tgtEl>
                                          <p:spTgt spid="16"/>
                                        </p:tgtEl>
                                      </p:cBhvr>
                                    </p:animEffect>
                                  </p:childTnLst>
                                </p:cTn>
                              </p:par>
                            </p:childTnLst>
                          </p:cTn>
                        </p:par>
                        <p:par>
                          <p:cTn id="29" fill="hold" nodeType="afterGroup">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wipe(left)">
                                      <p:cBhvr>
                                        <p:cTn id="32" dur="500"/>
                                        <p:tgtEl>
                                          <p:spTgt spid="31"/>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17"/>
                                        </p:tgtEl>
                                        <p:attrNameLst>
                                          <p:attrName>style.visibility</p:attrName>
                                        </p:attrNameLst>
                                      </p:cBhvr>
                                      <p:to>
                                        <p:strVal val="visible"/>
                                      </p:to>
                                    </p:set>
                                    <p:animEffect transition="in" filter="wipe(left)">
                                      <p:cBhvr>
                                        <p:cTn id="35" dur="500"/>
                                        <p:tgtEl>
                                          <p:spTgt spid="17"/>
                                        </p:tgtEl>
                                      </p:cBhvr>
                                    </p:animEffect>
                                  </p:childTnLst>
                                </p:cTn>
                              </p:par>
                            </p:childTnLst>
                          </p:cTn>
                        </p:par>
                        <p:par>
                          <p:cTn id="36" fill="hold" nodeType="afterGroup">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Effect transition="in" filter="wipe(left)">
                                      <p:cBhvr>
                                        <p:cTn id="3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p:bldP spid="14" grpId="0" animBg="1"/>
      <p:bldP spid="15" grpId="0" animBg="1"/>
      <p:bldP spid="16" grpId="0" animBg="1"/>
      <p:bldP spid="17" grpId="0" animBg="1"/>
      <p:bldP spid="27" grpId="0"/>
      <p:bldP spid="29" grpId="0"/>
      <p:bldP spid="31" grpId="0"/>
      <p:bldP spid="32" grpId="0"/>
    </p:bldLst>
  </p:timing>
</p:sld>
</file>

<file path=ppt/slides/slide1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矩形 6"/>
          <p:cNvSpPr/>
          <p:nvPr/>
        </p:nvSpPr>
        <p:spPr>
          <a:xfrm>
            <a:off x="6169595" y="2204864"/>
            <a:ext cx="5328592" cy="381642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grpSp>
        <p:nvGrpSpPr>
          <p:cNvPr id="3" name="组合 2"/>
          <p:cNvGrpSpPr/>
          <p:nvPr/>
        </p:nvGrpSpPr>
        <p:grpSpPr>
          <a:xfrm>
            <a:off x="796379" y="1268760"/>
            <a:ext cx="5273824" cy="5273824"/>
            <a:chOff x="796379" y="1268760"/>
            <a:chExt cx="5273824" cy="5273824"/>
          </a:xfrm>
        </p:grpSpPr>
        <p:sp>
          <p:nvSpPr>
            <p:cNvPr id="6" name="矩形 5"/>
            <p:cNvSpPr/>
            <p:nvPr/>
          </p:nvSpPr>
          <p:spPr>
            <a:xfrm>
              <a:off x="2857227" y="3429000"/>
              <a:ext cx="648071" cy="14401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altLang="zh-CN" sz="100">
                  <a:solidFill>
                    <a:srgbClr val="EEECE1">
                      <a:lumMod val="25000"/>
                    </a:srgbClr>
                  </a:solidFill>
                </a:rPr>
                <a:t>PPT</a:t>
              </a:r>
              <a:r>
                <a:rPr lang="zh-CN" altLang="en-US" sz="100">
                  <a:solidFill>
                    <a:srgbClr val="EEECE1">
                      <a:lumMod val="25000"/>
                    </a:srgbClr>
                  </a:solidFill>
                </a:rPr>
                <a:t>模板下载：</a:t>
              </a:r>
              <a:r>
                <a:rPr lang="en-US" altLang="zh-CN" sz="100">
                  <a:solidFill>
                    <a:srgbClr val="EEECE1">
                      <a:lumMod val="25000"/>
                    </a:srgbClr>
                  </a:solidFill>
                  <a:hlinkClick r:id="rId2"/>
                </a:rPr>
                <a:t>www.1ppt.com/moban/</a:t>
              </a:r>
              <a:r>
                <a:rPr lang="en-US" altLang="zh-CN" sz="100">
                  <a:solidFill>
                    <a:srgbClr val="EEECE1">
                      <a:lumMod val="25000"/>
                    </a:srgbClr>
                  </a:solidFill>
                </a:rPr>
                <a:t>     </a:t>
              </a:r>
              <a:r>
                <a:rPr lang="zh-CN" altLang="en-US" sz="100">
                  <a:solidFill>
                    <a:srgbClr val="EEECE1">
                      <a:lumMod val="25000"/>
                    </a:srgbClr>
                  </a:solidFill>
                </a:rPr>
                <a:t>行业</a:t>
              </a:r>
              <a:r>
                <a:rPr lang="en-US" altLang="zh-CN" sz="100">
                  <a:solidFill>
                    <a:srgbClr val="EEECE1">
                      <a:lumMod val="25000"/>
                    </a:srgbClr>
                  </a:solidFill>
                </a:rPr>
                <a:t>PPT</a:t>
              </a:r>
              <a:r>
                <a:rPr lang="zh-CN" altLang="en-US" sz="100">
                  <a:solidFill>
                    <a:srgbClr val="EEECE1">
                      <a:lumMod val="25000"/>
                    </a:srgbClr>
                  </a:solidFill>
                </a:rPr>
                <a:t>模板：</a:t>
              </a:r>
              <a:r>
                <a:rPr lang="en-US" altLang="zh-CN" sz="100">
                  <a:solidFill>
                    <a:srgbClr val="EEECE1">
                      <a:lumMod val="25000"/>
                    </a:srgbClr>
                  </a:solidFill>
                  <a:hlinkClick r:id="rId3"/>
                </a:rPr>
                <a:t>www.1ppt.com/hangye/</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节日</a:t>
              </a:r>
              <a:r>
                <a:rPr lang="en-US" altLang="zh-CN" sz="100">
                  <a:solidFill>
                    <a:srgbClr val="EEECE1">
                      <a:lumMod val="25000"/>
                    </a:srgbClr>
                  </a:solidFill>
                </a:rPr>
                <a:t>PPT</a:t>
              </a:r>
              <a:r>
                <a:rPr lang="zh-CN" altLang="en-US" sz="100">
                  <a:solidFill>
                    <a:srgbClr val="EEECE1">
                      <a:lumMod val="25000"/>
                    </a:srgbClr>
                  </a:solidFill>
                </a:rPr>
                <a:t>模板：</a:t>
              </a:r>
              <a:r>
                <a:rPr lang="en-US" altLang="zh-CN" sz="100">
                  <a:solidFill>
                    <a:srgbClr val="EEECE1">
                      <a:lumMod val="25000"/>
                    </a:srgbClr>
                  </a:solidFill>
                  <a:hlinkClick r:id="rId4"/>
                </a:rPr>
                <a:t>www.1ppt.com/jieri/</a:t>
              </a:r>
              <a:r>
                <a:rPr lang="en-US" altLang="zh-CN" sz="100">
                  <a:solidFill>
                    <a:srgbClr val="EEECE1">
                      <a:lumMod val="25000"/>
                    </a:srgbClr>
                  </a:solidFill>
                </a:rPr>
                <a:t>           PPT</a:t>
              </a:r>
              <a:r>
                <a:rPr lang="zh-CN" altLang="en-US" sz="100">
                  <a:solidFill>
                    <a:srgbClr val="EEECE1">
                      <a:lumMod val="25000"/>
                    </a:srgbClr>
                  </a:solidFill>
                </a:rPr>
                <a:t>素材下载：</a:t>
              </a:r>
              <a:r>
                <a:rPr lang="en-US" altLang="zh-CN" sz="100">
                  <a:solidFill>
                    <a:srgbClr val="EEECE1">
                      <a:lumMod val="25000"/>
                    </a:srgbClr>
                  </a:solidFill>
                  <a:hlinkClick r:id="rId5"/>
                </a:rPr>
                <a:t>www.1ppt.com/sucai/</a:t>
              </a:r>
              <a:endParaRPr lang="en-US" altLang="zh-CN" sz="100">
                <a:solidFill>
                  <a:srgbClr val="EEECE1">
                    <a:lumMod val="25000"/>
                  </a:srgbClr>
                </a:solidFill>
              </a:endParaRPr>
            </a:p>
            <a:p>
              <a:r>
                <a:rPr lang="en-US" altLang="zh-CN" sz="100">
                  <a:solidFill>
                    <a:srgbClr val="EEECE1">
                      <a:lumMod val="25000"/>
                    </a:srgbClr>
                  </a:solidFill>
                </a:rPr>
                <a:t>PPT</a:t>
              </a:r>
              <a:r>
                <a:rPr lang="zh-CN" altLang="en-US" sz="100">
                  <a:solidFill>
                    <a:srgbClr val="EEECE1">
                      <a:lumMod val="25000"/>
                    </a:srgbClr>
                  </a:solidFill>
                </a:rPr>
                <a:t>背景图片：</a:t>
              </a:r>
              <a:r>
                <a:rPr lang="en-US" altLang="zh-CN" sz="100">
                  <a:solidFill>
                    <a:srgbClr val="EEECE1">
                      <a:lumMod val="25000"/>
                    </a:srgbClr>
                  </a:solidFill>
                  <a:hlinkClick r:id="rId6"/>
                </a:rPr>
                <a:t>www.1ppt.com/beijing/</a:t>
              </a:r>
              <a:r>
                <a:rPr lang="en-US" altLang="zh-CN" sz="100">
                  <a:solidFill>
                    <a:srgbClr val="EEECE1">
                      <a:lumMod val="25000"/>
                    </a:srgbClr>
                  </a:solidFill>
                </a:rPr>
                <a:t>      PPT</a:t>
              </a:r>
              <a:r>
                <a:rPr lang="zh-CN" altLang="en-US" sz="100">
                  <a:solidFill>
                    <a:srgbClr val="EEECE1">
                      <a:lumMod val="25000"/>
                    </a:srgbClr>
                  </a:solidFill>
                </a:rPr>
                <a:t>图表下载：</a:t>
              </a:r>
              <a:r>
                <a:rPr lang="en-US" altLang="zh-CN" sz="100">
                  <a:solidFill>
                    <a:srgbClr val="EEECE1">
                      <a:lumMod val="25000"/>
                    </a:srgbClr>
                  </a:solidFill>
                  <a:hlinkClick r:id="rId7"/>
                </a:rPr>
                <a:t>www.1ppt.com/tubiao/</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优秀</a:t>
              </a:r>
              <a:r>
                <a:rPr lang="en-US" altLang="zh-CN" sz="100">
                  <a:solidFill>
                    <a:srgbClr val="EEECE1">
                      <a:lumMod val="25000"/>
                    </a:srgbClr>
                  </a:solidFill>
                </a:rPr>
                <a:t>PPT</a:t>
              </a:r>
              <a:r>
                <a:rPr lang="zh-CN" altLang="en-US" sz="100">
                  <a:solidFill>
                    <a:srgbClr val="EEECE1">
                      <a:lumMod val="25000"/>
                    </a:srgbClr>
                  </a:solidFill>
                </a:rPr>
                <a:t>下载：</a:t>
              </a:r>
              <a:r>
                <a:rPr lang="en-US" altLang="zh-CN" sz="100">
                  <a:solidFill>
                    <a:srgbClr val="EEECE1">
                      <a:lumMod val="25000"/>
                    </a:srgbClr>
                  </a:solidFill>
                  <a:hlinkClick r:id="rId8"/>
                </a:rPr>
                <a:t>www.1ppt.com/xiazai/</a:t>
              </a:r>
              <a:r>
                <a:rPr lang="en-US" altLang="zh-CN" sz="100">
                  <a:solidFill>
                    <a:srgbClr val="EEECE1">
                      <a:lumMod val="25000"/>
                    </a:srgbClr>
                  </a:solidFill>
                </a:rPr>
                <a:t>        PPT</a:t>
              </a:r>
              <a:r>
                <a:rPr lang="zh-CN" altLang="en-US" sz="100">
                  <a:solidFill>
                    <a:srgbClr val="EEECE1">
                      <a:lumMod val="25000"/>
                    </a:srgbClr>
                  </a:solidFill>
                </a:rPr>
                <a:t>教程： </a:t>
              </a:r>
              <a:r>
                <a:rPr lang="en-US" altLang="zh-CN" sz="100">
                  <a:solidFill>
                    <a:srgbClr val="EEECE1">
                      <a:lumMod val="25000"/>
                    </a:srgbClr>
                  </a:solidFill>
                  <a:hlinkClick r:id="rId9"/>
                </a:rPr>
                <a:t>www.1ppt.com/powerpoint/</a:t>
              </a:r>
              <a:r>
                <a:rPr lang="en-US" altLang="zh-CN" sz="100">
                  <a:solidFill>
                    <a:srgbClr val="EEECE1">
                      <a:lumMod val="25000"/>
                    </a:srgbClr>
                  </a:solidFill>
                </a:rPr>
                <a:t>      </a:t>
              </a:r>
              <a:endParaRPr lang="en-US" altLang="zh-CN" sz="100">
                <a:solidFill>
                  <a:srgbClr val="EEECE1">
                    <a:lumMod val="25000"/>
                  </a:srgbClr>
                </a:solidFill>
              </a:endParaRPr>
            </a:p>
            <a:p>
              <a:r>
                <a:rPr lang="en-US" altLang="zh-CN" sz="100">
                  <a:solidFill>
                    <a:srgbClr val="EEECE1">
                      <a:lumMod val="25000"/>
                    </a:srgbClr>
                  </a:solidFill>
                </a:rPr>
                <a:t>Word</a:t>
              </a:r>
              <a:r>
                <a:rPr lang="zh-CN" altLang="en-US" sz="100">
                  <a:solidFill>
                    <a:srgbClr val="EEECE1">
                      <a:lumMod val="25000"/>
                    </a:srgbClr>
                  </a:solidFill>
                </a:rPr>
                <a:t>教程： </a:t>
              </a:r>
              <a:r>
                <a:rPr lang="en-US" altLang="zh-CN" sz="100">
                  <a:solidFill>
                    <a:srgbClr val="EEECE1">
                      <a:lumMod val="25000"/>
                    </a:srgbClr>
                  </a:solidFill>
                  <a:hlinkClick r:id="rId10"/>
                </a:rPr>
                <a:t>www.1ppt.com/word/</a:t>
              </a:r>
              <a:r>
                <a:rPr lang="en-US" altLang="zh-CN" sz="100">
                  <a:solidFill>
                    <a:srgbClr val="EEECE1">
                      <a:lumMod val="25000"/>
                    </a:srgbClr>
                  </a:solidFill>
                </a:rPr>
                <a:t>              Excel</a:t>
              </a:r>
              <a:r>
                <a:rPr lang="zh-CN" altLang="en-US" sz="100">
                  <a:solidFill>
                    <a:srgbClr val="EEECE1">
                      <a:lumMod val="25000"/>
                    </a:srgbClr>
                  </a:solidFill>
                </a:rPr>
                <a:t>教程：</a:t>
              </a:r>
              <a:r>
                <a:rPr lang="en-US" altLang="zh-CN" sz="100">
                  <a:solidFill>
                    <a:srgbClr val="EEECE1">
                      <a:lumMod val="25000"/>
                    </a:srgbClr>
                  </a:solidFill>
                  <a:hlinkClick r:id="rId11"/>
                </a:rPr>
                <a:t>www.1ppt.com/excel/</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资料下载：</a:t>
              </a:r>
              <a:r>
                <a:rPr lang="en-US" altLang="zh-CN" sz="100">
                  <a:solidFill>
                    <a:srgbClr val="EEECE1">
                      <a:lumMod val="25000"/>
                    </a:srgbClr>
                  </a:solidFill>
                  <a:hlinkClick r:id="rId12"/>
                </a:rPr>
                <a:t>www.1ppt.com/ziliao/</a:t>
              </a:r>
              <a:r>
                <a:rPr lang="en-US" altLang="zh-CN" sz="100">
                  <a:solidFill>
                    <a:srgbClr val="EEECE1">
                      <a:lumMod val="25000"/>
                    </a:srgbClr>
                  </a:solidFill>
                </a:rPr>
                <a:t>                PPT</a:t>
              </a:r>
              <a:r>
                <a:rPr lang="zh-CN" altLang="en-US" sz="100">
                  <a:solidFill>
                    <a:srgbClr val="EEECE1">
                      <a:lumMod val="25000"/>
                    </a:srgbClr>
                  </a:solidFill>
                </a:rPr>
                <a:t>课件下载：</a:t>
              </a:r>
              <a:r>
                <a:rPr lang="en-US" altLang="zh-CN" sz="100">
                  <a:solidFill>
                    <a:srgbClr val="EEECE1">
                      <a:lumMod val="25000"/>
                    </a:srgbClr>
                  </a:solidFill>
                  <a:hlinkClick r:id="rId13"/>
                </a:rPr>
                <a:t>www.1ppt.com/kejian/</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范文下载：</a:t>
              </a:r>
              <a:r>
                <a:rPr lang="en-US" altLang="zh-CN" sz="100">
                  <a:solidFill>
                    <a:srgbClr val="EEECE1">
                      <a:lumMod val="25000"/>
                    </a:srgbClr>
                  </a:solidFill>
                  <a:hlinkClick r:id="rId14"/>
                </a:rPr>
                <a:t>www.1ppt.com/fanwen/</a:t>
              </a:r>
              <a:r>
                <a:rPr lang="en-US" altLang="zh-CN" sz="100">
                  <a:solidFill>
                    <a:srgbClr val="EEECE1">
                      <a:lumMod val="25000"/>
                    </a:srgbClr>
                  </a:solidFill>
                </a:rPr>
                <a:t>             </a:t>
              </a:r>
              <a:r>
                <a:rPr lang="zh-CN" altLang="en-US" sz="100">
                  <a:solidFill>
                    <a:srgbClr val="EEECE1">
                      <a:lumMod val="25000"/>
                    </a:srgbClr>
                  </a:solidFill>
                </a:rPr>
                <a:t>试卷下载：</a:t>
              </a:r>
              <a:r>
                <a:rPr lang="en-US" altLang="zh-CN" sz="100">
                  <a:solidFill>
                    <a:srgbClr val="EEECE1">
                      <a:lumMod val="25000"/>
                    </a:srgbClr>
                  </a:solidFill>
                  <a:hlinkClick r:id="rId15"/>
                </a:rPr>
                <a:t>www.1ppt.com/shiti/</a:t>
              </a:r>
              <a:r>
                <a:rPr lang="en-US" altLang="zh-CN" sz="100">
                  <a:solidFill>
                    <a:srgbClr val="EEECE1">
                      <a:lumMod val="25000"/>
                    </a:srgbClr>
                  </a:solidFill>
                </a:rPr>
                <a:t>  </a:t>
              </a:r>
              <a:endParaRPr lang="en-US" altLang="zh-CN" sz="100">
                <a:solidFill>
                  <a:srgbClr val="EEECE1">
                    <a:lumMod val="25000"/>
                  </a:srgbClr>
                </a:solidFill>
              </a:endParaRPr>
            </a:p>
            <a:p>
              <a:r>
                <a:rPr lang="zh-CN" altLang="en-US" sz="100">
                  <a:solidFill>
                    <a:srgbClr val="EEECE1">
                      <a:lumMod val="25000"/>
                    </a:srgbClr>
                  </a:solidFill>
                </a:rPr>
                <a:t>教案下载：</a:t>
              </a:r>
              <a:r>
                <a:rPr lang="en-US" altLang="zh-CN" sz="100">
                  <a:solidFill>
                    <a:srgbClr val="EEECE1">
                      <a:lumMod val="25000"/>
                    </a:srgbClr>
                  </a:solidFill>
                  <a:hlinkClick r:id="rId16"/>
                </a:rPr>
                <a:t>www.1ppt.com/jiaoan/</a:t>
              </a:r>
              <a:r>
                <a:rPr lang="en-US" altLang="zh-CN" sz="100">
                  <a:solidFill>
                    <a:srgbClr val="EEECE1">
                      <a:lumMod val="25000"/>
                    </a:srgbClr>
                  </a:solidFill>
                </a:rPr>
                <a:t>  </a:t>
              </a:r>
              <a:endParaRPr lang="en-US" altLang="zh-CN" sz="100">
                <a:solidFill>
                  <a:srgbClr val="EEECE1">
                    <a:lumMod val="25000"/>
                  </a:srgbClr>
                </a:solidFill>
              </a:endParaRPr>
            </a:p>
            <a:p>
              <a:r>
                <a:rPr lang="en-US" altLang="zh-CN" sz="100">
                  <a:solidFill>
                    <a:srgbClr val="EEECE1">
                      <a:lumMod val="25000"/>
                    </a:srgbClr>
                  </a:solidFill>
                </a:rPr>
                <a:t>  </a:t>
              </a:r>
              <a:endParaRPr lang="zh-CN" altLang="en-US" sz="100">
                <a:solidFill>
                  <a:srgbClr val="EEECE1">
                    <a:lumMod val="25000"/>
                  </a:srgbClr>
                </a:solidFill>
              </a:endParaRPr>
            </a:p>
          </p:txBody>
        </p:sp>
        <p:pic>
          <p:nvPicPr>
            <p:cNvPr id="2" name="图片 1"/>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796379" y="1268760"/>
              <a:ext cx="5273824" cy="5273824"/>
            </a:xfrm>
            <a:prstGeom prst="rect">
              <a:avLst/>
            </a:prstGeom>
          </p:spPr>
        </p:pic>
      </p:grpSp>
      <p:sp>
        <p:nvSpPr>
          <p:cNvPr id="13" name="TextBox 1"/>
          <p:cNvSpPr txBox="1"/>
          <p:nvPr/>
        </p:nvSpPr>
        <p:spPr>
          <a:xfrm>
            <a:off x="6313611" y="3068960"/>
            <a:ext cx="5184575" cy="2806922"/>
          </a:xfrm>
          <a:prstGeom prst="rect">
            <a:avLst/>
          </a:prstGeom>
          <a:noFill/>
        </p:spPr>
        <p:txBody>
          <a:bodyPr wrap="square" rtlCol="0">
            <a:spAutoFit/>
          </a:bodyPr>
          <a:lstStyle/>
          <a:p>
            <a:pPr indent="457200">
              <a:lnSpc>
                <a:spcPct val="130000"/>
              </a:lnSpc>
              <a:spcBef>
                <a:spcPts val="600"/>
              </a:spcBef>
              <a:spcAft>
                <a:spcPts val="600"/>
              </a:spcAft>
            </a:pPr>
            <a:r>
              <a:rPr lang="zh-CN" altLang="en-US" sz="1600" b="1">
                <a:solidFill>
                  <a:srgbClr val="FF6600"/>
                </a:solidFill>
                <a:latin typeface="微软雅黑" panose="020b0503020204020204" pitchFamily="34" charset="-122"/>
                <a:ea typeface="微软雅黑" panose="020b0503020204020204" pitchFamily="34" charset="-122"/>
              </a:rPr>
              <a:t>职业</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是指人们为了获取经常性的收入而从事连续性的特殊活动，是人生中最主要的历程，是追求自我实现的重要人生阶段，对人生的价值起决定性作用。</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Bef>
                <a:spcPts val="600"/>
              </a:spcBef>
              <a:spcAft>
                <a:spcPts val="600"/>
              </a:spcAft>
            </a:pPr>
            <a:r>
              <a:rPr lang="zh-CN" altLang="en-US" sz="1600" b="1">
                <a:solidFill>
                  <a:srgbClr val="FF6600"/>
                </a:solidFill>
                <a:latin typeface="微软雅黑" panose="020b0503020204020204" pitchFamily="34" charset="-122"/>
                <a:ea typeface="微软雅黑" panose="020b0503020204020204" pitchFamily="34" charset="-122"/>
              </a:rPr>
              <a:t>职业生涯</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是指一个人一生的工作经历，特别是职业、职位的变动及工作理想实现的整个过程。如前所述，职业生涯在人的一生中占有极为重要的地位，职业生涯的成功与否直接影响到人生价值能否得到充分的体现，间接决定了生命内容的精彩抑或平淡。</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矩形 14"/>
          <p:cNvSpPr/>
          <p:nvPr/>
        </p:nvSpPr>
        <p:spPr>
          <a:xfrm>
            <a:off x="5521523" y="2399518"/>
            <a:ext cx="5976664"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微软雅黑" panose="020b0503020204020204" pitchFamily="34" charset="-122"/>
                <a:ea typeface="微软雅黑" panose="020b0503020204020204" pitchFamily="34" charset="-122"/>
              </a:rPr>
              <a:t>什么是“职业”与</a:t>
            </a:r>
            <a:r>
              <a:rPr lang="en-US" altLang="zh-CN">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职业生涯</a:t>
            </a:r>
            <a:r>
              <a:rPr lang="en-US" altLang="zh-CN">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Triangle rectangle 10"/>
          <p:cNvSpPr/>
          <p:nvPr/>
        </p:nvSpPr>
        <p:spPr>
          <a:xfrm rot="16200000" flipH="1">
            <a:off x="823609" y="2835541"/>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矩形 6"/>
          <p:cNvSpPr/>
          <p:nvPr/>
        </p:nvSpPr>
        <p:spPr>
          <a:xfrm>
            <a:off x="985019" y="2204864"/>
            <a:ext cx="3744416"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TextBox 1"/>
          <p:cNvSpPr txBox="1"/>
          <p:nvPr/>
        </p:nvSpPr>
        <p:spPr>
          <a:xfrm>
            <a:off x="1129036" y="3068960"/>
            <a:ext cx="2952327" cy="3293209"/>
          </a:xfrm>
          <a:prstGeom prst="rect">
            <a:avLst/>
          </a:prstGeom>
          <a:noFill/>
        </p:spPr>
        <p:txBody>
          <a:bodyPr wrap="square" rtlCol="0">
            <a:spAutoFit/>
          </a:bodyPr>
          <a:lstStyle/>
          <a:p>
            <a:pPr indent="457200">
              <a:lnSpc>
                <a:spcPct val="130000"/>
              </a:lnSpc>
              <a:spcBef>
                <a:spcPts val="600"/>
              </a:spcBef>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又叫职业生涯设计，是指结合自身条件和现实环境，确立自己的职业目标，选择职业道路，确定相应的培训、教育和工作计划，并按照生涯发展的阶段实施具体行动以达成目标的过程。由于职业生涯贯穿着人的一生，因此，</a:t>
            </a:r>
            <a:r>
              <a:rPr lang="zh-CN" altLang="en-US" sz="1600" b="1">
                <a:solidFill>
                  <a:srgbClr val="FF6600"/>
                </a:solidFill>
                <a:latin typeface="微软雅黑" panose="020b0503020204020204" pitchFamily="34" charset="-122"/>
                <a:ea typeface="微软雅黑" panose="020b0503020204020204" pitchFamily="34" charset="-122"/>
              </a:rPr>
              <a:t>对职业生涯的规划，就是为自己的未来人生绘制理想的蓝图。</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15" name="矩形 14"/>
          <p:cNvSpPr/>
          <p:nvPr/>
        </p:nvSpPr>
        <p:spPr>
          <a:xfrm>
            <a:off x="827585" y="2399518"/>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微软雅黑" panose="020b0503020204020204" pitchFamily="34" charset="-122"/>
                <a:ea typeface="微软雅黑" panose="020b0503020204020204" pitchFamily="34" charset="-122"/>
              </a:rPr>
              <a:t>什么是“职业生涯规划”？</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8" name="图片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27289" y="1196751"/>
            <a:ext cx="8167886" cy="5661249"/>
          </a:xfrm>
          <a:prstGeom prst="rect">
            <a:avLst/>
          </a:prstGeom>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TextBox 8"/>
          <p:cNvSpPr txBox="1"/>
          <p:nvPr/>
        </p:nvSpPr>
        <p:spPr>
          <a:xfrm>
            <a:off x="5593531" y="2132855"/>
            <a:ext cx="4608512" cy="400110"/>
          </a:xfrm>
          <a:prstGeom prst="rect">
            <a:avLst/>
          </a:prstGeom>
          <a:noFill/>
        </p:spPr>
        <p:txBody>
          <a:bodyPr wrap="square" rtlCol="0">
            <a:spAutoFit/>
          </a:bodyPr>
          <a:lstStyle/>
          <a:p>
            <a:r>
              <a:rPr lang="en-US" altLang="zh-CN" sz="2000">
                <a:solidFill>
                  <a:srgbClr val="FF6600"/>
                </a:solidFill>
                <a:latin typeface="微软雅黑" panose="020b0503020204020204" pitchFamily="34" charset="-122"/>
                <a:ea typeface="微软雅黑" panose="020b0503020204020204" pitchFamily="34" charset="-122"/>
              </a:rPr>
              <a:t>01          </a:t>
            </a:r>
            <a:r>
              <a:rPr lang="zh-CN" altLang="en-US" sz="2000">
                <a:solidFill>
                  <a:srgbClr val="FF6600"/>
                </a:solidFill>
                <a:latin typeface="微软雅黑" panose="020b0503020204020204" pitchFamily="34" charset="-122"/>
                <a:ea typeface="微软雅黑" panose="020b0503020204020204" pitchFamily="34" charset="-122"/>
              </a:rPr>
              <a:t>为什么要进行职业生涯规划</a:t>
            </a:r>
            <a:endParaRPr lang="zh-CN" altLang="en-US" sz="2000">
              <a:solidFill>
                <a:srgbClr val="FF6600"/>
              </a:solidFill>
              <a:latin typeface="微软雅黑" panose="020b0503020204020204" pitchFamily="34" charset="-122"/>
              <a:ea typeface="微软雅黑" panose="020b0503020204020204" pitchFamily="34" charset="-122"/>
            </a:endParaRPr>
          </a:p>
        </p:txBody>
      </p:sp>
      <p:sp>
        <p:nvSpPr>
          <p:cNvPr id="3" name="TextBox 8"/>
          <p:cNvSpPr txBox="1"/>
          <p:nvPr/>
        </p:nvSpPr>
        <p:spPr>
          <a:xfrm>
            <a:off x="5593531" y="2924157"/>
            <a:ext cx="4608512" cy="400110"/>
          </a:xfrm>
          <a:prstGeom prst="rect">
            <a:avLst/>
          </a:prstGeom>
          <a:noFill/>
        </p:spPr>
        <p:txBody>
          <a:bodyPr wrap="square" rtlCol="0">
            <a:spAutoFit/>
          </a:bodyPr>
          <a:lstStyle/>
          <a:p>
            <a:r>
              <a:rPr lang="en-US" altLang="zh-CN" sz="2000">
                <a:solidFill>
                  <a:srgbClr val="FF6600"/>
                </a:solidFill>
                <a:latin typeface="微软雅黑" panose="020b0503020204020204" pitchFamily="34" charset="-122"/>
                <a:ea typeface="微软雅黑" panose="020b0503020204020204" pitchFamily="34" charset="-122"/>
              </a:rPr>
              <a:t>02          </a:t>
            </a:r>
            <a:r>
              <a:rPr lang="zh-CN" altLang="en-US" sz="2000">
                <a:solidFill>
                  <a:srgbClr val="FF6600"/>
                </a:solidFill>
                <a:latin typeface="微软雅黑" panose="020b0503020204020204" pitchFamily="34" charset="-122"/>
                <a:ea typeface="微软雅黑" panose="020b0503020204020204" pitchFamily="34" charset="-122"/>
              </a:rPr>
              <a:t>职业生涯规划的概述</a:t>
            </a:r>
            <a:endParaRPr lang="zh-CN" altLang="en-US" sz="2000">
              <a:solidFill>
                <a:srgbClr val="FF6600"/>
              </a:solidFill>
              <a:latin typeface="微软雅黑" panose="020b0503020204020204" pitchFamily="34" charset="-122"/>
              <a:ea typeface="微软雅黑" panose="020b0503020204020204" pitchFamily="34" charset="-122"/>
            </a:endParaRPr>
          </a:p>
        </p:txBody>
      </p:sp>
      <p:sp>
        <p:nvSpPr>
          <p:cNvPr id="4" name="TextBox 8"/>
          <p:cNvSpPr txBox="1"/>
          <p:nvPr/>
        </p:nvSpPr>
        <p:spPr>
          <a:xfrm>
            <a:off x="5593531" y="3716638"/>
            <a:ext cx="4608512" cy="400110"/>
          </a:xfrm>
          <a:prstGeom prst="rect">
            <a:avLst/>
          </a:prstGeom>
          <a:noFill/>
        </p:spPr>
        <p:txBody>
          <a:bodyPr wrap="square" rtlCol="0">
            <a:spAutoFit/>
          </a:bodyPr>
          <a:lstStyle/>
          <a:p>
            <a:r>
              <a:rPr lang="en-US" altLang="zh-CN" sz="2000">
                <a:solidFill>
                  <a:srgbClr val="FF6600"/>
                </a:solidFill>
                <a:latin typeface="微软雅黑" panose="020b0503020204020204" pitchFamily="34" charset="-122"/>
                <a:ea typeface="微软雅黑" panose="020b0503020204020204" pitchFamily="34" charset="-122"/>
              </a:rPr>
              <a:t>03          </a:t>
            </a:r>
            <a:r>
              <a:rPr lang="zh-CN" altLang="en-US" sz="2000">
                <a:solidFill>
                  <a:srgbClr val="FF6600"/>
                </a:solidFill>
                <a:latin typeface="微软雅黑" panose="020b0503020204020204" pitchFamily="34" charset="-122"/>
                <a:ea typeface="微软雅黑" panose="020b0503020204020204" pitchFamily="34" charset="-122"/>
              </a:rPr>
              <a:t>如何进行职业生涯规划</a:t>
            </a:r>
            <a:endParaRPr lang="zh-CN" altLang="en-US" sz="2000">
              <a:solidFill>
                <a:srgbClr val="FF6600"/>
              </a:solidFill>
              <a:latin typeface="微软雅黑" panose="020b0503020204020204" pitchFamily="34" charset="-122"/>
              <a:ea typeface="微软雅黑" panose="020b0503020204020204" pitchFamily="34" charset="-122"/>
            </a:endParaRPr>
          </a:p>
        </p:txBody>
      </p:sp>
      <p:sp>
        <p:nvSpPr>
          <p:cNvPr id="5" name="TextBox 8"/>
          <p:cNvSpPr txBox="1"/>
          <p:nvPr/>
        </p:nvSpPr>
        <p:spPr>
          <a:xfrm>
            <a:off x="5593531" y="4509120"/>
            <a:ext cx="4608512" cy="400110"/>
          </a:xfrm>
          <a:prstGeom prst="rect">
            <a:avLst/>
          </a:prstGeom>
          <a:noFill/>
        </p:spPr>
        <p:txBody>
          <a:bodyPr wrap="square" rtlCol="0">
            <a:spAutoFit/>
          </a:bodyPr>
          <a:lstStyle/>
          <a:p>
            <a:r>
              <a:rPr lang="en-US" altLang="zh-CN" sz="2000">
                <a:solidFill>
                  <a:srgbClr val="FF6600"/>
                </a:solidFill>
                <a:latin typeface="微软雅黑" panose="020b0503020204020204" pitchFamily="34" charset="-122"/>
                <a:ea typeface="微软雅黑" panose="020b0503020204020204" pitchFamily="34" charset="-122"/>
              </a:rPr>
              <a:t>04          </a:t>
            </a:r>
            <a:r>
              <a:rPr lang="zh-CN" altLang="en-US" sz="2000">
                <a:solidFill>
                  <a:srgbClr val="FF6600"/>
                </a:solidFill>
                <a:latin typeface="微软雅黑" panose="020b0503020204020204" pitchFamily="34" charset="-122"/>
                <a:ea typeface="微软雅黑" panose="020b0503020204020204" pitchFamily="34" charset="-122"/>
              </a:rPr>
              <a:t>职业生涯规划的实施步骤</a:t>
            </a:r>
            <a:endParaRPr lang="zh-CN" altLang="en-US" sz="2000">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par>
                                <p:cTn id="8" presetID="63" presetClass="path" presetSubtype="0" accel="50000" fill="hold" grpId="1" nodeType="withEffect">
                                  <p:stCondLst>
                                    <p:cond delay="0"/>
                                  </p:stCondLst>
                                  <p:childTnLst>
                                    <p:animMotion origin="layout" path="M -0.87919 2.22222E-06 L -3.14501E-06 2.22222E-06" pathEditMode="relative" rAng="0" ptsTypes="AA">
                                      <p:cBhvr>
                                        <p:cTn id="9" dur="500" fill="hold"/>
                                        <p:tgtEl>
                                          <p:spTgt spid="2"/>
                                        </p:tgtEl>
                                        <p:attrNameLst>
                                          <p:attrName>ppt_x</p:attrName>
                                          <p:attrName>ppt_y</p:attrName>
                                        </p:attrNameLst>
                                      </p:cBhvr>
                                      <p:rCtr x="43960" y="0"/>
                                    </p:animMotion>
                                  </p:childTnLst>
                                </p:cTn>
                              </p:par>
                              <p:par>
                                <p:cTn id="10" presetID="10" presetClass="entr" presetSubtype="0" fill="hold" grpId="0" nodeType="withEffect">
                                  <p:stCondLst>
                                    <p:cond delay="20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par>
                                <p:cTn id="13" presetID="63" presetClass="path" presetSubtype="0" accel="50000" fill="hold" grpId="1" nodeType="withEffect">
                                  <p:stCondLst>
                                    <p:cond delay="200"/>
                                  </p:stCondLst>
                                  <p:childTnLst>
                                    <p:animMotion origin="layout" path="M -0.87919 4.44444E-06 L -3.14501E-06 4.44444E-06" pathEditMode="relative" rAng="0" ptsTypes="AA">
                                      <p:cBhvr>
                                        <p:cTn id="14" dur="500" fill="hold"/>
                                        <p:tgtEl>
                                          <p:spTgt spid="3"/>
                                        </p:tgtEl>
                                        <p:attrNameLst>
                                          <p:attrName>ppt_x</p:attrName>
                                          <p:attrName>ppt_y</p:attrName>
                                        </p:attrNameLst>
                                      </p:cBhvr>
                                      <p:rCtr x="43960" y="0"/>
                                    </p:animMotion>
                                  </p:childTnLst>
                                </p:cTn>
                              </p:par>
                              <p:par>
                                <p:cTn id="15" presetID="10" presetClass="entr" presetSubtype="0" fill="hold" grpId="0" nodeType="withEffect">
                                  <p:stCondLst>
                                    <p:cond delay="40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par>
                                <p:cTn id="18" presetID="63" presetClass="path" presetSubtype="0" accel="50000" fill="hold" grpId="1" nodeType="withEffect">
                                  <p:stCondLst>
                                    <p:cond delay="400"/>
                                  </p:stCondLst>
                                  <p:childTnLst>
                                    <p:animMotion origin="layout" path="M -0.87919 -4.81481E-06 L -3.14501E-06 -4.81481E-06" pathEditMode="relative" rAng="0" ptsTypes="AA">
                                      <p:cBhvr>
                                        <p:cTn id="19" dur="500" fill="hold"/>
                                        <p:tgtEl>
                                          <p:spTgt spid="4"/>
                                        </p:tgtEl>
                                        <p:attrNameLst>
                                          <p:attrName>ppt_x</p:attrName>
                                          <p:attrName>ppt_y</p:attrName>
                                        </p:attrNameLst>
                                      </p:cBhvr>
                                      <p:rCtr x="43960" y="0"/>
                                    </p:animMotion>
                                  </p:childTnLst>
                                </p:cTn>
                              </p:par>
                              <p:par>
                                <p:cTn id="20" presetID="10" presetClass="entr" presetSubtype="0" fill="hold" grpId="0" nodeType="withEffect">
                                  <p:stCondLst>
                                    <p:cond delay="600"/>
                                  </p:stCondLst>
                                  <p:childTnLst>
                                    <p:set>
                                      <p:cBhvr>
                                        <p:cTn id="21" dur="1" fill="hold">
                                          <p:stCondLst>
                                            <p:cond delay="0"/>
                                          </p:stCondLst>
                                        </p:cTn>
                                        <p:tgtEl>
                                          <p:spTgt spid="5"/>
                                        </p:tgtEl>
                                        <p:attrNameLst>
                                          <p:attrName>style.visibility</p:attrName>
                                        </p:attrNameLst>
                                      </p:cBhvr>
                                      <p:to>
                                        <p:strVal val="visible"/>
                                      </p:to>
                                    </p:set>
                                    <p:animEffect transition="in" filter="fade">
                                      <p:cBhvr>
                                        <p:cTn id="22" dur="500"/>
                                        <p:tgtEl>
                                          <p:spTgt spid="5"/>
                                        </p:tgtEl>
                                      </p:cBhvr>
                                    </p:animEffect>
                                  </p:childTnLst>
                                </p:cTn>
                              </p:par>
                              <p:par>
                                <p:cTn id="23" presetID="63" presetClass="path" presetSubtype="0" accel="50000" fill="hold" grpId="1" nodeType="withEffect">
                                  <p:stCondLst>
                                    <p:cond delay="600"/>
                                  </p:stCondLst>
                                  <p:childTnLst>
                                    <p:animMotion origin="layout" path="M -0.87919 -4.07407E-06 L -3.14501E-06 -4.07407E-06" pathEditMode="relative" rAng="0" ptsTypes="AA">
                                      <p:cBhvr>
                                        <p:cTn id="24" dur="500" fill="hold"/>
                                        <p:tgtEl>
                                          <p:spTgt spid="5"/>
                                        </p:tgtEl>
                                        <p:attrNameLst>
                                          <p:attrName>ppt_x</p:attrName>
                                          <p:attrName>ppt_y</p:attrName>
                                        </p:attrNameLst>
                                      </p:cBhvr>
                                      <p:rCtr x="4396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P spid="4" grpId="0"/>
      <p:bldP spid="4" grpId="1"/>
      <p:bldP spid="5" grpId="0"/>
      <p:bldP spid="5" grpId="1"/>
    </p:bldLst>
  </p:timing>
</p:sld>
</file>

<file path=ppt/slides/slide2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 name="组合 2"/>
          <p:cNvGrpSpPr/>
          <p:nvPr/>
        </p:nvGrpSpPr>
        <p:grpSpPr>
          <a:xfrm>
            <a:off x="900113" y="2997200"/>
            <a:ext cx="10742090" cy="1368425"/>
            <a:chOff x="900113" y="2997200"/>
            <a:chExt cx="10742090" cy="1368425"/>
          </a:xfrm>
        </p:grpSpPr>
        <p:pic>
          <p:nvPicPr>
            <p:cNvPr id="6" name="Pentagon 11"/>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900113" y="3622675"/>
              <a:ext cx="7285706" cy="592138"/>
            </a:xfrm>
            <a:prstGeom prst="rect">
              <a:avLst/>
            </a:prstGeom>
            <a:noFill/>
            <a:extLst>
              <a:ext uri="{909E8E84-426E-40DD-AFC4-6F175D3DCCD1}">
                <a14:hiddenFill xmlns:a14="http://schemas.microsoft.com/office/drawing/2010/main">
                  <a:solidFill>
                    <a:srgbClr val="FFFFFF"/>
                  </a:solidFill>
                </a14:hiddenFill>
              </a:ext>
            </a:extLst>
          </p:spPr>
        </p:pic>
        <p:pic>
          <p:nvPicPr>
            <p:cNvPr id="9" name="Pentagon 11"/>
            <p:cNvPicPr>
              <a:picLocks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557566" y="3635375"/>
              <a:ext cx="4084637" cy="579438"/>
            </a:xfrm>
            <a:prstGeom prst="rect">
              <a:avLst/>
            </a:prstGeom>
            <a:noFill/>
            <a:extLst>
              <a:ext uri="{909E8E84-426E-40DD-AFC4-6F175D3DCCD1}">
                <a14:hiddenFill xmlns:a14="http://schemas.microsoft.com/office/drawing/2010/main">
                  <a:solidFill>
                    <a:srgbClr val="FFFFFF"/>
                  </a:solidFill>
                </a14:hiddenFill>
              </a:ext>
            </a:extLst>
          </p:spPr>
        </p:pic>
        <p:sp>
          <p:nvSpPr>
            <p:cNvPr id="10" name="Pentagon 12"/>
            <p:cNvSpPr>
              <a:spLocks noChangeArrowheads="1"/>
            </p:cNvSpPr>
            <p:nvPr/>
          </p:nvSpPr>
          <p:spPr bwMode="auto">
            <a:xfrm>
              <a:off x="900113" y="3579813"/>
              <a:ext cx="10598074" cy="466725"/>
            </a:xfrm>
            <a:prstGeom prst="homePlate">
              <a:avLst>
                <a:gd name="adj" fmla="val 51672"/>
              </a:avLst>
            </a:prstGeom>
            <a:gradFill rotWithShape="1">
              <a:gsLst>
                <a:gs pos="0">
                  <a:srgbClr val="FF9900"/>
                </a:gs>
                <a:gs pos="100000">
                  <a:srgbClr val="FF6600"/>
                </a:gs>
              </a:gsLst>
              <a:lin ang="2700000" scaled="1"/>
            </a:gra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indent="-342900" algn="ctr">
                <a:buFont typeface="Calibri" panose="020f0502020204030204" pitchFamily="34" charset="0"/>
                <a:buAutoNum type="arabicPeriod"/>
              </a:pPr>
              <a:endParaRPr lang="zh-CN" noProof="1">
                <a:solidFill>
                  <a:srgbClr val="FFFFFF"/>
                </a:solidFill>
                <a:latin typeface="Calibri" panose="020f0502020204030204" pitchFamily="34" charset="0"/>
                <a:ea typeface="MS PGothic" panose="020b0600070205080204" pitchFamily="34" charset="-128"/>
              </a:endParaRPr>
            </a:p>
          </p:txBody>
        </p:sp>
        <p:sp>
          <p:nvSpPr>
            <p:cNvPr id="11" name="Text Box 5"/>
            <p:cNvSpPr txBox="1">
              <a:spLocks noChangeArrowheads="1"/>
            </p:cNvSpPr>
            <p:nvPr/>
          </p:nvSpPr>
          <p:spPr bwMode="auto">
            <a:xfrm>
              <a:off x="3793331" y="3636963"/>
              <a:ext cx="917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20-29 </a:t>
              </a:r>
              <a:r>
                <a:rPr lang="zh-CN" altLang="en-US" sz="1400">
                  <a:solidFill>
                    <a:schemeClr val="bg1"/>
                  </a:solidFill>
                  <a:latin typeface="微软雅黑" panose="020b0503020204020204" pitchFamily="34" charset="-122"/>
                  <a:ea typeface="微软雅黑" panose="020b0503020204020204" pitchFamily="34" charset="-122"/>
                </a:rPr>
                <a:t>岁</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2" name="Text Box 6"/>
            <p:cNvSpPr txBox="1">
              <a:spLocks noChangeArrowheads="1"/>
            </p:cNvSpPr>
            <p:nvPr/>
          </p:nvSpPr>
          <p:spPr bwMode="auto">
            <a:xfrm>
              <a:off x="5623822" y="3651250"/>
              <a:ext cx="917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30-39 </a:t>
              </a:r>
              <a:r>
                <a:rPr lang="zh-CN" altLang="en-US" sz="1400">
                  <a:solidFill>
                    <a:schemeClr val="bg1"/>
                  </a:solidFill>
                  <a:latin typeface="微软雅黑" panose="020b0503020204020204" pitchFamily="34" charset="-122"/>
                  <a:ea typeface="微软雅黑" panose="020b0503020204020204" pitchFamily="34" charset="-122"/>
                </a:rPr>
                <a:t>岁</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4" name="Text Box 7"/>
            <p:cNvSpPr txBox="1">
              <a:spLocks noChangeArrowheads="1"/>
            </p:cNvSpPr>
            <p:nvPr/>
          </p:nvSpPr>
          <p:spPr bwMode="auto">
            <a:xfrm>
              <a:off x="7454313" y="3651250"/>
              <a:ext cx="917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40-49 </a:t>
              </a:r>
              <a:r>
                <a:rPr lang="zh-CN" altLang="en-US" sz="1400">
                  <a:solidFill>
                    <a:schemeClr val="bg1"/>
                  </a:solidFill>
                  <a:latin typeface="微软雅黑" panose="020b0503020204020204" pitchFamily="34" charset="-122"/>
                  <a:ea typeface="微软雅黑" panose="020b0503020204020204" pitchFamily="34" charset="-122"/>
                </a:rPr>
                <a:t>岁</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6" name="Text Box 8"/>
            <p:cNvSpPr txBox="1">
              <a:spLocks noChangeArrowheads="1"/>
            </p:cNvSpPr>
            <p:nvPr/>
          </p:nvSpPr>
          <p:spPr bwMode="auto">
            <a:xfrm>
              <a:off x="9284804" y="3651250"/>
              <a:ext cx="917239"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altLang="zh-CN" sz="1400">
                  <a:solidFill>
                    <a:schemeClr val="bg1"/>
                  </a:solidFill>
                  <a:latin typeface="微软雅黑" panose="020b0503020204020204" pitchFamily="34" charset="-122"/>
                  <a:ea typeface="微软雅黑" panose="020b0503020204020204" pitchFamily="34" charset="-122"/>
                </a:rPr>
                <a:t>50-59 </a:t>
              </a:r>
              <a:r>
                <a:rPr lang="zh-CN" altLang="en-US" sz="1400">
                  <a:solidFill>
                    <a:schemeClr val="bg1"/>
                  </a:solidFill>
                  <a:latin typeface="微软雅黑" panose="020b0503020204020204" pitchFamily="34" charset="-122"/>
                  <a:ea typeface="微软雅黑" panose="020b0503020204020204" pitchFamily="34" charset="-122"/>
                </a:rPr>
                <a:t>岁</a:t>
              </a:r>
              <a:endParaRPr lang="en-US" altLang="zh-CN" sz="1400">
                <a:solidFill>
                  <a:schemeClr val="bg1"/>
                </a:solidFill>
                <a:latin typeface="微软雅黑" panose="020b0503020204020204" pitchFamily="34" charset="-122"/>
                <a:ea typeface="微软雅黑" panose="020b0503020204020204" pitchFamily="34" charset="-122"/>
              </a:endParaRPr>
            </a:p>
          </p:txBody>
        </p:sp>
        <p:sp>
          <p:nvSpPr>
            <p:cNvPr id="17" name="Text Box 9"/>
            <p:cNvSpPr txBox="1">
              <a:spLocks noChangeArrowheads="1"/>
            </p:cNvSpPr>
            <p:nvPr/>
          </p:nvSpPr>
          <p:spPr bwMode="auto">
            <a:xfrm>
              <a:off x="985019" y="3636963"/>
              <a:ext cx="264687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zh-CN" altLang="en-US" sz="1600">
                  <a:solidFill>
                    <a:schemeClr val="bg1"/>
                  </a:solidFill>
                  <a:latin typeface="微软雅黑" panose="020b0503020204020204" pitchFamily="34" charset="-122"/>
                  <a:ea typeface="微软雅黑" panose="020b0503020204020204" pitchFamily="34" charset="-122"/>
                </a:rPr>
                <a:t>职业生涯发展阶段（参考）</a:t>
              </a:r>
              <a:endParaRPr lang="en-US" altLang="zh-CN" sz="1600">
                <a:solidFill>
                  <a:schemeClr val="bg1"/>
                </a:solidFill>
                <a:latin typeface="微软雅黑" panose="020b0503020204020204" pitchFamily="34" charset="-122"/>
                <a:ea typeface="微软雅黑" panose="020b0503020204020204" pitchFamily="34" charset="-122"/>
              </a:endParaRPr>
            </a:p>
          </p:txBody>
        </p:sp>
        <p:sp>
          <p:nvSpPr>
            <p:cNvPr id="21" name="Line 40"/>
            <p:cNvSpPr>
              <a:spLocks noChangeShapeType="1"/>
            </p:cNvSpPr>
            <p:nvPr/>
          </p:nvSpPr>
          <p:spPr bwMode="auto">
            <a:xfrm flipH="1">
              <a:off x="5810299" y="2997200"/>
              <a:ext cx="0" cy="430213"/>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27" name="Line 46"/>
            <p:cNvSpPr>
              <a:spLocks noChangeShapeType="1"/>
            </p:cNvSpPr>
            <p:nvPr/>
          </p:nvSpPr>
          <p:spPr bwMode="auto">
            <a:xfrm flipH="1">
              <a:off x="6170363" y="4149725"/>
              <a:ext cx="0" cy="215900"/>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30" name="Line 49"/>
            <p:cNvSpPr>
              <a:spLocks noChangeShapeType="1"/>
            </p:cNvSpPr>
            <p:nvPr/>
          </p:nvSpPr>
          <p:spPr bwMode="auto">
            <a:xfrm flipH="1">
              <a:off x="8978651" y="4149725"/>
              <a:ext cx="0" cy="215900"/>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grpSp>
        <p:nvGrpSpPr>
          <p:cNvPr id="2" name="组合 1"/>
          <p:cNvGrpSpPr/>
          <p:nvPr/>
        </p:nvGrpSpPr>
        <p:grpSpPr>
          <a:xfrm>
            <a:off x="900113" y="1247397"/>
            <a:ext cx="3037234" cy="2180016"/>
            <a:chOff x="900113" y="1247397"/>
            <a:chExt cx="3037234" cy="2180016"/>
          </a:xfrm>
        </p:grpSpPr>
        <p:sp>
          <p:nvSpPr>
            <p:cNvPr id="18" name="Line 15"/>
            <p:cNvSpPr>
              <a:spLocks noChangeShapeType="1"/>
            </p:cNvSpPr>
            <p:nvPr/>
          </p:nvSpPr>
          <p:spPr bwMode="auto">
            <a:xfrm flipH="1">
              <a:off x="1908175" y="2997200"/>
              <a:ext cx="0" cy="430213"/>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19"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p:spPr>
          <p:txBody>
            <a:bodyPr wrap="none" anchor="ctr"/>
            <a:lstStyle/>
            <a:p>
              <a:pPr algn="ctr"/>
              <a:endParaRPr lang="zh-CN" altLang="zh-CN"/>
            </a:p>
          </p:txBody>
        </p:sp>
        <p:sp>
          <p:nvSpPr>
            <p:cNvPr id="20"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a:solidFill>
                    <a:schemeClr val="bg1"/>
                  </a:solidFill>
                  <a:latin typeface="微软雅黑" panose="020b0503020204020204" pitchFamily="34" charset="-122"/>
                  <a:ea typeface="微软雅黑" panose="020b0503020204020204" pitchFamily="34" charset="-122"/>
                </a:rPr>
                <a:t>① 探索期（</a:t>
              </a:r>
              <a:r>
                <a:rPr lang="en-US" altLang="zh-CN" sz="1600">
                  <a:solidFill>
                    <a:schemeClr val="bg1"/>
                  </a:solidFill>
                  <a:latin typeface="微软雅黑" panose="020b0503020204020204" pitchFamily="34" charset="-122"/>
                  <a:ea typeface="微软雅黑" panose="020b0503020204020204" pitchFamily="34" charset="-122"/>
                </a:rPr>
                <a:t>20-29</a:t>
              </a:r>
              <a:r>
                <a:rPr lang="zh-CN" altLang="en-US" sz="1600">
                  <a:solidFill>
                    <a:schemeClr val="bg1"/>
                  </a:solidFill>
                  <a:latin typeface="微软雅黑" panose="020b0503020204020204" pitchFamily="34" charset="-122"/>
                  <a:ea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33" name="Text Box 53"/>
            <p:cNvSpPr txBox="1">
              <a:spLocks noChangeArrowheads="1"/>
            </p:cNvSpPr>
            <p:nvPr/>
          </p:nvSpPr>
          <p:spPr bwMode="auto">
            <a:xfrm>
              <a:off x="938213" y="1628775"/>
              <a:ext cx="2999134" cy="1366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1400">
                  <a:solidFill>
                    <a:schemeClr val="bg1"/>
                  </a:solidFill>
                  <a:ea typeface="微软雅黑" panose="020b0503020204020204" pitchFamily="34" charset="-122"/>
                </a:rPr>
                <a:t>开始考虑自身条件与喜爱的职业是否相符，有意识的进行能力培养，并选定工作领域，开始从事某种职业，对职业发展目标的可行性进行实验。</a:t>
              </a:r>
              <a:endParaRPr lang="zh-CN" altLang="en-US" sz="1400">
                <a:solidFill>
                  <a:schemeClr val="bg1"/>
                </a:solidFill>
                <a:ea typeface="微软雅黑" panose="020b0503020204020204" pitchFamily="34" charset="-122"/>
              </a:endParaRPr>
            </a:p>
          </p:txBody>
        </p:sp>
      </p:grpSp>
      <p:sp>
        <p:nvSpPr>
          <p:cNvPr id="39" name="Line 36"/>
          <p:cNvSpPr>
            <a:spLocks noChangeShapeType="1"/>
          </p:cNvSpPr>
          <p:nvPr/>
        </p:nvSpPr>
        <p:spPr bwMode="auto">
          <a:xfrm flipH="1">
            <a:off x="6082441" y="4046538"/>
            <a:ext cx="0" cy="2207808"/>
          </a:xfrm>
          <a:prstGeom prst="line">
            <a:avLst/>
          </a:prstGeom>
          <a:noFill/>
          <a:ln w="19050" cap="rnd">
            <a:solidFill>
              <a:srgbClr val="FF66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0" name="组合 39"/>
          <p:cNvGrpSpPr/>
          <p:nvPr/>
        </p:nvGrpSpPr>
        <p:grpSpPr>
          <a:xfrm>
            <a:off x="2778770" y="4243388"/>
            <a:ext cx="3037234" cy="2180016"/>
            <a:chOff x="900113" y="1247397"/>
            <a:chExt cx="3037234" cy="2180016"/>
          </a:xfrm>
        </p:grpSpPr>
        <p:sp>
          <p:nvSpPr>
            <p:cNvPr id="41" name="Line 15"/>
            <p:cNvSpPr>
              <a:spLocks noChangeShapeType="1"/>
            </p:cNvSpPr>
            <p:nvPr/>
          </p:nvSpPr>
          <p:spPr bwMode="auto">
            <a:xfrm flipH="1">
              <a:off x="1908175" y="2997200"/>
              <a:ext cx="0" cy="430213"/>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2"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p:spPr>
          <p:txBody>
            <a:bodyPr wrap="none" anchor="ctr"/>
            <a:lstStyle/>
            <a:p>
              <a:pPr algn="ctr"/>
              <a:endParaRPr lang="zh-CN" altLang="zh-CN"/>
            </a:p>
          </p:txBody>
        </p:sp>
        <p:sp>
          <p:nvSpPr>
            <p:cNvPr id="43"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a:solidFill>
                    <a:schemeClr val="bg1"/>
                  </a:solidFill>
                  <a:latin typeface="微软雅黑" panose="020b0503020204020204" pitchFamily="34" charset="-122"/>
                  <a:ea typeface="微软雅黑" panose="020b0503020204020204" pitchFamily="34" charset="-122"/>
                </a:rPr>
                <a:t>② 稳定期（</a:t>
              </a:r>
              <a:r>
                <a:rPr lang="en-US" altLang="zh-CN" sz="1600">
                  <a:solidFill>
                    <a:schemeClr val="bg1"/>
                  </a:solidFill>
                  <a:latin typeface="微软雅黑" panose="020b0503020204020204" pitchFamily="34" charset="-122"/>
                  <a:ea typeface="微软雅黑" panose="020b0503020204020204" pitchFamily="34" charset="-122"/>
                </a:rPr>
                <a:t>30-39</a:t>
              </a:r>
              <a:r>
                <a:rPr lang="zh-CN" altLang="en-US" sz="1600">
                  <a:solidFill>
                    <a:schemeClr val="bg1"/>
                  </a:solidFill>
                  <a:latin typeface="微软雅黑" panose="020b0503020204020204" pitchFamily="34" charset="-122"/>
                  <a:ea typeface="微软雅黑" panose="020b0503020204020204" pitchFamily="34" charset="-122"/>
                </a:rPr>
                <a:t>岁）</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4" name="Text Box 53"/>
            <p:cNvSpPr txBox="1">
              <a:spLocks noChangeArrowheads="1"/>
            </p:cNvSpPr>
            <p:nvPr/>
          </p:nvSpPr>
          <p:spPr bwMode="auto">
            <a:xfrm>
              <a:off x="938213" y="1628775"/>
              <a:ext cx="2999134"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1400">
                  <a:solidFill>
                    <a:schemeClr val="bg1"/>
                  </a:solidFill>
                  <a:ea typeface="微软雅黑" panose="020b0503020204020204" pitchFamily="34" charset="-122"/>
                </a:rPr>
                <a:t>基本使命是“成家立业”，是关键阶段，是极富创造性的时期，一般职业方向已定，拥有并保持自己的核心竞争力，在自己选择的专业或管理领域内继续学习，力争成为一名专家或职业能手。</a:t>
              </a:r>
              <a:endParaRPr lang="zh-CN" altLang="en-US" sz="1400">
                <a:solidFill>
                  <a:schemeClr val="bg1"/>
                </a:solidFill>
                <a:ea typeface="微软雅黑" panose="020b0503020204020204" pitchFamily="34" charset="-122"/>
              </a:endParaRPr>
            </a:p>
          </p:txBody>
        </p:sp>
      </p:grpSp>
      <p:sp>
        <p:nvSpPr>
          <p:cNvPr id="45" name="Line 36"/>
          <p:cNvSpPr>
            <a:spLocks noChangeShapeType="1"/>
          </p:cNvSpPr>
          <p:nvPr/>
        </p:nvSpPr>
        <p:spPr bwMode="auto">
          <a:xfrm flipH="1">
            <a:off x="4201901" y="1247397"/>
            <a:ext cx="0" cy="2332416"/>
          </a:xfrm>
          <a:prstGeom prst="line">
            <a:avLst/>
          </a:prstGeom>
          <a:noFill/>
          <a:ln w="19050" cap="rnd">
            <a:solidFill>
              <a:srgbClr val="FF66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6" name="Line 36"/>
          <p:cNvSpPr>
            <a:spLocks noChangeShapeType="1"/>
          </p:cNvSpPr>
          <p:nvPr/>
        </p:nvSpPr>
        <p:spPr bwMode="auto">
          <a:xfrm flipH="1">
            <a:off x="7897787" y="1247397"/>
            <a:ext cx="0" cy="2332416"/>
          </a:xfrm>
          <a:prstGeom prst="line">
            <a:avLst/>
          </a:prstGeom>
          <a:noFill/>
          <a:ln w="19050" cap="rnd">
            <a:solidFill>
              <a:srgbClr val="FF66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48" name="Line 36"/>
          <p:cNvSpPr>
            <a:spLocks noChangeShapeType="1"/>
          </p:cNvSpPr>
          <p:nvPr/>
        </p:nvSpPr>
        <p:spPr bwMode="auto">
          <a:xfrm flipH="1">
            <a:off x="9769995" y="4046538"/>
            <a:ext cx="0" cy="2207808"/>
          </a:xfrm>
          <a:prstGeom prst="line">
            <a:avLst/>
          </a:prstGeom>
          <a:noFill/>
          <a:ln w="19050" cap="rnd">
            <a:solidFill>
              <a:srgbClr val="FF6600"/>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grpSp>
        <p:nvGrpSpPr>
          <p:cNvPr id="49" name="组合 48"/>
          <p:cNvGrpSpPr/>
          <p:nvPr/>
        </p:nvGrpSpPr>
        <p:grpSpPr>
          <a:xfrm>
            <a:off x="4657427" y="1248984"/>
            <a:ext cx="3037234" cy="2180016"/>
            <a:chOff x="900113" y="1247397"/>
            <a:chExt cx="3037234" cy="2180016"/>
          </a:xfrm>
        </p:grpSpPr>
        <p:sp>
          <p:nvSpPr>
            <p:cNvPr id="50" name="Line 15"/>
            <p:cNvSpPr>
              <a:spLocks noChangeShapeType="1"/>
            </p:cNvSpPr>
            <p:nvPr/>
          </p:nvSpPr>
          <p:spPr bwMode="auto">
            <a:xfrm flipH="1">
              <a:off x="1908175" y="2997200"/>
              <a:ext cx="0" cy="430213"/>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1"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p:spPr>
          <p:txBody>
            <a:bodyPr wrap="none" anchor="ctr"/>
            <a:lstStyle/>
            <a:p>
              <a:pPr algn="ctr"/>
              <a:endParaRPr lang="zh-CN" altLang="zh-CN"/>
            </a:p>
          </p:txBody>
        </p:sp>
        <p:sp>
          <p:nvSpPr>
            <p:cNvPr id="52"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a:solidFill>
                    <a:schemeClr val="bg1"/>
                  </a:solidFill>
                  <a:latin typeface="微软雅黑" panose="020b0503020204020204" pitchFamily="34" charset="-122"/>
                  <a:ea typeface="微软雅黑" panose="020b0503020204020204" pitchFamily="34" charset="-122"/>
                </a:rPr>
                <a:t>③ 中年危机期（</a:t>
              </a:r>
              <a:r>
                <a:rPr lang="en-US" altLang="zh-CN" sz="1600">
                  <a:solidFill>
                    <a:schemeClr val="bg1"/>
                  </a:solidFill>
                  <a:latin typeface="微软雅黑" panose="020b0503020204020204" pitchFamily="34" charset="-122"/>
                  <a:ea typeface="微软雅黑" panose="020b0503020204020204" pitchFamily="34" charset="-122"/>
                </a:rPr>
                <a:t>40-49</a:t>
              </a:r>
              <a:r>
                <a:rPr lang="zh-CN" altLang="en-US" sz="1600">
                  <a:solidFill>
                    <a:schemeClr val="bg1"/>
                  </a:solidFill>
                  <a:latin typeface="微软雅黑" panose="020b0503020204020204" pitchFamily="34" charset="-122"/>
                  <a:ea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3" name="Text Box 53"/>
            <p:cNvSpPr txBox="1">
              <a:spLocks noChangeArrowheads="1"/>
            </p:cNvSpPr>
            <p:nvPr/>
          </p:nvSpPr>
          <p:spPr bwMode="auto">
            <a:xfrm>
              <a:off x="938213" y="1628775"/>
              <a:ext cx="2999134"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1400">
                  <a:solidFill>
                    <a:schemeClr val="bg1"/>
                  </a:solidFill>
                  <a:ea typeface="微软雅黑" panose="020b0503020204020204" pitchFamily="34" charset="-122"/>
                </a:rPr>
                <a:t>进入“安身立命”的状态，呈现“中期稳定”态势，同时也遇到一系列“中年危机”，如面对新人挑战，或偏离原来职业目标或发现新的目标，以及出现职业发展瓶颈等，是人生发展的重要分水岭。</a:t>
              </a:r>
              <a:endParaRPr lang="zh-CN" altLang="en-US" sz="1400">
                <a:solidFill>
                  <a:schemeClr val="bg1"/>
                </a:solidFill>
                <a:ea typeface="微软雅黑" panose="020b0503020204020204" pitchFamily="34" charset="-122"/>
              </a:endParaRPr>
            </a:p>
          </p:txBody>
        </p:sp>
      </p:grpSp>
      <p:grpSp>
        <p:nvGrpSpPr>
          <p:cNvPr id="54" name="组合 53"/>
          <p:cNvGrpSpPr/>
          <p:nvPr/>
        </p:nvGrpSpPr>
        <p:grpSpPr>
          <a:xfrm>
            <a:off x="6444729" y="4243388"/>
            <a:ext cx="3037234" cy="2180016"/>
            <a:chOff x="900113" y="1247397"/>
            <a:chExt cx="3037234" cy="2180016"/>
          </a:xfrm>
        </p:grpSpPr>
        <p:sp>
          <p:nvSpPr>
            <p:cNvPr id="55" name="Line 15"/>
            <p:cNvSpPr>
              <a:spLocks noChangeShapeType="1"/>
            </p:cNvSpPr>
            <p:nvPr/>
          </p:nvSpPr>
          <p:spPr bwMode="auto">
            <a:xfrm flipH="1">
              <a:off x="1908175" y="2997200"/>
              <a:ext cx="0" cy="430213"/>
            </a:xfrm>
            <a:prstGeom prst="line">
              <a:avLst/>
            </a:prstGeom>
            <a:noFill/>
            <a:ln w="19050" cap="rnd">
              <a:solidFill>
                <a:schemeClr val="bg2"/>
              </a:solidFill>
              <a:prstDash val="sysDot"/>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zh-CN" altLang="en-US"/>
            </a:p>
          </p:txBody>
        </p:sp>
        <p:sp>
          <p:nvSpPr>
            <p:cNvPr id="56" name="Rectangle 38"/>
            <p:cNvSpPr>
              <a:spLocks noChangeArrowheads="1"/>
            </p:cNvSpPr>
            <p:nvPr/>
          </p:nvSpPr>
          <p:spPr bwMode="auto">
            <a:xfrm>
              <a:off x="900113" y="1557338"/>
              <a:ext cx="3037234" cy="1701017"/>
            </a:xfrm>
            <a:prstGeom prst="rect">
              <a:avLst/>
            </a:prstGeom>
            <a:solidFill>
              <a:schemeClr val="tx1">
                <a:lumMod val="75000"/>
                <a:lumOff val="25000"/>
              </a:schemeClr>
            </a:solidFill>
            <a:ln>
              <a:noFill/>
            </a:ln>
            <a:effectLst/>
          </p:spPr>
          <p:txBody>
            <a:bodyPr wrap="none" anchor="ctr"/>
            <a:lstStyle/>
            <a:p>
              <a:pPr algn="ctr"/>
              <a:endParaRPr lang="zh-CN" altLang="zh-CN"/>
            </a:p>
          </p:txBody>
        </p:sp>
        <p:sp>
          <p:nvSpPr>
            <p:cNvPr id="57" name="Rectangle 39"/>
            <p:cNvSpPr>
              <a:spLocks noChangeArrowheads="1"/>
            </p:cNvSpPr>
            <p:nvPr/>
          </p:nvSpPr>
          <p:spPr bwMode="auto">
            <a:xfrm>
              <a:off x="900113" y="1247397"/>
              <a:ext cx="3037234" cy="309941"/>
            </a:xfrm>
            <a:prstGeom prst="rect">
              <a:avLst/>
            </a:prstGeom>
            <a:gradFill rotWithShape="1">
              <a:gsLst>
                <a:gs pos="0">
                  <a:srgbClr val="FF6600"/>
                </a:gs>
                <a:gs pos="100000">
                  <a:srgbClr val="FF9900"/>
                </a:gs>
              </a:gsLst>
              <a:lin ang="27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r>
                <a:rPr lang="zh-CN" altLang="en-US" sz="1600">
                  <a:solidFill>
                    <a:schemeClr val="bg1"/>
                  </a:solidFill>
                  <a:latin typeface="微软雅黑" panose="020b0503020204020204" pitchFamily="34" charset="-122"/>
                  <a:ea typeface="微软雅黑" panose="020b0503020204020204" pitchFamily="34" charset="-122"/>
                </a:rPr>
                <a:t>④ 成熟期（</a:t>
              </a:r>
              <a:r>
                <a:rPr lang="en-US" altLang="zh-CN" sz="1600">
                  <a:solidFill>
                    <a:schemeClr val="bg1"/>
                  </a:solidFill>
                  <a:latin typeface="微软雅黑" panose="020b0503020204020204" pitchFamily="34" charset="-122"/>
                  <a:ea typeface="微软雅黑" panose="020b0503020204020204" pitchFamily="34" charset="-122"/>
                </a:rPr>
                <a:t>50-59</a:t>
              </a:r>
              <a:r>
                <a:rPr lang="zh-CN" altLang="en-US" sz="1600">
                  <a:solidFill>
                    <a:schemeClr val="bg1"/>
                  </a:solidFill>
                  <a:latin typeface="微软雅黑" panose="020b0503020204020204" pitchFamily="34" charset="-122"/>
                  <a:ea typeface="微软雅黑" panose="020b0503020204020204" pitchFamily="34" charset="-122"/>
                </a:rPr>
                <a:t>）</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58" name="Text Box 53"/>
            <p:cNvSpPr txBox="1">
              <a:spLocks noChangeArrowheads="1"/>
            </p:cNvSpPr>
            <p:nvPr/>
          </p:nvSpPr>
          <p:spPr bwMode="auto">
            <a:xfrm>
              <a:off x="938213" y="1628775"/>
              <a:ext cx="2999134" cy="16435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nSpc>
                  <a:spcPct val="120000"/>
                </a:lnSpc>
              </a:pPr>
              <a:r>
                <a:rPr lang="zh-CN" altLang="en-US" sz="1400">
                  <a:solidFill>
                    <a:schemeClr val="bg1"/>
                  </a:solidFill>
                  <a:ea typeface="微软雅黑" panose="020b0503020204020204" pitchFamily="34" charset="-122"/>
                </a:rPr>
                <a:t>这一阶段扩大、发展、深化自己的核心技能，维护已获得的成就和社会地位，维持家庭和工作两者间的和谐关系，寻找接替人选。并不断总结自己的职业经验，开始成为一名良师，传授经验给后起之秀。</a:t>
              </a:r>
              <a:endParaRPr lang="zh-CN" altLang="en-US" sz="1400">
                <a:solidFill>
                  <a:schemeClr val="bg1"/>
                </a:solidFill>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par>
                          <p:cTn id="9" fill="hold" nodeType="afterGroup">
                            <p:stCondLst>
                              <p:cond delay="500"/>
                            </p:stCondLst>
                            <p:childTnLst>
                              <p:par>
                                <p:cTn id="10" presetID="2" presetClass="entr" presetSubtype="6" decel="100000" fill="hold"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500" fill="hold"/>
                                        <p:tgtEl>
                                          <p:spTgt spid="2"/>
                                        </p:tgtEl>
                                        <p:attrNameLst>
                                          <p:attrName>ppt_x</p:attrName>
                                        </p:attrNameLst>
                                      </p:cBhvr>
                                      <p:tavLst>
                                        <p:tav tm="0">
                                          <p:val>
                                            <p:strVal val="1+#ppt_w/2"/>
                                          </p:val>
                                        </p:tav>
                                        <p:tav tm="100000">
                                          <p:val>
                                            <p:strVal val="#ppt_x"/>
                                          </p:val>
                                        </p:tav>
                                      </p:tavLst>
                                    </p:anim>
                                    <p:anim calcmode="lin" valueType="num">
                                      <p:cBhvr additive="base">
                                        <p:cTn id="13" dur="500" fill="hold"/>
                                        <p:tgtEl>
                                          <p:spTgt spid="2"/>
                                        </p:tgtEl>
                                        <p:attrNameLst>
                                          <p:attrName>ppt_y</p:attrName>
                                        </p:attrNameLst>
                                      </p:cBhvr>
                                      <p:tavLst>
                                        <p:tav tm="0">
                                          <p:val>
                                            <p:strVal val="1+#ppt_h/2"/>
                                          </p:val>
                                        </p:tav>
                                        <p:tav tm="100000">
                                          <p:val>
                                            <p:strVal val="#ppt_y"/>
                                          </p:val>
                                        </p:tav>
                                      </p:tavLst>
                                    </p:anim>
                                  </p:childTnLst>
                                </p:cTn>
                              </p:par>
                              <p:par>
                                <p:cTn id="14" presetID="2" presetClass="entr" presetSubtype="4" decel="100000"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3" decel="100000" fill="hold" nodeType="withEffect">
                                  <p:stCondLst>
                                    <p:cond delay="0"/>
                                  </p:stCondLst>
                                  <p:childTnLst>
                                    <p:set>
                                      <p:cBhvr>
                                        <p:cTn id="19" dur="1" fill="hold">
                                          <p:stCondLst>
                                            <p:cond delay="0"/>
                                          </p:stCondLst>
                                        </p:cTn>
                                        <p:tgtEl>
                                          <p:spTgt spid="40"/>
                                        </p:tgtEl>
                                        <p:attrNameLst>
                                          <p:attrName>style.visibility</p:attrName>
                                        </p:attrNameLst>
                                      </p:cBhvr>
                                      <p:to>
                                        <p:strVal val="visible"/>
                                      </p:to>
                                    </p:set>
                                    <p:anim calcmode="lin" valueType="num">
                                      <p:cBhvr additive="base">
                                        <p:cTn id="20" dur="500" fill="hold"/>
                                        <p:tgtEl>
                                          <p:spTgt spid="40"/>
                                        </p:tgtEl>
                                        <p:attrNameLst>
                                          <p:attrName>ppt_x</p:attrName>
                                        </p:attrNameLst>
                                      </p:cBhvr>
                                      <p:tavLst>
                                        <p:tav tm="0">
                                          <p:val>
                                            <p:strVal val="1+#ppt_w/2"/>
                                          </p:val>
                                        </p:tav>
                                        <p:tav tm="100000">
                                          <p:val>
                                            <p:strVal val="#ppt_x"/>
                                          </p:val>
                                        </p:tav>
                                      </p:tavLst>
                                    </p:anim>
                                    <p:anim calcmode="lin" valueType="num">
                                      <p:cBhvr additive="base">
                                        <p:cTn id="21" dur="500" fill="hold"/>
                                        <p:tgtEl>
                                          <p:spTgt spid="40"/>
                                        </p:tgtEl>
                                        <p:attrNameLst>
                                          <p:attrName>ppt_y</p:attrName>
                                        </p:attrNameLst>
                                      </p:cBhvr>
                                      <p:tavLst>
                                        <p:tav tm="0">
                                          <p:val>
                                            <p:strVal val="0-#ppt_h/2"/>
                                          </p:val>
                                        </p:tav>
                                        <p:tav tm="100000">
                                          <p:val>
                                            <p:strVal val="#ppt_y"/>
                                          </p:val>
                                        </p:tav>
                                      </p:tavLst>
                                    </p:anim>
                                  </p:childTnLst>
                                </p:cTn>
                              </p:par>
                              <p:par>
                                <p:cTn id="22" presetID="2" presetClass="entr" presetSubtype="1" decel="100000" fill="hold" nodeType="withEffect">
                                  <p:stCondLst>
                                    <p:cond delay="0"/>
                                  </p:stCondLst>
                                  <p:childTnLst>
                                    <p:set>
                                      <p:cBhvr>
                                        <p:cTn id="23" dur="1" fill="hold">
                                          <p:stCondLst>
                                            <p:cond delay="0"/>
                                          </p:stCondLst>
                                        </p:cTn>
                                        <p:tgtEl>
                                          <p:spTgt spid="54"/>
                                        </p:tgtEl>
                                        <p:attrNameLst>
                                          <p:attrName>style.visibility</p:attrName>
                                        </p:attrNameLst>
                                      </p:cBhvr>
                                      <p:to>
                                        <p:strVal val="visible"/>
                                      </p:to>
                                    </p:set>
                                    <p:anim calcmode="lin" valueType="num">
                                      <p:cBhvr additive="base">
                                        <p:cTn id="24" dur="500" fill="hold"/>
                                        <p:tgtEl>
                                          <p:spTgt spid="54"/>
                                        </p:tgtEl>
                                        <p:attrNameLst>
                                          <p:attrName>ppt_x</p:attrName>
                                        </p:attrNameLst>
                                      </p:cBhvr>
                                      <p:tavLst>
                                        <p:tav tm="0">
                                          <p:val>
                                            <p:strVal val="#ppt_x"/>
                                          </p:val>
                                        </p:tav>
                                        <p:tav tm="100000">
                                          <p:val>
                                            <p:strVal val="#ppt_x"/>
                                          </p:val>
                                        </p:tav>
                                      </p:tavLst>
                                    </p:anim>
                                    <p:anim calcmode="lin" valueType="num">
                                      <p:cBhvr additive="base">
                                        <p:cTn id="25" dur="5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Triangle rectangle 10"/>
          <p:cNvSpPr/>
          <p:nvPr/>
        </p:nvSpPr>
        <p:spPr>
          <a:xfrm rot="16200000" flipH="1">
            <a:off x="823609" y="2835541"/>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7" name="矩形 6"/>
          <p:cNvSpPr/>
          <p:nvPr/>
        </p:nvSpPr>
        <p:spPr>
          <a:xfrm>
            <a:off x="985019" y="2204864"/>
            <a:ext cx="5040560" cy="42484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TextBox 1"/>
          <p:cNvSpPr txBox="1"/>
          <p:nvPr/>
        </p:nvSpPr>
        <p:spPr>
          <a:xfrm>
            <a:off x="1129036" y="3068960"/>
            <a:ext cx="4680519" cy="3293209"/>
          </a:xfrm>
          <a:prstGeom prst="rect">
            <a:avLst/>
          </a:prstGeom>
          <a:noFill/>
        </p:spPr>
        <p:txBody>
          <a:bodyPr wrap="square" rtlCol="0">
            <a:spAutoFit/>
          </a:bodyPr>
          <a:lstStyle/>
          <a:p>
            <a:pPr indent="457200">
              <a:lnSpc>
                <a:spcPct val="130000"/>
              </a:lnSpc>
              <a:spcBef>
                <a:spcPts val="600"/>
              </a:spcBef>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职业生涯管理主要包括两种：一是组织职业生涯管理，二是自我职业生涯管理。</a:t>
            </a:r>
            <a:r>
              <a:rPr lang="zh-CN" altLang="en-US" sz="1600" b="1">
                <a:solidFill>
                  <a:srgbClr val="FF6600"/>
                </a:solidFill>
                <a:latin typeface="微软雅黑" panose="020b0503020204020204" pitchFamily="34" charset="-122"/>
                <a:ea typeface="微软雅黑" panose="020b0503020204020204" pitchFamily="34" charset="-122"/>
              </a:rPr>
              <a:t>本课程讲的是组织职业生涯管理</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，指的是企业通过分析、评价员工的能力、兴趣、价值观等，确定双方都能接受的职业生涯目标，并通过培训、工作轮换、丰富工作经验等一系列措施，逐步实现员工职业生涯目标的过程。其目的</a:t>
            </a:r>
            <a:r>
              <a:rPr lang="zh-CN" altLang="en-US" sz="1600" b="1">
                <a:solidFill>
                  <a:srgbClr val="FF6600"/>
                </a:solidFill>
                <a:latin typeface="微软雅黑" panose="020b0503020204020204" pitchFamily="34" charset="-122"/>
                <a:ea typeface="微软雅黑" panose="020b0503020204020204" pitchFamily="34" charset="-122"/>
              </a:rPr>
              <a:t>在于将员工的个人需要与组织的需要统一起来</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，做到人尽其才并最大限度地调动员工的积极性，同时使他们觉得在此组织中个人有发展，有前途，从而极大提高其组织归属感。</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15" name="矩形 14"/>
          <p:cNvSpPr/>
          <p:nvPr/>
        </p:nvSpPr>
        <p:spPr>
          <a:xfrm>
            <a:off x="827585" y="2399518"/>
            <a:ext cx="11354172" cy="432048"/>
          </a:xfrm>
          <a:prstGeom prst="rect">
            <a:avLst/>
          </a:prstGeom>
          <a:solidFill>
            <a:srgbClr val="FF6600">
              <a:alpha val="96078"/>
            </a:srgb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latin typeface="微软雅黑" panose="020b0503020204020204" pitchFamily="34" charset="-122"/>
                <a:ea typeface="微软雅黑" panose="020b0503020204020204" pitchFamily="34" charset="-122"/>
              </a:rPr>
              <a:t>什么是“职业生涯管理</a:t>
            </a:r>
            <a:r>
              <a:rPr lang="zh-CN" altLang="en-US" sz="1600">
                <a:solidFill>
                  <a:schemeClr val="bg1"/>
                </a:solidFill>
                <a:latin typeface="微软雅黑" panose="020b0503020204020204" pitchFamily="34" charset="-122"/>
                <a:ea typeface="微软雅黑" panose="020b0503020204020204" pitchFamily="34" charset="-122"/>
              </a:rPr>
              <a:t>（</a:t>
            </a:r>
            <a:r>
              <a:rPr lang="en-US" altLang="zh-CN" sz="1600">
                <a:solidFill>
                  <a:schemeClr val="bg1"/>
                </a:solidFill>
                <a:latin typeface="微软雅黑" panose="020b0503020204020204" pitchFamily="34" charset="-122"/>
                <a:ea typeface="微软雅黑" panose="020b0503020204020204" pitchFamily="34" charset="-122"/>
              </a:rPr>
              <a:t>Career Management</a:t>
            </a:r>
            <a:r>
              <a:rPr lang="zh-CN" altLang="en-US" sz="1600">
                <a:solidFill>
                  <a:schemeClr val="bg1"/>
                </a:solidFill>
                <a:latin typeface="微软雅黑" panose="020b0503020204020204" pitchFamily="34" charset="-122"/>
                <a:ea typeface="微软雅黑" panose="020b0503020204020204" pitchFamily="34" charset="-122"/>
              </a:rPr>
              <a:t>）</a:t>
            </a:r>
            <a:r>
              <a:rPr lang="zh-CN" altLang="en-US">
                <a:solidFill>
                  <a:schemeClr val="bg1"/>
                </a:solidFill>
                <a:latin typeface="微软雅黑" panose="020b0503020204020204" pitchFamily="34" charset="-122"/>
                <a:ea typeface="微软雅黑" panose="020b0503020204020204" pitchFamily="34" charset="-122"/>
              </a:rPr>
              <a:t>”？</a:t>
            </a:r>
            <a:endParaRPr lang="zh-CN" altLang="en-US">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1603" y="2060848"/>
            <a:ext cx="5322885" cy="4401616"/>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5737547" y="3780050"/>
            <a:ext cx="460851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职业生涯规划的实施条件</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737547" y="4211997"/>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职业生涯规划的六大原则</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737547" y="464394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职业生涯规划的设计取向</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737547" y="5075892"/>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职业生涯规划的职责划分</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8"/>
          <p:cNvSpPr txBox="1"/>
          <p:nvPr/>
        </p:nvSpPr>
        <p:spPr>
          <a:xfrm>
            <a:off x="4225379" y="2996952"/>
            <a:ext cx="6912768" cy="523220"/>
          </a:xfrm>
          <a:prstGeom prst="rect">
            <a:avLst/>
          </a:prstGeom>
          <a:noFill/>
        </p:spPr>
        <p:txBody>
          <a:bodyPr wrap="square" rtlCol="0">
            <a:spAutoFit/>
          </a:bodyPr>
          <a:lstStyle/>
          <a:p>
            <a:pPr algn="ctr"/>
            <a:r>
              <a:rPr lang="en-US" altLang="zh-CN" sz="2800" b="1">
                <a:solidFill>
                  <a:srgbClr val="FF6600"/>
                </a:solidFill>
                <a:latin typeface="微软雅黑" panose="020b0503020204020204" pitchFamily="34" charset="-122"/>
                <a:ea typeface="微软雅黑" panose="020b0503020204020204" pitchFamily="34" charset="-122"/>
              </a:rPr>
              <a:t>03       </a:t>
            </a:r>
            <a:r>
              <a:rPr lang="zh-CN" altLang="en-US" sz="2800" b="1">
                <a:solidFill>
                  <a:srgbClr val="FF6600"/>
                </a:solidFill>
                <a:latin typeface="微软雅黑" panose="020b0503020204020204" pitchFamily="34" charset="-122"/>
                <a:ea typeface="微软雅黑" panose="020b0503020204020204" pitchFamily="34" charset="-122"/>
              </a:rPr>
              <a:t>如何进行职业生涯规划</a:t>
            </a:r>
            <a:endParaRPr lang="zh-CN" altLang="en-US" sz="28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fill="hold" grpId="1" nodeType="withEffect">
                                  <p:stCondLst>
                                    <p:cond delay="0"/>
                                  </p:stCondLst>
                                  <p:childTnLst>
                                    <p:animMotion origin="layout" path="M -0.87919 0 L -4.08487E-06 0" pathEditMode="relative" rAng="0" ptsTypes="AA">
                                      <p:cBhvr>
                                        <p:cTn id="9" dur="500" fill="hold"/>
                                        <p:tgtEl>
                                          <p:spTgt spid="10"/>
                                        </p:tgtEl>
                                        <p:attrNameLst>
                                          <p:attrName>ppt_x</p:attrName>
                                          <p:attrName>ppt_y</p:attrName>
                                        </p:attrNameLst>
                                      </p:cBhvr>
                                      <p:rCtr x="43960" y="0"/>
                                    </p:animMotion>
                                  </p:childTnLst>
                                </p:cTn>
                              </p:par>
                            </p:childTnLst>
                          </p:cTn>
                        </p:par>
                        <p:par>
                          <p:cTn id="10" fill="hold" nodeType="afterGroup">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9"/>
                                        </p:tgtEl>
                                        <p:attrNameLst>
                                          <p:attrName>style.visibility</p:attrName>
                                        </p:attrNameLst>
                                      </p:cBhvr>
                                      <p:to>
                                        <p:strVal val="visible"/>
                                      </p:to>
                                    </p:set>
                                    <p:animScale>
                                      <p:cBhvr>
                                        <p:cTn id="2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9" dur="1000" decel="50000" fill="hold">
                                          <p:stCondLst>
                                            <p:cond delay="0"/>
                                          </p:stCondLst>
                                        </p:cTn>
                                        <p:tgtEl>
                                          <p:spTgt spid="9"/>
                                        </p:tgtEl>
                                        <p:attrNameLst>
                                          <p:attrName>ppt_x</p:attrName>
                                          <p:attrName>ppt_y</p:attrName>
                                        </p:attrNameLst>
                                      </p:cBhvr>
                                    </p:animMotion>
                                    <p:animEffect transition="in" filter="fade">
                                      <p:cBhvr>
                                        <p:cTn id="3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Lst>
  </p:timing>
</p:sld>
</file>

<file path=ppt/slides/slide2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6"/>
          <p:cNvSpPr txBox="1"/>
          <p:nvPr/>
        </p:nvSpPr>
        <p:spPr>
          <a:xfrm>
            <a:off x="985019" y="2708920"/>
            <a:ext cx="5112567" cy="732508"/>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员工职业生涯管理过程的第一步就是根据员工的发展现状及战略的要求，协助员工确立职业生涯目标。</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85018" y="3717032"/>
            <a:ext cx="5112568"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所以，中小企业要对员工进行职业生涯管理，首先得结合企业自身发展预期，从企业发展的角度提供战略目标，为员工多样化的职业生涯发展提供明确方向。因为只有将员工个人与企业群体的发展利益相结合，追求个人和企业共同发展，</a:t>
            </a:r>
            <a:r>
              <a:rPr lang="zh-CN" altLang="en-US" sz="1600" b="1">
                <a:solidFill>
                  <a:srgbClr val="FF6600"/>
                </a:solidFill>
                <a:latin typeface="微软雅黑" panose="020b0503020204020204" pitchFamily="34" charset="-122"/>
                <a:ea typeface="微软雅黑" panose="020b0503020204020204" pitchFamily="34" charset="-122"/>
              </a:rPr>
              <a:t>达到“双赢”，才能使这项工作有效持续地开展下去并取得成效。</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3.1.1 </a:t>
            </a:r>
            <a:r>
              <a:rPr lang="zh-CN" altLang="en-US" sz="1600">
                <a:solidFill>
                  <a:schemeClr val="bg1"/>
                </a:solidFill>
                <a:latin typeface="微软雅黑" panose="020b0503020204020204" pitchFamily="34" charset="-122"/>
                <a:ea typeface="微软雅黑" panose="020b0503020204020204" pitchFamily="34" charset="-122"/>
              </a:rPr>
              <a:t>拥有良好的发展预期</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b="1970"/>
          <a:stretch>
            <a:fillRect/>
          </a:stretch>
        </p:blipFill>
        <p:spPr>
          <a:xfrm>
            <a:off x="6241603" y="2122246"/>
            <a:ext cx="5112568" cy="3755026"/>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nodeType="afterGroup">
                            <p:stCondLst>
                              <p:cond delay="500"/>
                            </p:stCondLst>
                            <p:childTnLst>
                              <p:par>
                                <p:cTn id="9" presetID="2" presetClass="entr" presetSubtype="9" decel="100000"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0-#ppt_w/2"/>
                                          </p:val>
                                        </p:tav>
                                        <p:tav tm="100000">
                                          <p:val>
                                            <p:strVal val="#ppt_x"/>
                                          </p:val>
                                        </p:tav>
                                      </p:tavLst>
                                    </p:anim>
                                    <p:anim calcmode="lin" valueType="num">
                                      <p:cBhvr additive="base">
                                        <p:cTn id="12" dur="500" fill="hold"/>
                                        <p:tgtEl>
                                          <p:spTgt spid="20"/>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 calcmode="lin" valueType="num">
                                      <p:cBhvr additive="base">
                                        <p:cTn id="15" dur="500" fill="hold"/>
                                        <p:tgtEl>
                                          <p:spTgt spid="21"/>
                                        </p:tgtEl>
                                        <p:attrNameLst>
                                          <p:attrName>ppt_x</p:attrName>
                                        </p:attrNameLst>
                                      </p:cBhvr>
                                      <p:tavLst>
                                        <p:tav tm="0">
                                          <p:val>
                                            <p:strVal val="0-#ppt_w/2"/>
                                          </p:val>
                                        </p:tav>
                                        <p:tav tm="100000">
                                          <p:val>
                                            <p:strVal val="#ppt_x"/>
                                          </p:val>
                                        </p:tav>
                                      </p:tavLst>
                                    </p:anim>
                                    <p:anim calcmode="lin" valueType="num">
                                      <p:cBhvr additive="base">
                                        <p:cTn id="16" dur="500" fill="hold"/>
                                        <p:tgtEl>
                                          <p:spTgt spid="2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9" grpId="0"/>
    </p:bldLst>
  </p:timing>
</p:sld>
</file>

<file path=ppt/slides/slide2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6"/>
          <p:cNvSpPr txBox="1"/>
          <p:nvPr/>
        </p:nvSpPr>
        <p:spPr>
          <a:xfrm>
            <a:off x="985018" y="2708920"/>
            <a:ext cx="6840761" cy="1052596"/>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通常，职业生涯管理是由人力资源部门与企业管理者联合进行的，其中人力资源部门主要进行相关知识培训、制度建设、实施引导等，而具体的实施主要靠企业各级管理者。</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85017" y="3864413"/>
            <a:ext cx="6840762"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由于企业各级管理者对于其下属员工非常了解，对组织的经营和发展前景心中有数，他们应该成为员工职业生涯的指导者，帮助员工制定可行的职业目标，进行职业生涯规划并动态调整行动计划、提供帮助。而且，员工职业生涯管理相比较其它人力资源管理工作是一项长期的激励工作，不可能在短期内取得显著效果。</a:t>
            </a:r>
            <a:r>
              <a:rPr lang="zh-CN" altLang="en-US" sz="1600" b="1">
                <a:solidFill>
                  <a:srgbClr val="FF6600"/>
                </a:solidFill>
                <a:latin typeface="微软雅黑" panose="020b0503020204020204" pitchFamily="34" charset="-122"/>
                <a:ea typeface="微软雅黑" panose="020b0503020204020204" pitchFamily="34" charset="-122"/>
              </a:rPr>
              <a:t>因此，若成功进行职业生涯管理，必须要企业的高层领导观念到位，并大力支持才行。</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3.1.2 </a:t>
            </a:r>
            <a:r>
              <a:rPr lang="zh-CN" altLang="en-US" sz="1600">
                <a:solidFill>
                  <a:schemeClr val="bg1"/>
                </a:solidFill>
                <a:latin typeface="微软雅黑" panose="020b0503020204020204" pitchFamily="34" charset="-122"/>
                <a:ea typeface="微软雅黑" panose="020b0503020204020204" pitchFamily="34" charset="-122"/>
              </a:rPr>
              <a:t>需要有企业高层领导的支持</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915975" y="2060848"/>
            <a:ext cx="3510204" cy="3933056"/>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ppt_x"/>
                                          </p:val>
                                        </p:tav>
                                        <p:tav tm="100000">
                                          <p:val>
                                            <p:strVal val="#ppt_x"/>
                                          </p:val>
                                        </p:tav>
                                      </p:tavLst>
                                    </p:anim>
                                    <p:anim calcmode="lin" valueType="num">
                                      <p:cBhvr additive="base">
                                        <p:cTn id="8" dur="500" fill="hold"/>
                                        <p:tgtEl>
                                          <p:spTgt spid="20"/>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ppt_x"/>
                                          </p:val>
                                        </p:tav>
                                        <p:tav tm="100000">
                                          <p:val>
                                            <p:strVal val="#ppt_x"/>
                                          </p:val>
                                        </p:tav>
                                      </p:tavLst>
                                    </p:anim>
                                    <p:anim calcmode="lin" valueType="num">
                                      <p:cBhvr additive="base">
                                        <p:cTn id="12" dur="500" fill="hold"/>
                                        <p:tgtEl>
                                          <p:spTgt spid="21"/>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6"/>
          <p:cNvSpPr txBox="1"/>
          <p:nvPr/>
        </p:nvSpPr>
        <p:spPr>
          <a:xfrm>
            <a:off x="985018" y="2708920"/>
            <a:ext cx="4752529" cy="1052596"/>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要做好员工职业生涯管理，就需要做好职位体系的划分。</a:t>
            </a:r>
            <a:r>
              <a:rPr lang="zh-CN" altLang="en-US" sz="1600" b="1">
                <a:solidFill>
                  <a:srgbClr val="FF6600"/>
                </a:solidFill>
                <a:latin typeface="微软雅黑" panose="020b0503020204020204" pitchFamily="34" charset="-122"/>
                <a:ea typeface="微软雅黑" panose="020b0503020204020204" pitchFamily="34" charset="-122"/>
              </a:rPr>
              <a:t>明确高、中、基层的职位名称以及薪资体系，为职业生涯规划提供真实的职位信息。</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85017" y="3864413"/>
            <a:ext cx="4752530"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同时，随着企业的发展，应开发双通道式的职业生涯发展路径。一是走管理通道，通过达到管理岗位，以承担更多责任来实现职位晋升；二是走专家技术通道，通过员工在专业技术岗位上的经验和技能的提升，以评定更高支撑或职级，从而获得高报酬。</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3.1.3 </a:t>
            </a:r>
            <a:r>
              <a:rPr lang="zh-CN" altLang="en-US" sz="1600">
                <a:solidFill>
                  <a:schemeClr val="bg1"/>
                </a:solidFill>
                <a:latin typeface="微软雅黑" panose="020b0503020204020204" pitchFamily="34" charset="-122"/>
                <a:ea typeface="微软雅黑" panose="020b0503020204020204" pitchFamily="34" charset="-122"/>
              </a:rPr>
              <a:t>构建完善的职位架构，并疏通职业发展通道</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53571" y="2708920"/>
            <a:ext cx="5472608" cy="3171880"/>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0" name="TextBox 6"/>
          <p:cNvSpPr txBox="1"/>
          <p:nvPr/>
        </p:nvSpPr>
        <p:spPr>
          <a:xfrm>
            <a:off x="985018" y="2708920"/>
            <a:ext cx="4752529" cy="134152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职业生涯管理是一项专业性非常强的管理工作，很多中小企业虽然有这方面的意愿与观念。但是由于企业本身人力资源管理基础薄弱，并缺乏相应的制度、体系支撑，很难实施该项工作。</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21" name="TextBox 6"/>
          <p:cNvSpPr txBox="1"/>
          <p:nvPr/>
        </p:nvSpPr>
        <p:spPr>
          <a:xfrm>
            <a:off x="985017" y="4221088"/>
            <a:ext cx="4752530"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因此，要完善人力资源管理的基础工作，如工作分析、岗位说明书制定、岗位素质模型建立及素质测评等。同时，应构建员工职业生涯管理的相关制度，让具体的工作开展有法可依，有章可循，</a:t>
            </a:r>
            <a:r>
              <a:rPr lang="zh-CN" altLang="en-US" sz="1600" b="1">
                <a:solidFill>
                  <a:srgbClr val="FF6600"/>
                </a:solidFill>
                <a:latin typeface="微软雅黑" panose="020b0503020204020204" pitchFamily="34" charset="-122"/>
                <a:ea typeface="微软雅黑" panose="020b0503020204020204" pitchFamily="34" charset="-122"/>
              </a:rPr>
              <a:t>最终形成全面的职业生涯管理体系。</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29" name="TextBox 6"/>
          <p:cNvSpPr txBox="1"/>
          <p:nvPr/>
        </p:nvSpPr>
        <p:spPr>
          <a:xfrm>
            <a:off x="985019" y="1978231"/>
            <a:ext cx="8064896" cy="412421"/>
          </a:xfrm>
          <a:prstGeom prst="rect">
            <a:avLst/>
          </a:prstGeom>
          <a:noFill/>
        </p:spPr>
        <p:txBody>
          <a:bodyPr wrap="square" rtlCol="0">
            <a:spAutoFit/>
          </a:bodyPr>
          <a:lstStyle/>
          <a:p>
            <a:pPr indent="457200">
              <a:lnSpc>
                <a:spcPct val="130000"/>
              </a:lnSpc>
            </a:pPr>
            <a:r>
              <a:rPr lang="en-US" altLang="zh-CN" sz="1600">
                <a:solidFill>
                  <a:schemeClr val="bg1"/>
                </a:solidFill>
                <a:latin typeface="微软雅黑" panose="020b0503020204020204" pitchFamily="34" charset="-122"/>
                <a:ea typeface="微软雅黑" panose="020b0503020204020204" pitchFamily="34" charset="-122"/>
              </a:rPr>
              <a:t>3.1.4 </a:t>
            </a:r>
            <a:r>
              <a:rPr lang="zh-CN" altLang="en-US" sz="1600">
                <a:solidFill>
                  <a:schemeClr val="bg1"/>
                </a:solidFill>
                <a:latin typeface="微软雅黑" panose="020b0503020204020204" pitchFamily="34" charset="-122"/>
                <a:ea typeface="微软雅黑" panose="020b0503020204020204" pitchFamily="34" charset="-122"/>
              </a:rPr>
              <a:t>完善人力资源管理的基础工作，构建员工职业生涯管理体系（制度保障）</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t="4852" b="4938"/>
          <a:stretch>
            <a:fillRect/>
          </a:stretch>
        </p:blipFill>
        <p:spPr>
          <a:xfrm>
            <a:off x="6025579" y="2737681"/>
            <a:ext cx="5396724" cy="3076871"/>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additive="base">
                                        <p:cTn id="7" dur="500" fill="hold"/>
                                        <p:tgtEl>
                                          <p:spTgt spid="20"/>
                                        </p:tgtEl>
                                        <p:attrNameLst>
                                          <p:attrName>ppt_x</p:attrName>
                                        </p:attrNameLst>
                                      </p:cBhvr>
                                      <p:tavLst>
                                        <p:tav tm="0">
                                          <p:val>
                                            <p:strVal val="0-#ppt_w/2"/>
                                          </p:val>
                                        </p:tav>
                                        <p:tav tm="100000">
                                          <p:val>
                                            <p:strVal val="#ppt_x"/>
                                          </p:val>
                                        </p:tav>
                                      </p:tavLst>
                                    </p:anim>
                                    <p:anim calcmode="lin" valueType="num">
                                      <p:cBhvr additive="base">
                                        <p:cTn id="8" dur="500" fill="hold"/>
                                        <p:tgtEl>
                                          <p:spTgt spid="2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2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grpSp>
        <p:nvGrpSpPr>
          <p:cNvPr id="38" name="组合 37"/>
          <p:cNvGrpSpPr/>
          <p:nvPr/>
        </p:nvGrpSpPr>
        <p:grpSpPr>
          <a:xfrm>
            <a:off x="841001" y="1907831"/>
            <a:ext cx="3330371" cy="1998222"/>
            <a:chOff x="841001" y="1516287"/>
            <a:chExt cx="3330371" cy="1998222"/>
          </a:xfrm>
        </p:grpSpPr>
        <p:sp>
          <p:nvSpPr>
            <p:cNvPr id="8" name="任意多边形 7"/>
            <p:cNvSpPr/>
            <p:nvPr/>
          </p:nvSpPr>
          <p:spPr>
            <a:xfrm>
              <a:off x="841003" y="1516287"/>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gradFill rotWithShape="0">
              <a:gsLst>
                <a:gs pos="0">
                  <a:srgbClr val="8E499C">
                    <a:hueOff val="0"/>
                    <a:satOff val="0"/>
                    <a:lumOff val="0"/>
                    <a:alphaOff val="0"/>
                    <a:shade val="51000"/>
                    <a:satMod val="130000"/>
                  </a:srgbClr>
                </a:gs>
                <a:gs pos="80000">
                  <a:srgbClr val="8E499C">
                    <a:hueOff val="0"/>
                    <a:satOff val="0"/>
                    <a:lumOff val="0"/>
                    <a:alphaOff val="0"/>
                    <a:shade val="93000"/>
                    <a:satMod val="130000"/>
                  </a:srgbClr>
                </a:gs>
                <a:gs pos="100000">
                  <a:srgbClr val="8E499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a:lnSpc>
                  <a:spcPct val="90000"/>
                </a:lnSpc>
                <a:spcBef>
                  <a:spcPct val="0"/>
                </a:spcBef>
                <a:spcAft>
                  <a:spcPct val="35000"/>
                </a:spcAft>
              </a:pPr>
              <a:endParaRPr lang="en-US" sz="1600" kern="1200">
                <a:solidFill>
                  <a:srgbClr val="FFFFFF"/>
                </a:solidFill>
                <a:latin typeface="微软雅黑" panose="020b0503020204020204" pitchFamily="34" charset="-122"/>
                <a:ea typeface="微软雅黑" panose="020b0503020204020204" pitchFamily="34" charset="-122"/>
              </a:endParaRPr>
            </a:p>
          </p:txBody>
        </p:sp>
        <p:grpSp>
          <p:nvGrpSpPr>
            <p:cNvPr id="16" name="组合 15"/>
            <p:cNvGrpSpPr/>
            <p:nvPr/>
          </p:nvGrpSpPr>
          <p:grpSpPr>
            <a:xfrm>
              <a:off x="841001" y="1628800"/>
              <a:ext cx="3330370" cy="432048"/>
              <a:chOff x="841001" y="1628800"/>
              <a:chExt cx="3330370" cy="432048"/>
            </a:xfrm>
          </p:grpSpPr>
          <p:sp>
            <p:nvSpPr>
              <p:cNvPr id="14" name="矩形 13"/>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一、双赢的原则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17" name="TextBox 6"/>
            <p:cNvSpPr txBox="1"/>
            <p:nvPr/>
          </p:nvSpPr>
          <p:spPr>
            <a:xfrm>
              <a:off x="913011" y="2109731"/>
              <a:ext cx="3186352" cy="1372683"/>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无利不起早，如果职业生涯管理只是对单方面有利，那么这项工作是很难开展的，也失去了其本来的初衷。</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39" name="组合 38"/>
          <p:cNvGrpSpPr/>
          <p:nvPr/>
        </p:nvGrpSpPr>
        <p:grpSpPr>
          <a:xfrm>
            <a:off x="4504410" y="1907831"/>
            <a:ext cx="3330370" cy="1998222"/>
            <a:chOff x="4504410" y="1516287"/>
            <a:chExt cx="3330370" cy="1998222"/>
          </a:xfrm>
        </p:grpSpPr>
        <p:sp>
          <p:nvSpPr>
            <p:cNvPr id="9" name="任意多边形 8"/>
            <p:cNvSpPr/>
            <p:nvPr/>
          </p:nvSpPr>
          <p:spPr>
            <a:xfrm>
              <a:off x="4504410" y="1516287"/>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gradFill rotWithShape="0">
              <a:gsLst>
                <a:gs pos="0">
                  <a:srgbClr val="ED5326">
                    <a:hueOff val="0"/>
                    <a:satOff val="0"/>
                    <a:lumOff val="0"/>
                    <a:alphaOff val="0"/>
                    <a:shade val="51000"/>
                    <a:satMod val="130000"/>
                  </a:srgbClr>
                </a:gs>
                <a:gs pos="80000">
                  <a:srgbClr val="ED5326">
                    <a:hueOff val="0"/>
                    <a:satOff val="0"/>
                    <a:lumOff val="0"/>
                    <a:alphaOff val="0"/>
                    <a:shade val="93000"/>
                    <a:satMod val="130000"/>
                  </a:srgbClr>
                </a:gs>
                <a:gs pos="100000">
                  <a:srgbClr val="ED5326">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18" name="组合 17"/>
            <p:cNvGrpSpPr/>
            <p:nvPr/>
          </p:nvGrpSpPr>
          <p:grpSpPr>
            <a:xfrm>
              <a:off x="4504410" y="1628800"/>
              <a:ext cx="3330370" cy="432048"/>
              <a:chOff x="841001" y="1628800"/>
              <a:chExt cx="3330370" cy="432048"/>
            </a:xfrm>
          </p:grpSpPr>
          <p:sp>
            <p:nvSpPr>
              <p:cNvPr id="19" name="矩形 18"/>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0"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二、充分沟通的原则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3" name="TextBox 6"/>
            <p:cNvSpPr txBox="1"/>
            <p:nvPr/>
          </p:nvSpPr>
          <p:spPr>
            <a:xfrm>
              <a:off x="4576419" y="2109731"/>
              <a:ext cx="3186352" cy="732508"/>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应与员工充分沟通，一厢情愿的规划都是事与愿违的。</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8167816" y="1907831"/>
            <a:ext cx="3330370" cy="1998222"/>
            <a:chOff x="8167816" y="1516287"/>
            <a:chExt cx="3330370" cy="1998222"/>
          </a:xfrm>
        </p:grpSpPr>
        <p:sp>
          <p:nvSpPr>
            <p:cNvPr id="10" name="任意多边形 9"/>
            <p:cNvSpPr/>
            <p:nvPr/>
          </p:nvSpPr>
          <p:spPr>
            <a:xfrm>
              <a:off x="8167817" y="1516287"/>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p:spPr>
          <p:style>
            <a:lnRef idx="1">
              <a:schemeClr val="accent5"/>
            </a:lnRef>
            <a:fillRef idx="3">
              <a:schemeClr val="accent5"/>
            </a:fillRef>
            <a:effectRef idx="2">
              <a:schemeClr val="accent5"/>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21" name="组合 20"/>
            <p:cNvGrpSpPr/>
            <p:nvPr/>
          </p:nvGrpSpPr>
          <p:grpSpPr>
            <a:xfrm>
              <a:off x="8167816" y="1628800"/>
              <a:ext cx="3330370" cy="432048"/>
              <a:chOff x="841001" y="1628800"/>
              <a:chExt cx="3330370" cy="432048"/>
            </a:xfrm>
          </p:grpSpPr>
          <p:sp>
            <p:nvSpPr>
              <p:cNvPr id="22" name="矩形 21"/>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3"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三、因人而异的原则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4" name="TextBox 6"/>
            <p:cNvSpPr txBox="1"/>
            <p:nvPr/>
          </p:nvSpPr>
          <p:spPr>
            <a:xfrm>
              <a:off x="8239827" y="2109731"/>
              <a:ext cx="3186352" cy="701346"/>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每个人的资质条件和兴趣愿望都是不一样的。</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41" name="组合 40"/>
          <p:cNvGrpSpPr/>
          <p:nvPr/>
        </p:nvGrpSpPr>
        <p:grpSpPr>
          <a:xfrm>
            <a:off x="841002" y="4239090"/>
            <a:ext cx="3330370" cy="1998222"/>
            <a:chOff x="841002" y="3847546"/>
            <a:chExt cx="3330370" cy="1998222"/>
          </a:xfrm>
        </p:grpSpPr>
        <p:sp>
          <p:nvSpPr>
            <p:cNvPr id="11" name="任意多边形 10"/>
            <p:cNvSpPr/>
            <p:nvPr/>
          </p:nvSpPr>
          <p:spPr>
            <a:xfrm>
              <a:off x="841003" y="3847546"/>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gradFill rotWithShape="0">
              <a:gsLst>
                <a:gs pos="0">
                  <a:srgbClr val="94C949">
                    <a:hueOff val="0"/>
                    <a:satOff val="0"/>
                    <a:lumOff val="0"/>
                    <a:alphaOff val="0"/>
                    <a:shade val="51000"/>
                    <a:satMod val="130000"/>
                  </a:srgbClr>
                </a:gs>
                <a:gs pos="80000">
                  <a:srgbClr val="94C949">
                    <a:hueOff val="0"/>
                    <a:satOff val="0"/>
                    <a:lumOff val="0"/>
                    <a:alphaOff val="0"/>
                    <a:shade val="93000"/>
                    <a:satMod val="130000"/>
                  </a:srgbClr>
                </a:gs>
                <a:gs pos="100000">
                  <a:srgbClr val="94C949">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24" name="组合 23"/>
            <p:cNvGrpSpPr/>
            <p:nvPr/>
          </p:nvGrpSpPr>
          <p:grpSpPr>
            <a:xfrm>
              <a:off x="841002" y="3979306"/>
              <a:ext cx="3330370" cy="432048"/>
              <a:chOff x="841001" y="1628800"/>
              <a:chExt cx="3330370" cy="432048"/>
            </a:xfrm>
          </p:grpSpPr>
          <p:sp>
            <p:nvSpPr>
              <p:cNvPr id="25" name="矩形 24"/>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6"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四、动态目标的原则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5" name="TextBox 6"/>
            <p:cNvSpPr txBox="1"/>
            <p:nvPr/>
          </p:nvSpPr>
          <p:spPr>
            <a:xfrm>
              <a:off x="913011" y="4437847"/>
              <a:ext cx="3186352" cy="1021433"/>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未来具有很强的不确定性，规划需要有一定弹性，能随着环境变化而适时调整。</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504410" y="4239090"/>
            <a:ext cx="3330371" cy="1998222"/>
            <a:chOff x="4504410" y="3847546"/>
            <a:chExt cx="3330371" cy="1998222"/>
          </a:xfrm>
        </p:grpSpPr>
        <p:sp>
          <p:nvSpPr>
            <p:cNvPr id="12" name="任意多边形 11"/>
            <p:cNvSpPr/>
            <p:nvPr/>
          </p:nvSpPr>
          <p:spPr>
            <a:xfrm>
              <a:off x="4504410" y="3847546"/>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gradFill rotWithShape="0">
              <a:gsLst>
                <a:gs pos="0">
                  <a:srgbClr val="E7B921">
                    <a:hueOff val="0"/>
                    <a:satOff val="0"/>
                    <a:lumOff val="0"/>
                    <a:alphaOff val="0"/>
                    <a:shade val="51000"/>
                    <a:satMod val="130000"/>
                  </a:srgbClr>
                </a:gs>
                <a:gs pos="80000">
                  <a:srgbClr val="E7B921">
                    <a:hueOff val="0"/>
                    <a:satOff val="0"/>
                    <a:lumOff val="0"/>
                    <a:alphaOff val="0"/>
                    <a:shade val="93000"/>
                    <a:satMod val="130000"/>
                  </a:srgbClr>
                </a:gs>
                <a:gs pos="100000">
                  <a:srgbClr val="E7B921">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27" name="组合 26"/>
            <p:cNvGrpSpPr/>
            <p:nvPr/>
          </p:nvGrpSpPr>
          <p:grpSpPr>
            <a:xfrm>
              <a:off x="4504411" y="3979306"/>
              <a:ext cx="3330370" cy="432048"/>
              <a:chOff x="841001" y="1628800"/>
              <a:chExt cx="3330370" cy="432048"/>
            </a:xfrm>
          </p:grpSpPr>
          <p:sp>
            <p:nvSpPr>
              <p:cNvPr id="28" name="矩形 27"/>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29"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五、时间梯度的原则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6" name="TextBox 6"/>
            <p:cNvSpPr txBox="1"/>
            <p:nvPr/>
          </p:nvSpPr>
          <p:spPr>
            <a:xfrm>
              <a:off x="4576419" y="4437847"/>
              <a:ext cx="3186352" cy="1021433"/>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规划要考虑到生涯发展的整个历程，每个发展阶段应有相应的时间限定和发展目标。</a:t>
              </a:r>
              <a:endParaRPr lang="zh-CN" altLang="en-US" sz="1600">
                <a:solidFill>
                  <a:schemeClr val="bg1"/>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8167817" y="4239090"/>
            <a:ext cx="3330370" cy="1998222"/>
            <a:chOff x="8167817" y="3847546"/>
            <a:chExt cx="3330370" cy="1998222"/>
          </a:xfrm>
        </p:grpSpPr>
        <p:sp>
          <p:nvSpPr>
            <p:cNvPr id="13" name="任意多边形 12"/>
            <p:cNvSpPr/>
            <p:nvPr/>
          </p:nvSpPr>
          <p:spPr>
            <a:xfrm>
              <a:off x="8167817" y="3847546"/>
              <a:ext cx="3330369" cy="1998222"/>
            </a:xfrm>
            <a:custGeom>
              <a:gdLst>
                <a:gd name="connsiteX0" fmla="*/ 0 w 3330369"/>
                <a:gd name="connsiteY0" fmla="*/ 0 h 1998222"/>
                <a:gd name="connsiteX1" fmla="*/ 3330369 w 3330369"/>
                <a:gd name="connsiteY1" fmla="*/ 0 h 1998222"/>
                <a:gd name="connsiteX2" fmla="*/ 3330369 w 3330369"/>
                <a:gd name="connsiteY2" fmla="*/ 1998222 h 1998222"/>
                <a:gd name="connsiteX3" fmla="*/ 0 w 3330369"/>
                <a:gd name="connsiteY3" fmla="*/ 1998222 h 1998222"/>
                <a:gd name="connsiteX4" fmla="*/ 0 w 3330369"/>
                <a:gd name="connsiteY4" fmla="*/ 0 h 1998222"/>
              </a:gdLst>
              <a:cxnLst>
                <a:cxn ang="0">
                  <a:pos x="connsiteX0" y="connsiteY0"/>
                </a:cxn>
                <a:cxn ang="0">
                  <a:pos x="connsiteX1" y="connsiteY1"/>
                </a:cxn>
                <a:cxn ang="0">
                  <a:pos x="connsiteX2" y="connsiteY2"/>
                </a:cxn>
                <a:cxn ang="0">
                  <a:pos x="connsiteX3" y="connsiteY3"/>
                </a:cxn>
                <a:cxn ang="0">
                  <a:pos x="connsiteX4" y="connsiteY4"/>
                </a:cxn>
              </a:cxnLst>
              <a:rect l="l" t="t" r="r" b="b"/>
              <a:pathLst>
                <a:path w="3330369" h="1998221">
                  <a:moveTo>
                    <a:pt x="0" y="0"/>
                  </a:moveTo>
                  <a:lnTo>
                    <a:pt x="3330369" y="0"/>
                  </a:lnTo>
                  <a:lnTo>
                    <a:pt x="3330369" y="1998222"/>
                  </a:lnTo>
                  <a:lnTo>
                    <a:pt x="0" y="1998222"/>
                  </a:lnTo>
                  <a:lnTo>
                    <a:pt x="0" y="0"/>
                  </a:lnTo>
                  <a:close/>
                </a:path>
              </a:pathLst>
            </a:custGeom>
            <a:gradFill rotWithShape="0">
              <a:gsLst>
                <a:gs pos="0">
                  <a:srgbClr val="8E499C">
                    <a:hueOff val="0"/>
                    <a:satOff val="0"/>
                    <a:lumOff val="0"/>
                    <a:alphaOff val="0"/>
                    <a:shade val="51000"/>
                    <a:satMod val="130000"/>
                  </a:srgbClr>
                </a:gs>
                <a:gs pos="80000">
                  <a:srgbClr val="8E499C">
                    <a:hueOff val="0"/>
                    <a:satOff val="0"/>
                    <a:lumOff val="0"/>
                    <a:alphaOff val="0"/>
                    <a:shade val="93000"/>
                    <a:satMod val="130000"/>
                  </a:srgbClr>
                </a:gs>
                <a:gs pos="100000">
                  <a:srgbClr val="8E499C">
                    <a:hueOff val="0"/>
                    <a:satOff val="0"/>
                    <a:lumOff val="0"/>
                    <a:alphaOff val="0"/>
                    <a:shade val="94000"/>
                    <a:satMod val="135000"/>
                  </a:srgbClr>
                </a:gs>
              </a:gsLst>
              <a:lin ang="16200000" scaled="0"/>
            </a:gradFill>
            <a:ln>
              <a:noFill/>
            </a:ln>
            <a:effectLst>
              <a:outerShdw blurRad="40000" dist="23000" dir="5400000" rotWithShape="0">
                <a:srgbClr val="000000">
                  <a:alpha val="35000"/>
                </a:srgbClr>
              </a:outerShdw>
            </a:effectLst>
          </p:spPr>
          <p:style>
            <a:lnRef idx="0">
              <a:scrgbClr r="0" g="0" b="0"/>
            </a:lnRef>
            <a:fillRef idx="3">
              <a:scrgbClr r="0" g="0" b="0"/>
            </a:fillRef>
            <a:effectRef idx="2">
              <a:scrgbClr r="0" g="0" b="0"/>
            </a:effectRef>
            <a:fontRef idx="minor">
              <a:schemeClr val="lt1"/>
            </a:fontRef>
          </p:style>
          <p:txBody>
            <a:bodyPr spcFirstLastPara="0" vert="horz" wrap="square" lIns="121920" tIns="121920" rIns="121920" bIns="121920" numCol="1" spcCol="1270" anchor="ctr" anchorCtr="0">
              <a:noAutofit/>
            </a:bodyPr>
            <a:lstStyle/>
            <a:p>
              <a:pPr lvl="0" algn="ctr" defTabSz="1422400" rtl="0">
                <a:lnSpc>
                  <a:spcPct val="90000"/>
                </a:lnSpc>
                <a:spcBef>
                  <a:spcPct val="0"/>
                </a:spcBef>
                <a:spcAft>
                  <a:spcPct val="35000"/>
                </a:spcAft>
              </a:pPr>
              <a:endParaRPr lang="en-US" sz="3200" kern="1200">
                <a:solidFill>
                  <a:srgbClr val="FFFFFF"/>
                </a:solidFill>
                <a:latin typeface="Segoe UI" panose="020b0502040204020203"/>
                <a:ea typeface="+mn-ea"/>
                <a:cs typeface="+mn-cs"/>
              </a:endParaRPr>
            </a:p>
          </p:txBody>
        </p:sp>
        <p:grpSp>
          <p:nvGrpSpPr>
            <p:cNvPr id="30" name="组合 29"/>
            <p:cNvGrpSpPr/>
            <p:nvPr/>
          </p:nvGrpSpPr>
          <p:grpSpPr>
            <a:xfrm>
              <a:off x="8167817" y="3979306"/>
              <a:ext cx="3330370" cy="432048"/>
              <a:chOff x="841001" y="1628800"/>
              <a:chExt cx="3330370" cy="432048"/>
            </a:xfrm>
          </p:grpSpPr>
          <p:sp>
            <p:nvSpPr>
              <p:cNvPr id="31" name="矩形 30"/>
              <p:cNvSpPr/>
              <p:nvPr/>
            </p:nvSpPr>
            <p:spPr>
              <a:xfrm>
                <a:off x="841002" y="1628800"/>
                <a:ext cx="3330369" cy="432048"/>
              </a:xfrm>
              <a:prstGeom prst="rect">
                <a:avLst/>
              </a:prstGeom>
              <a:solidFill>
                <a:schemeClr val="bg1">
                  <a:lumMod val="95000"/>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32" name="TextBox 6"/>
              <p:cNvSpPr txBox="1"/>
              <p:nvPr/>
            </p:nvSpPr>
            <p:spPr>
              <a:xfrm>
                <a:off x="841001" y="1638614"/>
                <a:ext cx="3330370" cy="412421"/>
              </a:xfrm>
              <a:prstGeom prst="rect">
                <a:avLst/>
              </a:prstGeom>
              <a:noFill/>
            </p:spPr>
            <p:txBody>
              <a:bodyPr wrap="square" rtlCol="0">
                <a:spAutoFit/>
              </a:bodyPr>
              <a:lstStyle/>
              <a:p>
                <a:pPr algn="ctr">
                  <a:lnSpc>
                    <a:spcPct val="130000"/>
                  </a:lnSpc>
                </a:pPr>
                <a:r>
                  <a:rPr lang="zh-CN" altLang="en-US" sz="1600" b="1">
                    <a:solidFill>
                      <a:schemeClr val="tx1">
                        <a:lumMod val="65000"/>
                        <a:lumOff val="35000"/>
                      </a:schemeClr>
                    </a:solidFill>
                    <a:latin typeface="微软雅黑" panose="020b0503020204020204" pitchFamily="34" charset="-122"/>
                    <a:ea typeface="微软雅黑" panose="020b0503020204020204" pitchFamily="34" charset="-122"/>
                  </a:rPr>
                  <a:t>六、全程推动原则</a:t>
                </a:r>
                <a:endParaRPr lang="zh-CN" altLang="en-US"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
          <p:nvSpPr>
            <p:cNvPr id="37" name="TextBox 6"/>
            <p:cNvSpPr txBox="1"/>
            <p:nvPr/>
          </p:nvSpPr>
          <p:spPr>
            <a:xfrm>
              <a:off x="8239827" y="4437847"/>
              <a:ext cx="3186352" cy="701346"/>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职业生涯管理是持续推进的过程，是不可能一蹴而就的。</a:t>
              </a:r>
              <a:endParaRPr lang="zh-CN" altLang="en-US" sz="1600">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0"/>
                                        </p:tgtEl>
                                        <p:attrNameLst>
                                          <p:attrName>style.visibility</p:attrName>
                                        </p:attrNameLst>
                                      </p:cBhvr>
                                      <p:to>
                                        <p:strVal val="visible"/>
                                      </p:to>
                                    </p:set>
                                    <p:anim calcmode="lin" valueType="num">
                                      <p:cBhvr additive="base">
                                        <p:cTn id="7" dur="500" fill="hold"/>
                                        <p:tgtEl>
                                          <p:spTgt spid="40"/>
                                        </p:tgtEl>
                                        <p:attrNameLst>
                                          <p:attrName>ppt_x</p:attrName>
                                        </p:attrNameLst>
                                      </p:cBhvr>
                                      <p:tavLst>
                                        <p:tav tm="0">
                                          <p:val>
                                            <p:strVal val="0-#ppt_w/2"/>
                                          </p:val>
                                        </p:tav>
                                        <p:tav tm="100000">
                                          <p:val>
                                            <p:strVal val="#ppt_x"/>
                                          </p:val>
                                        </p:tav>
                                      </p:tavLst>
                                    </p:anim>
                                    <p:anim calcmode="lin" valueType="num">
                                      <p:cBhvr additive="base">
                                        <p:cTn id="8" dur="500" fill="hold"/>
                                        <p:tgtEl>
                                          <p:spTgt spid="40"/>
                                        </p:tgtEl>
                                        <p:attrNameLst>
                                          <p:attrName>ppt_y</p:attrName>
                                        </p:attrNameLst>
                                      </p:cBhvr>
                                      <p:tavLst>
                                        <p:tav tm="0">
                                          <p:val>
                                            <p:strVal val="#ppt_y"/>
                                          </p:val>
                                        </p:tav>
                                        <p:tav tm="100000">
                                          <p:val>
                                            <p:strVal val="#ppt_y"/>
                                          </p:val>
                                        </p:tav>
                                      </p:tavLst>
                                    </p:anim>
                                  </p:childTnLst>
                                </p:cTn>
                              </p:par>
                              <p:par>
                                <p:cTn id="9" presetID="2" presetClass="entr" presetSubtype="8" decel="100000" fill="hold" nodeType="withEffect">
                                  <p:stCondLst>
                                    <p:cond delay="20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8" decel="100000" fill="hold" nodeType="withEffect">
                                  <p:stCondLst>
                                    <p:cond delay="400"/>
                                  </p:stCondLst>
                                  <p:childTnLst>
                                    <p:set>
                                      <p:cBhvr>
                                        <p:cTn id="14" dur="1" fill="hold">
                                          <p:stCondLst>
                                            <p:cond delay="0"/>
                                          </p:stCondLst>
                                        </p:cTn>
                                        <p:tgtEl>
                                          <p:spTgt spid="38"/>
                                        </p:tgtEl>
                                        <p:attrNameLst>
                                          <p:attrName>style.visibility</p:attrName>
                                        </p:attrNameLst>
                                      </p:cBhvr>
                                      <p:to>
                                        <p:strVal val="visible"/>
                                      </p:to>
                                    </p:set>
                                    <p:anim calcmode="lin" valueType="num">
                                      <p:cBhvr additive="base">
                                        <p:cTn id="15" dur="500" fill="hold"/>
                                        <p:tgtEl>
                                          <p:spTgt spid="38"/>
                                        </p:tgtEl>
                                        <p:attrNameLst>
                                          <p:attrName>ppt_x</p:attrName>
                                        </p:attrNameLst>
                                      </p:cBhvr>
                                      <p:tavLst>
                                        <p:tav tm="0">
                                          <p:val>
                                            <p:strVal val="0-#ppt_w/2"/>
                                          </p:val>
                                        </p:tav>
                                        <p:tav tm="100000">
                                          <p:val>
                                            <p:strVal val="#ppt_x"/>
                                          </p:val>
                                        </p:tav>
                                      </p:tavLst>
                                    </p:anim>
                                    <p:anim calcmode="lin" valueType="num">
                                      <p:cBhvr additive="base">
                                        <p:cTn id="16" dur="500" fill="hold"/>
                                        <p:tgtEl>
                                          <p:spTgt spid="38"/>
                                        </p:tgtEl>
                                        <p:attrNameLst>
                                          <p:attrName>ppt_y</p:attrName>
                                        </p:attrNameLst>
                                      </p:cBhvr>
                                      <p:tavLst>
                                        <p:tav tm="0">
                                          <p:val>
                                            <p:strVal val="#ppt_y"/>
                                          </p:val>
                                        </p:tav>
                                        <p:tav tm="100000">
                                          <p:val>
                                            <p:strVal val="#ppt_y"/>
                                          </p:val>
                                        </p:tav>
                                      </p:tavLst>
                                    </p:anim>
                                  </p:childTnLst>
                                </p:cTn>
                              </p:par>
                              <p:par>
                                <p:cTn id="17" presetID="2" presetClass="entr" presetSubtype="2" decel="100000" fill="hold" nodeType="withEffect">
                                  <p:stCondLst>
                                    <p:cond delay="600"/>
                                  </p:stCondLst>
                                  <p:childTnLst>
                                    <p:set>
                                      <p:cBhvr>
                                        <p:cTn id="18" dur="1" fill="hold">
                                          <p:stCondLst>
                                            <p:cond delay="0"/>
                                          </p:stCondLst>
                                        </p:cTn>
                                        <p:tgtEl>
                                          <p:spTgt spid="41"/>
                                        </p:tgtEl>
                                        <p:attrNameLst>
                                          <p:attrName>style.visibility</p:attrName>
                                        </p:attrNameLst>
                                      </p:cBhvr>
                                      <p:to>
                                        <p:strVal val="visible"/>
                                      </p:to>
                                    </p:set>
                                    <p:anim calcmode="lin" valueType="num">
                                      <p:cBhvr additive="base">
                                        <p:cTn id="19" dur="500" fill="hold"/>
                                        <p:tgtEl>
                                          <p:spTgt spid="41"/>
                                        </p:tgtEl>
                                        <p:attrNameLst>
                                          <p:attrName>ppt_x</p:attrName>
                                        </p:attrNameLst>
                                      </p:cBhvr>
                                      <p:tavLst>
                                        <p:tav tm="0">
                                          <p:val>
                                            <p:strVal val="1+#ppt_w/2"/>
                                          </p:val>
                                        </p:tav>
                                        <p:tav tm="100000">
                                          <p:val>
                                            <p:strVal val="#ppt_x"/>
                                          </p:val>
                                        </p:tav>
                                      </p:tavLst>
                                    </p:anim>
                                    <p:anim calcmode="lin" valueType="num">
                                      <p:cBhvr additive="base">
                                        <p:cTn id="20" dur="500" fill="hold"/>
                                        <p:tgtEl>
                                          <p:spTgt spid="41"/>
                                        </p:tgtEl>
                                        <p:attrNameLst>
                                          <p:attrName>ppt_y</p:attrName>
                                        </p:attrNameLst>
                                      </p:cBhvr>
                                      <p:tavLst>
                                        <p:tav tm="0">
                                          <p:val>
                                            <p:strVal val="#ppt_y"/>
                                          </p:val>
                                        </p:tav>
                                        <p:tav tm="100000">
                                          <p:val>
                                            <p:strVal val="#ppt_y"/>
                                          </p:val>
                                        </p:tav>
                                      </p:tavLst>
                                    </p:anim>
                                  </p:childTnLst>
                                </p:cTn>
                              </p:par>
                              <p:par>
                                <p:cTn id="21" presetID="2" presetClass="entr" presetSubtype="2" decel="100000" fill="hold" nodeType="withEffect">
                                  <p:stCondLst>
                                    <p:cond delay="800"/>
                                  </p:stCondLst>
                                  <p:childTnLst>
                                    <p:set>
                                      <p:cBhvr>
                                        <p:cTn id="22" dur="1" fill="hold">
                                          <p:stCondLst>
                                            <p:cond delay="0"/>
                                          </p:stCondLst>
                                        </p:cTn>
                                        <p:tgtEl>
                                          <p:spTgt spid="42"/>
                                        </p:tgtEl>
                                        <p:attrNameLst>
                                          <p:attrName>style.visibility</p:attrName>
                                        </p:attrNameLst>
                                      </p:cBhvr>
                                      <p:to>
                                        <p:strVal val="visible"/>
                                      </p:to>
                                    </p:set>
                                    <p:anim calcmode="lin" valueType="num">
                                      <p:cBhvr additive="base">
                                        <p:cTn id="23" dur="500" fill="hold"/>
                                        <p:tgtEl>
                                          <p:spTgt spid="42"/>
                                        </p:tgtEl>
                                        <p:attrNameLst>
                                          <p:attrName>ppt_x</p:attrName>
                                        </p:attrNameLst>
                                      </p:cBhvr>
                                      <p:tavLst>
                                        <p:tav tm="0">
                                          <p:val>
                                            <p:strVal val="1+#ppt_w/2"/>
                                          </p:val>
                                        </p:tav>
                                        <p:tav tm="100000">
                                          <p:val>
                                            <p:strVal val="#ppt_x"/>
                                          </p:val>
                                        </p:tav>
                                      </p:tavLst>
                                    </p:anim>
                                    <p:anim calcmode="lin" valueType="num">
                                      <p:cBhvr additive="base">
                                        <p:cTn id="24" dur="500" fill="hold"/>
                                        <p:tgtEl>
                                          <p:spTgt spid="42"/>
                                        </p:tgtEl>
                                        <p:attrNameLst>
                                          <p:attrName>ppt_y</p:attrName>
                                        </p:attrNameLst>
                                      </p:cBhvr>
                                      <p:tavLst>
                                        <p:tav tm="0">
                                          <p:val>
                                            <p:strVal val="#ppt_y"/>
                                          </p:val>
                                        </p:tav>
                                        <p:tav tm="100000">
                                          <p:val>
                                            <p:strVal val="#ppt_y"/>
                                          </p:val>
                                        </p:tav>
                                      </p:tavLst>
                                    </p:anim>
                                  </p:childTnLst>
                                </p:cTn>
                              </p:par>
                              <p:par>
                                <p:cTn id="25" presetID="2" presetClass="entr" presetSubtype="2" decel="100000" fill="hold" nodeType="withEffect">
                                  <p:stCondLst>
                                    <p:cond delay="1000"/>
                                  </p:stCondLst>
                                  <p:childTnLst>
                                    <p:set>
                                      <p:cBhvr>
                                        <p:cTn id="26" dur="1" fill="hold">
                                          <p:stCondLst>
                                            <p:cond delay="0"/>
                                          </p:stCondLst>
                                        </p:cTn>
                                        <p:tgtEl>
                                          <p:spTgt spid="43"/>
                                        </p:tgtEl>
                                        <p:attrNameLst>
                                          <p:attrName>style.visibility</p:attrName>
                                        </p:attrNameLst>
                                      </p:cBhvr>
                                      <p:to>
                                        <p:strVal val="visible"/>
                                      </p:to>
                                    </p:set>
                                    <p:anim calcmode="lin" valueType="num">
                                      <p:cBhvr additive="base">
                                        <p:cTn id="27" dur="500" fill="hold"/>
                                        <p:tgtEl>
                                          <p:spTgt spid="43"/>
                                        </p:tgtEl>
                                        <p:attrNameLst>
                                          <p:attrName>ppt_x</p:attrName>
                                        </p:attrNameLst>
                                      </p:cBhvr>
                                      <p:tavLst>
                                        <p:tav tm="0">
                                          <p:val>
                                            <p:strVal val="1+#ppt_w/2"/>
                                          </p:val>
                                        </p:tav>
                                        <p:tav tm="100000">
                                          <p:val>
                                            <p:strVal val="#ppt_x"/>
                                          </p:val>
                                        </p:tav>
                                      </p:tavLst>
                                    </p:anim>
                                    <p:anim calcmode="lin" valueType="num">
                                      <p:cBhvr additive="base">
                                        <p:cTn id="28" dur="500" fill="hold"/>
                                        <p:tgtEl>
                                          <p:spTgt spid="4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58" name="Rectangle 18"/>
          <p:cNvSpPr/>
          <p:nvPr/>
        </p:nvSpPr>
        <p:spPr bwMode="auto">
          <a:xfrm>
            <a:off x="850006" y="1345806"/>
            <a:ext cx="6260373" cy="4403549"/>
          </a:xfrm>
          <a:prstGeom prst="rect">
            <a:avLst/>
          </a:prstGeom>
          <a:solidFill>
            <a:srgbClr val="FF8A00"/>
          </a:solidFill>
          <a:ln w="9525" cap="flat" cmpd="sng" algn="ctr">
            <a:noFill/>
            <a:prstDash val="solid"/>
            <a:headEnd type="none" w="med" len="med"/>
            <a:tailEnd type="none" w="med" len="med"/>
          </a:ln>
          <a:effectLst/>
        </p:spPr>
        <p:txBody>
          <a:bodyPr rot="0" spcFirstLastPara="0" vertOverflow="overflow" horzOverflow="overflow" vert="horz" wrap="square" lIns="68574" tIns="34288" rIns="34288" bIns="68574" numCol="1" spcCol="0" rtlCol="0" fromWordArt="0" anchor="ctr" anchorCtr="0" forceAA="0" compatLnSpc="1">
            <a:noAutofit/>
          </a:bodyPr>
          <a:lstStyle/>
          <a:p>
            <a:pPr marL="0" marR="0" lvl="0" indent="0" algn="ctr" defTabSz="685800" eaLnBrk="1" fontAlgn="auto" latinLnBrk="0" hangingPunct="1">
              <a:lnSpc>
                <a:spcPct val="90000"/>
              </a:lnSpc>
              <a:spcBef>
                <a:spcPct val="0"/>
              </a:spcBef>
              <a:spcAft>
                <a:spcPct val="0"/>
              </a:spcAft>
              <a:buClrTx/>
              <a:buSzTx/>
              <a:buFontTx/>
              <a:buNone/>
              <a:defRPr/>
            </a:pPr>
            <a:endParaRPr kumimoji="0" lang="en-US" sz="1300" b="1" i="0" u="none" strike="noStrike" kern="0" cap="none" spc="-53" normalizeH="0" baseline="0" noProof="0">
              <a:ln>
                <a:noFill/>
              </a:ln>
              <a:solidFill>
                <a:srgbClr val="FFFFFF"/>
              </a:solidFill>
              <a:effectLst/>
              <a:uLnTx/>
              <a:uFillTx/>
              <a:latin typeface="Segoe UI" panose="020b0502040204020203"/>
            </a:endParaRPr>
          </a:p>
        </p:txBody>
      </p:sp>
      <p:sp>
        <p:nvSpPr>
          <p:cNvPr id="66" name="TextBox 12"/>
          <p:cNvSpPr txBox="1"/>
          <p:nvPr/>
        </p:nvSpPr>
        <p:spPr>
          <a:xfrm>
            <a:off x="1129035" y="1628800"/>
            <a:ext cx="5760640" cy="1052576"/>
          </a:xfrm>
          <a:prstGeom prst="rect">
            <a:avLst/>
          </a:prstGeom>
          <a:noFill/>
        </p:spPr>
        <p:txBody>
          <a:bodyPr wrap="square" lIns="91420" tIns="45710" rIns="91420" bIns="45710" rtlCol="0">
            <a:spAutoFit/>
          </a:bodyPr>
          <a:lstStyle/>
          <a:p>
            <a:pPr indent="457200" defTabSz="685800">
              <a:lnSpc>
                <a:spcPct val="130000"/>
              </a:lnSpc>
              <a:spcAft>
                <a:spcPts val="600"/>
              </a:spcAft>
            </a:pPr>
            <a:r>
              <a:rPr lang="zh-CN" altLang="en-US" sz="1600" spc="-53">
                <a:solidFill>
                  <a:srgbClr val="FFFFFF"/>
                </a:solidFill>
                <a:latin typeface="微软雅黑" panose="020b0503020204020204" pitchFamily="34" charset="-122"/>
                <a:ea typeface="微软雅黑" panose="020b0503020204020204" pitchFamily="34" charset="-122"/>
              </a:rPr>
              <a:t>索柯尼石油公司人事经理保罗</a:t>
            </a:r>
            <a:r>
              <a:rPr lang="en-US" altLang="zh-CN" sz="1600" spc="-53">
                <a:solidFill>
                  <a:srgbClr val="FFFFFF"/>
                </a:solidFill>
                <a:latin typeface="微软雅黑" panose="020b0503020204020204" pitchFamily="34" charset="-122"/>
                <a:ea typeface="微软雅黑" panose="020b0503020204020204" pitchFamily="34" charset="-122"/>
              </a:rPr>
              <a:t>.</a:t>
            </a:r>
            <a:r>
              <a:rPr lang="zh-CN" altLang="en-US" sz="1600" spc="-53">
                <a:solidFill>
                  <a:srgbClr val="FFFFFF"/>
                </a:solidFill>
                <a:latin typeface="微软雅黑" panose="020b0503020204020204" pitchFamily="34" charset="-122"/>
                <a:ea typeface="微软雅黑" panose="020b0503020204020204" pitchFamily="34" charset="-122"/>
              </a:rPr>
              <a:t>波恩顿在过去的</a:t>
            </a:r>
            <a:r>
              <a:rPr lang="en-US" altLang="zh-CN" sz="1600" spc="-53">
                <a:solidFill>
                  <a:srgbClr val="FFFFFF"/>
                </a:solidFill>
                <a:latin typeface="微软雅黑" panose="020b0503020204020204" pitchFamily="34" charset="-122"/>
                <a:ea typeface="微软雅黑" panose="020b0503020204020204" pitchFamily="34" charset="-122"/>
              </a:rPr>
              <a:t>20</a:t>
            </a:r>
            <a:r>
              <a:rPr lang="zh-CN" altLang="en-US" sz="1600" spc="-53">
                <a:solidFill>
                  <a:srgbClr val="FFFFFF"/>
                </a:solidFill>
                <a:latin typeface="微软雅黑" panose="020b0503020204020204" pitchFamily="34" charset="-122"/>
                <a:ea typeface="微软雅黑" panose="020b0503020204020204" pitchFamily="34" charset="-122"/>
              </a:rPr>
              <a:t>年中，曾面试过</a:t>
            </a:r>
            <a:r>
              <a:rPr lang="en-US" altLang="zh-CN" sz="1600" spc="-53">
                <a:solidFill>
                  <a:srgbClr val="FFFFFF"/>
                </a:solidFill>
                <a:latin typeface="微软雅黑" panose="020b0503020204020204" pitchFamily="34" charset="-122"/>
                <a:ea typeface="微软雅黑" panose="020b0503020204020204" pitchFamily="34" charset="-122"/>
              </a:rPr>
              <a:t>7.5</a:t>
            </a:r>
            <a:r>
              <a:rPr lang="zh-CN" altLang="en-US" sz="1600" spc="-53">
                <a:solidFill>
                  <a:srgbClr val="FFFFFF"/>
                </a:solidFill>
                <a:latin typeface="微软雅黑" panose="020b0503020204020204" pitchFamily="34" charset="-122"/>
                <a:ea typeface="微软雅黑" panose="020b0503020204020204" pitchFamily="34" charset="-122"/>
              </a:rPr>
              <a:t>万名应聘者，并出版过一本名为</a:t>
            </a:r>
            <a:r>
              <a:rPr lang="en-US" altLang="zh-CN" sz="1600" spc="-53">
                <a:solidFill>
                  <a:srgbClr val="FFFFFF"/>
                </a:solidFill>
                <a:latin typeface="微软雅黑" panose="020b0503020204020204" pitchFamily="34" charset="-122"/>
                <a:ea typeface="微软雅黑" panose="020b0503020204020204" pitchFamily="34" charset="-122"/>
              </a:rPr>
              <a:t>《</a:t>
            </a:r>
            <a:r>
              <a:rPr lang="zh-CN" altLang="en-US" sz="1600" spc="-53">
                <a:solidFill>
                  <a:srgbClr val="FFFFFF"/>
                </a:solidFill>
                <a:latin typeface="微软雅黑" panose="020b0503020204020204" pitchFamily="34" charset="-122"/>
                <a:ea typeface="微软雅黑" panose="020b0503020204020204" pitchFamily="34" charset="-122"/>
              </a:rPr>
              <a:t>获得好工作的</a:t>
            </a:r>
            <a:r>
              <a:rPr lang="en-US" altLang="zh-CN" sz="1600" spc="-53">
                <a:solidFill>
                  <a:srgbClr val="FFFFFF"/>
                </a:solidFill>
                <a:latin typeface="微软雅黑" panose="020b0503020204020204" pitchFamily="34" charset="-122"/>
                <a:ea typeface="微软雅黑" panose="020b0503020204020204" pitchFamily="34" charset="-122"/>
              </a:rPr>
              <a:t>6</a:t>
            </a:r>
            <a:r>
              <a:rPr lang="zh-CN" altLang="en-US" sz="1600" spc="-53">
                <a:solidFill>
                  <a:srgbClr val="FFFFFF"/>
                </a:solidFill>
                <a:latin typeface="微软雅黑" panose="020b0503020204020204" pitchFamily="34" charset="-122"/>
                <a:ea typeface="微软雅黑" panose="020b0503020204020204" pitchFamily="34" charset="-122"/>
              </a:rPr>
              <a:t>种方法</a:t>
            </a:r>
            <a:r>
              <a:rPr lang="en-US" altLang="zh-CN" sz="1600" spc="-53">
                <a:solidFill>
                  <a:srgbClr val="FFFFFF"/>
                </a:solidFill>
                <a:latin typeface="微软雅黑" panose="020b0503020204020204" pitchFamily="34" charset="-122"/>
                <a:ea typeface="微软雅黑" panose="020b0503020204020204" pitchFamily="34" charset="-122"/>
              </a:rPr>
              <a:t>》</a:t>
            </a:r>
            <a:r>
              <a:rPr lang="zh-CN" altLang="en-US" sz="1600" spc="-53">
                <a:solidFill>
                  <a:srgbClr val="FFFFFF"/>
                </a:solidFill>
                <a:latin typeface="微软雅黑" panose="020b0503020204020204" pitchFamily="34" charset="-122"/>
                <a:ea typeface="微软雅黑" panose="020b0503020204020204" pitchFamily="34" charset="-122"/>
              </a:rPr>
              <a:t>的书。</a:t>
            </a:r>
            <a:endParaRPr lang="en-US" sz="1600" spc="-53">
              <a:solidFill>
                <a:srgbClr val="FFFFFF"/>
              </a:solidFill>
              <a:latin typeface="微软雅黑" panose="020b0503020204020204" pitchFamily="34" charset="-122"/>
              <a:ea typeface="微软雅黑" panose="020b0503020204020204" pitchFamily="34" charset="-122"/>
            </a:endParaRPr>
          </a:p>
        </p:txBody>
      </p:sp>
      <p:pic>
        <p:nvPicPr>
          <p:cNvPr id="1026" name="Picture 2" descr="http://www.sfoxstudio.com/blog/wp-content/uploads/2012/02/找工作.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110379" y="1352555"/>
            <a:ext cx="3280945" cy="43968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12"/>
          <p:cNvSpPr txBox="1"/>
          <p:nvPr/>
        </p:nvSpPr>
        <p:spPr>
          <a:xfrm>
            <a:off x="1129035" y="2875627"/>
            <a:ext cx="5760640" cy="701326"/>
          </a:xfrm>
          <a:prstGeom prst="rect">
            <a:avLst/>
          </a:prstGeom>
          <a:noFill/>
        </p:spPr>
        <p:txBody>
          <a:bodyPr wrap="square" lIns="91420" tIns="45710" rIns="91420" bIns="45710" rtlCol="0">
            <a:spAutoFit/>
          </a:bodyPr>
          <a:lstStyle/>
          <a:p>
            <a:pPr indent="457200" defTabSz="685800">
              <a:lnSpc>
                <a:spcPct val="130000"/>
              </a:lnSpc>
              <a:spcAft>
                <a:spcPts val="600"/>
              </a:spcAft>
            </a:pPr>
            <a:r>
              <a:rPr lang="zh-CN" altLang="en-US" sz="1600" spc="-53">
                <a:solidFill>
                  <a:srgbClr val="FFFFFF"/>
                </a:solidFill>
                <a:latin typeface="微软雅黑" panose="020b0503020204020204" pitchFamily="34" charset="-122"/>
                <a:ea typeface="微软雅黑" panose="020b0503020204020204" pitchFamily="34" charset="-122"/>
              </a:rPr>
              <a:t>有人请教他：“今天的年轻人求职时，最容易犯的错误是什么？”</a:t>
            </a:r>
            <a:endParaRPr lang="en-US" sz="1600" spc="-53">
              <a:solidFill>
                <a:srgbClr val="FFFFFF"/>
              </a:solidFill>
              <a:latin typeface="微软雅黑" panose="020b0503020204020204" pitchFamily="34" charset="-122"/>
              <a:ea typeface="微软雅黑" panose="020b0503020204020204" pitchFamily="34" charset="-122"/>
            </a:endParaRPr>
          </a:p>
        </p:txBody>
      </p:sp>
      <p:sp>
        <p:nvSpPr>
          <p:cNvPr id="7" name="TextBox 12"/>
          <p:cNvSpPr txBox="1"/>
          <p:nvPr/>
        </p:nvSpPr>
        <p:spPr>
          <a:xfrm>
            <a:off x="1129035" y="3771203"/>
            <a:ext cx="5760640" cy="1661589"/>
          </a:xfrm>
          <a:prstGeom prst="rect">
            <a:avLst/>
          </a:prstGeom>
          <a:noFill/>
        </p:spPr>
        <p:txBody>
          <a:bodyPr wrap="square" lIns="91420" tIns="45710" rIns="91420" bIns="45710" rtlCol="0">
            <a:spAutoFit/>
          </a:bodyPr>
          <a:lstStyle/>
          <a:p>
            <a:pPr indent="457200" defTabSz="685800">
              <a:lnSpc>
                <a:spcPct val="130000"/>
              </a:lnSpc>
              <a:spcAft>
                <a:spcPts val="600"/>
              </a:spcAft>
            </a:pPr>
            <a:r>
              <a:rPr lang="zh-CN" altLang="en-US" sz="1600" spc="-53">
                <a:solidFill>
                  <a:srgbClr val="FFFFFF"/>
                </a:solidFill>
                <a:latin typeface="微软雅黑" panose="020b0503020204020204" pitchFamily="34" charset="-122"/>
                <a:ea typeface="微软雅黑" panose="020b0503020204020204" pitchFamily="34" charset="-122"/>
              </a:rPr>
              <a:t>“不知道自己想要什么，”他回答说，“这让人惊诧不已，想想看，一个人花在影响自己未来命运的工作选择上的精力，竟比花在购买一件穿了一年就会扔掉的衣服上的心思要少得多，是一件多么奇怪的事情，尤其是当他未来的幸福和富足全部依赖于这份工作时。”</a:t>
            </a:r>
            <a:endParaRPr lang="en-US" sz="1600" spc="-53">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0"/>
                                  </p:stCondLst>
                                  <p:childTnLst>
                                    <p:set>
                                      <p:cBhvr>
                                        <p:cTn id="6" dur="1" fill="hold">
                                          <p:stCondLst>
                                            <p:cond delay="0"/>
                                          </p:stCondLst>
                                        </p:cTn>
                                        <p:tgtEl>
                                          <p:spTgt spid="66"/>
                                        </p:tgtEl>
                                        <p:attrNameLst>
                                          <p:attrName>style.visibility</p:attrName>
                                        </p:attrNameLst>
                                      </p:cBhvr>
                                      <p:to>
                                        <p:strVal val="visible"/>
                                      </p:to>
                                    </p:set>
                                    <p:anim calcmode="lin" valueType="num">
                                      <p:cBhvr additive="base">
                                        <p:cTn id="7" dur="500" fill="hold"/>
                                        <p:tgtEl>
                                          <p:spTgt spid="66"/>
                                        </p:tgtEl>
                                        <p:attrNameLst>
                                          <p:attrName>ppt_x</p:attrName>
                                        </p:attrNameLst>
                                      </p:cBhvr>
                                      <p:tavLst>
                                        <p:tav tm="0">
                                          <p:val>
                                            <p:strVal val="#ppt_x"/>
                                          </p:val>
                                        </p:tav>
                                        <p:tav tm="100000">
                                          <p:val>
                                            <p:strVal val="#ppt_x"/>
                                          </p:val>
                                        </p:tav>
                                      </p:tavLst>
                                    </p:anim>
                                    <p:anim calcmode="lin" valueType="num">
                                      <p:cBhvr additive="base">
                                        <p:cTn id="8" dur="500" fill="hold"/>
                                        <p:tgtEl>
                                          <p:spTgt spid="66"/>
                                        </p:tgtEl>
                                        <p:attrNameLst>
                                          <p:attrName>ppt_y</p:attrName>
                                        </p:attrNameLst>
                                      </p:cBhvr>
                                      <p:tavLst>
                                        <p:tav tm="0">
                                          <p:val>
                                            <p:strVal val="1+#ppt_h/2"/>
                                          </p:val>
                                        </p:tav>
                                        <p:tav tm="100000">
                                          <p:val>
                                            <p:strVal val="#ppt_y"/>
                                          </p:val>
                                        </p:tav>
                                      </p:tavLst>
                                    </p:anim>
                                  </p:childTnLst>
                                </p:cTn>
                              </p:par>
                              <p:par>
                                <p:cTn id="9" presetID="2" presetClass="entr" presetSubtype="4" decel="100000" fill="hold" grpId="0" nodeType="withEffect">
                                  <p:stCondLst>
                                    <p:cond delay="15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par>
                                <p:cTn id="13" presetID="2" presetClass="entr" presetSubtype="4" decel="100000" fill="hold" grpId="0" nodeType="withEffect">
                                  <p:stCondLst>
                                    <p:cond delay="30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ppt_x"/>
                                          </p:val>
                                        </p:tav>
                                        <p:tav tm="100000">
                                          <p:val>
                                            <p:strVal val="#ppt_x"/>
                                          </p:val>
                                        </p:tav>
                                      </p:tavLst>
                                    </p:anim>
                                    <p:anim calcmode="lin" valueType="num">
                                      <p:cBhvr additive="base">
                                        <p:cTn id="1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P spid="6" grpId="0"/>
      <p:bldP spid="7" grpId="0"/>
    </p:bldLst>
  </p:timing>
</p:sld>
</file>

<file path=ppt/slides/slide2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1201043" y="1622738"/>
            <a:ext cx="6552728" cy="4902607"/>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9" name="矩形 8"/>
          <p:cNvSpPr/>
          <p:nvPr/>
        </p:nvSpPr>
        <p:spPr>
          <a:xfrm>
            <a:off x="985019" y="4646810"/>
            <a:ext cx="11210156" cy="1734518"/>
          </a:xfrm>
          <a:prstGeom prst="rect">
            <a:avLst/>
          </a:prstGeom>
          <a:solidFill>
            <a:srgbClr val="FF6600"/>
          </a:solidFill>
          <a:effectLst>
            <a:outerShdw blurRad="50800" dist="38100" dir="2700000" algn="tl" rotWithShape="0">
              <a:prstClr val="black">
                <a:alpha val="40000"/>
              </a:prstClr>
            </a:outerShdw>
          </a:effectLst>
        </p:spPr>
        <p:txBody>
          <a:bodyPr tIns="0" bIns="0"/>
          <a:lstStyle/>
          <a:p>
            <a:pPr>
              <a:lnSpc>
                <a:spcPct val="134000"/>
              </a:lnSpc>
              <a:spcBef>
                <a:spcPts val="600"/>
              </a:spcBef>
            </a:pP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 name="TextBox 6"/>
          <p:cNvSpPr txBox="1"/>
          <p:nvPr/>
        </p:nvSpPr>
        <p:spPr>
          <a:xfrm>
            <a:off x="1129035" y="4797152"/>
            <a:ext cx="6624736" cy="1372683"/>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可见，人必须有一个正确的方向，无论你多么意气风发，无论你是多么足智多谋，无论你花费了多大的心血，如果没有一个明确的方向，就会过得很茫然，渐渐就丧失了斗志，忘却了最初的梦想，就会走上弯路甚至不归路，枉费了自己的聪明才智，耽误了自己的锦绣芳华。</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11" name="矩形 10"/>
          <p:cNvSpPr/>
          <p:nvPr/>
        </p:nvSpPr>
        <p:spPr>
          <a:xfrm>
            <a:off x="1345059" y="1779142"/>
            <a:ext cx="6264696" cy="2729978"/>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美国家庭产品公司副总裁的卡尔夫，曾经为杜邦公司雇佣过数千名员工，她说：“在我看来，世界上最大的悲剧莫过于有太多的年轻人从来没有发现自己真正想做什么。</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想想看，一个人在工作中只能赚到薪水，其他的一无所获，这是一件多么可悲的事情啊！”大多数年轻人也是如此，他们不了解自己能够做什么，也不知道自己真正想做什么。一开始时野心勃勃，充满了玫瑰般的梦想，但是过了而立之年，依然一事无成，于是变得沮丧和颓废，甚至麻木不仁。 </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86727" y="2757539"/>
            <a:ext cx="1287772" cy="3058459"/>
          </a:xfrm>
          <a:prstGeom prst="rect">
            <a:avLst/>
          </a:prstGeom>
          <a:effectLst>
            <a:reflection blurRad="6350" stA="52000" endA="300" endPos="10000" dir="5400000" sy="-100000" algn="bl" rotWithShape="0"/>
          </a:effectLst>
        </p:spPr>
      </p:pic>
      <p:pic>
        <p:nvPicPr>
          <p:cNvPr id="14" name="图片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41803" y="1268760"/>
            <a:ext cx="2446739" cy="4581128"/>
          </a:xfrm>
          <a:prstGeom prst="rect">
            <a:avLst/>
          </a:prstGeom>
          <a:effectLst>
            <a:reflection blurRad="6350" stA="52000" endA="300" endPos="10000" dir="5400000" sy="-100000" algn="bl" rotWithShape="0"/>
          </a:effectLst>
        </p:spPr>
      </p:pic>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200"/>
                                  </p:stCondLst>
                                  <p:childTnLst>
                                    <p:set>
                                      <p:cBhvr>
                                        <p:cTn id="6" dur="1" fill="hold">
                                          <p:stCondLst>
                                            <p:cond delay="0"/>
                                          </p:stCondLst>
                                        </p:cTn>
                                        <p:tgtEl>
                                          <p:spTgt spid="11"/>
                                        </p:tgtEl>
                                        <p:attrNameLst>
                                          <p:attrName>style.visibility</p:attrName>
                                        </p:attrNameLst>
                                      </p:cBhvr>
                                      <p:to>
                                        <p:strVal val="visible"/>
                                      </p:to>
                                    </p:set>
                                    <p:animEffect transition="in" filter="wipe(up)">
                                      <p:cBhvr>
                                        <p:cTn id="7" dur="300"/>
                                        <p:tgtEl>
                                          <p:spTgt spid="11"/>
                                        </p:tgtEl>
                                      </p:cBhvr>
                                    </p:animEffect>
                                  </p:childTnLst>
                                </p:cTn>
                              </p:par>
                            </p:childTnLst>
                          </p:cTn>
                        </p:par>
                        <p:par>
                          <p:cTn id="8" fill="hold" nodeType="afterGroup">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3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Lst>
  </p:timing>
</p:sld>
</file>

<file path=ppt/slides/slide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2" name="矩形 31"/>
          <p:cNvSpPr/>
          <p:nvPr/>
        </p:nvSpPr>
        <p:spPr>
          <a:xfrm>
            <a:off x="5737547" y="3780050"/>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员工为什么要做职业生涯规划</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3" name="矩形 32"/>
          <p:cNvSpPr/>
          <p:nvPr/>
        </p:nvSpPr>
        <p:spPr>
          <a:xfrm>
            <a:off x="5737547" y="4211997"/>
            <a:ext cx="5544616"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企业为什么要做员工的职业生涯规划</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TextBox 8"/>
          <p:cNvSpPr txBox="1"/>
          <p:nvPr/>
        </p:nvSpPr>
        <p:spPr>
          <a:xfrm>
            <a:off x="4225379" y="2996952"/>
            <a:ext cx="6912768" cy="523220"/>
          </a:xfrm>
          <a:prstGeom prst="rect">
            <a:avLst/>
          </a:prstGeom>
          <a:noFill/>
        </p:spPr>
        <p:txBody>
          <a:bodyPr wrap="square" rtlCol="0">
            <a:spAutoFit/>
          </a:bodyPr>
          <a:lstStyle/>
          <a:p>
            <a:pPr algn="ctr"/>
            <a:r>
              <a:rPr lang="en-US" altLang="zh-CN" sz="2800" b="1">
                <a:solidFill>
                  <a:srgbClr val="FF6600"/>
                </a:solidFill>
                <a:latin typeface="微软雅黑" panose="020b0503020204020204" pitchFamily="34" charset="-122"/>
                <a:ea typeface="微软雅黑" panose="020b0503020204020204" pitchFamily="34" charset="-122"/>
              </a:rPr>
              <a:t>01       </a:t>
            </a:r>
            <a:r>
              <a:rPr lang="zh-CN" altLang="en-US" sz="2800" b="1">
                <a:solidFill>
                  <a:srgbClr val="FF6600"/>
                </a:solidFill>
                <a:latin typeface="微软雅黑" panose="020b0503020204020204" pitchFamily="34" charset="-122"/>
                <a:ea typeface="微软雅黑" panose="020b0503020204020204" pitchFamily="34" charset="-122"/>
              </a:rPr>
              <a:t>为什么要进行职业生涯规划</a:t>
            </a:r>
            <a:endParaRPr lang="zh-CN" altLang="en-US" sz="28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63" presetClass="path" presetSubtype="0" accel="50000" fill="hold" grpId="1" nodeType="withEffect">
                                  <p:stCondLst>
                                    <p:cond delay="0"/>
                                  </p:stCondLst>
                                  <p:childTnLst>
                                    <p:animMotion origin="layout" path="M -0.87919 -4.81481E-06 L -3.14501E-06 -4.81481E-06" pathEditMode="relative" rAng="0" ptsTypes="AA">
                                      <p:cBhvr>
                                        <p:cTn id="9" dur="500" fill="hold"/>
                                        <p:tgtEl>
                                          <p:spTgt spid="14"/>
                                        </p:tgtEl>
                                        <p:attrNameLst>
                                          <p:attrName>ppt_x</p:attrName>
                                          <p:attrName>ppt_y</p:attrName>
                                        </p:attrNameLst>
                                      </p:cBhvr>
                                      <p:rCtr x="43960" y="0"/>
                                    </p:animMotion>
                                  </p:childTnLst>
                                </p:cTn>
                              </p:par>
                            </p:childTnLst>
                          </p:cTn>
                        </p:par>
                        <p:par>
                          <p:cTn id="10" fill="hold" nodeType="afterGroup">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32"/>
                                        </p:tgtEl>
                                        <p:attrNameLst>
                                          <p:attrName>style.visibility</p:attrName>
                                        </p:attrNameLst>
                                      </p:cBhvr>
                                      <p:to>
                                        <p:strVal val="visible"/>
                                      </p:to>
                                    </p:set>
                                    <p:animScale>
                                      <p:cBhvr>
                                        <p:cTn id="13" dur="1000" decel="50000" fill="hold">
                                          <p:stCondLst>
                                            <p:cond delay="0"/>
                                          </p:stCondLst>
                                        </p:cTn>
                                        <p:tgtEl>
                                          <p:spTgt spid="3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32"/>
                                        </p:tgtEl>
                                        <p:attrNameLst>
                                          <p:attrName>ppt_x</p:attrName>
                                          <p:attrName>ppt_y</p:attrName>
                                        </p:attrNameLst>
                                      </p:cBhvr>
                                    </p:animMotion>
                                    <p:animEffect transition="in" filter="fade">
                                      <p:cBhvr>
                                        <p:cTn id="15" dur="1000"/>
                                        <p:tgtEl>
                                          <p:spTgt spid="32"/>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33"/>
                                        </p:tgtEl>
                                        <p:attrNameLst>
                                          <p:attrName>style.visibility</p:attrName>
                                        </p:attrNameLst>
                                      </p:cBhvr>
                                      <p:to>
                                        <p:strVal val="visible"/>
                                      </p:to>
                                    </p:set>
                                    <p:animScale>
                                      <p:cBhvr>
                                        <p:cTn id="18" dur="1000" decel="50000" fill="hold">
                                          <p:stCondLst>
                                            <p:cond delay="0"/>
                                          </p:stCondLst>
                                        </p:cTn>
                                        <p:tgtEl>
                                          <p:spTgt spid="33"/>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33"/>
                                        </p:tgtEl>
                                        <p:attrNameLst>
                                          <p:attrName>ppt_x</p:attrName>
                                          <p:attrName>ppt_y</p:attrName>
                                        </p:attrNameLst>
                                      </p:cBhvr>
                                    </p:animMotion>
                                    <p:animEffect transition="in" filter="fade">
                                      <p:cBhvr>
                                        <p:cTn id="20" dur="10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14" grpId="0"/>
      <p:bldP spid="14" grpId="1"/>
    </p:bldLst>
  </p:timing>
</p:sld>
</file>

<file path=ppt/slides/slide3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8" name="Triangle rectangle 10"/>
          <p:cNvSpPr/>
          <p:nvPr/>
        </p:nvSpPr>
        <p:spPr>
          <a:xfrm rot="16200000" flipH="1">
            <a:off x="909036" y="2852381"/>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2" name="矩形 11"/>
          <p:cNvSpPr/>
          <p:nvPr/>
        </p:nvSpPr>
        <p:spPr>
          <a:xfrm>
            <a:off x="1129034" y="2060848"/>
            <a:ext cx="10585177" cy="43204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3" name="矩形 12"/>
          <p:cNvSpPr/>
          <p:nvPr/>
        </p:nvSpPr>
        <p:spPr>
          <a:xfrm>
            <a:off x="913012" y="2344349"/>
            <a:ext cx="6768751" cy="50405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TextBox 6"/>
          <p:cNvSpPr txBox="1"/>
          <p:nvPr/>
        </p:nvSpPr>
        <p:spPr>
          <a:xfrm>
            <a:off x="913011" y="2405748"/>
            <a:ext cx="6422131"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那么，怎样才能知道自己到底想做什么呢？</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16" name="矩形 15"/>
          <p:cNvSpPr/>
          <p:nvPr/>
        </p:nvSpPr>
        <p:spPr>
          <a:xfrm>
            <a:off x="1273051" y="3136437"/>
            <a:ext cx="6264696" cy="137268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江文雄在</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生涯规划：活出快乐人生</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一书中说，“</a:t>
            </a:r>
            <a:r>
              <a:rPr lang="zh-CN" altLang="en-US" sz="1600" b="1">
                <a:solidFill>
                  <a:srgbClr val="FF6600"/>
                </a:solidFill>
                <a:latin typeface="微软雅黑" panose="020b0503020204020204" pitchFamily="34" charset="-122"/>
                <a:ea typeface="微软雅黑" panose="020b0503020204020204" pitchFamily="34" charset="-122"/>
              </a:rPr>
              <a:t>悲观者抱怨风向，乐观者期待转向，聪明者调整风帆。</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 所以，职业生涯的方向设计异常重要。职业生涯的设计取向一般从</a:t>
            </a:r>
            <a:r>
              <a:rPr lang="zh-CN" altLang="en-US" sz="1600" b="1">
                <a:solidFill>
                  <a:srgbClr val="FF6600"/>
                </a:solidFill>
                <a:latin typeface="微软雅黑" panose="020b0503020204020204" pitchFamily="34" charset="-122"/>
                <a:ea typeface="微软雅黑" panose="020b0503020204020204" pitchFamily="34" charset="-122"/>
              </a:rPr>
              <a:t>目标、能力</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和</a:t>
            </a:r>
            <a:r>
              <a:rPr lang="zh-CN" altLang="en-US" sz="1600" b="1">
                <a:solidFill>
                  <a:srgbClr val="FF6600"/>
                </a:solidFill>
                <a:latin typeface="微软雅黑" panose="020b0503020204020204" pitchFamily="34" charset="-122"/>
                <a:ea typeface="微软雅黑" panose="020b0503020204020204" pitchFamily="34" charset="-122"/>
              </a:rPr>
              <a:t>机会</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三个维度进行分析。</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3" name="组合 2"/>
          <p:cNvGrpSpPr/>
          <p:nvPr/>
        </p:nvGrpSpPr>
        <p:grpSpPr>
          <a:xfrm>
            <a:off x="1345274" y="4761643"/>
            <a:ext cx="1944000" cy="1259645"/>
            <a:chOff x="1345274" y="4761643"/>
            <a:chExt cx="1944000" cy="1259645"/>
          </a:xfrm>
        </p:grpSpPr>
        <p:sp>
          <p:nvSpPr>
            <p:cNvPr id="36" name="Rectangle 17"/>
            <p:cNvSpPr/>
            <p:nvPr/>
          </p:nvSpPr>
          <p:spPr bwMode="auto">
            <a:xfrm>
              <a:off x="1345274" y="4761643"/>
              <a:ext cx="1944000" cy="1259645"/>
            </a:xfrm>
            <a:prstGeom prst="rect">
              <a:avLst/>
            </a:prstGeom>
            <a:solidFill>
              <a:srgbClr val="ED5326"/>
            </a:solidFill>
            <a:ln w="25400" cap="flat" cmpd="sng" algn="ctr">
              <a:no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11" name="TextBox 6"/>
            <p:cNvSpPr txBox="1"/>
            <p:nvPr/>
          </p:nvSpPr>
          <p:spPr>
            <a:xfrm>
              <a:off x="1345274" y="4864367"/>
              <a:ext cx="1944000" cy="1052596"/>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目标取向</a:t>
              </a:r>
              <a:endParaRPr lang="en-US" altLang="zh-CN"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a:solidFill>
                    <a:schemeClr val="bg1"/>
                  </a:solidFill>
                  <a:latin typeface="微软雅黑" panose="020b0503020204020204" pitchFamily="34" charset="-122"/>
                  <a:ea typeface="微软雅黑" panose="020b0503020204020204" pitchFamily="34" charset="-122"/>
                </a:rPr>
                <a:t>人生目标分析</a:t>
              </a:r>
              <a:endParaRPr lang="zh-CN" altLang="zh-CN">
                <a:solidFill>
                  <a:schemeClr val="bg1"/>
                </a:solidFill>
                <a:latin typeface="微软雅黑" panose="020b0503020204020204" pitchFamily="34" charset="-122"/>
                <a:ea typeface="微软雅黑" panose="020b0503020204020204" pitchFamily="34" charset="-122"/>
              </a:endParaRPr>
            </a:p>
          </p:txBody>
        </p:sp>
      </p:grpSp>
      <p:grpSp>
        <p:nvGrpSpPr>
          <p:cNvPr id="4" name="组合 3"/>
          <p:cNvGrpSpPr/>
          <p:nvPr/>
        </p:nvGrpSpPr>
        <p:grpSpPr>
          <a:xfrm>
            <a:off x="3466363" y="4767581"/>
            <a:ext cx="1947256" cy="1253707"/>
            <a:chOff x="3466363" y="4767581"/>
            <a:chExt cx="1947256" cy="1253707"/>
          </a:xfrm>
        </p:grpSpPr>
        <p:sp>
          <p:nvSpPr>
            <p:cNvPr id="32" name="Rectangle 13"/>
            <p:cNvSpPr/>
            <p:nvPr/>
          </p:nvSpPr>
          <p:spPr bwMode="auto">
            <a:xfrm>
              <a:off x="3469403" y="4767581"/>
              <a:ext cx="1944216" cy="1253707"/>
            </a:xfrm>
            <a:prstGeom prst="rect">
              <a:avLst/>
            </a:prstGeom>
            <a:solidFill>
              <a:srgbClr val="8E499C"/>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685165" eaLnBrk="1" fontAlgn="auto" latinLnBrk="0" hangingPunct="1">
                <a:lnSpc>
                  <a:spcPct val="100000"/>
                </a:lnSpc>
                <a:spcBef>
                  <a:spcPct val="0"/>
                </a:spcBef>
                <a:spcAft>
                  <a:spcPct val="0"/>
                </a:spcAft>
                <a:buClrTx/>
                <a:buSzTx/>
                <a:buFontTx/>
                <a:buNone/>
                <a:defRPr/>
              </a:pPr>
              <a:endParaRPr kumimoji="0" lang="en-US" sz="1700" b="0" i="0" u="none" strike="noStrike" kern="0" cap="none" spc="0" normalizeH="0" baseline="0" noProof="0">
                <a:ln>
                  <a:noFill/>
                </a:ln>
                <a:solidFill>
                  <a:srgbClr val="FF6600">
                    <a:alpha val="98824"/>
                  </a:srgbClr>
                </a:solidFill>
                <a:effectLst/>
                <a:uLnTx/>
                <a:uFillTx/>
                <a:latin typeface="Segoe UI" panose="020b0502040204020203"/>
                <a:ea typeface="Segoe UI" panose="020b0502040204020203" pitchFamily="34" charset="0"/>
                <a:cs typeface="Segoe UI" panose="020b0502040204020203" pitchFamily="34" charset="0"/>
              </a:endParaRPr>
            </a:p>
          </p:txBody>
        </p:sp>
        <p:sp>
          <p:nvSpPr>
            <p:cNvPr id="14" name="TextBox 6"/>
            <p:cNvSpPr txBox="1"/>
            <p:nvPr/>
          </p:nvSpPr>
          <p:spPr>
            <a:xfrm>
              <a:off x="3466363" y="4904378"/>
              <a:ext cx="1947256" cy="972574"/>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能力取向</a:t>
              </a:r>
              <a:endParaRPr lang="en-US" altLang="zh-CN"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a:solidFill>
                    <a:schemeClr val="bg1"/>
                  </a:solidFill>
                  <a:latin typeface="微软雅黑" panose="020b0503020204020204" pitchFamily="34" charset="-122"/>
                  <a:ea typeface="微软雅黑" panose="020b0503020204020204" pitchFamily="34" charset="-122"/>
                </a:rPr>
                <a:t>与他人的优势比较</a:t>
              </a:r>
              <a:endParaRPr lang="zh-CN" altLang="zh-CN" sz="1600">
                <a:solidFill>
                  <a:schemeClr val="bg1"/>
                </a:solidFill>
                <a:latin typeface="微软雅黑" panose="020b0503020204020204" pitchFamily="34" charset="-122"/>
                <a:ea typeface="微软雅黑" panose="020b0503020204020204" pitchFamily="34" charset="-122"/>
              </a:endParaRPr>
            </a:p>
          </p:txBody>
        </p:sp>
      </p:grpSp>
      <p:grpSp>
        <p:nvGrpSpPr>
          <p:cNvPr id="5" name="组合 4"/>
          <p:cNvGrpSpPr/>
          <p:nvPr/>
        </p:nvGrpSpPr>
        <p:grpSpPr>
          <a:xfrm>
            <a:off x="5590708" y="4761644"/>
            <a:ext cx="1947039" cy="1259644"/>
            <a:chOff x="5590708" y="4761644"/>
            <a:chExt cx="1947039" cy="1259644"/>
          </a:xfrm>
        </p:grpSpPr>
        <p:sp>
          <p:nvSpPr>
            <p:cNvPr id="40" name="Rectangle 18"/>
            <p:cNvSpPr/>
            <p:nvPr/>
          </p:nvSpPr>
          <p:spPr bwMode="auto">
            <a:xfrm>
              <a:off x="5593747" y="4761644"/>
              <a:ext cx="1944000" cy="1259644"/>
            </a:xfrm>
            <a:prstGeom prst="rect">
              <a:avLst/>
            </a:prstGeom>
            <a:solidFill>
              <a:srgbClr val="3397D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marL="0" marR="0" lvl="0" indent="0" algn="ctr" defTabSz="685165" eaLnBrk="1" fontAlgn="auto" latinLnBrk="0" hangingPunct="1">
                <a:lnSpc>
                  <a:spcPct val="100000"/>
                </a:lnSpc>
                <a:spcBef>
                  <a:spcPct val="0"/>
                </a:spcBef>
                <a:spcAft>
                  <a:spcPct val="0"/>
                </a:spcAft>
                <a:buClrTx/>
                <a:buSzTx/>
                <a:buFontTx/>
                <a:buNone/>
                <a:defRPr/>
              </a:pPr>
              <a:endParaRPr kumimoji="0" lang="en-US" sz="1700" b="0" i="0" u="none" strike="noStrike" kern="0" cap="none" spc="0" normalizeH="0" baseline="0" noProof="0">
                <a:ln>
                  <a:noFill/>
                </a:ln>
                <a:solidFill>
                  <a:srgbClr val="FFFFFF">
                    <a:alpha val="98824"/>
                  </a:srgbClr>
                </a:solidFill>
                <a:effectLst/>
                <a:uLnTx/>
                <a:uFillTx/>
                <a:latin typeface="Segoe UI" panose="020b0502040204020203"/>
                <a:ea typeface="Segoe UI" panose="020b0502040204020203" pitchFamily="34" charset="0"/>
                <a:cs typeface="Segoe UI" panose="020b0502040204020203" pitchFamily="34" charset="0"/>
              </a:endParaRPr>
            </a:p>
          </p:txBody>
        </p:sp>
        <p:sp>
          <p:nvSpPr>
            <p:cNvPr id="17" name="TextBox 6"/>
            <p:cNvSpPr txBox="1"/>
            <p:nvPr/>
          </p:nvSpPr>
          <p:spPr>
            <a:xfrm>
              <a:off x="5590708" y="4864367"/>
              <a:ext cx="1947038" cy="1012585"/>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机会取向</a:t>
              </a:r>
              <a:endParaRPr lang="en-US" altLang="zh-CN"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a:solidFill>
                    <a:schemeClr val="bg1"/>
                  </a:solidFill>
                  <a:latin typeface="微软雅黑" panose="020b0503020204020204" pitchFamily="34" charset="-122"/>
                  <a:ea typeface="微软雅黑" panose="020b0503020204020204" pitchFamily="34" charset="-122"/>
                </a:rPr>
                <a:t>机会与挑战分析</a:t>
              </a:r>
              <a:endParaRPr lang="zh-CN" altLang="zh-CN">
                <a:solidFill>
                  <a:schemeClr val="bg1"/>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t="3628" b="2688"/>
          <a:stretch>
            <a:fillRect/>
          </a:stretch>
        </p:blipFill>
        <p:spPr>
          <a:xfrm>
            <a:off x="7858852" y="1412775"/>
            <a:ext cx="3657600" cy="4968553"/>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300"/>
                                        <p:tgtEl>
                                          <p:spTgt spid="15"/>
                                        </p:tgtEl>
                                      </p:cBhvr>
                                    </p:animEffect>
                                  </p:childTnLst>
                                </p:cTn>
                              </p:par>
                            </p:childTnLst>
                          </p:cTn>
                        </p:par>
                        <p:par>
                          <p:cTn id="8" fill="hold" nodeType="afterGroup">
                            <p:stCondLst>
                              <p:cond delay="300"/>
                            </p:stCondLst>
                            <p:childTnLst>
                              <p:par>
                                <p:cTn id="9" presetID="22" presetClass="entr" presetSubtype="1" fill="hold" grpId="0" nodeType="afterEffect">
                                  <p:stCondLst>
                                    <p:cond delay="200"/>
                                  </p:stCondLst>
                                  <p:childTnLst>
                                    <p:set>
                                      <p:cBhvr>
                                        <p:cTn id="10" dur="1" fill="hold">
                                          <p:stCondLst>
                                            <p:cond delay="0"/>
                                          </p:stCondLst>
                                        </p:cTn>
                                        <p:tgtEl>
                                          <p:spTgt spid="16"/>
                                        </p:tgtEl>
                                        <p:attrNameLst>
                                          <p:attrName>style.visibility</p:attrName>
                                        </p:attrNameLst>
                                      </p:cBhvr>
                                      <p:to>
                                        <p:strVal val="visible"/>
                                      </p:to>
                                    </p:set>
                                    <p:animEffect transition="in" filter="wipe(up)">
                                      <p:cBhvr>
                                        <p:cTn id="11" dur="300"/>
                                        <p:tgtEl>
                                          <p:spTgt spid="16"/>
                                        </p:tgtEl>
                                      </p:cBhvr>
                                    </p:animEffect>
                                  </p:childTnLst>
                                </p:cTn>
                              </p:par>
                              <p:par>
                                <p:cTn id="12" presetID="2" presetClass="entr" presetSubtype="9" decel="100000" fill="hold" nodeType="withEffect">
                                  <p:stCondLst>
                                    <p:cond delay="6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0-#ppt_w/2"/>
                                          </p:val>
                                        </p:tav>
                                        <p:tav tm="100000">
                                          <p:val>
                                            <p:strVal val="#ppt_x"/>
                                          </p:val>
                                        </p:tav>
                                      </p:tavLst>
                                    </p:anim>
                                    <p:anim calcmode="lin" valueType="num">
                                      <p:cBhvr additive="base">
                                        <p:cTn id="15" dur="500" fill="hold"/>
                                        <p:tgtEl>
                                          <p:spTgt spid="3"/>
                                        </p:tgtEl>
                                        <p:attrNameLst>
                                          <p:attrName>ppt_y</p:attrName>
                                        </p:attrNameLst>
                                      </p:cBhvr>
                                      <p:tavLst>
                                        <p:tav tm="0">
                                          <p:val>
                                            <p:strVal val="0-#ppt_h/2"/>
                                          </p:val>
                                        </p:tav>
                                        <p:tav tm="100000">
                                          <p:val>
                                            <p:strVal val="#ppt_y"/>
                                          </p:val>
                                        </p:tav>
                                      </p:tavLst>
                                    </p:anim>
                                  </p:childTnLst>
                                </p:cTn>
                              </p:par>
                              <p:par>
                                <p:cTn id="16" presetID="2" presetClass="entr" presetSubtype="1" decel="100000" fill="hold" nodeType="withEffect">
                                  <p:stCondLst>
                                    <p:cond delay="60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0-#ppt_h/2"/>
                                          </p:val>
                                        </p:tav>
                                        <p:tav tm="100000">
                                          <p:val>
                                            <p:strVal val="#ppt_y"/>
                                          </p:val>
                                        </p:tav>
                                      </p:tavLst>
                                    </p:anim>
                                  </p:childTnLst>
                                </p:cTn>
                              </p:par>
                              <p:par>
                                <p:cTn id="20" presetID="2" presetClass="entr" presetSubtype="3" decel="100000" fill="hold" nodeType="withEffect">
                                  <p:stCondLst>
                                    <p:cond delay="600"/>
                                  </p:stCondLst>
                                  <p:childTnLst>
                                    <p:set>
                                      <p:cBhvr>
                                        <p:cTn id="21" dur="1" fill="hold">
                                          <p:stCondLst>
                                            <p:cond delay="0"/>
                                          </p:stCondLst>
                                        </p:cTn>
                                        <p:tgtEl>
                                          <p:spTgt spid="5"/>
                                        </p:tgtEl>
                                        <p:attrNameLst>
                                          <p:attrName>style.visibility</p:attrName>
                                        </p:attrNameLst>
                                      </p:cBhvr>
                                      <p:to>
                                        <p:strVal val="visible"/>
                                      </p:to>
                                    </p:set>
                                    <p:anim calcmode="lin" valueType="num">
                                      <p:cBhvr additive="base">
                                        <p:cTn id="22" dur="500" fill="hold"/>
                                        <p:tgtEl>
                                          <p:spTgt spid="5"/>
                                        </p:tgtEl>
                                        <p:attrNameLst>
                                          <p:attrName>ppt_x</p:attrName>
                                        </p:attrNameLst>
                                      </p:cBhvr>
                                      <p:tavLst>
                                        <p:tav tm="0">
                                          <p:val>
                                            <p:strVal val="1+#ppt_w/2"/>
                                          </p:val>
                                        </p:tav>
                                        <p:tav tm="100000">
                                          <p:val>
                                            <p:strVal val="#ppt_x"/>
                                          </p:val>
                                        </p:tav>
                                      </p:tavLst>
                                    </p:anim>
                                    <p:anim calcmode="lin" valueType="num">
                                      <p:cBhvr additive="base">
                                        <p:cTn id="23" dur="500" fill="hold"/>
                                        <p:tgtEl>
                                          <p:spTgt spid="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3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Rectangle 17"/>
          <p:cNvSpPr/>
          <p:nvPr/>
        </p:nvSpPr>
        <p:spPr bwMode="auto">
          <a:xfrm>
            <a:off x="913011" y="2420888"/>
            <a:ext cx="10513167" cy="3419885"/>
          </a:xfrm>
          <a:prstGeom prst="rect">
            <a:avLst/>
          </a:prstGeom>
          <a:solidFill>
            <a:srgbClr val="ED5326"/>
          </a:solidFill>
          <a:ln w="25400" cap="flat" cmpd="sng" algn="ctr">
            <a:no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41" name="Rectangle 81"/>
          <p:cNvSpPr/>
          <p:nvPr/>
        </p:nvSpPr>
        <p:spPr bwMode="auto">
          <a:xfrm>
            <a:off x="3505299" y="2564904"/>
            <a:ext cx="7787005" cy="3136904"/>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defRPr/>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3" name="TextBox 6"/>
          <p:cNvSpPr txBox="1"/>
          <p:nvPr/>
        </p:nvSpPr>
        <p:spPr>
          <a:xfrm>
            <a:off x="1237155" y="2848830"/>
            <a:ext cx="1944000" cy="1052596"/>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目标取向</a:t>
            </a:r>
            <a:endParaRPr lang="en-US" altLang="zh-CN"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a:solidFill>
                  <a:schemeClr val="bg1"/>
                </a:solidFill>
                <a:latin typeface="微软雅黑" panose="020b0503020204020204" pitchFamily="34" charset="-122"/>
                <a:ea typeface="微软雅黑" panose="020b0503020204020204" pitchFamily="34" charset="-122"/>
              </a:rPr>
              <a:t>人生目标分析</a:t>
            </a:r>
            <a:endParaRPr lang="zh-CN" altLang="zh-CN">
              <a:solidFill>
                <a:schemeClr val="bg1"/>
              </a:solidFill>
              <a:latin typeface="微软雅黑" panose="020b0503020204020204" pitchFamily="34" charset="-122"/>
              <a:ea typeface="微软雅黑" panose="020b0503020204020204" pitchFamily="34" charset="-122"/>
            </a:endParaRPr>
          </a:p>
        </p:txBody>
      </p:sp>
      <p:sp>
        <p:nvSpPr>
          <p:cNvPr id="44" name="Rectangle 48"/>
          <p:cNvSpPr/>
          <p:nvPr/>
        </p:nvSpPr>
        <p:spPr bwMode="auto">
          <a:xfrm>
            <a:off x="1057027" y="4040390"/>
            <a:ext cx="2314398" cy="1661418"/>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5" name="矩形 44"/>
          <p:cNvSpPr/>
          <p:nvPr/>
        </p:nvSpPr>
        <p:spPr>
          <a:xfrm>
            <a:off x="1057027" y="4491756"/>
            <a:ext cx="2314398" cy="778290"/>
          </a:xfrm>
          <a:prstGeom prst="rect">
            <a:avLst/>
          </a:prstGeom>
        </p:spPr>
        <p:txBody>
          <a:bodyPr wrap="square">
            <a:spAutoFit/>
          </a:bodyPr>
          <a:lstStyle/>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我想往哪走？</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价值</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理想</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动机</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兴趣</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649315" y="2708920"/>
            <a:ext cx="7488832" cy="732508"/>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即，要考虑：我的梦想是什么？我对什么最感兴趣？我做人和做事的价值观是什么？比如，李开复说，</a:t>
            </a:r>
            <a:r>
              <a:rPr lang="zh-CN" altLang="en-US" sz="1600" b="1">
                <a:solidFill>
                  <a:srgbClr val="FF6600"/>
                </a:solidFill>
                <a:latin typeface="微软雅黑" panose="020b0503020204020204" pitchFamily="34" charset="-122"/>
                <a:ea typeface="微软雅黑" panose="020b0503020204020204" pitchFamily="34" charset="-122"/>
              </a:rPr>
              <a:t>我必须听从我心中的声音，追随我心的选择！</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46" name="矩形 45"/>
          <p:cNvSpPr/>
          <p:nvPr/>
        </p:nvSpPr>
        <p:spPr>
          <a:xfrm>
            <a:off x="3649315" y="3504373"/>
            <a:ext cx="7488832" cy="2012859"/>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达尔文自幼对动植物就有强烈的兴趣，他狂热地搜集昆虫与植物标本，采集贝壳、化石之类的东西，他的卧室就像个博物馆。在父亲和老师眼里，他是个不求上进、智商不高、成绩低下、不可救药的孩子。在父亲的训导下，他先后前往爱丁堡大学和剑桥大学学习医学和神学，但他的兴趣始终在自然科学上，经常把采集到的昆虫新物种送给学者去命名。</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1831</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年，达尔文获准以自然科学家的身份参加了贝格尔舰的环球航行，</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5</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年之后，他发表的</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物种起源</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震惊了全世界。</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20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Lst>
  </p:timing>
</p:sld>
</file>

<file path=ppt/slides/slide3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Rectangle 17"/>
          <p:cNvSpPr/>
          <p:nvPr/>
        </p:nvSpPr>
        <p:spPr bwMode="auto">
          <a:xfrm>
            <a:off x="913011" y="2420888"/>
            <a:ext cx="10513167" cy="3419885"/>
          </a:xfrm>
          <a:prstGeom prst="rect">
            <a:avLst/>
          </a:prstGeom>
          <a:solidFill>
            <a:srgbClr val="8E499C"/>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endParaRPr lang="en-US" sz="1700" kern="0">
              <a:solidFill>
                <a:srgbClr val="FF6600">
                  <a:alpha val="98824"/>
                </a:srgbClr>
              </a:solidFill>
              <a:latin typeface="Segoe UI" panose="020b0502040204020203"/>
              <a:ea typeface="Segoe UI" panose="020b0502040204020203" pitchFamily="34" charset="0"/>
              <a:cs typeface="Segoe UI" panose="020b0502040204020203" pitchFamily="34" charset="0"/>
            </a:endParaRPr>
          </a:p>
        </p:txBody>
      </p:sp>
      <p:sp>
        <p:nvSpPr>
          <p:cNvPr id="41" name="Rectangle 81"/>
          <p:cNvSpPr/>
          <p:nvPr/>
        </p:nvSpPr>
        <p:spPr bwMode="auto">
          <a:xfrm>
            <a:off x="3505299" y="2564904"/>
            <a:ext cx="7787005" cy="3136904"/>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defRPr/>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3" name="TextBox 6"/>
          <p:cNvSpPr txBox="1"/>
          <p:nvPr/>
        </p:nvSpPr>
        <p:spPr>
          <a:xfrm>
            <a:off x="1237155" y="2848830"/>
            <a:ext cx="1944000" cy="972574"/>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能力取向</a:t>
            </a:r>
            <a:endParaRPr lang="zh-CN" altLang="en-US"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a:solidFill>
                  <a:schemeClr val="bg1"/>
                </a:solidFill>
                <a:latin typeface="微软雅黑" panose="020b0503020204020204" pitchFamily="34" charset="-122"/>
                <a:ea typeface="微软雅黑" panose="020b0503020204020204" pitchFamily="34" charset="-122"/>
              </a:rPr>
              <a:t>与他人的优势比较</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4" name="Rectangle 48"/>
          <p:cNvSpPr/>
          <p:nvPr/>
        </p:nvSpPr>
        <p:spPr bwMode="auto">
          <a:xfrm>
            <a:off x="1057027" y="4040390"/>
            <a:ext cx="2314398" cy="1661418"/>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5" name="矩形 44"/>
          <p:cNvSpPr/>
          <p:nvPr/>
        </p:nvSpPr>
        <p:spPr>
          <a:xfrm>
            <a:off x="1057027" y="4365104"/>
            <a:ext cx="2314398" cy="1129540"/>
          </a:xfrm>
          <a:prstGeom prst="rect">
            <a:avLst/>
          </a:prstGeom>
        </p:spPr>
        <p:txBody>
          <a:bodyPr wrap="square">
            <a:spAutoFit/>
          </a:bodyPr>
          <a:lstStyle/>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我能往哪走？</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学历</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技能</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情商</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性格</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智慧</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649315" y="2890350"/>
            <a:ext cx="7488832" cy="701346"/>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即，从工作经历、知识结构、年龄、技能、个性特点等角度对自己能力与潜力进行全面总结，看自己究竟能做什么。</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46" name="矩形 45"/>
          <p:cNvSpPr/>
          <p:nvPr/>
        </p:nvSpPr>
        <p:spPr>
          <a:xfrm>
            <a:off x="3649315" y="3765529"/>
            <a:ext cx="7488832" cy="102143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当一个人自身的素质和其工作职位的要求产生很大重叠时，人们就容易成功。特别要思考的是：我具有什么样特殊的天赋？如果能将自己的天赋和职业结合起来，那就更完美了！</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4009355" y="4960795"/>
            <a:ext cx="7128792" cy="412421"/>
          </a:xfrm>
          <a:prstGeom prst="rect">
            <a:avLst/>
          </a:prstGeom>
        </p:spPr>
        <p:txBody>
          <a:bodyPr wrap="square">
            <a:spAutoFit/>
          </a:bodyPr>
          <a:lstStyle/>
          <a:p>
            <a:pPr>
              <a:lnSpc>
                <a:spcPct val="130000"/>
              </a:lnSpc>
              <a:spcAft>
                <a:spcPts val="600"/>
              </a:spcAft>
            </a:pPr>
            <a:r>
              <a:rPr lang="zh-CN" altLang="zh-CN" sz="1600" b="1">
                <a:solidFill>
                  <a:srgbClr val="FF6600"/>
                </a:solidFill>
                <a:latin typeface="微软雅黑" panose="020b0503020204020204" pitchFamily="34" charset="-122"/>
                <a:ea typeface="微软雅黑" panose="020b0503020204020204" pitchFamily="34" charset="-122"/>
              </a:rPr>
              <a:t>【观点】</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人生幸福要沿着你喜欢（</a:t>
            </a:r>
            <a:r>
              <a:rPr lang="zh-CN" altLang="zh-CN" sz="1600" b="1">
                <a:solidFill>
                  <a:srgbClr val="FF6600"/>
                </a:solidFill>
                <a:latin typeface="微软雅黑" panose="020b0503020204020204" pitchFamily="34" charset="-122"/>
                <a:ea typeface="微软雅黑" panose="020b0503020204020204" pitchFamily="34" charset="-122"/>
              </a:rPr>
              <a:t>目标取向</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）和擅长（</a:t>
            </a:r>
            <a:r>
              <a:rPr lang="zh-CN" altLang="zh-CN" sz="1600" b="1">
                <a:solidFill>
                  <a:srgbClr val="FF6600"/>
                </a:solidFill>
                <a:latin typeface="微软雅黑" panose="020b0503020204020204" pitchFamily="34" charset="-122"/>
                <a:ea typeface="微软雅黑" panose="020b0503020204020204" pitchFamily="34" charset="-122"/>
              </a:rPr>
              <a:t>能力取向</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）的事走！</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20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par>
                          <p:cTn id="12" fill="hold" nodeType="afterGroup">
                            <p:stCondLst>
                              <p:cond delay="1200"/>
                            </p:stCondLst>
                            <p:childTnLst>
                              <p:par>
                                <p:cTn id="13" presetID="42" presetClass="entr" presetSubtype="0"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anim calcmode="lin" valueType="num">
                                      <p:cBhvr>
                                        <p:cTn id="16" dur="500" fill="hold"/>
                                        <p:tgtEl>
                                          <p:spTgt spid="2"/>
                                        </p:tgtEl>
                                        <p:attrNameLst>
                                          <p:attrName>ppt_x</p:attrName>
                                        </p:attrNameLst>
                                      </p:cBhvr>
                                      <p:tavLst>
                                        <p:tav tm="0">
                                          <p:val>
                                            <p:strVal val="#ppt_x"/>
                                          </p:val>
                                        </p:tav>
                                        <p:tav tm="100000">
                                          <p:val>
                                            <p:strVal val="#ppt_x"/>
                                          </p:val>
                                        </p:tav>
                                      </p:tavLst>
                                    </p:anim>
                                    <p:anim calcmode="lin" valueType="num">
                                      <p:cBhvr>
                                        <p:cTn id="17"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P spid="2" grpId="0"/>
    </p:bldLst>
  </p:timing>
</p:sld>
</file>

<file path=ppt/slides/slide3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2" name="Rectangle 17"/>
          <p:cNvSpPr/>
          <p:nvPr/>
        </p:nvSpPr>
        <p:spPr bwMode="auto">
          <a:xfrm>
            <a:off x="913011" y="2420888"/>
            <a:ext cx="10513167" cy="3419885"/>
          </a:xfrm>
          <a:prstGeom prst="rect">
            <a:avLst/>
          </a:prstGeom>
          <a:solidFill>
            <a:srgbClr val="3397D3"/>
          </a:solidFill>
          <a:ln w="9525" cap="flat" cmpd="sng" algn="ctr">
            <a:noFill/>
            <a:prstDash val="solid"/>
            <a:headEnd type="none" w="med" len="med"/>
            <a:tailEnd type="none" w="med" len="med"/>
          </a:ln>
          <a:effectLst/>
        </p:spPr>
        <p:txBody>
          <a:bodyPr vert="horz" wrap="square" lIns="91436" tIns="45718" rIns="91436" bIns="45718" numCol="1" rtlCol="0" anchor="ctr" anchorCtr="0" compatLnSpc="1"/>
          <a:lstStyle/>
          <a:p>
            <a:pPr algn="ctr" defTabSz="685165"/>
            <a:endParaRPr lang="en-US" sz="1700" kern="0">
              <a:solidFill>
                <a:srgbClr val="FFFFFF">
                  <a:alpha val="98824"/>
                </a:srgbClr>
              </a:solidFill>
              <a:latin typeface="Segoe UI" panose="020b0502040204020203"/>
              <a:ea typeface="Segoe UI" panose="020b0502040204020203" pitchFamily="34" charset="0"/>
              <a:cs typeface="Segoe UI" panose="020b0502040204020203" pitchFamily="34" charset="0"/>
            </a:endParaRPr>
          </a:p>
        </p:txBody>
      </p:sp>
      <p:sp>
        <p:nvSpPr>
          <p:cNvPr id="41" name="Rectangle 81"/>
          <p:cNvSpPr/>
          <p:nvPr/>
        </p:nvSpPr>
        <p:spPr bwMode="auto">
          <a:xfrm>
            <a:off x="3505299" y="2564904"/>
            <a:ext cx="7787005" cy="3136904"/>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defRPr/>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3" name="TextBox 6"/>
          <p:cNvSpPr txBox="1"/>
          <p:nvPr/>
        </p:nvSpPr>
        <p:spPr>
          <a:xfrm>
            <a:off x="1237155" y="2848830"/>
            <a:ext cx="1944000" cy="972574"/>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机会取向</a:t>
            </a:r>
            <a:endParaRPr lang="zh-CN" altLang="en-US" sz="2800" b="1">
              <a:solidFill>
                <a:schemeClr val="bg1"/>
              </a:solidFill>
              <a:latin typeface="微软雅黑" panose="020b0503020204020204" pitchFamily="34" charset="-122"/>
              <a:ea typeface="微软雅黑" panose="020b0503020204020204" pitchFamily="34" charset="-122"/>
            </a:endParaRPr>
          </a:p>
          <a:p>
            <a:pPr algn="ctr">
              <a:lnSpc>
                <a:spcPct val="130000"/>
              </a:lnSpc>
            </a:pPr>
            <a:r>
              <a:rPr lang="zh-CN" altLang="en-US" sz="1600">
                <a:solidFill>
                  <a:schemeClr val="bg1"/>
                </a:solidFill>
                <a:latin typeface="微软雅黑" panose="020b0503020204020204" pitchFamily="34" charset="-122"/>
                <a:ea typeface="微软雅黑" panose="020b0503020204020204" pitchFamily="34" charset="-122"/>
              </a:rPr>
              <a:t>机会与挑战分析</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4" name="Rectangle 48"/>
          <p:cNvSpPr/>
          <p:nvPr/>
        </p:nvSpPr>
        <p:spPr bwMode="auto">
          <a:xfrm>
            <a:off x="1057027" y="4040390"/>
            <a:ext cx="2314398" cy="1661418"/>
          </a:xfrm>
          <a:prstGeom prst="rect">
            <a:avLst/>
          </a:prstGeom>
          <a:solidFill>
            <a:srgbClr val="FFFFFF">
              <a:lumMod val="95000"/>
            </a:srgbClr>
          </a:solidFill>
          <a:ln w="25400" cap="flat" cmpd="sng" algn="ctr">
            <a:noFill/>
            <a:prstDash val="solid"/>
            <a:headEnd type="none" w="med" len="med"/>
            <a:tailEnd type="none" w="med" len="med"/>
          </a:ln>
          <a:effectLst/>
        </p:spPr>
        <p:txBody>
          <a:bodyPr vert="horz" wrap="square" lIns="68586" tIns="34293" rIns="68586" bIns="34293" numCol="1" rtlCol="0" anchor="ctr" anchorCtr="0" compatLnSpc="1"/>
          <a:lstStyle/>
          <a:p>
            <a:pPr algn="ctr" defTabSz="685800" fontAlgn="base">
              <a:spcBef>
                <a:spcPct val="0"/>
              </a:spcBef>
              <a:spcAft>
                <a:spcPct val="0"/>
              </a:spcAft>
            </a:pPr>
            <a:endParaRPr lang="en-US" sz="1700" kern="0" spc="-113">
              <a:gradFill>
                <a:gsLst>
                  <a:gs pos="0">
                    <a:srgbClr val="FFFFFF"/>
                  </a:gs>
                  <a:gs pos="100000">
                    <a:srgbClr val="FFFFFF"/>
                  </a:gs>
                </a:gsLst>
                <a:lin ang="5400000" scaled="0"/>
              </a:gradFill>
              <a:latin typeface="Arial" panose="020b0604020202020204" pitchFamily="34" charset="0"/>
            </a:endParaRPr>
          </a:p>
        </p:txBody>
      </p:sp>
      <p:sp>
        <p:nvSpPr>
          <p:cNvPr id="45" name="矩形 44"/>
          <p:cNvSpPr/>
          <p:nvPr/>
        </p:nvSpPr>
        <p:spPr>
          <a:xfrm>
            <a:off x="1057027" y="4172983"/>
            <a:ext cx="2314398" cy="1449628"/>
          </a:xfrm>
          <a:prstGeom prst="rect">
            <a:avLst/>
          </a:prstGeom>
        </p:spPr>
        <p:txBody>
          <a:bodyPr wrap="square">
            <a:spAutoFit/>
          </a:bodyPr>
          <a:lstStyle/>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我可以往哪走？</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组织环境</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行业环境</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社会环境</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经济环境</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政治环境</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 name="矩形 5"/>
          <p:cNvSpPr/>
          <p:nvPr/>
        </p:nvSpPr>
        <p:spPr>
          <a:xfrm>
            <a:off x="3649315" y="2708920"/>
            <a:ext cx="7488832" cy="102143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为什么要对环境进行分析？答：环境，舞台也。环境是职业活动的背景，环境是职业生涯规划的限制条件，即，环境支持允许你干什么？</a:t>
            </a:r>
            <a:r>
              <a:rPr lang="zh-CN" altLang="en-US" sz="1600" b="1">
                <a:solidFill>
                  <a:srgbClr val="FF6600"/>
                </a:solidFill>
                <a:latin typeface="微软雅黑" panose="020b0503020204020204" pitchFamily="34" charset="-122"/>
                <a:ea typeface="微软雅黑" panose="020b0503020204020204" pitchFamily="34" charset="-122"/>
              </a:rPr>
              <a:t>职业生涯规划最重要的是适应环境，顺应环境变化。正所谓识时务者为俊杰。</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46" name="矩形 45"/>
          <p:cNvSpPr/>
          <p:nvPr/>
        </p:nvSpPr>
        <p:spPr>
          <a:xfrm>
            <a:off x="3649315" y="3824461"/>
            <a:ext cx="7488832" cy="1692771"/>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有多少职业曾经辉煌一时？有多少职业曾伴我们在成长的过程中走过？有多少职业正在逐步消逝，正在淡出我们的视线？时光荏苒，刻在年轮上的最大印记之一，便是众多职业的交换更替。你看，这些逐渐消逝的职业：弹棉花、货郎、代写书信、磨刀人、卖凉开水、放蜂人、修钢笔、补锅、出租图书音像、剃头挑子、打水井</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conveyor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par>
                          <p:cTn id="8" fill="hold" nodeType="afterGroup">
                            <p:stCondLst>
                              <p:cond delay="500"/>
                            </p:stCondLst>
                            <p:childTnLst>
                              <p:par>
                                <p:cTn id="9" presetID="22" presetClass="entr" presetSubtype="1" fill="hold" grpId="0" nodeType="afterEffect">
                                  <p:stCondLst>
                                    <p:cond delay="200"/>
                                  </p:stCondLst>
                                  <p:childTnLst>
                                    <p:set>
                                      <p:cBhvr>
                                        <p:cTn id="10" dur="1" fill="hold">
                                          <p:stCondLst>
                                            <p:cond delay="0"/>
                                          </p:stCondLst>
                                        </p:cTn>
                                        <p:tgtEl>
                                          <p:spTgt spid="46"/>
                                        </p:tgtEl>
                                        <p:attrNameLst>
                                          <p:attrName>style.visibility</p:attrName>
                                        </p:attrNameLst>
                                      </p:cBhvr>
                                      <p:to>
                                        <p:strVal val="visible"/>
                                      </p:to>
                                    </p:set>
                                    <p:animEffect transition="in" filter="wipe(up)">
                                      <p:cBhvr>
                                        <p:cTn id="11"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6" grpId="0"/>
    </p:bldLst>
  </p:timing>
</p:sld>
</file>

<file path=ppt/slides/slide3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0" name="Presentation Title Rectangle"/>
          <p:cNvSpPr txBox="1"/>
          <p:nvPr/>
        </p:nvSpPr>
        <p:spPr>
          <a:xfrm>
            <a:off x="8041803" y="3212976"/>
            <a:ext cx="3492000" cy="2808312"/>
          </a:xfrm>
          <a:prstGeom prst="rect">
            <a:avLst/>
          </a:prstGeom>
          <a:solidFill>
            <a:srgbClr val="94C949"/>
          </a:solidFill>
          <a:effectLst/>
        </p:spPr>
        <p:txBody>
          <a:bodyPr lIns="182880" rIns="137160" bIns="182880" anchor="b"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685800" rtl="0" eaLnBrk="1" fontAlgn="auto" latinLnBrk="0" hangingPunct="1">
              <a:lnSpc>
                <a:spcPct val="90000"/>
              </a:lnSpc>
              <a:spcBef>
                <a:spcPct val="0"/>
              </a:spcBef>
              <a:spcAft>
                <a:spcPct val="0"/>
              </a:spcAft>
              <a:buClrTx/>
              <a:buSzTx/>
              <a:buFontTx/>
              <a:buNone/>
              <a:defRPr/>
            </a:pPr>
            <a:endParaRPr kumimoji="0" lang="en-US" sz="240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Light" pitchFamily="34" charset="0"/>
              <a:cs typeface="Arial" panose="020b0604020202020204" pitchFamily="34" charset="0"/>
            </a:endParaRPr>
          </a:p>
        </p:txBody>
      </p:sp>
      <p:sp>
        <p:nvSpPr>
          <p:cNvPr id="73" name="Presentation Title Rectangle"/>
          <p:cNvSpPr txBox="1"/>
          <p:nvPr/>
        </p:nvSpPr>
        <p:spPr>
          <a:xfrm>
            <a:off x="4477407" y="3212976"/>
            <a:ext cx="3492000" cy="2808312"/>
          </a:xfrm>
          <a:prstGeom prst="rect">
            <a:avLst/>
          </a:prstGeom>
          <a:solidFill>
            <a:srgbClr val="E7B921"/>
          </a:solidFill>
          <a:effectLst/>
        </p:spPr>
        <p:txBody>
          <a:bodyPr lIns="182880" rIns="137160" bIns="182880" anchor="b" anchorCtr="0">
            <a:noAutofit/>
          </a:bodyPr>
          <a:lstStyle>
            <a:defPPr>
              <a:defRPr lang="en-US"/>
            </a:defPPr>
            <a:lvl1pPr marR="0" lvl="0" indent="0" defTabSz="914400" fontAlgn="auto">
              <a:lnSpc>
                <a:spcPct val="90000"/>
              </a:lnSpc>
              <a:spcBef>
                <a:spcPct val="0"/>
              </a:spcBef>
              <a:spcAft>
                <a:spcPct val="0"/>
              </a:spcAft>
              <a:buClrTx/>
              <a:buSzTx/>
              <a:buFontTx/>
              <a:buNone/>
              <a:defRPr kumimoji="0" sz="2000" b="0" i="0" u="none" strike="noStrike" kern="0" cap="none" spc="0" normalizeH="0" baseline="0">
                <a:ln w="3175">
                  <a:noFill/>
                </a:ln>
                <a:gradFill flip="none" rotWithShape="1">
                  <a:gsLst>
                    <a:gs pos="4583">
                      <a:srgbClr val="FFFFFF"/>
                    </a:gs>
                    <a:gs pos="100000">
                      <a:srgbClr val="FFFFFF"/>
                    </a:gs>
                  </a:gsLst>
                  <a:lin ang="5400000" scaled="0"/>
                </a:gradFill>
                <a:effectLst/>
                <a:uLnTx/>
                <a:uFillTx/>
                <a:latin typeface="Segoe" charset="0"/>
                <a:cs typeface="Arial" panose="020b0604020202020204" pitchFamily="34" charset="0"/>
              </a:defRPr>
            </a:lvl1pPr>
          </a:lstStyle>
          <a:p>
            <a:pPr marL="0" marR="0" lvl="0" indent="0" defTabSz="914400" eaLnBrk="1" fontAlgn="auto" latinLnBrk="0" hangingPunct="1">
              <a:lnSpc>
                <a:spcPct val="90000"/>
              </a:lnSpc>
              <a:spcBef>
                <a:spcPct val="0"/>
              </a:spcBef>
              <a:spcAft>
                <a:spcPct val="0"/>
              </a:spcAft>
              <a:buClrTx/>
              <a:buSzTx/>
              <a:buFontTx/>
              <a:buNone/>
              <a:defRPr/>
            </a:pPr>
            <a:endParaRPr kumimoji="0" sz="240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Light" pitchFamily="34" charset="0"/>
              <a:cs typeface="Arial" panose="020b0604020202020204" pitchFamily="34" charset="0"/>
            </a:endParaRPr>
          </a:p>
        </p:txBody>
      </p:sp>
      <p:sp>
        <p:nvSpPr>
          <p:cNvPr id="85" name="Presentation Title Rectangle"/>
          <p:cNvSpPr txBox="1"/>
          <p:nvPr/>
        </p:nvSpPr>
        <p:spPr>
          <a:xfrm>
            <a:off x="913011" y="3212976"/>
            <a:ext cx="3492000" cy="2808312"/>
          </a:xfrm>
          <a:prstGeom prst="rect">
            <a:avLst/>
          </a:prstGeom>
          <a:solidFill>
            <a:srgbClr val="8E499C"/>
          </a:solidFill>
          <a:effectLst/>
        </p:spPr>
        <p:txBody>
          <a:bodyPr lIns="182880" rIns="137160" bIns="182880" anchor="b" anchorCtr="0">
            <a:noAutofit/>
          </a:bodyPr>
          <a:lstStyle>
            <a:defPPr>
              <a:defRPr lang="en-US"/>
            </a:defPPr>
            <a:lvl1pPr>
              <a:lnSpc>
                <a:spcPct val="90000"/>
              </a:lnSpc>
              <a:spcBef>
                <a:spcPct val="0"/>
              </a:spcBef>
              <a:buNone/>
              <a:defRPr sz="1700" b="1" i="0" cap="none" spc="0" baseline="0">
                <a:ln w="3175">
                  <a:noFill/>
                </a:ln>
                <a:gradFill flip="none" rotWithShape="1">
                  <a:gsLst>
                    <a:gs pos="4583">
                      <a:srgbClr val="FFFFFF"/>
                    </a:gs>
                    <a:gs pos="100000">
                      <a:srgbClr val="FFFFFF"/>
                    </a:gs>
                  </a:gsLst>
                  <a:lin ang="5400000" scaled="0"/>
                </a:gradFill>
                <a:effectLst/>
                <a:latin typeface="+mj-lt"/>
                <a:cs typeface="Arial" panose="020b0604020202020204" pitchFamily="34" charset="0"/>
              </a:defRPr>
            </a:lvl1pPr>
          </a:lstStyle>
          <a:p>
            <a:pPr marL="0" marR="0" lvl="0" indent="0" defTabSz="685800" eaLnBrk="1" fontAlgn="auto" latinLnBrk="0" hangingPunct="1">
              <a:lnSpc>
                <a:spcPct val="90000"/>
              </a:lnSpc>
              <a:spcBef>
                <a:spcPct val="0"/>
              </a:spcBef>
              <a:spcAft>
                <a:spcPct val="0"/>
              </a:spcAft>
              <a:buClrTx/>
              <a:buSzTx/>
              <a:buFontTx/>
              <a:buNone/>
              <a:defRPr/>
            </a:pPr>
            <a:endParaRPr kumimoji="0" lang="en-US" sz="240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Light" pitchFamily="34" charset="0"/>
              <a:cs typeface="Arial" panose="020b0604020202020204" pitchFamily="34" charset="0"/>
            </a:endParaRPr>
          </a:p>
        </p:txBody>
      </p:sp>
      <p:sp>
        <p:nvSpPr>
          <p:cNvPr id="97" name="Rectangle 93"/>
          <p:cNvSpPr/>
          <p:nvPr/>
        </p:nvSpPr>
        <p:spPr bwMode="gray">
          <a:xfrm>
            <a:off x="907224" y="1988840"/>
            <a:ext cx="10626579" cy="1122145"/>
          </a:xfrm>
          <a:prstGeom prst="rect">
            <a:avLst/>
          </a:prstGeom>
          <a:solidFill>
            <a:srgbClr val="ED5326"/>
          </a:solidFill>
          <a:ln w="25400" cap="flat" cmpd="sng" algn="ctr">
            <a:noFill/>
            <a:prstDash val="solid"/>
            <a:headEnd type="none" w="med" len="med"/>
            <a:tailEnd type="none" w="med" len="med"/>
          </a:ln>
          <a:effectLst/>
        </p:spPr>
        <p:txBody>
          <a:bodyPr vert="horz" wrap="square" lIns="91414" tIns="45708" rIns="91414" bIns="45708" numCol="1" rtlCol="0" anchor="ctr" anchorCtr="0" compatLnSpc="1"/>
          <a:lstStyle/>
          <a:p>
            <a:pPr marL="0" marR="0" lvl="0" indent="0" algn="ctr" defTabSz="548005" eaLnBrk="1" fontAlgn="base" latinLnBrk="0" hangingPunct="1">
              <a:lnSpc>
                <a:spcPct val="100000"/>
              </a:lnSpc>
              <a:spcBef>
                <a:spcPct val="0"/>
              </a:spcBef>
              <a:spcAft>
                <a:spcPct val="0"/>
              </a:spcAft>
              <a:buClrTx/>
              <a:buSzTx/>
              <a:buFontTx/>
              <a:buNone/>
              <a:defRPr/>
            </a:pPr>
            <a:endParaRPr kumimoji="0" lang="en-US" sz="1400" b="0" i="0" u="none" strike="noStrike" kern="0" cap="none" spc="0" normalizeH="0" baseline="0" noProof="0">
              <a:ln>
                <a:noFill/>
              </a:ln>
              <a:gradFill>
                <a:gsLst>
                  <a:gs pos="0">
                    <a:srgbClr val="FFFFFF"/>
                  </a:gs>
                  <a:gs pos="100000">
                    <a:srgbClr val="FFFFFF"/>
                  </a:gs>
                </a:gsLst>
                <a:lin ang="5400000" scaled="0"/>
              </a:gradFill>
              <a:effectLst/>
              <a:uLnTx/>
              <a:uFillTx/>
              <a:latin typeface="Segoe UI" panose="020b0502040204020203"/>
            </a:endParaRPr>
          </a:p>
        </p:txBody>
      </p:sp>
      <p:sp>
        <p:nvSpPr>
          <p:cNvPr id="98" name="Rectangle 35"/>
          <p:cNvSpPr/>
          <p:nvPr/>
        </p:nvSpPr>
        <p:spPr bwMode="auto">
          <a:xfrm>
            <a:off x="913011" y="5445224"/>
            <a:ext cx="11017224" cy="72008"/>
          </a:xfrm>
          <a:prstGeom prst="rect">
            <a:avLst/>
          </a:prstGeom>
          <a:solidFill>
            <a:schemeClr val="bg1"/>
          </a:solidFill>
          <a:ln>
            <a:noFill/>
            <a:headEnd type="none" w="med" len="med"/>
            <a:tailEnd type="none" w="med" len="med"/>
          </a:ln>
          <a:effectLst/>
        </p:spPr>
        <p:style>
          <a:lnRef idx="1">
            <a:schemeClr val="accent1"/>
          </a:lnRef>
          <a:fillRef idx="3">
            <a:schemeClr val="accent1"/>
          </a:fillRef>
          <a:effectRef idx="2">
            <a:schemeClr val="accent1"/>
          </a:effectRef>
          <a:fontRef idx="minor">
            <a:schemeClr val="lt1"/>
          </a:fontRef>
        </p:style>
        <p:txBody>
          <a:bodyPr vert="horz" wrap="square" lIns="91436" tIns="45718" rIns="91436" bIns="45718" numCol="1" rtlCol="0" anchor="ctr" anchorCtr="0" compatLnSpc="1"/>
          <a:lstStyle/>
          <a:p>
            <a:pPr algn="ctr" defTabSz="685800"/>
            <a:endParaRPr lang="en-US" sz="1700">
              <a:solidFill>
                <a:srgbClr val="FFFFFF">
                  <a:alpha val="98824"/>
                </a:srgbClr>
              </a:solidFill>
              <a:latin typeface="Segoe UI" panose="020b0502040204020203" pitchFamily="34" charset="0"/>
              <a:ea typeface="Segoe UI" panose="020b0502040204020203" pitchFamily="34" charset="0"/>
              <a:cs typeface="Segoe UI" panose="020b0502040204020203" pitchFamily="34" charset="0"/>
            </a:endParaRPr>
          </a:p>
        </p:txBody>
      </p:sp>
      <p:sp>
        <p:nvSpPr>
          <p:cNvPr id="99" name="TextBox 6"/>
          <p:cNvSpPr txBox="1"/>
          <p:nvPr/>
        </p:nvSpPr>
        <p:spPr>
          <a:xfrm>
            <a:off x="1071941" y="2023614"/>
            <a:ext cx="10297144" cy="1052596"/>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个人职业生涯的发展离不开组织，组织是个人发展的载体。在个人职业生涯发展中，组织、个人以及其他一些相关人员都扮演着重要的角色，承担着不同的任务。在组织中，员工的职业生涯发展不仅是个人的事情，也是组织的事情，是组织内部方方面面共同肩负的责任。</a:t>
            </a:r>
            <a:endParaRPr lang="zh-CN" altLang="zh-CN" sz="1600">
              <a:solidFill>
                <a:schemeClr val="bg1"/>
              </a:solidFill>
              <a:latin typeface="微软雅黑" panose="020b0503020204020204" pitchFamily="34" charset="-122"/>
              <a:ea typeface="微软雅黑" panose="020b0503020204020204" pitchFamily="34" charset="-122"/>
            </a:endParaRPr>
          </a:p>
        </p:txBody>
      </p:sp>
      <p:sp>
        <p:nvSpPr>
          <p:cNvPr id="100" name="TextBox 6"/>
          <p:cNvSpPr txBox="1"/>
          <p:nvPr/>
        </p:nvSpPr>
        <p:spPr>
          <a:xfrm>
            <a:off x="907224" y="5520398"/>
            <a:ext cx="3497787" cy="453457"/>
          </a:xfrm>
          <a:prstGeom prst="rect">
            <a:avLst/>
          </a:prstGeom>
          <a:noFill/>
        </p:spPr>
        <p:txBody>
          <a:bodyPr wrap="square" rtlCol="0">
            <a:spAutoFit/>
          </a:bodyPr>
          <a:lstStyle/>
          <a:p>
            <a:pPr algn="ctr">
              <a:lnSpc>
                <a:spcPct val="130000"/>
              </a:lnSpc>
            </a:pPr>
            <a:r>
              <a:rPr lang="en-US" altLang="zh-CN" sz="2000" b="1">
                <a:solidFill>
                  <a:schemeClr val="bg1"/>
                </a:solidFill>
                <a:latin typeface="微软雅黑" panose="020b0503020204020204" pitchFamily="34" charset="-122"/>
                <a:ea typeface="微软雅黑" panose="020b0503020204020204" pitchFamily="34" charset="-122"/>
              </a:rPr>
              <a:t>HR</a:t>
            </a:r>
            <a:r>
              <a:rPr lang="zh-CN" altLang="en-US" sz="2000" b="1">
                <a:solidFill>
                  <a:schemeClr val="bg1"/>
                </a:solidFill>
                <a:latin typeface="微软雅黑" panose="020b0503020204020204" pitchFamily="34" charset="-122"/>
                <a:ea typeface="微软雅黑" panose="020b0503020204020204" pitchFamily="34" charset="-122"/>
              </a:rPr>
              <a:t>部门的职责</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01" name="TextBox 6"/>
          <p:cNvSpPr txBox="1"/>
          <p:nvPr/>
        </p:nvSpPr>
        <p:spPr>
          <a:xfrm>
            <a:off x="4477407" y="5544114"/>
            <a:ext cx="3492000" cy="453457"/>
          </a:xfrm>
          <a:prstGeom prst="rect">
            <a:avLst/>
          </a:prstGeom>
          <a:noFill/>
        </p:spPr>
        <p:txBody>
          <a:bodyPr wrap="square" rtlCol="0">
            <a:spAutoFit/>
          </a:bodyPr>
          <a:lstStyle/>
          <a:p>
            <a:pPr algn="ctr">
              <a:lnSpc>
                <a:spcPct val="130000"/>
              </a:lnSpc>
            </a:pPr>
            <a:r>
              <a:rPr lang="zh-CN" altLang="en-US" sz="2000" b="1">
                <a:solidFill>
                  <a:schemeClr val="bg1"/>
                </a:solidFill>
                <a:latin typeface="微软雅黑" panose="020b0503020204020204" pitchFamily="34" charset="-122"/>
                <a:ea typeface="微软雅黑" panose="020b0503020204020204" pitchFamily="34" charset="-122"/>
              </a:rPr>
              <a:t>直线经理的职责</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02" name="TextBox 6"/>
          <p:cNvSpPr txBox="1"/>
          <p:nvPr/>
        </p:nvSpPr>
        <p:spPr>
          <a:xfrm>
            <a:off x="8041803" y="5528845"/>
            <a:ext cx="3492000" cy="453457"/>
          </a:xfrm>
          <a:prstGeom prst="rect">
            <a:avLst/>
          </a:prstGeom>
          <a:noFill/>
        </p:spPr>
        <p:txBody>
          <a:bodyPr wrap="square" rtlCol="0">
            <a:spAutoFit/>
          </a:bodyPr>
          <a:lstStyle/>
          <a:p>
            <a:pPr algn="ctr">
              <a:lnSpc>
                <a:spcPct val="130000"/>
              </a:lnSpc>
            </a:pPr>
            <a:r>
              <a:rPr lang="zh-CN" altLang="en-US" sz="2000" b="1">
                <a:solidFill>
                  <a:schemeClr val="bg1"/>
                </a:solidFill>
                <a:latin typeface="微软雅黑" panose="020b0503020204020204" pitchFamily="34" charset="-122"/>
                <a:ea typeface="微软雅黑" panose="020b0503020204020204" pitchFamily="34" charset="-122"/>
              </a:rPr>
              <a:t>员工个人的职责</a:t>
            </a:r>
            <a:endParaRPr lang="zh-CN" altLang="en-US" sz="1200" b="1">
              <a:solidFill>
                <a:schemeClr val="bg1"/>
              </a:solidFill>
              <a:latin typeface="微软雅黑" panose="020b0503020204020204" pitchFamily="34" charset="-122"/>
              <a:ea typeface="微软雅黑" panose="020b0503020204020204" pitchFamily="34" charset="-122"/>
            </a:endParaRPr>
          </a:p>
        </p:txBody>
      </p:sp>
      <p:sp>
        <p:nvSpPr>
          <p:cNvPr id="103" name="TextBox 6"/>
          <p:cNvSpPr txBox="1"/>
          <p:nvPr/>
        </p:nvSpPr>
        <p:spPr>
          <a:xfrm>
            <a:off x="1071940" y="3673191"/>
            <a:ext cx="3333071" cy="1372683"/>
          </a:xfrm>
          <a:prstGeom prst="rect">
            <a:avLst/>
          </a:prstGeom>
          <a:noFill/>
        </p:spPr>
        <p:txBody>
          <a:bodyPr wrap="square" rtlCol="0">
            <a:spAutoFit/>
          </a:bodyPr>
          <a:lstStyle/>
          <a:p>
            <a:pPr>
              <a:lnSpc>
                <a:spcPct val="130000"/>
              </a:lnSpc>
            </a:pPr>
            <a:r>
              <a:rPr lang="en-US" altLang="zh-CN" sz="1600">
                <a:solidFill>
                  <a:schemeClr val="bg1"/>
                </a:solidFill>
                <a:latin typeface="微软雅黑" panose="020b0503020204020204" pitchFamily="34" charset="-122"/>
                <a:ea typeface="微软雅黑" panose="020b0503020204020204" pitchFamily="34" charset="-122"/>
              </a:rPr>
              <a:t>1</a:t>
            </a:r>
            <a:r>
              <a:rPr lang="zh-CN" altLang="en-US" sz="1600">
                <a:solidFill>
                  <a:schemeClr val="bg1"/>
                </a:solidFill>
                <a:latin typeface="微软雅黑" panose="020b0503020204020204" pitchFamily="34" charset="-122"/>
                <a:ea typeface="微软雅黑" panose="020b0503020204020204" pitchFamily="34" charset="-122"/>
              </a:rPr>
              <a:t>）宣传规划的理念和重要性；</a:t>
            </a:r>
            <a:endParaRPr lang="zh-CN" altLang="en-US" sz="16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a:solidFill>
                  <a:schemeClr val="bg1"/>
                </a:solidFill>
                <a:latin typeface="微软雅黑" panose="020b0503020204020204" pitchFamily="34" charset="-122"/>
                <a:ea typeface="微软雅黑" panose="020b0503020204020204" pitchFamily="34" charset="-122"/>
              </a:rPr>
              <a:t>2</a:t>
            </a:r>
            <a:r>
              <a:rPr lang="zh-CN" altLang="en-US" sz="1600">
                <a:solidFill>
                  <a:schemeClr val="bg1"/>
                </a:solidFill>
                <a:latin typeface="微软雅黑" panose="020b0503020204020204" pitchFamily="34" charset="-122"/>
                <a:ea typeface="微软雅黑" panose="020b0503020204020204" pitchFamily="34" charset="-122"/>
              </a:rPr>
              <a:t>）进行规划的理论知识培训；</a:t>
            </a:r>
            <a:endParaRPr lang="zh-CN" altLang="en-US" sz="16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a:solidFill>
                  <a:schemeClr val="bg1"/>
                </a:solidFill>
                <a:latin typeface="微软雅黑" panose="020b0503020204020204" pitchFamily="34" charset="-122"/>
                <a:ea typeface="微软雅黑" panose="020b0503020204020204" pitchFamily="34" charset="-122"/>
              </a:rPr>
              <a:t>3</a:t>
            </a:r>
            <a:r>
              <a:rPr lang="zh-CN" altLang="en-US" sz="1600">
                <a:solidFill>
                  <a:schemeClr val="bg1"/>
                </a:solidFill>
                <a:latin typeface="微软雅黑" panose="020b0503020204020204" pitchFamily="34" charset="-122"/>
                <a:ea typeface="微软雅黑" panose="020b0503020204020204" pitchFamily="34" charset="-122"/>
              </a:rPr>
              <a:t>）制定完善规划的操作制度；</a:t>
            </a:r>
            <a:endParaRPr lang="zh-CN" altLang="en-US" sz="16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600">
                <a:solidFill>
                  <a:schemeClr val="bg1"/>
                </a:solidFill>
                <a:latin typeface="微软雅黑" panose="020b0503020204020204" pitchFamily="34" charset="-122"/>
                <a:ea typeface="微软雅黑" panose="020b0503020204020204" pitchFamily="34" charset="-122"/>
              </a:rPr>
              <a:t>4</a:t>
            </a:r>
            <a:r>
              <a:rPr lang="zh-CN" altLang="en-US" sz="1600">
                <a:solidFill>
                  <a:schemeClr val="bg1"/>
                </a:solidFill>
                <a:latin typeface="微软雅黑" panose="020b0503020204020204" pitchFamily="34" charset="-122"/>
                <a:ea typeface="微软雅黑" panose="020b0503020204020204" pitchFamily="34" charset="-122"/>
              </a:rPr>
              <a:t>）具体引导规划的工作开展；</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104" name="TextBox 6"/>
          <p:cNvSpPr txBox="1"/>
          <p:nvPr/>
        </p:nvSpPr>
        <p:spPr>
          <a:xfrm>
            <a:off x="4636336" y="3356992"/>
            <a:ext cx="3333071" cy="2025555"/>
          </a:xfrm>
          <a:prstGeom prst="rect">
            <a:avLst/>
          </a:prstGeom>
          <a:noFill/>
        </p:spPr>
        <p:txBody>
          <a:bodyPr wrap="square" rtlCol="0">
            <a:spAutoFit/>
          </a:bodyPr>
          <a:lstStyle/>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rPr>
              <a:t>）对员工的发展情况作出评估；</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rPr>
              <a:t>）提供职业咨询并协助设计职业发展路径、目标；</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3</a:t>
            </a:r>
            <a:r>
              <a:rPr lang="zh-CN" altLang="en-US" sz="1400">
                <a:solidFill>
                  <a:schemeClr val="bg1"/>
                </a:solidFill>
                <a:latin typeface="微软雅黑" panose="020b0503020204020204" pitchFamily="34" charset="-122"/>
                <a:ea typeface="微软雅黑" panose="020b0503020204020204" pitchFamily="34" charset="-122"/>
              </a:rPr>
              <a:t>）提供职位空缺信息、岗位轮调机会、培训课程并开展培训；</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4</a:t>
            </a:r>
            <a:r>
              <a:rPr lang="zh-CN" altLang="en-US" sz="1400">
                <a:solidFill>
                  <a:schemeClr val="bg1"/>
                </a:solidFill>
                <a:latin typeface="微软雅黑" panose="020b0503020204020204" pitchFamily="34" charset="-122"/>
                <a:ea typeface="微软雅黑" panose="020b0503020204020204" pitchFamily="34" charset="-122"/>
              </a:rPr>
              <a:t>）注重效果和提高，对生涯发展状况持续讨论、追踪效果。</a:t>
            </a:r>
            <a:endParaRPr lang="zh-CN" altLang="en-US" sz="1400">
              <a:solidFill>
                <a:schemeClr val="bg1"/>
              </a:solidFill>
              <a:latin typeface="微软雅黑" panose="020b0503020204020204" pitchFamily="34" charset="-122"/>
              <a:ea typeface="微软雅黑" panose="020b0503020204020204" pitchFamily="34" charset="-122"/>
            </a:endParaRPr>
          </a:p>
        </p:txBody>
      </p:sp>
      <p:sp>
        <p:nvSpPr>
          <p:cNvPr id="105" name="TextBox 6"/>
          <p:cNvSpPr txBox="1"/>
          <p:nvPr/>
        </p:nvSpPr>
        <p:spPr>
          <a:xfrm>
            <a:off x="8200732" y="3356992"/>
            <a:ext cx="3333071" cy="2052870"/>
          </a:xfrm>
          <a:prstGeom prst="rect">
            <a:avLst/>
          </a:prstGeom>
          <a:noFill/>
        </p:spPr>
        <p:txBody>
          <a:bodyPr wrap="square" rtlCol="0">
            <a:spAutoFit/>
          </a:bodyPr>
          <a:lstStyle/>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1</a:t>
            </a:r>
            <a:r>
              <a:rPr lang="zh-CN" altLang="en-US" sz="1400">
                <a:solidFill>
                  <a:schemeClr val="bg1"/>
                </a:solidFill>
                <a:latin typeface="微软雅黑" panose="020b0503020204020204" pitchFamily="34" charset="-122"/>
                <a:ea typeface="微软雅黑" panose="020b0503020204020204" pitchFamily="34" charset="-122"/>
              </a:rPr>
              <a:t>）了解规划知识，明确自身发展阶段和开发需求，建立个人目标和发展计划；</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2</a:t>
            </a:r>
            <a:r>
              <a:rPr lang="zh-CN" altLang="en-US" sz="1400">
                <a:solidFill>
                  <a:schemeClr val="bg1"/>
                </a:solidFill>
                <a:latin typeface="微软雅黑" panose="020b0503020204020204" pitchFamily="34" charset="-122"/>
                <a:ea typeface="微软雅黑" panose="020b0503020204020204" pitchFamily="34" charset="-122"/>
              </a:rPr>
              <a:t>）评估自己的兴趣、技能和价值，清楚地认识到自己在工作中的优势及不足。</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3</a:t>
            </a:r>
            <a:r>
              <a:rPr lang="zh-CN" altLang="en-US" sz="1400">
                <a:solidFill>
                  <a:schemeClr val="bg1"/>
                </a:solidFill>
                <a:latin typeface="微软雅黑" panose="020b0503020204020204" pitchFamily="34" charset="-122"/>
                <a:ea typeface="微软雅黑" panose="020b0503020204020204" pitchFamily="34" charset="-122"/>
              </a:rPr>
              <a:t>）查找培训课程信息和岗位论调、职位空缺信息，主动参与培训与轮岗等。</a:t>
            </a:r>
            <a:endParaRPr lang="zh-CN" altLang="en-US" sz="1400">
              <a:solidFill>
                <a:schemeClr val="bg1"/>
              </a:solidFill>
              <a:latin typeface="微软雅黑" panose="020b0503020204020204" pitchFamily="34" charset="-122"/>
              <a:ea typeface="微软雅黑" panose="020b0503020204020204" pitchFamily="34" charset="-122"/>
            </a:endParaRPr>
          </a:p>
          <a:p>
            <a:pPr>
              <a:lnSpc>
                <a:spcPct val="130000"/>
              </a:lnSpc>
            </a:pPr>
            <a:r>
              <a:rPr lang="en-US" altLang="zh-CN" sz="1400">
                <a:solidFill>
                  <a:schemeClr val="bg1"/>
                </a:solidFill>
                <a:latin typeface="微软雅黑" panose="020b0503020204020204" pitchFamily="34" charset="-122"/>
                <a:ea typeface="微软雅黑" panose="020b0503020204020204" pitchFamily="34" charset="-122"/>
              </a:rPr>
              <a:t>4</a:t>
            </a:r>
            <a:r>
              <a:rPr lang="zh-CN" altLang="en-US" sz="1400">
                <a:solidFill>
                  <a:schemeClr val="bg1"/>
                </a:solidFill>
                <a:latin typeface="微软雅黑" panose="020b0503020204020204" pitchFamily="34" charset="-122"/>
                <a:ea typeface="微软雅黑" panose="020b0503020204020204" pitchFamily="34" charset="-122"/>
              </a:rPr>
              <a:t>）持续跟踪，不断提升与完善自己。</a:t>
            </a:r>
            <a:endParaRPr lang="zh-CN" altLang="en-US" sz="14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Effect transition="in" filter="wipe(left)">
                                      <p:cBhvr>
                                        <p:cTn id="7" dur="300"/>
                                        <p:tgtEl>
                                          <p:spTgt spid="99"/>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103"/>
                                        </p:tgtEl>
                                        <p:attrNameLst>
                                          <p:attrName>style.visibility</p:attrName>
                                        </p:attrNameLst>
                                      </p:cBhvr>
                                      <p:to>
                                        <p:strVal val="visible"/>
                                      </p:to>
                                    </p:set>
                                    <p:animEffect transition="in" filter="wipe(left)">
                                      <p:cBhvr>
                                        <p:cTn id="11" dur="300"/>
                                        <p:tgtEl>
                                          <p:spTgt spid="103"/>
                                        </p:tgtEl>
                                      </p:cBhvr>
                                    </p:animEffect>
                                  </p:childTnLst>
                                </p:cTn>
                              </p:par>
                            </p:childTnLst>
                          </p:cTn>
                        </p:par>
                        <p:par>
                          <p:cTn id="12" fill="hold" nodeType="afterGroup">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wipe(left)">
                                      <p:cBhvr>
                                        <p:cTn id="15" dur="300"/>
                                        <p:tgtEl>
                                          <p:spTgt spid="104"/>
                                        </p:tgtEl>
                                      </p:cBhvr>
                                    </p:animEffect>
                                  </p:childTnLst>
                                </p:cTn>
                              </p:par>
                            </p:childTnLst>
                          </p:cTn>
                        </p:par>
                        <p:par>
                          <p:cTn id="16" fill="hold" nodeType="afterGroup">
                            <p:stCondLst>
                              <p:cond delay="900"/>
                            </p:stCondLst>
                            <p:childTnLst>
                              <p:par>
                                <p:cTn id="17" presetID="22" presetClass="entr" presetSubtype="8" fill="hold" grpId="0" nodeType="afterEffect">
                                  <p:stCondLst>
                                    <p:cond delay="0"/>
                                  </p:stCondLst>
                                  <p:childTnLst>
                                    <p:set>
                                      <p:cBhvr>
                                        <p:cTn id="18" dur="1" fill="hold">
                                          <p:stCondLst>
                                            <p:cond delay="0"/>
                                          </p:stCondLst>
                                        </p:cTn>
                                        <p:tgtEl>
                                          <p:spTgt spid="105"/>
                                        </p:tgtEl>
                                        <p:attrNameLst>
                                          <p:attrName>style.visibility</p:attrName>
                                        </p:attrNameLst>
                                      </p:cBhvr>
                                      <p:to>
                                        <p:strVal val="visible"/>
                                      </p:to>
                                    </p:set>
                                    <p:animEffect transition="in" filter="wipe(left)">
                                      <p:cBhvr>
                                        <p:cTn id="19" dur="300"/>
                                        <p:tgtEl>
                                          <p:spTgt spid="1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p:bldP spid="103" grpId="0"/>
      <p:bldP spid="104" grpId="0"/>
      <p:bldP spid="105" grpId="0"/>
    </p:bldLst>
  </p:timing>
</p:sld>
</file>

<file path=ppt/slides/slide3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6" name="矩形 5"/>
          <p:cNvSpPr/>
          <p:nvPr/>
        </p:nvSpPr>
        <p:spPr>
          <a:xfrm>
            <a:off x="5737547" y="3780050"/>
            <a:ext cx="4608512"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职业生涯诊断</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 name="矩形 6"/>
          <p:cNvSpPr/>
          <p:nvPr/>
        </p:nvSpPr>
        <p:spPr>
          <a:xfrm>
            <a:off x="5737547" y="4211997"/>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确定职业定位（职业锚）</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矩形 7"/>
          <p:cNvSpPr/>
          <p:nvPr/>
        </p:nvSpPr>
        <p:spPr>
          <a:xfrm>
            <a:off x="5737547" y="4643944"/>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选择职业发展通道</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矩形 8"/>
          <p:cNvSpPr/>
          <p:nvPr/>
        </p:nvSpPr>
        <p:spPr>
          <a:xfrm>
            <a:off x="5737547" y="5075892"/>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确定发展目标（远、中、近）</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TextBox 8"/>
          <p:cNvSpPr txBox="1"/>
          <p:nvPr/>
        </p:nvSpPr>
        <p:spPr>
          <a:xfrm>
            <a:off x="4225379" y="2996952"/>
            <a:ext cx="6912768" cy="523220"/>
          </a:xfrm>
          <a:prstGeom prst="rect">
            <a:avLst/>
          </a:prstGeom>
          <a:noFill/>
        </p:spPr>
        <p:txBody>
          <a:bodyPr wrap="square" rtlCol="0">
            <a:spAutoFit/>
          </a:bodyPr>
          <a:lstStyle/>
          <a:p>
            <a:pPr algn="ctr"/>
            <a:r>
              <a:rPr lang="en-US" altLang="zh-CN" sz="2800" b="1">
                <a:solidFill>
                  <a:srgbClr val="FF6600"/>
                </a:solidFill>
                <a:latin typeface="微软雅黑" panose="020b0503020204020204" pitchFamily="34" charset="-122"/>
                <a:ea typeface="微软雅黑" panose="020b0503020204020204" pitchFamily="34" charset="-122"/>
              </a:rPr>
              <a:t>04       </a:t>
            </a:r>
            <a:r>
              <a:rPr lang="zh-CN" altLang="en-US" sz="2800" b="1">
                <a:solidFill>
                  <a:srgbClr val="FF6600"/>
                </a:solidFill>
                <a:latin typeface="微软雅黑" panose="020b0503020204020204" pitchFamily="34" charset="-122"/>
                <a:ea typeface="微软雅黑" panose="020b0503020204020204" pitchFamily="34" charset="-122"/>
              </a:rPr>
              <a:t>职业生涯规划的实施步骤</a:t>
            </a:r>
            <a:endParaRPr lang="zh-CN" altLang="en-US" sz="2800" b="1">
              <a:solidFill>
                <a:srgbClr val="FF6600"/>
              </a:solidFill>
              <a:latin typeface="微软雅黑" panose="020b0503020204020204" pitchFamily="34" charset="-122"/>
              <a:ea typeface="微软雅黑" panose="020b0503020204020204" pitchFamily="34" charset="-122"/>
            </a:endParaRPr>
          </a:p>
        </p:txBody>
      </p:sp>
      <p:sp>
        <p:nvSpPr>
          <p:cNvPr id="11" name="矩形 10"/>
          <p:cNvSpPr/>
          <p:nvPr/>
        </p:nvSpPr>
        <p:spPr>
          <a:xfrm>
            <a:off x="5737547" y="5508040"/>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bg1"/>
                </a:solidFill>
                <a:latin typeface="微软雅黑" panose="020b0503020204020204" pitchFamily="34" charset="-122"/>
                <a:ea typeface="微软雅黑" panose="020b0503020204020204" pitchFamily="34" charset="-122"/>
              </a:rPr>
              <a:t>制定实施计划与措施</a:t>
            </a:r>
            <a:endParaRPr lang="zh-CN" altLang="en-US" kern="0">
              <a:solidFill>
                <a:schemeClr val="bg1"/>
              </a:solidFill>
              <a:latin typeface="微软雅黑" panose="020b0503020204020204" pitchFamily="34" charset="-122"/>
              <a:ea typeface="微软雅黑" panose="020b0503020204020204" pitchFamily="34" charset="-122"/>
            </a:endParaRPr>
          </a:p>
        </p:txBody>
      </p:sp>
      <p:sp>
        <p:nvSpPr>
          <p:cNvPr id="12" name="矩形 11"/>
          <p:cNvSpPr/>
          <p:nvPr/>
        </p:nvSpPr>
        <p:spPr>
          <a:xfrm>
            <a:off x="5737547" y="5939988"/>
            <a:ext cx="3960440" cy="369332"/>
          </a:xfrm>
          <a:prstGeom prst="rect">
            <a:avLst/>
          </a:prstGeom>
        </p:spPr>
        <p:txBody>
          <a:bodyPr wrap="square">
            <a:spAutoFit/>
          </a:bodyPr>
          <a:lstStyle/>
          <a:p>
            <a:pPr marL="285750" lvl="0" indent="-285750">
              <a:buFont typeface="Arial" panose="020b0604020202020204" pitchFamily="34" charset="0"/>
              <a:buChar char="•"/>
              <a:defRPr/>
            </a:pPr>
            <a:r>
              <a:rPr lang="zh-CN" altLang="en-US" kern="0">
                <a:solidFill>
                  <a:schemeClr val="tx1">
                    <a:lumMod val="65000"/>
                    <a:lumOff val="35000"/>
                  </a:schemeClr>
                </a:solidFill>
                <a:latin typeface="微软雅黑" panose="020b0503020204020204" pitchFamily="34" charset="-122"/>
                <a:ea typeface="微软雅黑" panose="020b0503020204020204" pitchFamily="34" charset="-122"/>
              </a:rPr>
              <a:t>反馈修正，跟踪管理</a:t>
            </a:r>
            <a:endParaRPr lang="zh-CN" altLang="en-US" kern="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63" presetClass="path" presetSubtype="0" accel="50000" fill="hold" grpId="1" nodeType="withEffect">
                                  <p:stCondLst>
                                    <p:cond delay="0"/>
                                  </p:stCondLst>
                                  <p:childTnLst>
                                    <p:animMotion origin="layout" path="M -0.87919 0 L -4.08487E-06 0" pathEditMode="relative" rAng="0" ptsTypes="AA">
                                      <p:cBhvr>
                                        <p:cTn id="9" dur="500" fill="hold"/>
                                        <p:tgtEl>
                                          <p:spTgt spid="10"/>
                                        </p:tgtEl>
                                        <p:attrNameLst>
                                          <p:attrName>ppt_x</p:attrName>
                                          <p:attrName>ppt_y</p:attrName>
                                        </p:attrNameLst>
                                      </p:cBhvr>
                                      <p:rCtr x="43960" y="0"/>
                                    </p:animMotion>
                                  </p:childTnLst>
                                </p:cTn>
                              </p:par>
                            </p:childTnLst>
                          </p:cTn>
                        </p:par>
                        <p:par>
                          <p:cTn id="10" fill="hold" nodeType="afterGroup">
                            <p:stCondLst>
                              <p:cond delay="500"/>
                            </p:stCondLst>
                            <p:childTnLst>
                              <p:par>
                                <p:cTn id="11" presetID="5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Scale>
                                      <p:cBhvr>
                                        <p:cTn id="13" dur="1000" decel="50000" fill="hold">
                                          <p:stCondLst>
                                            <p:cond delay="0"/>
                                          </p:stCondLst>
                                        </p:cTn>
                                        <p:tgtEl>
                                          <p:spTgt spid="6"/>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4" dur="1000" decel="50000" fill="hold">
                                          <p:stCondLst>
                                            <p:cond delay="0"/>
                                          </p:stCondLst>
                                        </p:cTn>
                                        <p:tgtEl>
                                          <p:spTgt spid="6"/>
                                        </p:tgtEl>
                                        <p:attrNameLst>
                                          <p:attrName>ppt_x</p:attrName>
                                          <p:attrName>ppt_y</p:attrName>
                                        </p:attrNameLst>
                                      </p:cBhvr>
                                    </p:animMotion>
                                    <p:animEffect transition="in" filter="fade">
                                      <p:cBhvr>
                                        <p:cTn id="15" dur="1000"/>
                                        <p:tgtEl>
                                          <p:spTgt spid="6"/>
                                        </p:tgtEl>
                                      </p:cBhvr>
                                    </p:animEffect>
                                  </p:childTnLst>
                                </p:cTn>
                              </p:par>
                              <p:par>
                                <p:cTn id="16" presetID="52" presetClass="entr" presetSubtype="0" fill="hold" grpId="0" nodeType="withEffect">
                                  <p:stCondLst>
                                    <p:cond delay="200"/>
                                  </p:stCondLst>
                                  <p:iterate type="lt">
                                    <p:tmPct val="0"/>
                                  </p:iterate>
                                  <p:childTnLst>
                                    <p:set>
                                      <p:cBhvr>
                                        <p:cTn id="17" dur="1" fill="hold">
                                          <p:stCondLst>
                                            <p:cond delay="0"/>
                                          </p:stCondLst>
                                        </p:cTn>
                                        <p:tgtEl>
                                          <p:spTgt spid="7"/>
                                        </p:tgtEl>
                                        <p:attrNameLst>
                                          <p:attrName>style.visibility</p:attrName>
                                        </p:attrNameLst>
                                      </p:cBhvr>
                                      <p:to>
                                        <p:strVal val="visible"/>
                                      </p:to>
                                    </p:set>
                                    <p:animScale>
                                      <p:cBhvr>
                                        <p:cTn id="18" dur="1000" decel="50000" fill="hold">
                                          <p:stCondLst>
                                            <p:cond delay="0"/>
                                          </p:stCondLst>
                                        </p:cTn>
                                        <p:tgtEl>
                                          <p:spTgt spid="7"/>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19" dur="1000" decel="50000" fill="hold">
                                          <p:stCondLst>
                                            <p:cond delay="0"/>
                                          </p:stCondLst>
                                        </p:cTn>
                                        <p:tgtEl>
                                          <p:spTgt spid="7"/>
                                        </p:tgtEl>
                                        <p:attrNameLst>
                                          <p:attrName>ppt_x</p:attrName>
                                          <p:attrName>ppt_y</p:attrName>
                                        </p:attrNameLst>
                                      </p:cBhvr>
                                    </p:animMotion>
                                    <p:animEffect transition="in" filter="fade">
                                      <p:cBhvr>
                                        <p:cTn id="20" dur="1000"/>
                                        <p:tgtEl>
                                          <p:spTgt spid="7"/>
                                        </p:tgtEl>
                                      </p:cBhvr>
                                    </p:animEffect>
                                  </p:childTnLst>
                                </p:cTn>
                              </p:par>
                              <p:par>
                                <p:cTn id="21" presetID="52" presetClass="entr" presetSubtype="0" fill="hold" grpId="0" nodeType="withEffect">
                                  <p:stCondLst>
                                    <p:cond delay="400"/>
                                  </p:stCondLst>
                                  <p:childTnLst>
                                    <p:set>
                                      <p:cBhvr>
                                        <p:cTn id="22" dur="1" fill="hold">
                                          <p:stCondLst>
                                            <p:cond delay="0"/>
                                          </p:stCondLst>
                                        </p:cTn>
                                        <p:tgtEl>
                                          <p:spTgt spid="8"/>
                                        </p:tgtEl>
                                        <p:attrNameLst>
                                          <p:attrName>style.visibility</p:attrName>
                                        </p:attrNameLst>
                                      </p:cBhvr>
                                      <p:to>
                                        <p:strVal val="visible"/>
                                      </p:to>
                                    </p:set>
                                    <p:animScale>
                                      <p:cBhvr>
                                        <p:cTn id="23" dur="1000" decel="50000" fill="hold">
                                          <p:stCondLst>
                                            <p:cond delay="0"/>
                                          </p:stCondLst>
                                        </p:cTn>
                                        <p:tgtEl>
                                          <p:spTgt spid="8"/>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4" dur="1000" decel="50000" fill="hold">
                                          <p:stCondLst>
                                            <p:cond delay="0"/>
                                          </p:stCondLst>
                                        </p:cTn>
                                        <p:tgtEl>
                                          <p:spTgt spid="8"/>
                                        </p:tgtEl>
                                        <p:attrNameLst>
                                          <p:attrName>ppt_x</p:attrName>
                                          <p:attrName>ppt_y</p:attrName>
                                        </p:attrNameLst>
                                      </p:cBhvr>
                                    </p:animMotion>
                                    <p:animEffect transition="in" filter="fade">
                                      <p:cBhvr>
                                        <p:cTn id="25" dur="1000"/>
                                        <p:tgtEl>
                                          <p:spTgt spid="8"/>
                                        </p:tgtEl>
                                      </p:cBhvr>
                                    </p:animEffect>
                                  </p:childTnLst>
                                </p:cTn>
                              </p:par>
                              <p:par>
                                <p:cTn id="26" presetID="52" presetClass="entr" presetSubtype="0" fill="hold" grpId="0" nodeType="withEffect">
                                  <p:stCondLst>
                                    <p:cond delay="600"/>
                                  </p:stCondLst>
                                  <p:iterate type="lt">
                                    <p:tmPct val="0"/>
                                  </p:iterate>
                                  <p:childTnLst>
                                    <p:set>
                                      <p:cBhvr>
                                        <p:cTn id="27" dur="1" fill="hold">
                                          <p:stCondLst>
                                            <p:cond delay="0"/>
                                          </p:stCondLst>
                                        </p:cTn>
                                        <p:tgtEl>
                                          <p:spTgt spid="9"/>
                                        </p:tgtEl>
                                        <p:attrNameLst>
                                          <p:attrName>style.visibility</p:attrName>
                                        </p:attrNameLst>
                                      </p:cBhvr>
                                      <p:to>
                                        <p:strVal val="visible"/>
                                      </p:to>
                                    </p:set>
                                    <p:animScale>
                                      <p:cBhvr>
                                        <p:cTn id="28" dur="1000" decel="50000" fill="hold">
                                          <p:stCondLst>
                                            <p:cond delay="0"/>
                                          </p:stCondLst>
                                        </p:cTn>
                                        <p:tgtEl>
                                          <p:spTgt spid="9"/>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29" dur="1000" decel="50000" fill="hold">
                                          <p:stCondLst>
                                            <p:cond delay="0"/>
                                          </p:stCondLst>
                                        </p:cTn>
                                        <p:tgtEl>
                                          <p:spTgt spid="9"/>
                                        </p:tgtEl>
                                        <p:attrNameLst>
                                          <p:attrName>ppt_x</p:attrName>
                                          <p:attrName>ppt_y</p:attrName>
                                        </p:attrNameLst>
                                      </p:cBhvr>
                                    </p:animMotion>
                                    <p:animEffect transition="in" filter="fade">
                                      <p:cBhvr>
                                        <p:cTn id="30" dur="1000"/>
                                        <p:tgtEl>
                                          <p:spTgt spid="9"/>
                                        </p:tgtEl>
                                      </p:cBhvr>
                                    </p:animEffect>
                                  </p:childTnLst>
                                </p:cTn>
                              </p:par>
                              <p:par>
                                <p:cTn id="31" presetID="52" presetClass="entr" presetSubtype="0" fill="hold" grpId="0" nodeType="withEffect">
                                  <p:stCondLst>
                                    <p:cond delay="800"/>
                                  </p:stCondLst>
                                  <p:childTnLst>
                                    <p:set>
                                      <p:cBhvr>
                                        <p:cTn id="32" dur="1" fill="hold">
                                          <p:stCondLst>
                                            <p:cond delay="0"/>
                                          </p:stCondLst>
                                        </p:cTn>
                                        <p:tgtEl>
                                          <p:spTgt spid="11"/>
                                        </p:tgtEl>
                                        <p:attrNameLst>
                                          <p:attrName>style.visibility</p:attrName>
                                        </p:attrNameLst>
                                      </p:cBhvr>
                                      <p:to>
                                        <p:strVal val="visible"/>
                                      </p:to>
                                    </p:set>
                                    <p:animScale>
                                      <p:cBhvr>
                                        <p:cTn id="33" dur="1000" decel="50000" fill="hold">
                                          <p:stCondLst>
                                            <p:cond delay="0"/>
                                          </p:stCondLst>
                                        </p:cTn>
                                        <p:tgtEl>
                                          <p:spTgt spid="11"/>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4" dur="1000" decel="50000" fill="hold">
                                          <p:stCondLst>
                                            <p:cond delay="0"/>
                                          </p:stCondLst>
                                        </p:cTn>
                                        <p:tgtEl>
                                          <p:spTgt spid="11"/>
                                        </p:tgtEl>
                                        <p:attrNameLst>
                                          <p:attrName>ppt_x</p:attrName>
                                          <p:attrName>ppt_y</p:attrName>
                                        </p:attrNameLst>
                                      </p:cBhvr>
                                    </p:animMotion>
                                    <p:animEffect transition="in" filter="fade">
                                      <p:cBhvr>
                                        <p:cTn id="35" dur="1000"/>
                                        <p:tgtEl>
                                          <p:spTgt spid="11"/>
                                        </p:tgtEl>
                                      </p:cBhvr>
                                    </p:animEffect>
                                  </p:childTnLst>
                                </p:cTn>
                              </p:par>
                              <p:par>
                                <p:cTn id="36" presetID="52" presetClass="entr" presetSubtype="0" fill="hold" grpId="0" nodeType="withEffect">
                                  <p:stCondLst>
                                    <p:cond delay="1000"/>
                                  </p:stCondLst>
                                  <p:iterate type="lt">
                                    <p:tmPct val="0"/>
                                  </p:iterate>
                                  <p:childTnLst>
                                    <p:set>
                                      <p:cBhvr>
                                        <p:cTn id="37" dur="1" fill="hold">
                                          <p:stCondLst>
                                            <p:cond delay="0"/>
                                          </p:stCondLst>
                                        </p:cTn>
                                        <p:tgtEl>
                                          <p:spTgt spid="12"/>
                                        </p:tgtEl>
                                        <p:attrNameLst>
                                          <p:attrName>style.visibility</p:attrName>
                                        </p:attrNameLst>
                                      </p:cBhvr>
                                      <p:to>
                                        <p:strVal val="visible"/>
                                      </p:to>
                                    </p:set>
                                    <p:animScale>
                                      <p:cBhvr>
                                        <p:cTn id="38" dur="1000" decel="50000" fill="hold">
                                          <p:stCondLst>
                                            <p:cond delay="0"/>
                                          </p:stCondLst>
                                        </p:cTn>
                                        <p:tgtEl>
                                          <p:spTgt spid="12"/>
                                        </p:tgtEl>
                                      </p:cBhvr>
                                      <p:from x="250000" y="250000"/>
                                      <p:to x="100000" y="100000"/>
                                    </p:animScale>
                                    <p:animMotion origin="layout" path="M -0.46736 0.92887 C -0.37517 0.88508 -0.02552 0.75279 0.0908 0.66613 C 0.20747 0.57948 0.21649 0.50394 0.23177 0.40825 C 0.24705 0.31256 0.22118 0.15964 0.18264 0.09152 C 0.1441 0.02341 0.03802 0 0 0" pathEditMode="relative" ptsTypes="">
                                      <p:cBhvr>
                                        <p:cTn id="39" dur="1000" decel="50000" fill="hold">
                                          <p:stCondLst>
                                            <p:cond delay="0"/>
                                          </p:stCondLst>
                                        </p:cTn>
                                        <p:tgtEl>
                                          <p:spTgt spid="12"/>
                                        </p:tgtEl>
                                        <p:attrNameLst>
                                          <p:attrName>ppt_x</p:attrName>
                                          <p:attrName>ppt_y</p:attrName>
                                        </p:attrNameLst>
                                      </p:cBhvr>
                                    </p:animMotion>
                                    <p:animEffect transition="in" filter="fade">
                                      <p:cBhvr>
                                        <p:cTn id="40"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0" grpId="1"/>
      <p:bldP spid="11" grpId="0"/>
      <p:bldP spid="12" grpId="0"/>
    </p:bldLst>
  </p:timing>
</p:sld>
</file>

<file path=ppt/slides/slide3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44" name="Presentation Title Rectangle"/>
          <p:cNvSpPr txBox="1"/>
          <p:nvPr/>
        </p:nvSpPr>
        <p:spPr>
          <a:xfrm>
            <a:off x="2051035" y="2631590"/>
            <a:ext cx="2678400" cy="3028816"/>
          </a:xfrm>
          <a:prstGeom prst="rect">
            <a:avLst/>
          </a:prstGeom>
          <a:solidFill>
            <a:srgbClr val="94C949"/>
          </a:solidFill>
          <a:effectLst/>
        </p:spPr>
        <p:txBody>
          <a:bodyPr lIns="182880" rIns="137160" bIns="182880" anchor="b" anchorCtr="0">
            <a:noAutofit/>
          </a:bodyPr>
          <a:lstStyle>
            <a:lvl1pPr algn="l" defTabSz="914400" rtl="0" eaLnBrk="1" latinLnBrk="0" hangingPunct="1">
              <a:lnSpc>
                <a:spcPct val="90000"/>
              </a:lnSpc>
              <a:spcBef>
                <a:spcPct val="0"/>
              </a:spcBef>
              <a:buNone/>
              <a:defRPr lang="en-US" sz="3600" b="1" i="0" kern="1200" cap="none" spc="-100" baseline="0">
                <a:ln w="3175">
                  <a:noFill/>
                </a:ln>
                <a:gradFill flip="none" rotWithShape="1">
                  <a:gsLst>
                    <a:gs pos="4583">
                      <a:srgbClr val="FFFFFF"/>
                    </a:gs>
                    <a:gs pos="100000">
                      <a:srgbClr val="FFFFFF"/>
                    </a:gs>
                  </a:gsLst>
                  <a:lin ang="5400000" scaled="0"/>
                </a:gradFill>
                <a:effectLst/>
                <a:latin typeface="+mj-lt"/>
                <a:ea typeface="+mn-ea"/>
                <a:cs typeface="Arial" panose="020b0604020202020204" pitchFamily="34" charset="0"/>
              </a:defRPr>
            </a:lvl1pPr>
          </a:lstStyle>
          <a:p>
            <a:pPr marL="0" marR="0" lvl="0" indent="0" algn="l" defTabSz="685800" rtl="0" eaLnBrk="1" fontAlgn="auto" latinLnBrk="0" hangingPunct="1">
              <a:lnSpc>
                <a:spcPct val="90000"/>
              </a:lnSpc>
              <a:spcBef>
                <a:spcPct val="0"/>
              </a:spcBef>
              <a:spcAft>
                <a:spcPct val="0"/>
              </a:spcAft>
              <a:buClrTx/>
              <a:buSzTx/>
              <a:buFontTx/>
              <a:buNone/>
              <a:defRPr/>
            </a:pPr>
            <a:endParaRPr kumimoji="0" lang="en-US" sz="2400" b="1" i="0" u="none" strike="noStrike" kern="0" cap="none" spc="0" normalizeH="0" baseline="0" noProof="0">
              <a:ln w="3175">
                <a:noFill/>
              </a:ln>
              <a:gradFill flip="none" rotWithShape="1">
                <a:gsLst>
                  <a:gs pos="4583">
                    <a:srgbClr val="FFFFFF"/>
                  </a:gs>
                  <a:gs pos="100000">
                    <a:srgbClr val="FFFFFF"/>
                  </a:gs>
                </a:gsLst>
                <a:lin ang="5400000" scaled="0"/>
              </a:gradFill>
              <a:effectLst/>
              <a:uLnTx/>
              <a:uFillTx/>
              <a:latin typeface="Segoe Light" pitchFamily="34" charset="0"/>
              <a:cs typeface="Arial" panose="020b0604020202020204" pitchFamily="34" charset="0"/>
            </a:endParaRPr>
          </a:p>
        </p:txBody>
      </p:sp>
      <p:sp>
        <p:nvSpPr>
          <p:cNvPr id="48" name="Rectangle 17"/>
          <p:cNvSpPr/>
          <p:nvPr/>
        </p:nvSpPr>
        <p:spPr bwMode="auto">
          <a:xfrm>
            <a:off x="2056606" y="3168805"/>
            <a:ext cx="2672021" cy="2343105"/>
          </a:xfrm>
          <a:prstGeom prst="rect">
            <a:avLst/>
          </a:prstGeom>
          <a:solidFill>
            <a:srgbClr val="70AD2D"/>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ct val="0"/>
              </a:spcBef>
              <a:spcAft>
                <a:spcPct val="0"/>
              </a:spcAft>
              <a:buClrTx/>
              <a:buSzTx/>
              <a:buFontTx/>
              <a:buNone/>
              <a:defRPr/>
            </a:pPr>
            <a:endParaRPr kumimoji="0" lang="en-US" sz="1700" b="0" i="0" u="none" strike="noStrike" kern="0" cap="none" spc="0" normalizeH="0" baseline="0" noProof="0">
              <a:ln>
                <a:noFill/>
              </a:ln>
              <a:solidFill>
                <a:srgbClr val="FFFFFF">
                  <a:alpha val="99000"/>
                </a:srgbClr>
              </a:solidFill>
              <a:effectLst/>
              <a:uLnTx/>
              <a:uFillTx/>
              <a:latin typeface="Segoe UI" panose="020b0502040204020203"/>
            </a:endParaRPr>
          </a:p>
        </p:txBody>
      </p:sp>
      <p:sp>
        <p:nvSpPr>
          <p:cNvPr id="45" name="TextBox 6"/>
          <p:cNvSpPr txBox="1"/>
          <p:nvPr/>
        </p:nvSpPr>
        <p:spPr>
          <a:xfrm>
            <a:off x="2144759" y="3337279"/>
            <a:ext cx="2520281" cy="2012859"/>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“自己自彼，百战百胜”是生涯探索与规划的最佳原则，若我们对自己以及环境有充分的认识与了解，便能做出较为适合自己的决定。</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2" name="Rectangle 26"/>
          <p:cNvSpPr/>
          <p:nvPr/>
        </p:nvSpPr>
        <p:spPr bwMode="auto">
          <a:xfrm>
            <a:off x="7736140" y="4991978"/>
            <a:ext cx="2679450" cy="668428"/>
          </a:xfrm>
          <a:prstGeom prst="rect">
            <a:avLst/>
          </a:prstGeom>
          <a:solidFill>
            <a:srgbClr val="3397D3">
              <a:lumMod val="50000"/>
            </a:srgbClr>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marL="0" marR="0" lvl="0" indent="0" defTabSz="685800" eaLnBrk="1" fontAlgn="auto" latinLnBrk="0" hangingPunct="1">
              <a:lnSpc>
                <a:spcPct val="100000"/>
              </a:lnSpc>
              <a:spcBef>
                <a:spcPts val="375"/>
              </a:spcBef>
              <a:spcAft>
                <a:spcPts val="375"/>
              </a:spcAft>
              <a:buClrTx/>
              <a:buSzTx/>
              <a:buFontTx/>
              <a:buNone/>
              <a:defRPr/>
            </a:pPr>
            <a:endParaRPr kumimoji="0" lang="en-US" sz="1100" b="0" i="0" u="none" strike="noStrike" kern="0" cap="none" spc="0" normalizeH="0" baseline="0" noProof="0">
              <a:ln>
                <a:noFill/>
              </a:ln>
              <a:gradFill>
                <a:gsLst>
                  <a:gs pos="0">
                    <a:srgbClr val="FFFFFF"/>
                  </a:gs>
                  <a:gs pos="86000">
                    <a:srgbClr val="FFFFFF"/>
                  </a:gs>
                </a:gsLst>
                <a:lin ang="5400000" scaled="0"/>
              </a:gradFill>
              <a:effectLst/>
              <a:uLnTx/>
              <a:uFillTx/>
              <a:latin typeface="Segoe UI" panose="020b0502040204020203"/>
            </a:endParaRPr>
          </a:p>
        </p:txBody>
      </p:sp>
      <p:sp>
        <p:nvSpPr>
          <p:cNvPr id="43" name="Rectangle 25"/>
          <p:cNvSpPr/>
          <p:nvPr/>
        </p:nvSpPr>
        <p:spPr bwMode="auto">
          <a:xfrm>
            <a:off x="4893902" y="4991985"/>
            <a:ext cx="2681927" cy="669263"/>
          </a:xfrm>
          <a:prstGeom prst="rect">
            <a:avLst/>
          </a:prstGeom>
          <a:solidFill>
            <a:srgbClr val="8E499C"/>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lvl="0" defTabSz="685800">
              <a:spcBef>
                <a:spcPts val="375"/>
              </a:spcBef>
              <a:spcAft>
                <a:spcPts val="375"/>
              </a:spcAft>
            </a:pPr>
            <a:endParaRPr kumimoji="0" lang="en-US" sz="1100" b="0" i="0" u="none" strike="noStrike" kern="0" cap="none" spc="0" normalizeH="0" baseline="0" noProof="0">
              <a:ln>
                <a:noFill/>
              </a:ln>
              <a:gradFill>
                <a:gsLst>
                  <a:gs pos="0">
                    <a:srgbClr val="FFFFFF"/>
                  </a:gs>
                  <a:gs pos="86000">
                    <a:srgbClr val="FFFFFF"/>
                  </a:gs>
                </a:gsLst>
                <a:lin ang="5400000" scaled="0"/>
              </a:gradFill>
              <a:effectLst/>
              <a:uLnTx/>
              <a:uFillTx/>
              <a:latin typeface="Segoe UI" panose="020b0502040204020203"/>
            </a:endParaRPr>
          </a:p>
        </p:txBody>
      </p:sp>
      <p:sp>
        <p:nvSpPr>
          <p:cNvPr id="6" name="文本框 5"/>
          <p:cNvSpPr txBox="1"/>
          <p:nvPr/>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.1 </a:t>
            </a:r>
            <a:r>
              <a:rPr lang="zh-CN" altLang="en-US" sz="1600">
                <a:solidFill>
                  <a:srgbClr val="3D8ECD"/>
                </a:solidFill>
                <a:latin typeface="微软雅黑" panose="020b0503020204020204" pitchFamily="34" charset="-122"/>
                <a:ea typeface="微软雅黑" panose="020b0503020204020204" pitchFamily="34" charset="-122"/>
              </a:rPr>
              <a:t>职业生涯诊断</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26" name="Rectangle 17"/>
          <p:cNvSpPr/>
          <p:nvPr/>
        </p:nvSpPr>
        <p:spPr bwMode="auto">
          <a:xfrm>
            <a:off x="4896373" y="3168805"/>
            <a:ext cx="2679450" cy="2343105"/>
          </a:xfrm>
          <a:prstGeom prst="rect">
            <a:avLst/>
          </a:prstGeom>
          <a:solidFill>
            <a:srgbClr val="8E499C">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ct val="0"/>
              </a:spcBef>
              <a:spcAft>
                <a:spcPct val="0"/>
              </a:spcAft>
              <a:buClrTx/>
              <a:buSzTx/>
              <a:buFontTx/>
              <a:buNone/>
              <a:defRPr/>
            </a:pPr>
            <a:endParaRPr kumimoji="0" lang="en-US" sz="1700" b="0" i="0" u="none" strike="noStrike" kern="0" cap="none" spc="0" normalizeH="0" baseline="0" noProof="0">
              <a:ln>
                <a:noFill/>
              </a:ln>
              <a:solidFill>
                <a:srgbClr val="FFFFFF">
                  <a:alpha val="99000"/>
                </a:srgbClr>
              </a:solidFill>
              <a:effectLst/>
              <a:uLnTx/>
              <a:uFillTx/>
              <a:latin typeface="Segoe UI" panose="020b0502040204020203"/>
            </a:endParaRPr>
          </a:p>
        </p:txBody>
      </p:sp>
      <p:sp>
        <p:nvSpPr>
          <p:cNvPr id="27" name="Rectangle 18"/>
          <p:cNvSpPr/>
          <p:nvPr/>
        </p:nvSpPr>
        <p:spPr bwMode="auto">
          <a:xfrm>
            <a:off x="7738617" y="3168805"/>
            <a:ext cx="2679450" cy="2343105"/>
          </a:xfrm>
          <a:prstGeom prst="rect">
            <a:avLst/>
          </a:prstGeom>
          <a:solidFill>
            <a:srgbClr val="3397D3">
              <a:lumMod val="75000"/>
            </a:srgbClr>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t" anchorCtr="0" forceAA="0" compatLnSpc="1">
            <a:noAutofit/>
          </a:bodyPr>
          <a:lstStyle/>
          <a:p>
            <a:pPr marL="0" marR="0" lvl="0" indent="0" defTabSz="685800" eaLnBrk="1" fontAlgn="auto" latinLnBrk="0" hangingPunct="1">
              <a:lnSpc>
                <a:spcPct val="100000"/>
              </a:lnSpc>
              <a:spcBef>
                <a:spcPct val="0"/>
              </a:spcBef>
              <a:spcAft>
                <a:spcPct val="0"/>
              </a:spcAft>
              <a:buClrTx/>
              <a:buSzTx/>
              <a:buFontTx/>
              <a:buNone/>
              <a:defRPr/>
            </a:pPr>
            <a:endParaRPr kumimoji="0" lang="en-US" sz="1700" b="0" i="0" u="none" strike="noStrike" kern="0" cap="none" spc="0" normalizeH="0" baseline="0" noProof="0">
              <a:ln>
                <a:noFill/>
              </a:ln>
              <a:solidFill>
                <a:srgbClr val="FFFFFF">
                  <a:alpha val="99000"/>
                </a:srgbClr>
              </a:solidFill>
              <a:effectLst/>
              <a:uLnTx/>
              <a:uFillTx/>
              <a:latin typeface="Segoe UI" panose="020b0502040204020203"/>
            </a:endParaRPr>
          </a:p>
        </p:txBody>
      </p:sp>
      <p:sp>
        <p:nvSpPr>
          <p:cNvPr id="28" name="Rectangle 14"/>
          <p:cNvSpPr/>
          <p:nvPr/>
        </p:nvSpPr>
        <p:spPr bwMode="auto">
          <a:xfrm>
            <a:off x="4893897" y="2631591"/>
            <a:ext cx="2679450" cy="537222"/>
          </a:xfrm>
          <a:prstGeom prst="rect">
            <a:avLst/>
          </a:prstGeom>
          <a:solidFill>
            <a:srgbClr val="8E499C"/>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lvl="0" defTabSz="685800"/>
            <a:r>
              <a:rPr lang="zh-CN" altLang="en-US" sz="2400" b="1" kern="0">
                <a:gradFill>
                  <a:gsLst>
                    <a:gs pos="0">
                      <a:srgbClr val="FFFFFF"/>
                    </a:gs>
                    <a:gs pos="86000">
                      <a:srgbClr val="FFFFFF"/>
                    </a:gs>
                  </a:gsLst>
                  <a:lin ang="5400000" scaled="0"/>
                </a:gradFill>
                <a:latin typeface="微软雅黑" panose="020b0503020204020204" pitchFamily="34" charset="-122"/>
                <a:ea typeface="微软雅黑" panose="020b0503020204020204" pitchFamily="34" charset="-122"/>
              </a:rPr>
              <a:t>知己</a:t>
            </a:r>
            <a:endParaRPr kumimoji="0" lang="en-US" sz="2400" b="1" i="0" u="none" strike="noStrike" kern="0" cap="none" spc="0" normalizeH="0" baseline="0" noProof="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30" name="Rectangle 15"/>
          <p:cNvSpPr/>
          <p:nvPr/>
        </p:nvSpPr>
        <p:spPr bwMode="auto">
          <a:xfrm>
            <a:off x="7738617" y="2631590"/>
            <a:ext cx="2679450" cy="537215"/>
          </a:xfrm>
          <a:prstGeom prst="rect">
            <a:avLst/>
          </a:prstGeom>
          <a:solidFill>
            <a:srgbClr val="3397D3"/>
          </a:solidFill>
          <a:ln w="9525" cap="flat" cmpd="sng" algn="ctr">
            <a:noFill/>
            <a:prstDash val="solid"/>
            <a:headEnd type="none" w="med" len="med"/>
            <a:tailEnd type="none" w="med" len="med"/>
          </a:ln>
          <a:effectLst/>
        </p:spPr>
        <p:txBody>
          <a:bodyPr rot="0" spcFirstLastPara="0" vertOverflow="overflow" horzOverflow="overflow" vert="horz" wrap="square" lIns="57125" tIns="28565" rIns="28565" bIns="57125" numCol="1" spcCol="0" rtlCol="0" fromWordArt="0" anchor="b" anchorCtr="0" forceAA="0" compatLnSpc="1">
            <a:noAutofit/>
          </a:bodyPr>
          <a:lstStyle/>
          <a:p>
            <a:pPr marL="0" marR="0" lvl="0" indent="0" defTabSz="685800" eaLnBrk="1" fontAlgn="auto" latinLnBrk="0" hangingPunct="1">
              <a:lnSpc>
                <a:spcPct val="100000"/>
              </a:lnSpc>
              <a:spcBef>
                <a:spcPct val="0"/>
              </a:spcBef>
              <a:spcAft>
                <a:spcPct val="0"/>
              </a:spcAft>
              <a:buClrTx/>
              <a:buSzTx/>
              <a:buFontTx/>
              <a:buNone/>
              <a:defRPr/>
            </a:pPr>
            <a:r>
              <a:rPr kumimoji="0" lang="zh-CN" altLang="en-US" sz="2400" b="1" i="0" u="none" strike="noStrike" kern="0" cap="none" spc="0" normalizeH="0" baseline="0" noProof="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rPr>
              <a:t>知彼</a:t>
            </a:r>
            <a:endParaRPr kumimoji="0" lang="en-US" sz="2400" b="1" i="0" u="none" strike="noStrike" kern="0" cap="none" spc="0" normalizeH="0" baseline="0" noProof="0">
              <a:ln>
                <a:noFill/>
              </a:ln>
              <a:gradFill>
                <a:gsLst>
                  <a:gs pos="0">
                    <a:srgbClr val="FFFFFF"/>
                  </a:gs>
                  <a:gs pos="86000">
                    <a:srgbClr val="FFFFFF"/>
                  </a:gs>
                </a:gsLst>
                <a:lin ang="5400000" scaled="0"/>
              </a:gradFill>
              <a:effectLst/>
              <a:uLnTx/>
              <a:uFillTx/>
              <a:latin typeface="微软雅黑" panose="020b0503020204020204" pitchFamily="34" charset="-122"/>
              <a:ea typeface="微软雅黑" panose="020b0503020204020204" pitchFamily="34" charset="-122"/>
            </a:endParaRPr>
          </a:p>
        </p:txBody>
      </p:sp>
      <p:sp>
        <p:nvSpPr>
          <p:cNvPr id="46" name="TextBox 6"/>
          <p:cNvSpPr txBox="1"/>
          <p:nvPr/>
        </p:nvSpPr>
        <p:spPr>
          <a:xfrm>
            <a:off x="4973481" y="3337279"/>
            <a:ext cx="2520281" cy="2012859"/>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自我分析（目标取向和能力取向），了解自我的兴趣、专长、性格、学识、技能、智商、情商、体质、价值观、思维方式、拥有的资源等。</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47" name="TextBox 6"/>
          <p:cNvSpPr txBox="1"/>
          <p:nvPr/>
        </p:nvSpPr>
        <p:spPr>
          <a:xfrm>
            <a:off x="7811183" y="3337279"/>
            <a:ext cx="2520281" cy="1661609"/>
          </a:xfrm>
          <a:prstGeom prst="rect">
            <a:avLst/>
          </a:prstGeom>
          <a:noFill/>
        </p:spPr>
        <p:txBody>
          <a:bodyPr wrap="square" rtlCol="0">
            <a:spAutoFit/>
          </a:bodyPr>
          <a:lstStyle/>
          <a:p>
            <a:pPr>
              <a:lnSpc>
                <a:spcPct val="130000"/>
              </a:lnSpc>
            </a:pPr>
            <a:r>
              <a:rPr lang="zh-CN" altLang="en-US" sz="1600">
                <a:solidFill>
                  <a:schemeClr val="bg1"/>
                </a:solidFill>
                <a:latin typeface="微软雅黑" panose="020b0503020204020204" pitchFamily="34" charset="-122"/>
                <a:ea typeface="微软雅黑" panose="020b0503020204020204" pitchFamily="34" charset="-122"/>
              </a:rPr>
              <a:t>环境分析（机会取向），了解社会的职业需求、职业声望、社会人际环境、社会制度和社会经济发展状况等。</a:t>
            </a:r>
            <a:endParaRPr lang="zh-CN" altLang="en-US" sz="1600">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300"/>
                                        <p:tgtEl>
                                          <p:spTgt spid="45"/>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300"/>
                                        <p:tgtEl>
                                          <p:spTgt spid="46"/>
                                        </p:tgtEl>
                                      </p:cBhvr>
                                    </p:animEffect>
                                  </p:childTnLst>
                                </p:cTn>
                              </p:par>
                            </p:childTnLst>
                          </p:cTn>
                        </p:par>
                        <p:par>
                          <p:cTn id="12" fill="hold" nodeType="afterGroup">
                            <p:stCondLst>
                              <p:cond delay="600"/>
                            </p:stCondLst>
                            <p:childTnLst>
                              <p:par>
                                <p:cTn id="13" presetID="22" presetClass="entr" presetSubtype="8" fill="hold" grpId="0" nodeType="afterEffect">
                                  <p:stCondLst>
                                    <p:cond delay="0"/>
                                  </p:stCondLst>
                                  <p:childTnLst>
                                    <p:set>
                                      <p:cBhvr>
                                        <p:cTn id="14" dur="1" fill="hold">
                                          <p:stCondLst>
                                            <p:cond delay="0"/>
                                          </p:stCondLst>
                                        </p:cTn>
                                        <p:tgtEl>
                                          <p:spTgt spid="47"/>
                                        </p:tgtEl>
                                        <p:attrNameLst>
                                          <p:attrName>style.visibility</p:attrName>
                                        </p:attrNameLst>
                                      </p:cBhvr>
                                      <p:to>
                                        <p:strVal val="visible"/>
                                      </p:to>
                                    </p:set>
                                    <p:animEffect transition="in" filter="wipe(left)">
                                      <p:cBhvr>
                                        <p:cTn id="15" dur="3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p:bldP spid="46" grpId="0"/>
      <p:bldP spid="47" grpId="0"/>
    </p:bldLst>
  </p:timing>
</p:sld>
</file>

<file path=ppt/slides/slide3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riangle rectangle 10"/>
          <p:cNvSpPr/>
          <p:nvPr/>
        </p:nvSpPr>
        <p:spPr>
          <a:xfrm rot="16200000" flipH="1">
            <a:off x="621004" y="2403493"/>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矩形 13"/>
          <p:cNvSpPr/>
          <p:nvPr/>
        </p:nvSpPr>
        <p:spPr>
          <a:xfrm>
            <a:off x="841003"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矩形 14"/>
          <p:cNvSpPr/>
          <p:nvPr/>
        </p:nvSpPr>
        <p:spPr>
          <a:xfrm>
            <a:off x="985019" y="2488365"/>
            <a:ext cx="4680520" cy="137268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针对上述这些要素按照</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SWOT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模型进行分析。并以发挥优势、弥补劣势，抓住机会，规避威胁为原则，来选择自己的最佳职业定位，即“职业锚（</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Career Anchor</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6" name="矩形 15"/>
          <p:cNvSpPr/>
          <p:nvPr/>
        </p:nvSpPr>
        <p:spPr>
          <a:xfrm>
            <a:off x="985019" y="3919762"/>
            <a:ext cx="4680520" cy="2332946"/>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“职业锚”是在职业生涯规划领域具有</a:t>
            </a:r>
            <a:r>
              <a:rPr lang="zh-CN" altLang="en-US" sz="1600" b="1">
                <a:solidFill>
                  <a:srgbClr val="FF6600"/>
                </a:solidFill>
                <a:latin typeface="微软雅黑" panose="020b0503020204020204" pitchFamily="34" charset="-122"/>
                <a:ea typeface="微软雅黑" panose="020b0503020204020204" pitchFamily="34" charset="-122"/>
              </a:rPr>
              <a:t>“教父”级</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地位的概念，是由麻省理工大学斯隆商学院、美国著名的职业指导专家埃德加</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H.</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施恩（</a:t>
            </a:r>
            <a:r>
              <a:rPr lang="en-US" altLang="zh-CN" sz="1600" err="1">
                <a:solidFill>
                  <a:schemeClr val="tx1">
                    <a:lumMod val="65000"/>
                    <a:lumOff val="35000"/>
                  </a:schemeClr>
                </a:solidFill>
                <a:latin typeface="微软雅黑" panose="020b0503020204020204" pitchFamily="34" charset="-122"/>
                <a:ea typeface="微软雅黑" panose="020b0503020204020204" pitchFamily="34" charset="-122"/>
              </a:rPr>
              <a:t>Edgar.H.Schein</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）教授通过对该学院</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44</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名</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MBA</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毕业生的</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12</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年职业生涯研究并分析总结出的理论，又称为职业定位理论。概括地说，职业锚就是你的最佳职业定位。</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7" name="矩形 16"/>
          <p:cNvSpPr/>
          <p:nvPr/>
        </p:nvSpPr>
        <p:spPr>
          <a:xfrm>
            <a:off x="5737547" y="1772816"/>
            <a:ext cx="146266" cy="446449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5928861" y="2008071"/>
            <a:ext cx="5472608" cy="2012859"/>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埃德加</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施恩认为，职业设计是一个持续不断的探索过程，随着一个人对自己越来越了解，这个人就会越来越明显地形成一个占主要地位的“职业锚”。</a:t>
            </a:r>
            <a:r>
              <a:rPr lang="zh-CN" altLang="en-US" sz="1600" b="1">
                <a:solidFill>
                  <a:srgbClr val="FF6600"/>
                </a:solidFill>
                <a:latin typeface="微软雅黑" panose="020b0503020204020204" pitchFamily="34" charset="-122"/>
                <a:ea typeface="微软雅黑" panose="020b0503020204020204" pitchFamily="34" charset="-122"/>
              </a:rPr>
              <a:t>这个所谓的“职业锚”就是指当一个人不得不做出选择的时候，无论如何都不会放弃的职业中的那种至关重要的东西或价值观</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，即人们选择和发展自己的职业时所围绕的中心。</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9" name="矩形 18"/>
          <p:cNvSpPr/>
          <p:nvPr/>
        </p:nvSpPr>
        <p:spPr>
          <a:xfrm>
            <a:off x="5928861" y="4205791"/>
            <a:ext cx="5472608" cy="1846659"/>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影响一个人职业锚的因素有：</a:t>
            </a:r>
            <a:r>
              <a:rPr lang="zh-CN" altLang="en-US" sz="1600" b="1">
                <a:solidFill>
                  <a:srgbClr val="FF6600"/>
                </a:solidFill>
                <a:latin typeface="微软雅黑" panose="020b0503020204020204" pitchFamily="34" charset="-122"/>
                <a:ea typeface="微软雅黑" panose="020b0503020204020204" pitchFamily="34" charset="-122"/>
              </a:rPr>
              <a:t>①天资、能力和兴趣；</a:t>
            </a:r>
            <a:endParaRPr lang="en-US"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zh-CN" altLang="en-US" sz="1600" b="1">
                <a:solidFill>
                  <a:srgbClr val="FF6600"/>
                </a:solidFill>
                <a:latin typeface="微软雅黑" panose="020b0503020204020204" pitchFamily="34" charset="-122"/>
                <a:ea typeface="微软雅黑" panose="020b0503020204020204" pitchFamily="34" charset="-122"/>
              </a:rPr>
              <a:t>②工作动机和需要；③人生态度和价值观。</a:t>
            </a:r>
            <a:endParaRPr lang="en-US"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在人生的进程中，梳理自己的职业经历，明确自己的职业定位，就可以让自己少走弯路，大步迈向成功。根据施恩教授的职业锚理论，我们可以总结出职业锚的如下特点：</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23" name="矩形 22"/>
          <p:cNvSpPr/>
          <p:nvPr/>
        </p:nvSpPr>
        <p:spPr>
          <a:xfrm>
            <a:off x="624980" y="1895461"/>
            <a:ext cx="4680519" cy="50405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6"/>
          <p:cNvSpPr txBox="1"/>
          <p:nvPr/>
        </p:nvSpPr>
        <p:spPr>
          <a:xfrm>
            <a:off x="624980" y="1956860"/>
            <a:ext cx="4392488"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如何选择自己的最佳职业定位？</a:t>
            </a:r>
            <a:endParaRPr lang="zh-CN" altLang="zh-CN" sz="1600" b="1">
              <a:solidFill>
                <a:schemeClr val="bg1"/>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nodeType="afterGroup">
                            <p:stCondLst>
                              <p:cond delay="300"/>
                            </p:stCondLst>
                            <p:childTnLst>
                              <p:par>
                                <p:cTn id="9" presetID="2" presetClass="entr" presetSubtype="9"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0-#ppt_w/2"/>
                                          </p:val>
                                        </p:tav>
                                        <p:tav tm="100000">
                                          <p:val>
                                            <p:strVal val="#ppt_x"/>
                                          </p:val>
                                        </p:tav>
                                      </p:tavLst>
                                    </p:anim>
                                    <p:anim calcmode="lin" valueType="num">
                                      <p:cBhvr additive="base">
                                        <p:cTn id="16" dur="500" fill="hold"/>
                                        <p:tgtEl>
                                          <p:spTgt spid="16"/>
                                        </p:tgtEl>
                                        <p:attrNameLst>
                                          <p:attrName>ppt_y</p:attrName>
                                        </p:attrNameLst>
                                      </p:cBhvr>
                                      <p:tavLst>
                                        <p:tav tm="0">
                                          <p:val>
                                            <p:strVal val="1+#ppt_h/2"/>
                                          </p:val>
                                        </p:tav>
                                        <p:tav tm="100000">
                                          <p:val>
                                            <p:strVal val="#ppt_y"/>
                                          </p:val>
                                        </p:tav>
                                      </p:tavLst>
                                    </p:anim>
                                  </p:childTnLst>
                                </p:cTn>
                              </p:par>
                              <p:par>
                                <p:cTn id="17" presetID="2" presetClass="entr" presetSubtype="3" decel="100000" fill="hold" grpId="0" nodeType="with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additive="base">
                                        <p:cTn id="19" dur="500" fill="hold"/>
                                        <p:tgtEl>
                                          <p:spTgt spid="18"/>
                                        </p:tgtEl>
                                        <p:attrNameLst>
                                          <p:attrName>ppt_x</p:attrName>
                                        </p:attrNameLst>
                                      </p:cBhvr>
                                      <p:tavLst>
                                        <p:tav tm="0">
                                          <p:val>
                                            <p:strVal val="1+#ppt_w/2"/>
                                          </p:val>
                                        </p:tav>
                                        <p:tav tm="100000">
                                          <p:val>
                                            <p:strVal val="#ppt_x"/>
                                          </p:val>
                                        </p:tav>
                                      </p:tavLst>
                                    </p:anim>
                                    <p:anim calcmode="lin" valueType="num">
                                      <p:cBhvr additive="base">
                                        <p:cTn id="20" dur="500" fill="hold"/>
                                        <p:tgtEl>
                                          <p:spTgt spid="18"/>
                                        </p:tgtEl>
                                        <p:attrNameLst>
                                          <p:attrName>ppt_y</p:attrName>
                                        </p:attrNameLst>
                                      </p:cBhvr>
                                      <p:tavLst>
                                        <p:tav tm="0">
                                          <p:val>
                                            <p:strVal val="0-#ppt_h/2"/>
                                          </p:val>
                                        </p:tav>
                                        <p:tav tm="100000">
                                          <p:val>
                                            <p:strVal val="#ppt_y"/>
                                          </p:val>
                                        </p:tav>
                                      </p:tavLst>
                                    </p:anim>
                                  </p:childTnLst>
                                </p:cTn>
                              </p:par>
                              <p:par>
                                <p:cTn id="21" presetID="2" presetClass="entr" presetSubtype="6" decel="100000" fill="hold" grpId="0" nodeType="with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fill="hold"/>
                                        <p:tgtEl>
                                          <p:spTgt spid="19"/>
                                        </p:tgtEl>
                                        <p:attrNameLst>
                                          <p:attrName>ppt_x</p:attrName>
                                        </p:attrNameLst>
                                      </p:cBhvr>
                                      <p:tavLst>
                                        <p:tav tm="0">
                                          <p:val>
                                            <p:strVal val="1+#ppt_w/2"/>
                                          </p:val>
                                        </p:tav>
                                        <p:tav tm="100000">
                                          <p:val>
                                            <p:strVal val="#ppt_x"/>
                                          </p:val>
                                        </p:tav>
                                      </p:tavLst>
                                    </p:anim>
                                    <p:anim calcmode="lin" valueType="num">
                                      <p:cBhvr additive="base">
                                        <p:cTn id="2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18" grpId="0"/>
      <p:bldP spid="19" grpId="0"/>
      <p:bldP spid="24" grpId="0"/>
    </p:bldLst>
  </p:timing>
</p:sld>
</file>

<file path=ppt/slides/slide3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6"/>
          <p:cNvSpPr txBox="1"/>
          <p:nvPr/>
        </p:nvSpPr>
        <p:spPr>
          <a:xfrm>
            <a:off x="985020" y="2952468"/>
            <a:ext cx="4536503" cy="1052596"/>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个人在面临各种各样的实际工作生活情境之前，不可能真切地了解自己的能力、动机和价值观以及与之对应的、合适的职业选择。</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85019" y="4184501"/>
            <a:ext cx="4536504" cy="137268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当员工已经工作若干年，习得工作经验后，方能够选定自己稳定的长期贡献区。换言之，</a:t>
            </a:r>
            <a:r>
              <a:rPr lang="zh-CN" altLang="en-US" sz="1600" b="1">
                <a:solidFill>
                  <a:srgbClr val="FF6600"/>
                </a:solidFill>
                <a:latin typeface="微软雅黑" panose="020b0503020204020204" pitchFamily="34" charset="-122"/>
                <a:ea typeface="微软雅黑" panose="020b0503020204020204" pitchFamily="34" charset="-122"/>
              </a:rPr>
              <a:t>职业锚在某种程度上由员工的实际工作经验所决定的，而不只是取决于个人潜在的才干和动机。</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职业锚特点一：职业锚是以员工的工作经验为基础的</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t="10030" b="4195"/>
          <a:stretch>
            <a:fillRect/>
          </a:stretch>
        </p:blipFill>
        <p:spPr>
          <a:xfrm>
            <a:off x="5737547" y="2613018"/>
            <a:ext cx="5688632" cy="3254595"/>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nodeType="afterGroup">
                            <p:stCondLst>
                              <p:cond delay="500"/>
                            </p:stCondLst>
                            <p:childTnLst>
                              <p:par>
                                <p:cTn id="9" presetID="2" presetClass="entr" presetSubtype="9" decel="100000"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12" decel="100000" fill="hold" grpId="0" nodeType="with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0-#ppt_w/2"/>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slides/slide3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6"/>
          <p:cNvSpPr txBox="1"/>
          <p:nvPr/>
        </p:nvSpPr>
        <p:spPr>
          <a:xfrm>
            <a:off x="985020" y="2708920"/>
            <a:ext cx="5112567"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虽然有各种职业锚的测试模型，但职业锚不是根据各种测试出来的能力、才干或者职业动机、价值观所做的预测，而是员工在工作实践中，依据总我发掘的和已被证明的才干、动机、需要和价值观，现实地选择和确定的职业定位。</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85019" y="4504589"/>
            <a:ext cx="5112568" cy="1372683"/>
          </a:xfrm>
          <a:prstGeom prst="rect">
            <a:avLst/>
          </a:prstGeom>
          <a:noFill/>
        </p:spPr>
        <p:txBody>
          <a:bodyPr wrap="square" rtlCol="0">
            <a:spAutoFit/>
          </a:bodyPr>
          <a:lstStyle/>
          <a:p>
            <a:pPr indent="457200">
              <a:lnSpc>
                <a:spcPct val="130000"/>
              </a:lnSpc>
            </a:pPr>
            <a:r>
              <a:rPr lang="zh-CN" altLang="en-US" sz="1600" b="1">
                <a:solidFill>
                  <a:srgbClr val="FF6600"/>
                </a:solidFill>
                <a:latin typeface="微软雅黑" panose="020b0503020204020204" pitchFamily="34" charset="-122"/>
                <a:ea typeface="微软雅黑" panose="020b0503020204020204" pitchFamily="34" charset="-122"/>
              </a:rPr>
              <a:t>一个人的职业倾向可以预测，但职业锚一定是经过实践后才能确定的。</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但值得庆幸的是，一个人的职业锚通常在他的职业倾向范围之内。因此，进行职业倾向测评对确定自己的职业锚会有极大的指导作用。</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985019" y="1978231"/>
            <a:ext cx="6264696"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职业锚特点二：职业锚不是预测</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t="11151" b="15350"/>
          <a:stretch>
            <a:fillRect/>
          </a:stretch>
        </p:blipFill>
        <p:spPr>
          <a:xfrm>
            <a:off x="6228724" y="2608870"/>
            <a:ext cx="5256584" cy="3269146"/>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1+#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7" name="TextBox 6"/>
          <p:cNvSpPr txBox="1"/>
          <p:nvPr/>
        </p:nvSpPr>
        <p:spPr>
          <a:xfrm>
            <a:off x="5521523" y="2484830"/>
            <a:ext cx="6264696" cy="1769715"/>
          </a:xfrm>
          <a:prstGeom prst="rect">
            <a:avLst/>
          </a:prstGeom>
          <a:noFill/>
        </p:spPr>
        <p:txBody>
          <a:bodyPr wrap="square" rtlCol="0">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每个人生命中有两个最重要的决定，它们可能造就你，也可能毁灭你，将深深地改变你的一生。这两个重大决定是什么？</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pPr>
            <a:r>
              <a:rPr lang="zh-CN" altLang="en-US" sz="1600" b="1">
                <a:solidFill>
                  <a:srgbClr val="FF6600"/>
                </a:solidFill>
                <a:latin typeface="微软雅黑" panose="020b0503020204020204" pitchFamily="34" charset="-122"/>
                <a:ea typeface="微软雅黑" panose="020b0503020204020204" pitchFamily="34" charset="-122"/>
              </a:rPr>
              <a:t>第一：你将如何谋生？</a:t>
            </a:r>
            <a:endParaRPr lang="en-US"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第二：你将选择谁做你孩子的父亲或母亲？</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gn="r">
              <a:lnSpc>
                <a:spcPct val="130000"/>
              </a:lnSpc>
            </a:pPr>
            <a:r>
              <a:rPr lang="en-US" altLang="zh-CN" sz="1600" b="1">
                <a:solidFill>
                  <a:srgbClr val="FF6600"/>
                </a:solidFill>
                <a:latin typeface="微软雅黑" panose="020b0503020204020204" pitchFamily="34" charset="-122"/>
                <a:ea typeface="微软雅黑" panose="020b0503020204020204" pitchFamily="34" charset="-122"/>
              </a:rPr>
              <a:t>—— </a:t>
            </a:r>
            <a:r>
              <a:rPr lang="zh-CN" altLang="en-US" sz="1600" b="1">
                <a:solidFill>
                  <a:srgbClr val="FF6600"/>
                </a:solidFill>
                <a:latin typeface="微软雅黑" panose="020b0503020204020204" pitchFamily="34" charset="-122"/>
                <a:ea typeface="微软雅黑" panose="020b0503020204020204" pitchFamily="34" charset="-122"/>
              </a:rPr>
              <a:t>卡耐基</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5521523" y="4688557"/>
            <a:ext cx="6264696"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选择职业是人生大事，因为职业决定了一个人的未来。铁匠锤打铁砧，铁砧也锤打铁匠；海蛤的壳在棕黑深遂的海洋里变成，人的心灵也受到生命历程的染色，只是所受的影响奥妙复杂，不易为人觉察而已。所以说，</a:t>
            </a:r>
            <a:r>
              <a:rPr lang="zh-CN" altLang="en-US" sz="1600" b="1">
                <a:solidFill>
                  <a:srgbClr val="FF6600"/>
                </a:solidFill>
                <a:latin typeface="微软雅黑" panose="020b0503020204020204" pitchFamily="34" charset="-122"/>
                <a:ea typeface="微软雅黑" panose="020b0503020204020204" pitchFamily="34" charset="-122"/>
              </a:rPr>
              <a:t>选择职业，就是选择将来的自己。</a:t>
            </a:r>
            <a:endParaRPr lang="en-US" altLang="zh-CN" sz="1600" b="1">
              <a:solidFill>
                <a:srgbClr val="FF6600"/>
              </a:solidFill>
              <a:latin typeface="微软雅黑" panose="020b0503020204020204" pitchFamily="34" charset="-122"/>
              <a:ea typeface="微软雅黑" panose="020b0503020204020204" pitchFamily="34" charset="-122"/>
            </a:endParaRPr>
          </a:p>
          <a:p>
            <a:pPr indent="457200" algn="r">
              <a:lnSpc>
                <a:spcPct val="130000"/>
              </a:lnSpc>
            </a:pPr>
            <a:r>
              <a:rPr lang="en-US" altLang="zh-CN" sz="1600" b="1">
                <a:solidFill>
                  <a:srgbClr val="FF6600"/>
                </a:solidFill>
                <a:latin typeface="微软雅黑" panose="020b0503020204020204" pitchFamily="34" charset="-122"/>
                <a:ea typeface="微软雅黑" panose="020b0503020204020204" pitchFamily="34" charset="-122"/>
              </a:rPr>
              <a:t>—— </a:t>
            </a:r>
            <a:r>
              <a:rPr lang="zh-CN" altLang="en-US" sz="1600" b="1">
                <a:solidFill>
                  <a:srgbClr val="FF6600"/>
                </a:solidFill>
                <a:latin typeface="微软雅黑" panose="020b0503020204020204" pitchFamily="34" charset="-122"/>
                <a:ea typeface="微软雅黑" panose="020b0503020204020204" pitchFamily="34" charset="-122"/>
              </a:rPr>
              <a:t>罗素</a:t>
            </a:r>
            <a:endParaRPr lang="zh-CN" altLang="zh-CN" sz="1600" b="1">
              <a:solidFill>
                <a:srgbClr val="FF6600"/>
              </a:solidFill>
              <a:latin typeface="微软雅黑" panose="020b0503020204020204" pitchFamily="34" charset="-122"/>
              <a:ea typeface="微软雅黑" panose="020b0503020204020204" pitchFamily="34" charset="-122"/>
            </a:endParaRPr>
          </a:p>
        </p:txBody>
      </p:sp>
      <p:grpSp>
        <p:nvGrpSpPr>
          <p:cNvPr id="12" name="组合 11"/>
          <p:cNvGrpSpPr/>
          <p:nvPr/>
        </p:nvGrpSpPr>
        <p:grpSpPr>
          <a:xfrm>
            <a:off x="866761" y="1268760"/>
            <a:ext cx="2171636" cy="814139"/>
            <a:chOff x="841003" y="1268760"/>
            <a:chExt cx="2171636" cy="814139"/>
          </a:xfrm>
        </p:grpSpPr>
        <p:sp>
          <p:nvSpPr>
            <p:cNvPr id="3" name="矩形标注 2"/>
            <p:cNvSpPr/>
            <p:nvPr/>
          </p:nvSpPr>
          <p:spPr>
            <a:xfrm>
              <a:off x="841003" y="1268760"/>
              <a:ext cx="1080120" cy="814139"/>
            </a:xfrm>
            <a:prstGeom prst="wedgeRectCallout">
              <a:avLst>
                <a:gd name="adj1" fmla="val 48982"/>
                <a:gd name="adj2" fmla="val -29394"/>
              </a:avLst>
            </a:prstGeom>
            <a:solidFill>
              <a:srgbClr val="148BDC"/>
            </a:solidFill>
            <a:ln>
              <a:solidFill>
                <a:srgbClr val="148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TextBox 3"/>
            <p:cNvSpPr txBox="1"/>
            <p:nvPr/>
          </p:nvSpPr>
          <p:spPr>
            <a:xfrm>
              <a:off x="929657" y="1559679"/>
              <a:ext cx="902811" cy="523220"/>
            </a:xfrm>
            <a:prstGeom prst="rect">
              <a:avLst/>
            </a:prstGeom>
            <a:noFill/>
          </p:spPr>
          <p:txBody>
            <a:bodyPr wrap="none" rtlCol="0">
              <a:spAutoFit/>
            </a:bodyPr>
            <a:lstStyle/>
            <a:p>
              <a:r>
                <a:rPr lang="zh-CN" altLang="en-US" sz="2800" b="1">
                  <a:solidFill>
                    <a:schemeClr val="bg1"/>
                  </a:solidFill>
                  <a:latin typeface="微软雅黑" panose="020b0503020204020204" pitchFamily="34" charset="-122"/>
                  <a:ea typeface="微软雅黑" panose="020b0503020204020204" pitchFamily="34" charset="-122"/>
                </a:rPr>
                <a:t>名人</a:t>
              </a:r>
              <a:endParaRPr lang="zh-CN" altLang="en-US" sz="2800" b="1">
                <a:solidFill>
                  <a:schemeClr val="bg1"/>
                </a:solidFill>
                <a:latin typeface="微软雅黑" panose="020b0503020204020204" pitchFamily="34" charset="-122"/>
                <a:ea typeface="微软雅黑" panose="020b0503020204020204" pitchFamily="34" charset="-122"/>
              </a:endParaRPr>
            </a:p>
          </p:txBody>
        </p:sp>
        <p:sp>
          <p:nvSpPr>
            <p:cNvPr id="8" name="矩形标注 7"/>
            <p:cNvSpPr/>
            <p:nvPr/>
          </p:nvSpPr>
          <p:spPr>
            <a:xfrm>
              <a:off x="1932519" y="1268760"/>
              <a:ext cx="1080120" cy="814139"/>
            </a:xfrm>
            <a:prstGeom prst="wedgeRectCallout">
              <a:avLst>
                <a:gd name="adj1" fmla="val -67743"/>
                <a:gd name="adj2" fmla="val -32798"/>
              </a:avLst>
            </a:prstGeom>
            <a:solidFill>
              <a:schemeClr val="bg1"/>
            </a:solidFill>
            <a:ln w="12700">
              <a:solidFill>
                <a:srgbClr val="148BD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TextBox 9"/>
            <p:cNvSpPr txBox="1"/>
            <p:nvPr/>
          </p:nvSpPr>
          <p:spPr>
            <a:xfrm>
              <a:off x="2021173" y="1559679"/>
              <a:ext cx="902811" cy="523220"/>
            </a:xfrm>
            <a:prstGeom prst="rect">
              <a:avLst/>
            </a:prstGeom>
            <a:noFill/>
          </p:spPr>
          <p:txBody>
            <a:bodyPr wrap="none" rtlCol="0">
              <a:spAutoFit/>
            </a:bodyPr>
            <a:lstStyle/>
            <a:p>
              <a:r>
                <a:rPr lang="zh-CN" altLang="en-US" sz="2800" b="1">
                  <a:solidFill>
                    <a:srgbClr val="148BDC"/>
                  </a:solidFill>
                  <a:latin typeface="微软雅黑" panose="020b0503020204020204" pitchFamily="34" charset="-122"/>
                  <a:ea typeface="微软雅黑" panose="020b0503020204020204" pitchFamily="34" charset="-122"/>
                </a:rPr>
                <a:t>声音</a:t>
              </a:r>
              <a:endParaRPr lang="zh-CN" altLang="en-US" sz="2800" b="1">
                <a:solidFill>
                  <a:srgbClr val="148BDC"/>
                </a:solidFill>
                <a:latin typeface="微软雅黑" panose="020b0503020204020204" pitchFamily="34" charset="-122"/>
                <a:ea typeface="微软雅黑" panose="020b0503020204020204" pitchFamily="34" charset="-122"/>
              </a:endParaRPr>
            </a:p>
          </p:txBody>
        </p:sp>
      </p:grpSp>
      <p:cxnSp>
        <p:nvCxnSpPr>
          <p:cNvPr id="11" name="直接连接符 10"/>
          <p:cNvCxnSpPr/>
          <p:nvPr/>
        </p:nvCxnSpPr>
        <p:spPr>
          <a:xfrm>
            <a:off x="3145259" y="4365104"/>
            <a:ext cx="8646211" cy="0"/>
          </a:xfrm>
          <a:prstGeom prst="line">
            <a:avLst/>
          </a:prstGeom>
          <a:ln>
            <a:solidFill>
              <a:srgbClr val="FF6600"/>
            </a:solidFill>
            <a:prstDash val="sysDash"/>
          </a:ln>
        </p:spPr>
        <p:style>
          <a:lnRef idx="1">
            <a:schemeClr val="accent1"/>
          </a:lnRef>
          <a:fillRef idx="0">
            <a:schemeClr val="accent1"/>
          </a:fillRef>
          <a:effectRef idx="0">
            <a:schemeClr val="accent1"/>
          </a:effectRef>
          <a:fontRef idx="minor">
            <a:schemeClr val="tx1"/>
          </a:fontRef>
        </p:style>
      </p:cxnSp>
      <p:pic>
        <p:nvPicPr>
          <p:cNvPr id="2054" name="Picture 6" descr="http://t2.gstatic.com/images?q=tbn:ANd9GcQqNORtNWzQGQtrf-6DipjunvSwuGRkljf9PR64z7l-lCyKNMY19w&amp;t=1"/>
          <p:cNvPicPr>
            <a:picLocks noChangeAspect="1" noChangeArrowheads="1"/>
          </p:cNvPicPr>
          <p:nvPr/>
        </p:nvPicPr>
        <p:blipFill>
          <a:blip r:embed="rId2">
            <a:extLst>
              <a:ext uri="{28A0092B-C50C-407E-A947-70E740481C1C}">
                <a14:useLocalDpi xmlns:a14="http://schemas.microsoft.com/office/drawing/2010/main" val="0"/>
              </a:ext>
            </a:extLst>
          </a:blip>
          <a:srcRect b="24703"/>
          <a:stretch>
            <a:fillRect/>
          </a:stretch>
        </p:blipFill>
        <p:spPr bwMode="auto">
          <a:xfrm>
            <a:off x="3266008" y="2348880"/>
            <a:ext cx="1895475" cy="1814530"/>
          </a:xfrm>
          <a:prstGeom prst="rect">
            <a:avLst/>
          </a:prstGeom>
          <a:noFill/>
          <a:ln w="38100">
            <a:solidFill>
              <a:srgbClr val="FFC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058" name="Picture 10" descr="http://www.topys.cn/attachments/1103/04/beaeae0369c43a7.jpg"/>
          <p:cNvPicPr>
            <a:picLocks noChangeAspect="1" noChangeArrowheads="1"/>
          </p:cNvPicPr>
          <p:nvPr/>
        </p:nvPicPr>
        <p:blipFill>
          <a:blip r:embed="rId3">
            <a:extLst>
              <a:ext uri="{28A0092B-C50C-407E-A947-70E740481C1C}">
                <a14:useLocalDpi xmlns:a14="http://schemas.microsoft.com/office/drawing/2010/main" val="0"/>
              </a:ext>
            </a:extLst>
          </a:blip>
          <a:srcRect b="4270"/>
          <a:stretch>
            <a:fillRect/>
          </a:stretch>
        </p:blipFill>
        <p:spPr bwMode="auto">
          <a:xfrm>
            <a:off x="3266008" y="4566798"/>
            <a:ext cx="1895475" cy="1814530"/>
          </a:xfrm>
          <a:prstGeom prst="rect">
            <a:avLst/>
          </a:prstGeom>
          <a:noFill/>
          <a:ln w="38100">
            <a:solidFill>
              <a:srgbClr val="FFC00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cSld>
  <p:clrMapOvr>
    <a:masterClrMapping/>
  </p:clrMapOvr>
  <mc:AlternateContent>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decel="100000"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500"/>
                            </p:stCondLst>
                            <p:childTnLst>
                              <p:par>
                                <p:cTn id="10" presetID="2" presetClass="entr" presetSubtype="3" decel="100000" fill="hold" nodeType="afterEffect">
                                  <p:stCondLst>
                                    <p:cond delay="0"/>
                                  </p:stCondLst>
                                  <p:childTnLst>
                                    <p:set>
                                      <p:cBhvr>
                                        <p:cTn id="11" dur="1" fill="hold">
                                          <p:stCondLst>
                                            <p:cond delay="0"/>
                                          </p:stCondLst>
                                        </p:cTn>
                                        <p:tgtEl>
                                          <p:spTgt spid="2054"/>
                                        </p:tgtEl>
                                        <p:attrNameLst>
                                          <p:attrName>style.visibility</p:attrName>
                                        </p:attrNameLst>
                                      </p:cBhvr>
                                      <p:to>
                                        <p:strVal val="visible"/>
                                      </p:to>
                                    </p:set>
                                    <p:anim calcmode="lin" valueType="num">
                                      <p:cBhvr additive="base">
                                        <p:cTn id="12" dur="500" fill="hold"/>
                                        <p:tgtEl>
                                          <p:spTgt spid="2054"/>
                                        </p:tgtEl>
                                        <p:attrNameLst>
                                          <p:attrName>ppt_x</p:attrName>
                                        </p:attrNameLst>
                                      </p:cBhvr>
                                      <p:tavLst>
                                        <p:tav tm="0">
                                          <p:val>
                                            <p:strVal val="1+#ppt_w/2"/>
                                          </p:val>
                                        </p:tav>
                                        <p:tav tm="100000">
                                          <p:val>
                                            <p:strVal val="#ppt_x"/>
                                          </p:val>
                                        </p:tav>
                                      </p:tavLst>
                                    </p:anim>
                                    <p:anim calcmode="lin" valueType="num">
                                      <p:cBhvr additive="base">
                                        <p:cTn id="13" dur="500" fill="hold"/>
                                        <p:tgtEl>
                                          <p:spTgt spid="2054"/>
                                        </p:tgtEl>
                                        <p:attrNameLst>
                                          <p:attrName>ppt_y</p:attrName>
                                        </p:attrNameLst>
                                      </p:cBhvr>
                                      <p:tavLst>
                                        <p:tav tm="0">
                                          <p:val>
                                            <p:strVal val="0-#ppt_h/2"/>
                                          </p:val>
                                        </p:tav>
                                        <p:tav tm="100000">
                                          <p:val>
                                            <p:strVal val="#ppt_y"/>
                                          </p:val>
                                        </p:tav>
                                      </p:tavLst>
                                    </p:anim>
                                  </p:childTnLst>
                                </p:cTn>
                              </p:par>
                              <p:par>
                                <p:cTn id="14" presetID="2" presetClass="entr" presetSubtype="3" decel="100000" fill="hold" nodeType="withEffect">
                                  <p:stCondLst>
                                    <p:cond delay="200"/>
                                  </p:stCondLst>
                                  <p:childTnLst>
                                    <p:set>
                                      <p:cBhvr>
                                        <p:cTn id="15" dur="1" fill="hold">
                                          <p:stCondLst>
                                            <p:cond delay="0"/>
                                          </p:stCondLst>
                                        </p:cTn>
                                        <p:tgtEl>
                                          <p:spTgt spid="2058"/>
                                        </p:tgtEl>
                                        <p:attrNameLst>
                                          <p:attrName>style.visibility</p:attrName>
                                        </p:attrNameLst>
                                      </p:cBhvr>
                                      <p:to>
                                        <p:strVal val="visible"/>
                                      </p:to>
                                    </p:set>
                                    <p:anim calcmode="lin" valueType="num">
                                      <p:cBhvr additive="base">
                                        <p:cTn id="16" dur="500" fill="hold"/>
                                        <p:tgtEl>
                                          <p:spTgt spid="2058"/>
                                        </p:tgtEl>
                                        <p:attrNameLst>
                                          <p:attrName>ppt_x</p:attrName>
                                        </p:attrNameLst>
                                      </p:cBhvr>
                                      <p:tavLst>
                                        <p:tav tm="0">
                                          <p:val>
                                            <p:strVal val="1+#ppt_w/2"/>
                                          </p:val>
                                        </p:tav>
                                        <p:tav tm="100000">
                                          <p:val>
                                            <p:strVal val="#ppt_x"/>
                                          </p:val>
                                        </p:tav>
                                      </p:tavLst>
                                    </p:anim>
                                    <p:anim calcmode="lin" valueType="num">
                                      <p:cBhvr additive="base">
                                        <p:cTn id="17" dur="500" fill="hold"/>
                                        <p:tgtEl>
                                          <p:spTgt spid="2058"/>
                                        </p:tgtEl>
                                        <p:attrNameLst>
                                          <p:attrName>ppt_y</p:attrName>
                                        </p:attrNameLst>
                                      </p:cBhvr>
                                      <p:tavLst>
                                        <p:tav tm="0">
                                          <p:val>
                                            <p:strVal val="0-#ppt_h/2"/>
                                          </p:val>
                                        </p:tav>
                                        <p:tav tm="100000">
                                          <p:val>
                                            <p:strVal val="#ppt_y"/>
                                          </p:val>
                                        </p:tav>
                                      </p:tavLst>
                                    </p:anim>
                                  </p:childTnLst>
                                </p:cTn>
                              </p:par>
                            </p:childTnLst>
                          </p:cTn>
                        </p:par>
                        <p:par>
                          <p:cTn id="18" fill="hold" nodeType="afterGroup">
                            <p:stCondLst>
                              <p:cond delay="1200"/>
                            </p:stCondLst>
                            <p:childTnLst>
                              <p:par>
                                <p:cTn id="19" presetID="2" presetClass="entr" presetSubtype="4"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additive="base">
                                        <p:cTn id="21" dur="500" fill="hold"/>
                                        <p:tgtEl>
                                          <p:spTgt spid="7"/>
                                        </p:tgtEl>
                                        <p:attrNameLst>
                                          <p:attrName>ppt_x</p:attrName>
                                        </p:attrNameLst>
                                      </p:cBhvr>
                                      <p:tavLst>
                                        <p:tav tm="0">
                                          <p:val>
                                            <p:strVal val="#ppt_x"/>
                                          </p:val>
                                        </p:tav>
                                        <p:tav tm="100000">
                                          <p:val>
                                            <p:strVal val="#ppt_x"/>
                                          </p:val>
                                        </p:tav>
                                      </p:tavLst>
                                    </p:anim>
                                    <p:anim calcmode="lin" valueType="num">
                                      <p:cBhvr additive="base">
                                        <p:cTn id="22" dur="500" fill="hold"/>
                                        <p:tgtEl>
                                          <p:spTgt spid="7"/>
                                        </p:tgtEl>
                                        <p:attrNameLst>
                                          <p:attrName>ppt_y</p:attrName>
                                        </p:attrNameLst>
                                      </p:cBhvr>
                                      <p:tavLst>
                                        <p:tav tm="0">
                                          <p:val>
                                            <p:strVal val="1+#ppt_h/2"/>
                                          </p:val>
                                        </p:tav>
                                        <p:tav tm="100000">
                                          <p:val>
                                            <p:strVal val="#ppt_y"/>
                                          </p:val>
                                        </p:tav>
                                      </p:tavLst>
                                    </p:anim>
                                  </p:childTnLst>
                                </p:cTn>
                              </p:par>
                              <p:par>
                                <p:cTn id="23" presetID="2" presetClass="entr" presetSubtype="1"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additive="base">
                                        <p:cTn id="25" dur="500" fill="hold"/>
                                        <p:tgtEl>
                                          <p:spTgt spid="6"/>
                                        </p:tgtEl>
                                        <p:attrNameLst>
                                          <p:attrName>ppt_x</p:attrName>
                                        </p:attrNameLst>
                                      </p:cBhvr>
                                      <p:tavLst>
                                        <p:tav tm="0">
                                          <p:val>
                                            <p:strVal val="#ppt_x"/>
                                          </p:val>
                                        </p:tav>
                                        <p:tav tm="100000">
                                          <p:val>
                                            <p:strVal val="#ppt_x"/>
                                          </p:val>
                                        </p:tav>
                                      </p:tavLst>
                                    </p:anim>
                                    <p:anim calcmode="lin" valueType="num">
                                      <p:cBhvr additive="base">
                                        <p:cTn id="26" dur="5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4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6"/>
          <p:cNvSpPr txBox="1"/>
          <p:nvPr/>
        </p:nvSpPr>
        <p:spPr>
          <a:xfrm>
            <a:off x="985020" y="2848405"/>
            <a:ext cx="5616623" cy="1372683"/>
          </a:xfrm>
          <a:prstGeom prst="rect">
            <a:avLst/>
          </a:prstGeom>
          <a:noFill/>
        </p:spPr>
        <p:txBody>
          <a:bodyPr wrap="square" rtlCol="0">
            <a:spAutoFit/>
          </a:bodyPr>
          <a:lstStyle/>
          <a:p>
            <a:pPr indent="457200">
              <a:lnSpc>
                <a:spcPct val="130000"/>
              </a:lnSpc>
            </a:pPr>
            <a:r>
              <a:rPr lang="zh-CN" altLang="en-US" sz="1600" b="1">
                <a:solidFill>
                  <a:srgbClr val="FF6600"/>
                </a:solidFill>
                <a:latin typeface="微软雅黑" panose="020b0503020204020204" pitchFamily="34" charset="-122"/>
                <a:ea typeface="微软雅黑" panose="020b0503020204020204" pitchFamily="34" charset="-122"/>
              </a:rPr>
              <a:t>当一个人确定了自己的职业锚之后，他的职业生涯将转变为事业生涯，这就是职业锚的作用。</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当你找到职业锚后，别人的议论、评价，自己的辛苦、风险都能无所畏惧，义无反顾地前行，因为，你的职业已经转换为你的事业。</a:t>
            </a:r>
            <a:endParaRPr lang="zh-CN" altLang="zh-CN" sz="1600" b="1">
              <a:solidFill>
                <a:srgbClr val="FF3399"/>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85019" y="4504589"/>
            <a:ext cx="5616624" cy="137268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比如说孙中山，他的第一个职业是医生，但是他后来发现中国的问题不是民众身体的疾病问题，而是腐朽没落的封建统治。于是他弃医从政，把推翻封建王朝，建立一个民主的中国当作他的事业来做，他找到了他的职业锚。</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985019" y="1978231"/>
            <a:ext cx="6552728"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职业锚特点三：从确认职业锚的那时起，你的职业转变为事业</a:t>
            </a:r>
            <a:endParaRPr lang="zh-CN" altLang="en-US" sz="160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1968" y="2848404"/>
            <a:ext cx="4659795" cy="3028867"/>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4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1" name="TextBox 6"/>
          <p:cNvSpPr txBox="1"/>
          <p:nvPr/>
        </p:nvSpPr>
        <p:spPr>
          <a:xfrm>
            <a:off x="985020" y="2708920"/>
            <a:ext cx="4752527" cy="1052596"/>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职业生涯规划是一个持续不断的探索过程。或许在每一个职场人的整个职业生涯过程中，都会一次又一次的确立职业定位，然后打破，然后再确立。</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TextBox 6"/>
          <p:cNvSpPr txBox="1"/>
          <p:nvPr/>
        </p:nvSpPr>
        <p:spPr>
          <a:xfrm>
            <a:off x="985019" y="4005064"/>
            <a:ext cx="4752528"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由于职业锚以习得的工作经验为基础，因此相比从小就有勤工俭学传统的美国人，中国人职业锚确定时间较晚，一个人能在</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30</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岁确定自己的第一个职业锚就不错了。</a:t>
            </a:r>
            <a:r>
              <a:rPr lang="zh-CN" altLang="en-US" sz="1600" b="1">
                <a:solidFill>
                  <a:srgbClr val="FF0000"/>
                </a:solidFill>
                <a:latin typeface="微软雅黑" panose="020b0503020204020204" pitchFamily="34" charset="-122"/>
                <a:ea typeface="微软雅黑" panose="020b0503020204020204" pitchFamily="34" charset="-122"/>
              </a:rPr>
              <a:t>倘若</a:t>
            </a:r>
            <a:r>
              <a:rPr lang="en-US" altLang="zh-CN" sz="1600" b="1">
                <a:solidFill>
                  <a:srgbClr val="FF0000"/>
                </a:solidFill>
                <a:latin typeface="微软雅黑" panose="020b0503020204020204" pitchFamily="34" charset="-122"/>
                <a:ea typeface="微软雅黑" panose="020b0503020204020204" pitchFamily="34" charset="-122"/>
              </a:rPr>
              <a:t>35</a:t>
            </a:r>
            <a:r>
              <a:rPr lang="zh-CN" altLang="en-US" sz="1600" b="1">
                <a:solidFill>
                  <a:srgbClr val="FF0000"/>
                </a:solidFill>
                <a:latin typeface="微软雅黑" panose="020b0503020204020204" pitchFamily="34" charset="-122"/>
                <a:ea typeface="微软雅黑" panose="020b0503020204020204" pitchFamily="34" charset="-122"/>
              </a:rPr>
              <a:t>岁还没找到自己的“锚”，那真的要好好思考了。</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13" name="TextBox 6"/>
          <p:cNvSpPr txBox="1"/>
          <p:nvPr/>
        </p:nvSpPr>
        <p:spPr>
          <a:xfrm>
            <a:off x="985019" y="1978231"/>
            <a:ext cx="5976664"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职业锚特点四：职业锚不是固定不变的</a:t>
            </a:r>
            <a:endParaRPr lang="zh-CN" altLang="en-US" sz="1600">
              <a:solidFill>
                <a:schemeClr val="bg1"/>
              </a:solidFill>
              <a:latin typeface="微软雅黑" panose="020b0503020204020204" pitchFamily="34" charset="-122"/>
              <a:ea typeface="微软雅黑" panose="020b0503020204020204" pitchFamily="34" charset="-122"/>
            </a:endParaRPr>
          </a:p>
        </p:txBody>
      </p:sp>
      <p:sp>
        <p:nvSpPr>
          <p:cNvPr id="6" name="矩形 5"/>
          <p:cNvSpPr/>
          <p:nvPr/>
        </p:nvSpPr>
        <p:spPr>
          <a:xfrm>
            <a:off x="5881563" y="2708920"/>
            <a:ext cx="144016" cy="3096344"/>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169595" y="2708920"/>
            <a:ext cx="5328592" cy="137268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日本丰田公司在运用员工的“职业锚”方面给了我们有益的借鉴。丰田公司对于岗位一线工人采用工作轮调的方式来培养和训练多功能作业员，这样既提高了工人的全面操作能力，又使一些生产骨干的经验得以传授。</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TextBox 6"/>
          <p:cNvSpPr txBox="1"/>
          <p:nvPr/>
        </p:nvSpPr>
        <p:spPr>
          <a:xfrm>
            <a:off x="6169593" y="4288565"/>
            <a:ext cx="5328593" cy="137268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员工还能在此过程中发现了自己的优势在哪里，从而进行准确定位，找到真正适合自己的岗位。一旦员工确立了自己的职业锚，工作起来将会更具积极性和主动性，效率将会有很大提高。</a:t>
            </a:r>
            <a:endParaRPr lang="zh-CN" altLang="en-US" sz="1600" b="1">
              <a:solidFill>
                <a:srgbClr val="FF00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9" decel="10000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0-#ppt_h/2"/>
                                          </p:val>
                                        </p:tav>
                                        <p:tav tm="100000">
                                          <p:val>
                                            <p:strVal val="#ppt_y"/>
                                          </p:val>
                                        </p:tav>
                                      </p:tavLst>
                                    </p:anim>
                                  </p:childTnLst>
                                </p:cTn>
                              </p:par>
                              <p:par>
                                <p:cTn id="9" presetID="2" presetClass="entr" presetSubtype="12" decel="10000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3" decel="100000"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additive="base">
                                        <p:cTn id="15" dur="500" fill="hold"/>
                                        <p:tgtEl>
                                          <p:spTgt spid="7"/>
                                        </p:tgtEl>
                                        <p:attrNameLst>
                                          <p:attrName>ppt_x</p:attrName>
                                        </p:attrNameLst>
                                      </p:cBhvr>
                                      <p:tavLst>
                                        <p:tav tm="0">
                                          <p:val>
                                            <p:strVal val="1+#ppt_w/2"/>
                                          </p:val>
                                        </p:tav>
                                        <p:tav tm="100000">
                                          <p:val>
                                            <p:strVal val="#ppt_x"/>
                                          </p:val>
                                        </p:tav>
                                      </p:tavLst>
                                    </p:anim>
                                    <p:anim calcmode="lin" valueType="num">
                                      <p:cBhvr additive="base">
                                        <p:cTn id="16" dur="500" fill="hold"/>
                                        <p:tgtEl>
                                          <p:spTgt spid="7"/>
                                        </p:tgtEl>
                                        <p:attrNameLst>
                                          <p:attrName>ppt_y</p:attrName>
                                        </p:attrNameLst>
                                      </p:cBhvr>
                                      <p:tavLst>
                                        <p:tav tm="0">
                                          <p:val>
                                            <p:strVal val="0-#ppt_h/2"/>
                                          </p:val>
                                        </p:tav>
                                        <p:tav tm="100000">
                                          <p:val>
                                            <p:strVal val="#ppt_y"/>
                                          </p:val>
                                        </p:tav>
                                      </p:tavLst>
                                    </p:anim>
                                  </p:childTnLst>
                                </p:cTn>
                              </p:par>
                              <p:par>
                                <p:cTn id="17" presetID="2" presetClass="entr" presetSubtype="6" decel="100000" fill="hold" grpId="0"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1+#ppt_w/2"/>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7" grpId="0"/>
      <p:bldP spid="8" grpId="0"/>
    </p:bldLst>
  </p:timing>
</p:sld>
</file>

<file path=ppt/slides/slide4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0" name="矩形 9"/>
          <p:cNvSpPr/>
          <p:nvPr/>
        </p:nvSpPr>
        <p:spPr>
          <a:xfrm>
            <a:off x="1561083" y="1196752"/>
            <a:ext cx="10153128" cy="732508"/>
          </a:xfrm>
          <a:prstGeom prst="rect">
            <a:avLst/>
          </a:prstGeom>
        </p:spPr>
        <p:txBody>
          <a:bodyPr wrap="square">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如何根据自身特点作出正确的职业选择？职业锚理论有助于我们对这些问题的解决。我们根据</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SWOT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模型进行自我分析（目标取向、能力取向）和环境分析（机会取向）之后，有以下五种类型的职业锚供参考。</a:t>
            </a:r>
            <a:endParaRPr lang="zh-CN" altLang="en-US" sz="1600" b="1">
              <a:solidFill>
                <a:srgbClr val="FF6600"/>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99418" y="2492896"/>
            <a:ext cx="461665" cy="2629566"/>
          </a:xfrm>
          <a:prstGeom prst="rect">
            <a:avLst/>
          </a:prstGeom>
          <a:noFill/>
        </p:spPr>
        <p:txBody>
          <a:bodyPr vert="eaVert" wrap="none" rtlCol="0">
            <a:spAutoFit/>
          </a:bodyPr>
          <a:lstStyle/>
          <a:p>
            <a:r>
              <a:rPr lang="en-US" altLang="zh-CN" spc="160">
                <a:solidFill>
                  <a:schemeClr val="bg1"/>
                </a:solidFill>
                <a:latin typeface="微软雅黑" panose="020b0503020204020204" pitchFamily="34" charset="-122"/>
                <a:ea typeface="微软雅黑" panose="020b0503020204020204" pitchFamily="34" charset="-122"/>
              </a:rPr>
              <a:t>1</a:t>
            </a:r>
            <a:r>
              <a:rPr lang="zh-CN" altLang="en-US" spc="160">
                <a:solidFill>
                  <a:schemeClr val="bg1"/>
                </a:solidFill>
                <a:latin typeface="微软雅黑" panose="020b0503020204020204" pitchFamily="34" charset="-122"/>
                <a:ea typeface="微软雅黑" panose="020b0503020204020204" pitchFamily="34" charset="-122"/>
              </a:rPr>
              <a:t>）技术</a:t>
            </a:r>
            <a:r>
              <a:rPr lang="en-US" altLang="zh-CN" spc="160">
                <a:solidFill>
                  <a:schemeClr val="bg1"/>
                </a:solidFill>
                <a:latin typeface="微软雅黑" panose="020b0503020204020204" pitchFamily="34" charset="-122"/>
                <a:ea typeface="微软雅黑" panose="020b0503020204020204" pitchFamily="34" charset="-122"/>
              </a:rPr>
              <a:t>/</a:t>
            </a:r>
            <a:r>
              <a:rPr lang="zh-CN" altLang="en-US" spc="160">
                <a:solidFill>
                  <a:schemeClr val="bg1"/>
                </a:solidFill>
                <a:latin typeface="微软雅黑" panose="020b0503020204020204" pitchFamily="34" charset="-122"/>
                <a:ea typeface="微软雅黑" panose="020b0503020204020204" pitchFamily="34" charset="-122"/>
              </a:rPr>
              <a:t>职能型职业锚</a:t>
            </a:r>
            <a:endParaRPr lang="zh-CN" altLang="en-US" spc="160">
              <a:solidFill>
                <a:schemeClr val="bg1"/>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1849116" y="2276872"/>
            <a:ext cx="4392487"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属于这一类型的人在进行职业选择时，主要注意力是工作的实际技术或职能内容，他们会在自己的领域不断地提高专业水平。他们的</a:t>
            </a:r>
            <a:r>
              <a:rPr lang="zh-CN" altLang="en-US" sz="1600" b="1">
                <a:solidFill>
                  <a:srgbClr val="FF6600"/>
                </a:solidFill>
                <a:latin typeface="微软雅黑" panose="020b0503020204020204" pitchFamily="34" charset="-122"/>
                <a:ea typeface="微软雅黑" panose="020b0503020204020204" pitchFamily="34" charset="-122"/>
              </a:rPr>
              <a:t>认同感来自于在专业领域不断地得到锻炼和挑战，直到成为该领域的专家。</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849115" y="4005064"/>
            <a:ext cx="4392488"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他们总是围绕着特定领域安排自己的职业，虽然在其技术或职能领域也会接受管理职责，但他们对管理职业并不感兴趣。在许多岗位上都会有倾向技术或职能型职业锚的人，如咨询公司的项目经理、工厂的技术副厂长、企业中的研究开发人员、统计人员和会计人员等。</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16" name="图片 1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57627" y="2479727"/>
            <a:ext cx="5083773" cy="3390877"/>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800">
        <p14:flythrough/>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4" decel="100000" fill="hold" grpId="0" nodeType="withEffect">
                                  <p:stCondLst>
                                    <p:cond delay="20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par>
                          <p:cTn id="9" fill="hold" nodeType="afterGroup">
                            <p:stCondLst>
                              <p:cond delay="700"/>
                            </p:stCondLst>
                            <p:childTnLst>
                              <p:par>
                                <p:cTn id="10" presetID="2" presetClass="entr" presetSubtype="9" decel="100000" fill="hold" grpId="0" nodeType="after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fill="hold"/>
                                        <p:tgtEl>
                                          <p:spTgt spid="14"/>
                                        </p:tgtEl>
                                        <p:attrNameLst>
                                          <p:attrName>ppt_x</p:attrName>
                                        </p:attrNameLst>
                                      </p:cBhvr>
                                      <p:tavLst>
                                        <p:tav tm="0">
                                          <p:val>
                                            <p:strVal val="0-#ppt_w/2"/>
                                          </p:val>
                                        </p:tav>
                                        <p:tav tm="100000">
                                          <p:val>
                                            <p:strVal val="#ppt_x"/>
                                          </p:val>
                                        </p:tav>
                                      </p:tavLst>
                                    </p:anim>
                                    <p:anim calcmode="lin" valueType="num">
                                      <p:cBhvr additive="base">
                                        <p:cTn id="13" dur="500" fill="hold"/>
                                        <p:tgtEl>
                                          <p:spTgt spid="14"/>
                                        </p:tgtEl>
                                        <p:attrNameLst>
                                          <p:attrName>ppt_y</p:attrName>
                                        </p:attrNameLst>
                                      </p:cBhvr>
                                      <p:tavLst>
                                        <p:tav tm="0">
                                          <p:val>
                                            <p:strVal val="0-#ppt_h/2"/>
                                          </p:val>
                                        </p:tav>
                                        <p:tav tm="100000">
                                          <p:val>
                                            <p:strVal val="#ppt_y"/>
                                          </p:val>
                                        </p:tav>
                                      </p:tavLst>
                                    </p:anim>
                                  </p:childTnLst>
                                </p:cTn>
                              </p:par>
                              <p:par>
                                <p:cTn id="14" presetID="2" presetClass="entr" presetSubtype="12" decel="10000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additive="base">
                                        <p:cTn id="16" dur="500" fill="hold"/>
                                        <p:tgtEl>
                                          <p:spTgt spid="15"/>
                                        </p:tgtEl>
                                        <p:attrNameLst>
                                          <p:attrName>ppt_x</p:attrName>
                                        </p:attrNameLst>
                                      </p:cBhvr>
                                      <p:tavLst>
                                        <p:tav tm="0">
                                          <p:val>
                                            <p:strVal val="0-#ppt_w/2"/>
                                          </p:val>
                                        </p:tav>
                                        <p:tav tm="100000">
                                          <p:val>
                                            <p:strVal val="#ppt_x"/>
                                          </p:val>
                                        </p:tav>
                                      </p:tavLst>
                                    </p:anim>
                                    <p:anim calcmode="lin" valueType="num">
                                      <p:cBhvr additive="base">
                                        <p:cTn id="17"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4" grpId="0"/>
      <p:bldP spid="15" grpId="0"/>
    </p:bldLst>
  </p:timing>
</p:sld>
</file>

<file path=ppt/slides/slide4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099418" y="2492896"/>
            <a:ext cx="461665" cy="2006960"/>
          </a:xfrm>
          <a:prstGeom prst="rect">
            <a:avLst/>
          </a:prstGeom>
          <a:noFill/>
        </p:spPr>
        <p:txBody>
          <a:bodyPr vert="eaVert" wrap="none" rtlCol="0">
            <a:spAutoFit/>
          </a:bodyPr>
          <a:lstStyle/>
          <a:p>
            <a:r>
              <a:rPr lang="en-US" altLang="zh-CN" spc="160">
                <a:solidFill>
                  <a:schemeClr val="bg1"/>
                </a:solidFill>
                <a:latin typeface="微软雅黑" panose="020b0503020204020204" pitchFamily="34" charset="-122"/>
                <a:ea typeface="微软雅黑" panose="020b0503020204020204" pitchFamily="34" charset="-122"/>
              </a:rPr>
              <a:t>2</a:t>
            </a:r>
            <a:r>
              <a:rPr lang="zh-CN" altLang="en-US" spc="160">
                <a:solidFill>
                  <a:schemeClr val="bg1"/>
                </a:solidFill>
                <a:latin typeface="微软雅黑" panose="020b0503020204020204" pitchFamily="34" charset="-122"/>
                <a:ea typeface="微软雅黑" panose="020b0503020204020204" pitchFamily="34" charset="-122"/>
              </a:rPr>
              <a:t>）管理型职业锚</a:t>
            </a:r>
            <a:endParaRPr lang="zh-CN" altLang="en-US" spc="160">
              <a:solidFill>
                <a:schemeClr val="bg1"/>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1849116" y="2276872"/>
            <a:ext cx="4392487" cy="1021433"/>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管理型职业锚的人把管理本身作为职业目标，而</a:t>
            </a:r>
            <a:r>
              <a:rPr lang="zh-CN" altLang="en-US" sz="1600" b="1">
                <a:solidFill>
                  <a:srgbClr val="FF6600"/>
                </a:solidFill>
                <a:latin typeface="微软雅黑" panose="020b0503020204020204" pitchFamily="34" charset="-122"/>
                <a:ea typeface="微软雅黑" panose="020b0503020204020204" pitchFamily="34" charset="-122"/>
              </a:rPr>
              <a:t>具体的技术工作或职能工作仅仅被看作是通向更高的管理层道路上的必经阶段。</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849115" y="3573016"/>
            <a:ext cx="4392488" cy="2301784"/>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他们倾心于全面管理，掌握更大的权力，肩负更大责任，他们具有强有力的升迁动机和价值观，以提升等级和收入作为成功的标准，他们具有分析能力、人际沟通能力和情感能力的强强组合。管理型职业锚的主要职业领域是政府机构、企事业组织的主要负责人，如市长、局长、校长、厂长和总经理等。</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9861" y="2382969"/>
            <a:ext cx="5184576" cy="3452928"/>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4"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1"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ppt_x"/>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4.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099418" y="2492896"/>
            <a:ext cx="461665" cy="2629566"/>
          </a:xfrm>
          <a:prstGeom prst="rect">
            <a:avLst/>
          </a:prstGeom>
          <a:noFill/>
        </p:spPr>
        <p:txBody>
          <a:bodyPr vert="eaVert" wrap="none" rtlCol="0">
            <a:spAutoFit/>
          </a:bodyPr>
          <a:lstStyle/>
          <a:p>
            <a:r>
              <a:rPr lang="en-US" altLang="zh-CN" spc="160">
                <a:solidFill>
                  <a:schemeClr val="bg1"/>
                </a:solidFill>
                <a:latin typeface="微软雅黑" panose="020b0503020204020204" pitchFamily="34" charset="-122"/>
                <a:ea typeface="微软雅黑" panose="020b0503020204020204" pitchFamily="34" charset="-122"/>
              </a:rPr>
              <a:t>3</a:t>
            </a:r>
            <a:r>
              <a:rPr lang="zh-CN" altLang="en-US" spc="160">
                <a:solidFill>
                  <a:schemeClr val="bg1"/>
                </a:solidFill>
                <a:latin typeface="微软雅黑" panose="020b0503020204020204" pitchFamily="34" charset="-122"/>
                <a:ea typeface="微软雅黑" panose="020b0503020204020204" pitchFamily="34" charset="-122"/>
              </a:rPr>
              <a:t>）创造</a:t>
            </a:r>
            <a:r>
              <a:rPr lang="en-US" altLang="zh-CN" spc="160">
                <a:solidFill>
                  <a:schemeClr val="bg1"/>
                </a:solidFill>
                <a:latin typeface="微软雅黑" panose="020b0503020204020204" pitchFamily="34" charset="-122"/>
                <a:ea typeface="微软雅黑" panose="020b0503020204020204" pitchFamily="34" charset="-122"/>
              </a:rPr>
              <a:t>/</a:t>
            </a:r>
            <a:r>
              <a:rPr lang="zh-CN" altLang="en-US" spc="160">
                <a:solidFill>
                  <a:schemeClr val="bg1"/>
                </a:solidFill>
                <a:latin typeface="微软雅黑" panose="020b0503020204020204" pitchFamily="34" charset="-122"/>
                <a:ea typeface="微软雅黑" panose="020b0503020204020204" pitchFamily="34" charset="-122"/>
              </a:rPr>
              <a:t>创业型职业锚</a:t>
            </a:r>
            <a:endParaRPr lang="zh-CN" altLang="en-US" spc="160">
              <a:solidFill>
                <a:schemeClr val="bg1"/>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1849116" y="2348880"/>
            <a:ext cx="6264695"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创造</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创业型职业锚的人时时</a:t>
            </a:r>
            <a:r>
              <a:rPr lang="zh-CN" altLang="en-US" sz="1600" b="1">
                <a:solidFill>
                  <a:srgbClr val="FF6600"/>
                </a:solidFill>
                <a:latin typeface="微软雅黑" panose="020b0503020204020204" pitchFamily="34" charset="-122"/>
                <a:ea typeface="微软雅黑" panose="020b0503020204020204" pitchFamily="34" charset="-122"/>
              </a:rPr>
              <a:t>追求建立或创造完全属于自己的成就。</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他们要求拥有自主权、管理能力和施展自己才华的特殊能力，创造是他们自我发展的核心。他们意志坚定，敢于冒险，个人的强烈需要是能够感受到所发生的一切都是与自己的创造成果联系在一起的。</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849115" y="4184501"/>
            <a:ext cx="6264696"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他们希望用自己的能力去创建属于自己的公司或创建完全属于自己的产品 （或服务），而且愿意去冒风险，并克服面临的障碍。创造型</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创业职业锚的主要职业领域是发明家、冒险性投资者、产品开发人员和企业家等，该型职业锚同其他类型职业锚存在着一定程度的重叠。</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rcRect t="23750"/>
          <a:stretch>
            <a:fillRect/>
          </a:stretch>
        </p:blipFill>
        <p:spPr>
          <a:xfrm>
            <a:off x="8257827" y="2348880"/>
            <a:ext cx="3123835" cy="3469990"/>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099418" y="2492896"/>
            <a:ext cx="461665" cy="2629566"/>
          </a:xfrm>
          <a:prstGeom prst="rect">
            <a:avLst/>
          </a:prstGeom>
          <a:noFill/>
        </p:spPr>
        <p:txBody>
          <a:bodyPr vert="eaVert" wrap="none" rtlCol="0">
            <a:spAutoFit/>
          </a:bodyPr>
          <a:lstStyle/>
          <a:p>
            <a:r>
              <a:rPr lang="en-US" altLang="zh-CN" spc="160">
                <a:solidFill>
                  <a:schemeClr val="bg1"/>
                </a:solidFill>
                <a:latin typeface="微软雅黑" panose="020b0503020204020204" pitchFamily="34" charset="-122"/>
                <a:ea typeface="微软雅黑" panose="020b0503020204020204" pitchFamily="34" charset="-122"/>
              </a:rPr>
              <a:t>4</a:t>
            </a:r>
            <a:r>
              <a:rPr lang="zh-CN" altLang="en-US" spc="160">
                <a:solidFill>
                  <a:schemeClr val="bg1"/>
                </a:solidFill>
                <a:latin typeface="微软雅黑" panose="020b0503020204020204" pitchFamily="34" charset="-122"/>
                <a:ea typeface="微软雅黑" panose="020b0503020204020204" pitchFamily="34" charset="-122"/>
              </a:rPr>
              <a:t>）自主</a:t>
            </a:r>
            <a:r>
              <a:rPr lang="en-US" altLang="zh-CN" spc="160">
                <a:solidFill>
                  <a:schemeClr val="bg1"/>
                </a:solidFill>
                <a:latin typeface="微软雅黑" panose="020b0503020204020204" pitchFamily="34" charset="-122"/>
                <a:ea typeface="微软雅黑" panose="020b0503020204020204" pitchFamily="34" charset="-122"/>
              </a:rPr>
              <a:t>/</a:t>
            </a:r>
            <a:r>
              <a:rPr lang="zh-CN" altLang="en-US" spc="160">
                <a:solidFill>
                  <a:schemeClr val="bg1"/>
                </a:solidFill>
                <a:latin typeface="微软雅黑" panose="020b0503020204020204" pitchFamily="34" charset="-122"/>
                <a:ea typeface="微软雅黑" panose="020b0503020204020204" pitchFamily="34" charset="-122"/>
              </a:rPr>
              <a:t>独立型职业锚</a:t>
            </a:r>
            <a:endParaRPr lang="zh-CN" altLang="en-US" spc="160">
              <a:solidFill>
                <a:schemeClr val="bg1"/>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1849116" y="2204864"/>
            <a:ext cx="4824535"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属于自主与独立型职业锚的人希望随心所欲安排自己的工作方式、工作习惯和生活方式，追求一种能最大限度地摆脱组织约束，施展自己职业能力的工作情景。他们追求在工作中享有自身的自由，他们宁愿放弃提升或工作发展机会，也不愿意放弃自由与独立。</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849115" y="4256509"/>
            <a:ext cx="4824536" cy="1692771"/>
          </a:xfrm>
          <a:prstGeom prst="rect">
            <a:avLst/>
          </a:prstGeom>
          <a:noFill/>
        </p:spPr>
        <p:txBody>
          <a:bodyPr wrap="square" rtlCol="0">
            <a:spAutoFit/>
          </a:bodyPr>
          <a:lstStyle/>
          <a:p>
            <a:pPr indent="457200">
              <a:lnSpc>
                <a:spcPct val="130000"/>
              </a:lnSpc>
            </a:pPr>
            <a:r>
              <a:rPr lang="zh-CN" altLang="en-US" sz="1600" b="1">
                <a:solidFill>
                  <a:srgbClr val="FF6600"/>
                </a:solidFill>
                <a:latin typeface="微软雅黑" panose="020b0503020204020204" pitchFamily="34" charset="-122"/>
                <a:ea typeface="微软雅黑" panose="020b0503020204020204" pitchFamily="34" charset="-122"/>
              </a:rPr>
              <a:t>只有当某一项工作允许他们有弹性的工作时间和方式时</a:t>
            </a:r>
            <a:r>
              <a:rPr lang="en-US" altLang="zh-CN" sz="1600" b="1">
                <a:solidFill>
                  <a:srgbClr val="FF6600"/>
                </a:solidFill>
                <a:latin typeface="微软雅黑" panose="020b0503020204020204" pitchFamily="34" charset="-122"/>
                <a:ea typeface="微软雅黑" panose="020b0503020204020204" pitchFamily="34" charset="-122"/>
              </a:rPr>
              <a:t>, </a:t>
            </a:r>
            <a:r>
              <a:rPr lang="zh-CN" altLang="en-US" sz="1600" b="1">
                <a:solidFill>
                  <a:srgbClr val="FF6600"/>
                </a:solidFill>
                <a:latin typeface="微软雅黑" panose="020b0503020204020204" pitchFamily="34" charset="-122"/>
                <a:ea typeface="微软雅黑" panose="020b0503020204020204" pitchFamily="34" charset="-122"/>
              </a:rPr>
              <a:t>他们才愿意继续留任。</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该锚的主要职业领域是学者、科研人员、职业作家、个体咨询人员、手工业者和个体工商户等，与其他类型的职业锚有明显交叉。</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7667" y="2276872"/>
            <a:ext cx="4722120" cy="3536868"/>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6"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1+#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9"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4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 name="文本框 1"/>
          <p:cNvSpPr txBox="1"/>
          <p:nvPr/>
        </p:nvSpPr>
        <p:spPr>
          <a:xfrm>
            <a:off x="1099418" y="2492896"/>
            <a:ext cx="461665" cy="2509661"/>
          </a:xfrm>
          <a:prstGeom prst="rect">
            <a:avLst/>
          </a:prstGeom>
          <a:noFill/>
        </p:spPr>
        <p:txBody>
          <a:bodyPr vert="eaVert" wrap="none" rtlCol="0">
            <a:spAutoFit/>
          </a:bodyPr>
          <a:lstStyle/>
          <a:p>
            <a:r>
              <a:rPr lang="en-US" altLang="zh-CN" spc="160">
                <a:solidFill>
                  <a:schemeClr val="bg1"/>
                </a:solidFill>
                <a:latin typeface="微软雅黑" panose="020b0503020204020204" pitchFamily="34" charset="-122"/>
                <a:ea typeface="微软雅黑" panose="020b0503020204020204" pitchFamily="34" charset="-122"/>
              </a:rPr>
              <a:t>5</a:t>
            </a:r>
            <a:r>
              <a:rPr lang="zh-CN" altLang="en-US" spc="160">
                <a:solidFill>
                  <a:schemeClr val="bg1"/>
                </a:solidFill>
                <a:latin typeface="微软雅黑" panose="020b0503020204020204" pitchFamily="34" charset="-122"/>
                <a:ea typeface="微软雅黑" panose="020b0503020204020204" pitchFamily="34" charset="-122"/>
              </a:rPr>
              <a:t>）安全稳定型职业锚</a:t>
            </a:r>
            <a:endParaRPr lang="zh-CN" altLang="en-US" spc="160">
              <a:solidFill>
                <a:schemeClr val="bg1"/>
              </a:solidFill>
              <a:latin typeface="微软雅黑" panose="020b0503020204020204" pitchFamily="34" charset="-122"/>
              <a:ea typeface="微软雅黑" panose="020b0503020204020204" pitchFamily="34" charset="-122"/>
            </a:endParaRPr>
          </a:p>
        </p:txBody>
      </p:sp>
      <p:sp>
        <p:nvSpPr>
          <p:cNvPr id="14" name="TextBox 6"/>
          <p:cNvSpPr txBox="1"/>
          <p:nvPr/>
        </p:nvSpPr>
        <p:spPr>
          <a:xfrm>
            <a:off x="1849116" y="2204864"/>
            <a:ext cx="4824535" cy="2012859"/>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安全稳定型职业锚的人倾向于追求安全、稳定的职业前途，比如工作的安全，体面的收入，有效的退休方案和津贴等等。对他们来讲，工作挑战性、丰富性和其他内部动机并不重要，他们关注于工作的情境（如发展前途、工作条件、福利等）而不是工作内容本身。</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15" name="TextBox 6"/>
          <p:cNvSpPr txBox="1"/>
          <p:nvPr/>
        </p:nvSpPr>
        <p:spPr>
          <a:xfrm>
            <a:off x="1849115" y="4256509"/>
            <a:ext cx="4824536"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他们依赖组织</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倾向于根据组织要求行事</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寻求组织的认同</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高度的感情安全</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没有太大的抱负</a:t>
            </a:r>
            <a:r>
              <a:rPr lang="en-US" altLang="zh-CN" sz="1600">
                <a:solidFill>
                  <a:srgbClr val="FF6600"/>
                </a:solidFill>
                <a:latin typeface="微软雅黑" panose="020b0503020204020204" pitchFamily="34" charset="-122"/>
                <a:ea typeface="微软雅黑" panose="020b0503020204020204" pitchFamily="34" charset="-122"/>
              </a:rPr>
              <a:t>, </a:t>
            </a:r>
            <a:r>
              <a:rPr lang="zh-CN" altLang="en-US" sz="1600" b="1">
                <a:solidFill>
                  <a:srgbClr val="FF6600"/>
                </a:solidFill>
                <a:latin typeface="微软雅黑" panose="020b0503020204020204" pitchFamily="34" charset="-122"/>
                <a:ea typeface="微软雅黑" panose="020b0503020204020204" pitchFamily="34" charset="-122"/>
              </a:rPr>
              <a:t>认为成功的标准是一种稳定、安全、良好而合理的家庭和工作环境。</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该锚的主要职业领域是公务员或稳定性非常强的企事业单位职员。</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734187" y="2269259"/>
            <a:ext cx="4811536" cy="3618275"/>
          </a:xfrm>
          <a:prstGeom prst="rect">
            <a:avLst/>
          </a:prstGeom>
          <a:ln w="19050">
            <a:solidFill>
              <a:schemeClr val="bg1"/>
            </a:solidFill>
          </a:ln>
          <a:effectLst>
            <a:outerShdw blurRad="50800" dist="38100" dir="13500000" algn="br" rotWithShape="0">
              <a:prstClr val="black">
                <a:alpha val="40000"/>
              </a:prstClr>
            </a:outerShdw>
          </a:effectLst>
        </p:spPr>
      </p:pic>
      <p:sp>
        <p:nvSpPr>
          <p:cNvPr id="8" name="矩形 7"/>
          <p:cNvSpPr/>
          <p:nvPr/>
        </p:nvSpPr>
        <p:spPr>
          <a:xfrm>
            <a:off x="1561083" y="1196752"/>
            <a:ext cx="10153128" cy="732508"/>
          </a:xfrm>
          <a:prstGeom prst="rect">
            <a:avLst/>
          </a:prstGeom>
        </p:spPr>
        <p:txBody>
          <a:bodyPr wrap="square">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该五个职业锚是施恩教授根据员工在组织中的职业生涯发展概括总结出来的，</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90</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年代后，又演绎增加出了“服务型、挑战性、生活型”三个职业锚，个人认为与上述五个存在交叉与重复，就不再一一阐述了。</a:t>
            </a:r>
            <a:endParaRPr lang="zh-CN" altLang="en-US" sz="16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12" decel="10000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0-#ppt_w/2"/>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par>
                                <p:cTn id="9" presetID="2" presetClass="entr" presetSubtype="3" decel="100000" fill="hold" grpId="0" nodeType="with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1+#ppt_w/2"/>
                                          </p:val>
                                        </p:tav>
                                        <p:tav tm="100000">
                                          <p:val>
                                            <p:strVal val="#ppt_x"/>
                                          </p:val>
                                        </p:tav>
                                      </p:tavLst>
                                    </p:anim>
                                    <p:anim calcmode="lin" valueType="num">
                                      <p:cBhvr additive="base">
                                        <p:cTn id="12" dur="500" fill="hold"/>
                                        <p:tgtEl>
                                          <p:spTgt spid="15"/>
                                        </p:tgtEl>
                                        <p:attrNameLst>
                                          <p:attrName>ppt_y</p:attrName>
                                        </p:attrNameLst>
                                      </p:cBhvr>
                                      <p:tavLst>
                                        <p:tav tm="0">
                                          <p:val>
                                            <p:strVal val="0-#ppt_h/2"/>
                                          </p:val>
                                        </p:tav>
                                        <p:tav tm="100000">
                                          <p:val>
                                            <p:strVal val="#ppt_y"/>
                                          </p:val>
                                        </p:tav>
                                      </p:tavLst>
                                    </p:anim>
                                  </p:childTnLst>
                                </p:cTn>
                              </p:par>
                              <p:par>
                                <p:cTn id="13" presetID="2" presetClass="entr" presetSubtype="4" decel="100000" fill="hold" grpId="0" nodeType="withEffect">
                                  <p:stCondLst>
                                    <p:cond delay="20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P spid="8" grpId="0"/>
    </p:bldLst>
  </p:timing>
</p:sld>
</file>

<file path=ppt/slides/slide4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22" name="Triangle rectangle 10"/>
          <p:cNvSpPr/>
          <p:nvPr/>
        </p:nvSpPr>
        <p:spPr>
          <a:xfrm rot="16200000" flipH="1">
            <a:off x="621004" y="2403493"/>
            <a:ext cx="309402" cy="301451"/>
          </a:xfrm>
          <a:prstGeom prst="rtTriangle">
            <a:avLst/>
          </a:prstGeom>
          <a:gradFill flip="none" rotWithShape="1">
            <a:gsLst>
              <a:gs pos="0">
                <a:schemeClr val="accent6">
                  <a:lumMod val="75000"/>
                  <a:shade val="30000"/>
                  <a:satMod val="115000"/>
                </a:schemeClr>
              </a:gs>
              <a:gs pos="50000">
                <a:schemeClr val="accent6">
                  <a:lumMod val="75000"/>
                  <a:shade val="67500"/>
                  <a:satMod val="115000"/>
                </a:schemeClr>
              </a:gs>
              <a:gs pos="100000">
                <a:schemeClr val="accent6">
                  <a:lumMod val="75000"/>
                  <a:shade val="100000"/>
                  <a:satMod val="115000"/>
                </a:scheme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4" name="矩形 13"/>
          <p:cNvSpPr/>
          <p:nvPr/>
        </p:nvSpPr>
        <p:spPr>
          <a:xfrm>
            <a:off x="841003"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矩形 14"/>
          <p:cNvSpPr/>
          <p:nvPr/>
        </p:nvSpPr>
        <p:spPr>
          <a:xfrm>
            <a:off x="985019" y="2488365"/>
            <a:ext cx="6779722" cy="1449628"/>
          </a:xfrm>
          <a:prstGeom prst="rect">
            <a:avLst/>
          </a:prstGeom>
        </p:spPr>
        <p:txBody>
          <a:bodyPr wrap="square">
            <a:spAutoFit/>
          </a:bodyPr>
          <a:lstStyle/>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、管理通道：基层管理者→中层管理者→高层管理者，具体根据各个公司的职等划分。</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、专家通道（营销类、技术类、职能类等）：初级→中级→高级→资深→首席等，具体根据各个公司的职级划分。</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85019" y="4080437"/>
            <a:ext cx="6779722" cy="2012859"/>
          </a:xfrm>
          <a:prstGeom prst="rect">
            <a:avLst/>
          </a:prstGeom>
        </p:spPr>
        <p:txBody>
          <a:bodyPr wrap="square">
            <a:spAutoFit/>
          </a:bodyPr>
          <a:lstStyle/>
          <a:p>
            <a:pPr indent="457200">
              <a:lnSpc>
                <a:spcPct val="130000"/>
              </a:lnSpc>
              <a:spcAft>
                <a:spcPts val="600"/>
              </a:spcAft>
            </a:pPr>
            <a:r>
              <a:rPr lang="en-US" altLang="zh-CN" sz="1600">
                <a:solidFill>
                  <a:srgbClr val="FF6600"/>
                </a:solidFill>
                <a:latin typeface="微软雅黑" panose="020b0503020204020204" pitchFamily="34" charset="-122"/>
                <a:ea typeface="微软雅黑" panose="020b0503020204020204" pitchFamily="34" charset="-122"/>
              </a:rPr>
              <a:t>【</a:t>
            </a:r>
            <a:r>
              <a:rPr lang="zh-CN" altLang="en-US" sz="1600">
                <a:solidFill>
                  <a:srgbClr val="FF6600"/>
                </a:solidFill>
                <a:latin typeface="微软雅黑" panose="020b0503020204020204" pitchFamily="34" charset="-122"/>
                <a:ea typeface="微软雅黑" panose="020b0503020204020204" pitchFamily="34" charset="-122"/>
              </a:rPr>
              <a:t>案例：腾讯的双通道职业发展体系</a:t>
            </a:r>
            <a:r>
              <a:rPr lang="en-US" altLang="zh-CN" sz="1600">
                <a:solidFill>
                  <a:srgbClr val="FF6600"/>
                </a:solidFill>
                <a:latin typeface="微软雅黑" panose="020b0503020204020204" pitchFamily="34" charset="-122"/>
                <a:ea typeface="微软雅黑" panose="020b0503020204020204" pitchFamily="34" charset="-122"/>
              </a:rPr>
              <a:t>】</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2004</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年底，腾讯就开始引进了国内顶级的培训机构</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——HP</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商学院，共同打造了员工职业发展体系，建立了员工管理和专业“双通道”的职业发展体系，即所有员工可以根据自己的特长和兴趣，选择走管理的发展路线，也可以选择技术、设计、产品、市场等专业发展通道，在专业通道上发展可以获得和管理通道发展相同的认可和回报；避免了“千军万马去走管理独木桥”的发展瓶颈。</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a:off x="624980" y="1895461"/>
            <a:ext cx="6408711" cy="50405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TextBox 6"/>
          <p:cNvSpPr txBox="1"/>
          <p:nvPr/>
        </p:nvSpPr>
        <p:spPr>
          <a:xfrm>
            <a:off x="624980" y="1956860"/>
            <a:ext cx="6408712"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根据上述职业锚的选择结果，我们来确定发展的职位通道：</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.3 </a:t>
            </a:r>
            <a:r>
              <a:rPr lang="zh-CN" altLang="en-US" sz="1600">
                <a:solidFill>
                  <a:srgbClr val="3D8ECD"/>
                </a:solidFill>
                <a:latin typeface="微软雅黑" panose="020b0503020204020204" pitchFamily="34" charset="-122"/>
                <a:ea typeface="微软雅黑" panose="020b0503020204020204" pitchFamily="34" charset="-122"/>
              </a:rPr>
              <a:t>选择职业发展通道</a:t>
            </a:r>
            <a:endParaRPr lang="zh-CN" altLang="en-US" sz="1600">
              <a:solidFill>
                <a:srgbClr val="3D8ECD"/>
              </a:solidFill>
              <a:latin typeface="微软雅黑" panose="020b0503020204020204" pitchFamily="34" charset="-122"/>
              <a:ea typeface="微软雅黑" panose="020b0503020204020204" pitchFamily="34" charset="-122"/>
            </a:endParaRPr>
          </a:p>
        </p:txBody>
      </p:sp>
      <p:pic>
        <p:nvPicPr>
          <p:cNvPr id="12" name="Picture 11" descr="说明: career_step"/>
          <p:cNvPicPr/>
          <p:nvPr/>
        </p:nvPicPr>
        <p:blipFill>
          <a:blip r:embed="rId2">
            <a:extLst>
              <a:ext uri="{28A0092B-C50C-407E-A947-70E740481C1C}">
                <a14:useLocalDpi xmlns:a14="http://schemas.microsoft.com/office/drawing/2010/main" val="0"/>
              </a:ext>
            </a:extLst>
          </a:blip>
          <a:stretch>
            <a:fillRect/>
          </a:stretch>
        </p:blipFill>
        <p:spPr bwMode="auto">
          <a:xfrm>
            <a:off x="7897787" y="1895460"/>
            <a:ext cx="3467354" cy="4197836"/>
          </a:xfrm>
          <a:prstGeom prst="rect">
            <a:avLst/>
          </a:prstGeom>
          <a:noFill/>
        </p:spPr>
      </p:pic>
      <p:sp>
        <p:nvSpPr>
          <p:cNvPr id="13" name="矩形 12"/>
          <p:cNvSpPr/>
          <p:nvPr/>
        </p:nvSpPr>
        <p:spPr>
          <a:xfrm>
            <a:off x="7764741" y="1319550"/>
            <a:ext cx="3949470" cy="412421"/>
          </a:xfrm>
          <a:prstGeom prst="rect">
            <a:avLst/>
          </a:prstGeom>
        </p:spPr>
        <p:txBody>
          <a:bodyPr wrap="square">
            <a:spAutoFit/>
          </a:bodyPr>
          <a:lstStyle/>
          <a:p>
            <a:pPr>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说明：各通道也是可以相互交叉发展的。</a:t>
            </a:r>
            <a:endParaRPr lang="zh-CN" altLang="en-US" sz="16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300"/>
                                        <p:tgtEl>
                                          <p:spTgt spid="24"/>
                                        </p:tgtEl>
                                      </p:cBhvr>
                                    </p:animEffect>
                                  </p:childTnLst>
                                </p:cTn>
                              </p:par>
                            </p:childTnLst>
                          </p:cTn>
                        </p:par>
                        <p:par>
                          <p:cTn id="8" fill="hold" nodeType="afterGroup">
                            <p:stCondLst>
                              <p:cond delay="300"/>
                            </p:stCondLst>
                            <p:childTnLst>
                              <p:par>
                                <p:cTn id="9" presetID="2" presetClass="entr" presetSubtype="8" decel="10000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500" fill="hold"/>
                                        <p:tgtEl>
                                          <p:spTgt spid="15"/>
                                        </p:tgtEl>
                                        <p:attrNameLst>
                                          <p:attrName>ppt_x</p:attrName>
                                        </p:attrNameLst>
                                      </p:cBhvr>
                                      <p:tavLst>
                                        <p:tav tm="0">
                                          <p:val>
                                            <p:strVal val="0-#ppt_w/2"/>
                                          </p:val>
                                        </p:tav>
                                        <p:tav tm="100000">
                                          <p:val>
                                            <p:strVal val="#ppt_x"/>
                                          </p:val>
                                        </p:tav>
                                      </p:tavLst>
                                    </p:anim>
                                    <p:anim calcmode="lin" valueType="num">
                                      <p:cBhvr additive="base">
                                        <p:cTn id="12" dur="500" fill="hold"/>
                                        <p:tgtEl>
                                          <p:spTgt spid="15"/>
                                        </p:tgtEl>
                                        <p:attrNameLst>
                                          <p:attrName>ppt_y</p:attrName>
                                        </p:attrNameLst>
                                      </p:cBhvr>
                                      <p:tavLst>
                                        <p:tav tm="0">
                                          <p:val>
                                            <p:strVal val="#ppt_y"/>
                                          </p:val>
                                        </p:tav>
                                        <p:tav tm="100000">
                                          <p:val>
                                            <p:strVal val="#ppt_y"/>
                                          </p:val>
                                        </p:tav>
                                      </p:tavLst>
                                    </p:anim>
                                  </p:childTnLst>
                                </p:cTn>
                              </p:par>
                              <p:par>
                                <p:cTn id="13" presetID="2" presetClass="entr" presetSubtype="2" decel="100000" fill="hold" grpId="0" nodeType="with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additive="base">
                                        <p:cTn id="15" dur="500" fill="hold"/>
                                        <p:tgtEl>
                                          <p:spTgt spid="16"/>
                                        </p:tgtEl>
                                        <p:attrNameLst>
                                          <p:attrName>ppt_x</p:attrName>
                                        </p:attrNameLst>
                                      </p:cBhvr>
                                      <p:tavLst>
                                        <p:tav tm="0">
                                          <p:val>
                                            <p:strVal val="1+#ppt_w/2"/>
                                          </p:val>
                                        </p:tav>
                                        <p:tav tm="100000">
                                          <p:val>
                                            <p:strVal val="#ppt_x"/>
                                          </p:val>
                                        </p:tav>
                                      </p:tavLst>
                                    </p:anim>
                                    <p:anim calcmode="lin" valueType="num">
                                      <p:cBhvr additive="base">
                                        <p:cTn id="16" dur="500" fill="hold"/>
                                        <p:tgtEl>
                                          <p:spTgt spid="16"/>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20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ppt_x"/>
                                          </p:val>
                                        </p:tav>
                                        <p:tav tm="100000">
                                          <p:val>
                                            <p:strVal val="#ppt_x"/>
                                          </p:val>
                                        </p:tav>
                                      </p:tavLst>
                                    </p:anim>
                                    <p:anim calcmode="lin" valueType="num">
                                      <p:cBhvr additive="base">
                                        <p:cTn id="20"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24" grpId="0"/>
      <p:bldP spid="13" grpId="0"/>
    </p:bldLst>
  </p:timing>
</p:sld>
</file>

<file path=ppt/slides/slide4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841003"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矩形 14"/>
          <p:cNvSpPr/>
          <p:nvPr/>
        </p:nvSpPr>
        <p:spPr>
          <a:xfrm>
            <a:off x="985019" y="5112708"/>
            <a:ext cx="7920880" cy="1052596"/>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制订个人职业生涯规划的最终目标就是实现自己的职业目标，因此，</a:t>
            </a:r>
            <a:r>
              <a:rPr lang="zh-CN" altLang="en-US" sz="1600" b="1">
                <a:solidFill>
                  <a:srgbClr val="FF6600"/>
                </a:solidFill>
                <a:latin typeface="微软雅黑" panose="020b0503020204020204" pitchFamily="34" charset="-122"/>
                <a:ea typeface="微软雅黑" panose="020b0503020204020204" pitchFamily="34" charset="-122"/>
              </a:rPr>
              <a:t>目标抉择是职业生涯规划的核心。</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职业生涯规划中所确立的目标，应该是可预想到的、有一定实现可能的最长远目标，包括终极目标、长期目标、中期目标和短期目标。</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9049915" y="2800087"/>
            <a:ext cx="2232248" cy="3293209"/>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目标确立的方法通常是先结合自身条件和现实环境选择终极目标和长期目标，然后通过目标，分化为符合阶段目标要求的中期、短期目标。具体如何制定目标，请参考</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SMART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原则（百度可搜或参加</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目标管理</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课程）。</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.4 </a:t>
            </a:r>
            <a:r>
              <a:rPr lang="zh-CN" altLang="en-US" sz="1600">
                <a:solidFill>
                  <a:srgbClr val="3D8ECD"/>
                </a:solidFill>
                <a:latin typeface="微软雅黑" panose="020b0503020204020204" pitchFamily="34" charset="-122"/>
                <a:ea typeface="微软雅黑" panose="020b0503020204020204" pitchFamily="34" charset="-122"/>
              </a:rPr>
              <a:t>确定发展目标（远、中、近）</a:t>
            </a:r>
            <a:endParaRPr lang="zh-CN" altLang="en-US" sz="1600">
              <a:solidFill>
                <a:srgbClr val="3D8ECD"/>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710" y="1902670"/>
            <a:ext cx="7897189" cy="3158875"/>
          </a:xfrm>
          <a:prstGeom prst="rect">
            <a:avLst/>
          </a:prstGeom>
          <a:ln w="19050">
            <a:solidFill>
              <a:schemeClr val="bg1"/>
            </a:solidFill>
          </a:ln>
          <a:effectLst>
            <a:outerShdw blurRad="50800" dist="38100" dir="13500000" algn="br" rotWithShape="0">
              <a:prstClr val="black">
                <a:alpha val="40000"/>
              </a:prstClr>
            </a:outerShdw>
          </a:effectLst>
        </p:spPr>
      </p:pic>
      <p:grpSp>
        <p:nvGrpSpPr>
          <p:cNvPr id="17" name="组合 16"/>
          <p:cNvGrpSpPr/>
          <p:nvPr/>
        </p:nvGrpSpPr>
        <p:grpSpPr>
          <a:xfrm>
            <a:off x="9206780" y="1929960"/>
            <a:ext cx="1944000" cy="755210"/>
            <a:chOff x="1345274" y="4761644"/>
            <a:chExt cx="1944000" cy="755210"/>
          </a:xfrm>
        </p:grpSpPr>
        <p:sp>
          <p:nvSpPr>
            <p:cNvPr id="18" name="Rectangle 17"/>
            <p:cNvSpPr/>
            <p:nvPr/>
          </p:nvSpPr>
          <p:spPr bwMode="auto">
            <a:xfrm>
              <a:off x="1345274" y="4761644"/>
              <a:ext cx="1944000" cy="755210"/>
            </a:xfrm>
            <a:prstGeom prst="rect">
              <a:avLst/>
            </a:prstGeom>
            <a:solidFill>
              <a:srgbClr val="ED5326"/>
            </a:solidFill>
            <a:ln w="25400" cap="flat" cmpd="sng" algn="ctr">
              <a:solidFill>
                <a:schemeClr val="bg1"/>
              </a:solid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19" name="TextBox 6"/>
            <p:cNvSpPr txBox="1"/>
            <p:nvPr/>
          </p:nvSpPr>
          <p:spPr>
            <a:xfrm>
              <a:off x="1345274" y="4825296"/>
              <a:ext cx="1944000" cy="652486"/>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确定目标</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4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841003"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5" name="矩形 14"/>
          <p:cNvSpPr/>
          <p:nvPr/>
        </p:nvSpPr>
        <p:spPr>
          <a:xfrm>
            <a:off x="7741180" y="2884992"/>
            <a:ext cx="3540983" cy="1692771"/>
          </a:xfrm>
          <a:prstGeom prst="rect">
            <a:avLst/>
          </a:prstGeom>
        </p:spPr>
        <p:txBody>
          <a:bodyPr wrap="square">
            <a:spAutoFit/>
          </a:bodyPr>
          <a:lstStyle/>
          <a:p>
            <a:pPr indent="457200">
              <a:lnSpc>
                <a:spcPct val="130000"/>
              </a:lnSpc>
              <a:spcAft>
                <a:spcPts val="600"/>
              </a:spcAft>
            </a:pPr>
            <a:r>
              <a:rPr lang="zh-CN" altLang="en-US" sz="1600" b="1">
                <a:solidFill>
                  <a:srgbClr val="FF6600"/>
                </a:solidFill>
                <a:latin typeface="微软雅黑" panose="020b0503020204020204" pitchFamily="34" charset="-122"/>
                <a:ea typeface="微软雅黑" panose="020b0503020204020204" pitchFamily="34" charset="-122"/>
              </a:rPr>
              <a:t>在确定了职业生涯目标后，行动便成了关键的环节。</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这里所指的行动，是指落实目标的具体措施，主要包括轮岗或多工种训练、在职培训、脱产学习等方面的措施。</a:t>
            </a:r>
            <a:endParaRPr lang="zh-CN" altLang="en-US"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矩形 15"/>
          <p:cNvSpPr/>
          <p:nvPr/>
        </p:nvSpPr>
        <p:spPr>
          <a:xfrm>
            <a:off x="7741180" y="4720613"/>
            <a:ext cx="3540983" cy="1372683"/>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实施方案：首先找出自身观念、知识、能力、心理素质等方面与实现目标要求之间和差距，然后制订具体方案逐步缩小差距以实现各阶段目标。</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.5 </a:t>
            </a:r>
            <a:r>
              <a:rPr lang="zh-CN" altLang="en-US" sz="1600">
                <a:solidFill>
                  <a:srgbClr val="3D8ECD"/>
                </a:solidFill>
                <a:latin typeface="微软雅黑" panose="020b0503020204020204" pitchFamily="34" charset="-122"/>
                <a:ea typeface="微软雅黑" panose="020b0503020204020204" pitchFamily="34" charset="-122"/>
              </a:rPr>
              <a:t>制定实施计划与措施</a:t>
            </a:r>
            <a:endParaRPr lang="zh-CN" altLang="en-US" sz="1600">
              <a:solidFill>
                <a:srgbClr val="3D8ECD"/>
              </a:solidFill>
              <a:latin typeface="微软雅黑" panose="020b0503020204020204" pitchFamily="34" charset="-122"/>
              <a:ea typeface="微软雅黑" panose="020b0503020204020204" pitchFamily="34" charset="-122"/>
            </a:endParaRPr>
          </a:p>
        </p:txBody>
      </p:sp>
      <p:pic>
        <p:nvPicPr>
          <p:cNvPr id="3" name="图片 2"/>
          <p:cNvPicPr>
            <a:picLocks noChangeAspect="1"/>
          </p:cNvPicPr>
          <p:nvPr/>
        </p:nvPicPr>
        <p:blipFill>
          <a:blip r:embed="rId2">
            <a:extLst>
              <a:ext uri="{28A0092B-C50C-407E-A947-70E740481C1C}">
                <a14:useLocalDpi xmlns:a14="http://schemas.microsoft.com/office/drawing/2010/main" val="0"/>
              </a:ext>
            </a:extLst>
          </a:blip>
          <a:srcRect t="5219"/>
          <a:stretch>
            <a:fillRect/>
          </a:stretch>
        </p:blipFill>
        <p:spPr>
          <a:xfrm>
            <a:off x="1044436" y="1916832"/>
            <a:ext cx="6493311" cy="4104987"/>
          </a:xfrm>
          <a:prstGeom prst="rect">
            <a:avLst/>
          </a:prstGeom>
          <a:ln w="19050">
            <a:solidFill>
              <a:schemeClr val="bg1"/>
            </a:solidFill>
          </a:ln>
          <a:effectLst>
            <a:outerShdw blurRad="50800" dist="38100" dir="8100000" algn="tr" rotWithShape="0">
              <a:prstClr val="black">
                <a:alpha val="40000"/>
              </a:prstClr>
            </a:outerShdw>
          </a:effectLst>
        </p:spPr>
      </p:pic>
      <p:grpSp>
        <p:nvGrpSpPr>
          <p:cNvPr id="12" name="组合 11"/>
          <p:cNvGrpSpPr/>
          <p:nvPr/>
        </p:nvGrpSpPr>
        <p:grpSpPr>
          <a:xfrm>
            <a:off x="7897787" y="1929960"/>
            <a:ext cx="3252993" cy="755210"/>
            <a:chOff x="1345274" y="4761644"/>
            <a:chExt cx="1944000" cy="755210"/>
          </a:xfrm>
        </p:grpSpPr>
        <p:sp>
          <p:nvSpPr>
            <p:cNvPr id="13" name="Rectangle 17"/>
            <p:cNvSpPr/>
            <p:nvPr/>
          </p:nvSpPr>
          <p:spPr bwMode="auto">
            <a:xfrm>
              <a:off x="1345274" y="4761644"/>
              <a:ext cx="1944000" cy="755210"/>
            </a:xfrm>
            <a:prstGeom prst="rect">
              <a:avLst/>
            </a:prstGeom>
            <a:solidFill>
              <a:srgbClr val="ED5326"/>
            </a:solidFill>
            <a:ln w="25400" cap="flat" cmpd="sng" algn="ctr">
              <a:solidFill>
                <a:schemeClr val="bg1"/>
              </a:solid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20" name="TextBox 6"/>
            <p:cNvSpPr txBox="1"/>
            <p:nvPr/>
          </p:nvSpPr>
          <p:spPr>
            <a:xfrm>
              <a:off x="1345274" y="4870931"/>
              <a:ext cx="1944000" cy="525657"/>
            </a:xfrm>
            <a:prstGeom prst="rect">
              <a:avLst/>
            </a:prstGeom>
            <a:noFill/>
          </p:spPr>
          <p:txBody>
            <a:bodyPr wrap="square" rtlCol="0">
              <a:spAutoFit/>
            </a:bodyPr>
            <a:lstStyle/>
            <a:p>
              <a:pPr algn="ctr">
                <a:lnSpc>
                  <a:spcPct val="130000"/>
                </a:lnSpc>
              </a:pPr>
              <a:r>
                <a:rPr lang="zh-CN" altLang="en-US" sz="2400" b="1">
                  <a:solidFill>
                    <a:schemeClr val="bg1"/>
                  </a:solidFill>
                  <a:latin typeface="微软雅黑" panose="020b0503020204020204" pitchFamily="34" charset="-122"/>
                  <a:ea typeface="微软雅黑" panose="020b0503020204020204" pitchFamily="34" charset="-122"/>
                </a:rPr>
                <a:t>制定实施计划与措施</a:t>
              </a:r>
              <a:endParaRPr lang="en-US" altLang="zh-CN" sz="2400" b="1">
                <a:solidFill>
                  <a:schemeClr val="bg1"/>
                </a:solidFill>
                <a:latin typeface="微软雅黑" panose="020b0503020204020204" pitchFamily="34" charset="-122"/>
                <a:ea typeface="微软雅黑" panose="020b0503020204020204" pitchFamily="34" charset="-122"/>
              </a:endParaRPr>
            </a:p>
          </p:txBody>
        </p:sp>
      </p:gr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 presetClass="entr" presetSubtype="8" decel="100000"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additive="base">
                                        <p:cTn id="11" dur="500" fill="hold"/>
                                        <p:tgtEl>
                                          <p:spTgt spid="16"/>
                                        </p:tgtEl>
                                        <p:attrNameLst>
                                          <p:attrName>ppt_x</p:attrName>
                                        </p:attrNameLst>
                                      </p:cBhvr>
                                      <p:tavLst>
                                        <p:tav tm="0">
                                          <p:val>
                                            <p:strVal val="1+#ppt_w/2"/>
                                          </p:val>
                                        </p:tav>
                                        <p:tav tm="100000">
                                          <p:val>
                                            <p:strVal val="#ppt_x"/>
                                          </p:val>
                                        </p:tav>
                                      </p:tavLst>
                                    </p:anim>
                                    <p:anim calcmode="lin" valueType="num">
                                      <p:cBhvr additive="base">
                                        <p:cTn id="12" dur="50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Lst>
  </p:timing>
</p:sld>
</file>

<file path=ppt/slides/slide5.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6691653" y="1810853"/>
            <a:ext cx="4968552" cy="648072"/>
          </a:xfrm>
          <a:prstGeom prst="rect">
            <a:avLst/>
          </a:prstGeom>
          <a:solidFill>
            <a:srgbClr val="FF6600"/>
          </a:solidFill>
          <a:ln w="28575">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6691653" y="2703251"/>
            <a:ext cx="4968552" cy="1052596"/>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很多找不到工作或频繁跳槽者都有着这样的困惑。我们认为，职业规划是我们迈入社会的第一个规划，也是</a:t>
            </a:r>
            <a:r>
              <a:rPr lang="zh-CN" altLang="en-US" sz="1600" b="1">
                <a:solidFill>
                  <a:srgbClr val="FF6600"/>
                </a:solidFill>
                <a:latin typeface="微软雅黑" panose="020b0503020204020204" pitchFamily="34" charset="-122"/>
                <a:ea typeface="微软雅黑" panose="020b0503020204020204" pitchFamily="34" charset="-122"/>
              </a:rPr>
              <a:t>人生规划当中最核心的规划。</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6691653" y="3933056"/>
            <a:ext cx="4968552"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职业生涯在人的一生中占有极为重要的地位，职业生涯的成功与否</a:t>
            </a:r>
            <a:r>
              <a:rPr lang="zh-CN" altLang="en-US" sz="1600" b="1">
                <a:solidFill>
                  <a:srgbClr val="FF6600"/>
                </a:solidFill>
                <a:latin typeface="微软雅黑" panose="020b0503020204020204" pitchFamily="34" charset="-122"/>
                <a:ea typeface="微软雅黑" panose="020b0503020204020204" pitchFamily="34" charset="-122"/>
              </a:rPr>
              <a:t>直接影响到人生价值能否得到充分的体现，间接决定了生命内容的精彩抑或平淡。</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因此，做好职业生涯的规划，对每个人来说都是十分重要的，它关乎个人的前途与命运。</a:t>
            </a:r>
            <a:endParaRPr lang="zh-CN" altLang="zh-CN" sz="1600" b="1">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 name="矩形 1"/>
          <p:cNvSpPr/>
          <p:nvPr/>
        </p:nvSpPr>
        <p:spPr>
          <a:xfrm>
            <a:off x="6817667" y="1934834"/>
            <a:ext cx="4842538" cy="400110"/>
          </a:xfrm>
          <a:prstGeom prst="rect">
            <a:avLst/>
          </a:prstGeom>
        </p:spPr>
        <p:txBody>
          <a:bodyPr wrap="square">
            <a:spAutoFit/>
          </a:bodyPr>
          <a:lstStyle/>
          <a:p>
            <a:r>
              <a:rPr lang="zh-CN" altLang="zh-CN" sz="2000" b="1">
                <a:solidFill>
                  <a:schemeClr val="bg1"/>
                </a:solidFill>
                <a:latin typeface="微软雅黑" panose="020b0503020204020204" pitchFamily="34" charset="-122"/>
                <a:ea typeface="微软雅黑" panose="020b0503020204020204" pitchFamily="34" charset="-122"/>
              </a:rPr>
              <a:t>“为什么总是找不到适合我的工作？”</a:t>
            </a:r>
            <a:endParaRPr lang="zh-CN" altLang="en-US" sz="2000" b="1">
              <a:solidFill>
                <a:schemeClr val="bg1"/>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41003" y="1810854"/>
            <a:ext cx="5722461" cy="3814974"/>
          </a:xfrm>
          <a:prstGeom prst="rect">
            <a:avLst/>
          </a:prstGeom>
          <a:ln w="28575">
            <a:solidFill>
              <a:srgbClr val="FF6600"/>
            </a:solidFill>
          </a:ln>
          <a:effectLst>
            <a:outerShdw blurRad="50800" dist="38100" dir="10800000" algn="r" rotWithShape="0">
              <a:prstClr val="black">
                <a:alpha val="40000"/>
              </a:prstClr>
            </a:outerShdw>
          </a:effectLst>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9"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par>
                                <p:cTn id="9" presetID="2" presetClass="entr" presetSubtype="6"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Lst>
  </p:timing>
</p:sld>
</file>

<file path=ppt/slides/slide50.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14" name="矩形 13"/>
          <p:cNvSpPr/>
          <p:nvPr/>
        </p:nvSpPr>
        <p:spPr>
          <a:xfrm>
            <a:off x="841003" y="1772816"/>
            <a:ext cx="10657184" cy="446449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1" name="文本框 10"/>
          <p:cNvSpPr txBox="1"/>
          <p:nvPr/>
        </p:nvSpPr>
        <p:spPr>
          <a:xfrm>
            <a:off x="2281163" y="504323"/>
            <a:ext cx="4464496" cy="338554"/>
          </a:xfrm>
          <a:prstGeom prst="rect">
            <a:avLst/>
          </a:prstGeom>
          <a:noFill/>
        </p:spPr>
        <p:txBody>
          <a:bodyPr wrap="square" rtlCol="0">
            <a:spAutoFit/>
          </a:bodyPr>
          <a:lstStyle/>
          <a:p>
            <a:r>
              <a:rPr lang="en-US" altLang="zh-CN" sz="1600">
                <a:solidFill>
                  <a:srgbClr val="3D8ECD"/>
                </a:solidFill>
                <a:latin typeface="微软雅黑" panose="020b0503020204020204" pitchFamily="34" charset="-122"/>
                <a:ea typeface="微软雅黑" panose="020b0503020204020204" pitchFamily="34" charset="-122"/>
              </a:rPr>
              <a:t>4</a:t>
            </a:r>
            <a:r>
              <a:rPr lang="en-US" altLang="zh-CN" sz="1600" baseline="0">
                <a:solidFill>
                  <a:srgbClr val="3D8ECD"/>
                </a:solidFill>
                <a:latin typeface="微软雅黑" panose="020b0503020204020204" pitchFamily="34" charset="-122"/>
                <a:ea typeface="微软雅黑" panose="020b0503020204020204" pitchFamily="34" charset="-122"/>
              </a:rPr>
              <a:t>.6 </a:t>
            </a:r>
            <a:r>
              <a:rPr lang="zh-CN" altLang="en-US" sz="1600">
                <a:solidFill>
                  <a:srgbClr val="3D8ECD"/>
                </a:solidFill>
                <a:latin typeface="微软雅黑" panose="020b0503020204020204" pitchFamily="34" charset="-122"/>
                <a:ea typeface="微软雅黑" panose="020b0503020204020204" pitchFamily="34" charset="-122"/>
              </a:rPr>
              <a:t>反馈修正，跟踪管理</a:t>
            </a:r>
            <a:endParaRPr lang="zh-CN" altLang="en-US" sz="1600">
              <a:solidFill>
                <a:srgbClr val="3D8ECD"/>
              </a:solidFill>
              <a:latin typeface="微软雅黑" panose="020b0503020204020204" pitchFamily="34" charset="-122"/>
              <a:ea typeface="微软雅黑" panose="020b0503020204020204" pitchFamily="34" charset="-122"/>
            </a:endParaRPr>
          </a:p>
        </p:txBody>
      </p:sp>
      <p:sp>
        <p:nvSpPr>
          <p:cNvPr id="10" name="矩形 9"/>
          <p:cNvSpPr/>
          <p:nvPr/>
        </p:nvSpPr>
        <p:spPr>
          <a:xfrm>
            <a:off x="9193931" y="2800087"/>
            <a:ext cx="2232248" cy="3262047"/>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随着职业生涯的发展，员工要不断提升自身素质，改善素质结构。为此，企业需加强对员工生涯计划实施跟踪和指导，定期或不定期地对其工作进行反馈和评点，督导员工往生涯设定的目标方向发展，最终实现生涯目标。</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17" name="组合 16"/>
          <p:cNvGrpSpPr/>
          <p:nvPr/>
        </p:nvGrpSpPr>
        <p:grpSpPr>
          <a:xfrm>
            <a:off x="9350796" y="1928707"/>
            <a:ext cx="1944000" cy="755210"/>
            <a:chOff x="1345274" y="4761644"/>
            <a:chExt cx="1944000" cy="755210"/>
          </a:xfrm>
        </p:grpSpPr>
        <p:sp>
          <p:nvSpPr>
            <p:cNvPr id="18" name="Rectangle 17"/>
            <p:cNvSpPr/>
            <p:nvPr/>
          </p:nvSpPr>
          <p:spPr bwMode="auto">
            <a:xfrm>
              <a:off x="1345274" y="4761644"/>
              <a:ext cx="1944000" cy="755210"/>
            </a:xfrm>
            <a:prstGeom prst="rect">
              <a:avLst/>
            </a:prstGeom>
            <a:solidFill>
              <a:srgbClr val="ED5326"/>
            </a:solidFill>
            <a:ln w="25400" cap="flat" cmpd="sng" algn="ctr">
              <a:solidFill>
                <a:schemeClr val="bg1"/>
              </a:solid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19" name="TextBox 6"/>
            <p:cNvSpPr txBox="1"/>
            <p:nvPr/>
          </p:nvSpPr>
          <p:spPr>
            <a:xfrm>
              <a:off x="1345274" y="4825296"/>
              <a:ext cx="1944000" cy="652486"/>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确定目标</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sp>
        <p:nvSpPr>
          <p:cNvPr id="21" name="矩形 20"/>
          <p:cNvSpPr/>
          <p:nvPr/>
        </p:nvSpPr>
        <p:spPr>
          <a:xfrm>
            <a:off x="961269" y="2800087"/>
            <a:ext cx="2232248" cy="3262047"/>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任何事物都处在变化之中，绝大部分变化是难以预见的。现实社会中种种不确定因素的存在，会使原定职业生涯目标在策略实施过程中出现偏差，这时需要根据反馈的情况，及时反省、修正规划目标并调整行动方案。</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2" name="组合 21"/>
          <p:cNvGrpSpPr/>
          <p:nvPr/>
        </p:nvGrpSpPr>
        <p:grpSpPr>
          <a:xfrm>
            <a:off x="1118134" y="1928707"/>
            <a:ext cx="1944000" cy="755210"/>
            <a:chOff x="1345274" y="4761644"/>
            <a:chExt cx="1944000" cy="755210"/>
          </a:xfrm>
        </p:grpSpPr>
        <p:sp>
          <p:nvSpPr>
            <p:cNvPr id="23" name="Rectangle 17"/>
            <p:cNvSpPr/>
            <p:nvPr/>
          </p:nvSpPr>
          <p:spPr bwMode="auto">
            <a:xfrm>
              <a:off x="1345274" y="4761644"/>
              <a:ext cx="1944000" cy="755210"/>
            </a:xfrm>
            <a:prstGeom prst="rect">
              <a:avLst/>
            </a:prstGeom>
            <a:solidFill>
              <a:srgbClr val="ED5326"/>
            </a:solidFill>
            <a:ln w="25400" cap="flat" cmpd="sng" algn="ctr">
              <a:solidFill>
                <a:schemeClr val="bg1"/>
              </a:solidFill>
              <a:prstDash val="solid"/>
            </a:ln>
            <a:effectLst/>
          </p:spPr>
          <p:txBody>
            <a:bodyPr bIns="91440" anchor="b"/>
            <a:lstStyle/>
            <a:p>
              <a:pPr algn="ctr" defTabSz="685800"/>
              <a:endParaRPr lang="en-US" sz="1100" kern="0">
                <a:solidFill>
                  <a:srgbClr val="FFFFFF"/>
                </a:solidFill>
                <a:latin typeface="Segoe" charset="0"/>
                <a:ea typeface="Segoe UI" panose="020b0502040204020203" pitchFamily="34" charset="0"/>
                <a:cs typeface="Segoe UI" panose="020b0502040204020203" pitchFamily="34" charset="0"/>
              </a:endParaRPr>
            </a:p>
          </p:txBody>
        </p:sp>
        <p:sp>
          <p:nvSpPr>
            <p:cNvPr id="24" name="TextBox 6"/>
            <p:cNvSpPr txBox="1"/>
            <p:nvPr/>
          </p:nvSpPr>
          <p:spPr>
            <a:xfrm>
              <a:off x="1345274" y="4825296"/>
              <a:ext cx="1944000" cy="597921"/>
            </a:xfrm>
            <a:prstGeom prst="rect">
              <a:avLst/>
            </a:prstGeom>
            <a:noFill/>
          </p:spPr>
          <p:txBody>
            <a:bodyPr wrap="square" rtlCol="0">
              <a:spAutoFit/>
            </a:bodyPr>
            <a:lstStyle/>
            <a:p>
              <a:pPr algn="ctr">
                <a:lnSpc>
                  <a:spcPct val="130000"/>
                </a:lnSpc>
              </a:pPr>
              <a:r>
                <a:rPr lang="zh-CN" altLang="en-US" sz="2800" b="1">
                  <a:solidFill>
                    <a:schemeClr val="bg1"/>
                  </a:solidFill>
                  <a:latin typeface="微软雅黑" panose="020b0503020204020204" pitchFamily="34" charset="-122"/>
                  <a:ea typeface="微软雅黑" panose="020b0503020204020204" pitchFamily="34" charset="-122"/>
                </a:rPr>
                <a:t>反馈修正</a:t>
              </a:r>
              <a:endParaRPr lang="en-US" altLang="zh-CN" sz="2800" b="1">
                <a:solidFill>
                  <a:schemeClr val="bg1"/>
                </a:solidFill>
                <a:latin typeface="微软雅黑" panose="020b0503020204020204" pitchFamily="34" charset="-122"/>
                <a:ea typeface="微软雅黑" panose="020b0503020204020204" pitchFamily="34" charset="-122"/>
              </a:endParaRPr>
            </a:p>
          </p:txBody>
        </p:sp>
      </p:grpSp>
      <p:pic>
        <p:nvPicPr>
          <p:cNvPr id="2" name="图片 1"/>
          <p:cNvPicPr>
            <a:picLocks noChangeAspect="1"/>
          </p:cNvPicPr>
          <p:nvPr/>
        </p:nvPicPr>
        <p:blipFill>
          <a:blip r:embed="rId2">
            <a:extLst>
              <a:ext uri="{28A0092B-C50C-407E-A947-70E740481C1C}">
                <a14:useLocalDpi xmlns:a14="http://schemas.microsoft.com/office/drawing/2010/main" val="0"/>
              </a:ext>
            </a:extLst>
          </a:blip>
          <a:srcRect l="1463" r="2019"/>
          <a:stretch>
            <a:fillRect/>
          </a:stretch>
        </p:blipFill>
        <p:spPr>
          <a:xfrm>
            <a:off x="3288896" y="1961843"/>
            <a:ext cx="5832648" cy="4030660"/>
          </a:xfrm>
          <a:prstGeom prst="rect">
            <a:avLst/>
          </a:prstGeom>
          <a:ln w="19050">
            <a:solidFill>
              <a:schemeClr val="bg1"/>
            </a:solidFill>
          </a:ln>
          <a:effectLst>
            <a:outerShdw blurRad="50800" dist="38100" dir="13500000" algn="br" rotWithShape="0">
              <a:prstClr val="black">
                <a:alpha val="40000"/>
              </a:prstClr>
            </a:outerShdw>
          </a:effectLst>
        </p:spPr>
      </p:pic>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0-#ppt_w/2"/>
                                          </p:val>
                                        </p:tav>
                                        <p:tav tm="100000">
                                          <p:val>
                                            <p:strVal val="#ppt_x"/>
                                          </p:val>
                                        </p:tav>
                                      </p:tavLst>
                                    </p:anim>
                                    <p:anim calcmode="lin" valueType="num">
                                      <p:cBhvr additive="base">
                                        <p:cTn id="8" dur="500" fill="hold"/>
                                        <p:tgtEl>
                                          <p:spTgt spid="10"/>
                                        </p:tgtEl>
                                        <p:attrNameLst>
                                          <p:attrName>ppt_y</p:attrName>
                                        </p:attrNameLst>
                                      </p:cBhvr>
                                      <p:tavLst>
                                        <p:tav tm="0">
                                          <p:val>
                                            <p:strVal val="#ppt_y"/>
                                          </p:val>
                                        </p:tav>
                                        <p:tav tm="100000">
                                          <p:val>
                                            <p:strVal val="#ppt_y"/>
                                          </p:val>
                                        </p:tav>
                                      </p:tavLst>
                                    </p:anim>
                                  </p:childTnLst>
                                </p:cTn>
                              </p:par>
                              <p:par>
                                <p:cTn id="9" presetID="2" presetClass="entr" presetSubtype="2" decel="100000" fill="hold" grpId="0" nodeType="with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1+#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21" grpId="0"/>
    </p:bldLst>
  </p:timing>
</p:sld>
</file>

<file path=ppt/slides/slide51.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20" name="Picture 2" descr="C:\Documents and Settings\tdz\桌面\新建文件夹\为高手鼓掌.jpg"/>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9004" y="4636409"/>
            <a:ext cx="2908042" cy="1818421"/>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pic>
        <p:nvPicPr>
          <p:cNvPr id="21" name="Picture 3" descr="C:\Documents and Settings\tdz\桌面\新建文件夹\20121281732304920306.jpg"/>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125393" y="4636409"/>
            <a:ext cx="2908042" cy="1818421"/>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pic>
        <p:nvPicPr>
          <p:cNvPr id="22" name="Picture 4" descr="C:\Documents and Settings\tdz\桌面\新建文件夹\2012511855371554.jpg"/>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6154574" y="4636409"/>
            <a:ext cx="2908042" cy="1818421"/>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sp>
        <p:nvSpPr>
          <p:cNvPr id="26" name="矩形​​ 5"/>
          <p:cNvSpPr>
            <a:spLocks noChangeArrowheads="1"/>
          </p:cNvSpPr>
          <p:nvPr/>
        </p:nvSpPr>
        <p:spPr bwMode="auto">
          <a:xfrm>
            <a:off x="1" y="405554"/>
            <a:ext cx="12187237" cy="4080174"/>
          </a:xfrm>
          <a:prstGeom prst="rect">
            <a:avLst/>
          </a:prstGeom>
          <a:solidFill>
            <a:srgbClr val="3F95D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zh-CN">
              <a:solidFill>
                <a:schemeClr val="lt1"/>
              </a:solidFill>
              <a:sym typeface="Arial" panose="020b0604020202020204" pitchFamily="34" charset="0"/>
            </a:endParaRPr>
          </a:p>
        </p:txBody>
      </p:sp>
      <p:sp>
        <p:nvSpPr>
          <p:cNvPr id="63" name="TextBox 29"/>
          <p:cNvSpPr txBox="1"/>
          <p:nvPr/>
        </p:nvSpPr>
        <p:spPr>
          <a:xfrm>
            <a:off x="3505299" y="2665883"/>
            <a:ext cx="5109044" cy="1569636"/>
          </a:xfrm>
          <a:prstGeom prst="rect">
            <a:avLst/>
          </a:prstGeom>
          <a:noFill/>
        </p:spPr>
        <p:txBody>
          <a:bodyPr wrap="none" lIns="91417" tIns="45708" rIns="91417" bIns="45708">
            <a:spAutoFit/>
          </a:bodyPr>
          <a:lstStyle/>
          <a:p>
            <a:pPr fontAlgn="base">
              <a:spcBef>
                <a:spcPct val="0"/>
              </a:spcBef>
              <a:spcAft>
                <a:spcPct val="0"/>
              </a:spcAft>
              <a:defRPr/>
            </a:pPr>
            <a:r>
              <a:rPr lang="zh-CN" altLang="en-US" sz="9600" b="1">
                <a:solidFill>
                  <a:srgbClr val="FFFFFF"/>
                </a:solidFill>
                <a:latin typeface="微软雅黑" panose="020b0503020204020204" pitchFamily="34" charset="-122"/>
                <a:ea typeface="微软雅黑" panose="020b0503020204020204" pitchFamily="34" charset="-122"/>
              </a:rPr>
              <a:t>谢谢观看</a:t>
            </a:r>
            <a:endParaRPr lang="zh-CN" altLang="en-US" sz="9600" b="1">
              <a:solidFill>
                <a:srgbClr val="FFFFFF"/>
              </a:solidFill>
              <a:latin typeface="微软雅黑" panose="020b0503020204020204" pitchFamily="34" charset="-122"/>
              <a:ea typeface="微软雅黑" panose="020b0503020204020204" pitchFamily="34" charset="-122"/>
            </a:endParaRPr>
          </a:p>
        </p:txBody>
      </p:sp>
      <p:pic>
        <p:nvPicPr>
          <p:cNvPr id="66" name="Picture 4" descr="C:\Documents and Settings\tdz\桌面\新建文件夹\欢迎02.jpg"/>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9191741" y="4636409"/>
            <a:ext cx="2908042" cy="1818421"/>
          </a:xfrm>
          <a:prstGeom prst="rect">
            <a:avLst/>
          </a:prstGeom>
          <a:noFill/>
          <a:ln w="28575">
            <a:solidFill>
              <a:schemeClr val="accent1"/>
            </a:solidFill>
          </a:ln>
          <a:effectLst/>
          <a:extLst>
            <a:ext uri="{909E8E84-426E-40DD-AFC4-6F175D3DCCD1}">
              <a14:hiddenFill xmlns:a14="http://schemas.microsoft.com/office/drawing/2010/main">
                <a:solidFill>
                  <a:srgbClr val="FFFFFF"/>
                </a:solidFill>
              </a14:hiddenFill>
            </a:ext>
          </a:extLst>
        </p:spPr>
      </p:pic>
    </p:spTree>
  </p:cSld>
  <p:clrMapOvr>
    <a:masterClrMapping/>
  </p:clrMapOvr>
  <p:transition spd="slow">
    <p:fade/>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300"/>
                                        <p:tgtEl>
                                          <p:spTgt spid="26"/>
                                        </p:tgtEl>
                                      </p:cBhvr>
                                    </p:animEffect>
                                  </p:childTnLst>
                                </p:cTn>
                              </p:par>
                              <p:par>
                                <p:cTn id="8" presetID="2" presetClass="entr" presetSubtype="9" fill="hold" grpId="1" nodeType="withEffect">
                                  <p:stCondLst>
                                    <p:cond delay="0"/>
                                  </p:stCondLst>
                                  <p:childTnLst>
                                    <p:set>
                                      <p:cBhvr>
                                        <p:cTn id="9" dur="1" fill="hold">
                                          <p:stCondLst>
                                            <p:cond delay="0"/>
                                          </p:stCondLst>
                                        </p:cTn>
                                        <p:tgtEl>
                                          <p:spTgt spid="26"/>
                                        </p:tgtEl>
                                        <p:attrNameLst>
                                          <p:attrName>style.visibility</p:attrName>
                                        </p:attrNameLst>
                                      </p:cBhvr>
                                      <p:to>
                                        <p:strVal val="visible"/>
                                      </p:to>
                                    </p:set>
                                    <p:anim calcmode="lin" valueType="num">
                                      <p:cBhvr additive="base">
                                        <p:cTn id="10" dur="1000" fill="hold"/>
                                        <p:tgtEl>
                                          <p:spTgt spid="26"/>
                                        </p:tgtEl>
                                        <p:attrNameLst>
                                          <p:attrName>ppt_x</p:attrName>
                                        </p:attrNameLst>
                                      </p:cBhvr>
                                      <p:tavLst>
                                        <p:tav tm="0">
                                          <p:val>
                                            <p:strVal val="0-#ppt_w/2"/>
                                          </p:val>
                                        </p:tav>
                                        <p:tav tm="100000">
                                          <p:val>
                                            <p:strVal val="#ppt_x"/>
                                          </p:val>
                                        </p:tav>
                                      </p:tavLst>
                                    </p:anim>
                                    <p:anim calcmode="lin" valueType="num">
                                      <p:cBhvr additive="base">
                                        <p:cTn id="11" dur="1000" fill="hold"/>
                                        <p:tgtEl>
                                          <p:spTgt spid="26"/>
                                        </p:tgtEl>
                                        <p:attrNameLst>
                                          <p:attrName>ppt_y</p:attrName>
                                        </p:attrNameLst>
                                      </p:cBhvr>
                                      <p:tavLst>
                                        <p:tav tm="0">
                                          <p:val>
                                            <p:strVal val="0-#ppt_h/2"/>
                                          </p:val>
                                        </p:tav>
                                        <p:tav tm="100000">
                                          <p:val>
                                            <p:strVal val="#ppt_y"/>
                                          </p:val>
                                        </p:tav>
                                      </p:tavLst>
                                    </p:anim>
                                  </p:childTnLst>
                                </p:cTn>
                              </p:par>
                              <p:par>
                                <p:cTn id="12" presetID="10" presetClass="entr" presetSubtype="0" fill="hold" nodeType="withEffect">
                                  <p:stCondLst>
                                    <p:cond delay="0"/>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1250"/>
                                        <p:tgtEl>
                                          <p:spTgt spid="20"/>
                                        </p:tgtEl>
                                      </p:cBhvr>
                                    </p:animEffect>
                                  </p:childTnLst>
                                </p:cTn>
                              </p:par>
                              <p:par>
                                <p:cTn id="15" presetID="2" presetClass="entr" presetSubtype="2"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additive="base">
                                        <p:cTn id="17" dur="1000" fill="hold"/>
                                        <p:tgtEl>
                                          <p:spTgt spid="20"/>
                                        </p:tgtEl>
                                        <p:attrNameLst>
                                          <p:attrName>ppt_x</p:attrName>
                                        </p:attrNameLst>
                                      </p:cBhvr>
                                      <p:tavLst>
                                        <p:tav tm="0">
                                          <p:val>
                                            <p:strVal val="1+#ppt_w/2"/>
                                          </p:val>
                                        </p:tav>
                                        <p:tav tm="100000">
                                          <p:val>
                                            <p:strVal val="#ppt_x"/>
                                          </p:val>
                                        </p:tav>
                                      </p:tavLst>
                                    </p:anim>
                                    <p:anim calcmode="lin" valueType="num">
                                      <p:cBhvr additive="base">
                                        <p:cTn id="18" dur="1000" fill="hold"/>
                                        <p:tgtEl>
                                          <p:spTgt spid="20"/>
                                        </p:tgtEl>
                                        <p:attrNameLst>
                                          <p:attrName>ppt_y</p:attrName>
                                        </p:attrNameLst>
                                      </p:cBhvr>
                                      <p:tavLst>
                                        <p:tav tm="0">
                                          <p:val>
                                            <p:strVal val="#ppt_y"/>
                                          </p:val>
                                        </p:tav>
                                        <p:tav tm="100000">
                                          <p:val>
                                            <p:strVal val="#ppt_y"/>
                                          </p:val>
                                        </p:tav>
                                      </p:tavLst>
                                    </p:anim>
                                  </p:childTnLst>
                                </p:cTn>
                              </p:par>
                              <p:par>
                                <p:cTn id="19" presetID="8" presetClass="emph" presetSubtype="0" fill="hold" nodeType="withEffect">
                                  <p:stCondLst>
                                    <p:cond delay="0"/>
                                  </p:stCondLst>
                                  <p:childTnLst>
                                    <p:animRot by="21600000">
                                      <p:cBhvr>
                                        <p:cTn id="20" dur="1000" fill="hold"/>
                                        <p:tgtEl>
                                          <p:spTgt spid="20"/>
                                        </p:tgtEl>
                                        <p:attrNameLst>
                                          <p:attrName>r</p:attrName>
                                        </p:attrNameLst>
                                      </p:cBhvr>
                                    </p:animRot>
                                  </p:childTnLst>
                                </p:cTn>
                              </p:par>
                              <p:par>
                                <p:cTn id="21" presetID="10" presetClass="entr" presetSubtype="0" fill="hold" nodeType="with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300"/>
                                        <p:tgtEl>
                                          <p:spTgt spid="21"/>
                                        </p:tgtEl>
                                      </p:cBhvr>
                                    </p:animEffect>
                                  </p:childTnLst>
                                </p:cTn>
                              </p:par>
                              <p:par>
                                <p:cTn id="24" presetID="2" presetClass="entr" presetSubtype="3"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1000" fill="hold"/>
                                        <p:tgtEl>
                                          <p:spTgt spid="21"/>
                                        </p:tgtEl>
                                        <p:attrNameLst>
                                          <p:attrName>ppt_x</p:attrName>
                                        </p:attrNameLst>
                                      </p:cBhvr>
                                      <p:tavLst>
                                        <p:tav tm="0">
                                          <p:val>
                                            <p:strVal val="1+#ppt_w/2"/>
                                          </p:val>
                                        </p:tav>
                                        <p:tav tm="100000">
                                          <p:val>
                                            <p:strVal val="#ppt_x"/>
                                          </p:val>
                                        </p:tav>
                                      </p:tavLst>
                                    </p:anim>
                                    <p:anim calcmode="lin" valueType="num">
                                      <p:cBhvr additive="base">
                                        <p:cTn id="27" dur="1000" fill="hold"/>
                                        <p:tgtEl>
                                          <p:spTgt spid="21"/>
                                        </p:tgtEl>
                                        <p:attrNameLst>
                                          <p:attrName>ppt_y</p:attrName>
                                        </p:attrNameLst>
                                      </p:cBhvr>
                                      <p:tavLst>
                                        <p:tav tm="0">
                                          <p:val>
                                            <p:strVal val="0-#ppt_h/2"/>
                                          </p:val>
                                        </p:tav>
                                        <p:tav tm="100000">
                                          <p:val>
                                            <p:strVal val="#ppt_y"/>
                                          </p:val>
                                        </p:tav>
                                      </p:tavLst>
                                    </p:anim>
                                  </p:childTnLst>
                                </p:cTn>
                              </p:par>
                              <p:par>
                                <p:cTn id="28" presetID="8" presetClass="emph" presetSubtype="0" fill="hold" nodeType="withEffect">
                                  <p:stCondLst>
                                    <p:cond delay="0"/>
                                  </p:stCondLst>
                                  <p:childTnLst>
                                    <p:animRot by="21600000">
                                      <p:cBhvr>
                                        <p:cTn id="29" dur="1000" fill="hold"/>
                                        <p:tgtEl>
                                          <p:spTgt spid="21"/>
                                        </p:tgtEl>
                                        <p:attrNameLst>
                                          <p:attrName>r</p:attrName>
                                        </p:attrNameLst>
                                      </p:cBhvr>
                                    </p:animRot>
                                  </p:childTnLst>
                                </p:cTn>
                              </p:par>
                              <p:par>
                                <p:cTn id="30" presetID="10" presetClass="entr" presetSubtype="0" fill="hold" nodeType="with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fade">
                                      <p:cBhvr>
                                        <p:cTn id="32" dur="1250"/>
                                        <p:tgtEl>
                                          <p:spTgt spid="22"/>
                                        </p:tgtEl>
                                      </p:cBhvr>
                                    </p:animEffect>
                                  </p:childTnLst>
                                </p:cTn>
                              </p:par>
                              <p:par>
                                <p:cTn id="33" presetID="2" presetClass="entr" presetSubtype="9" fill="hold" nodeType="with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1000" fill="hold"/>
                                        <p:tgtEl>
                                          <p:spTgt spid="22"/>
                                        </p:tgtEl>
                                        <p:attrNameLst>
                                          <p:attrName>ppt_x</p:attrName>
                                        </p:attrNameLst>
                                      </p:cBhvr>
                                      <p:tavLst>
                                        <p:tav tm="0">
                                          <p:val>
                                            <p:strVal val="0-#ppt_w/2"/>
                                          </p:val>
                                        </p:tav>
                                        <p:tav tm="100000">
                                          <p:val>
                                            <p:strVal val="#ppt_x"/>
                                          </p:val>
                                        </p:tav>
                                      </p:tavLst>
                                    </p:anim>
                                    <p:anim calcmode="lin" valueType="num">
                                      <p:cBhvr additive="base">
                                        <p:cTn id="36" dur="1000" fill="hold"/>
                                        <p:tgtEl>
                                          <p:spTgt spid="22"/>
                                        </p:tgtEl>
                                        <p:attrNameLst>
                                          <p:attrName>ppt_y</p:attrName>
                                        </p:attrNameLst>
                                      </p:cBhvr>
                                      <p:tavLst>
                                        <p:tav tm="0">
                                          <p:val>
                                            <p:strVal val="0-#ppt_h/2"/>
                                          </p:val>
                                        </p:tav>
                                        <p:tav tm="100000">
                                          <p:val>
                                            <p:strVal val="#ppt_y"/>
                                          </p:val>
                                        </p:tav>
                                      </p:tavLst>
                                    </p:anim>
                                  </p:childTnLst>
                                </p:cTn>
                              </p:par>
                              <p:par>
                                <p:cTn id="37" presetID="8" presetClass="emph" presetSubtype="0" fill="hold" nodeType="withEffect">
                                  <p:stCondLst>
                                    <p:cond delay="0"/>
                                  </p:stCondLst>
                                  <p:childTnLst>
                                    <p:animRot by="21600000">
                                      <p:cBhvr>
                                        <p:cTn id="38" dur="1000" fill="hold"/>
                                        <p:tgtEl>
                                          <p:spTgt spid="22"/>
                                        </p:tgtEl>
                                        <p:attrNameLst>
                                          <p:attrName>r</p:attrName>
                                        </p:attrNameLst>
                                      </p:cBhvr>
                                    </p:animRot>
                                  </p:childTnLst>
                                </p:cTn>
                              </p:par>
                              <p:par>
                                <p:cTn id="39" presetID="10" presetClass="entr" presetSubtype="0" fill="hold" nodeType="withEffect">
                                  <p:stCondLst>
                                    <p:cond delay="0"/>
                                  </p:stCondLst>
                                  <p:childTnLst>
                                    <p:set>
                                      <p:cBhvr>
                                        <p:cTn id="40" dur="1" fill="hold">
                                          <p:stCondLst>
                                            <p:cond delay="0"/>
                                          </p:stCondLst>
                                        </p:cTn>
                                        <p:tgtEl>
                                          <p:spTgt spid="66"/>
                                        </p:tgtEl>
                                        <p:attrNameLst>
                                          <p:attrName>style.visibility</p:attrName>
                                        </p:attrNameLst>
                                      </p:cBhvr>
                                      <p:to>
                                        <p:strVal val="visible"/>
                                      </p:to>
                                    </p:set>
                                    <p:animEffect transition="in" filter="fade">
                                      <p:cBhvr>
                                        <p:cTn id="41" dur="1250"/>
                                        <p:tgtEl>
                                          <p:spTgt spid="66"/>
                                        </p:tgtEl>
                                      </p:cBhvr>
                                    </p:animEffect>
                                  </p:childTnLst>
                                </p:cTn>
                              </p:par>
                              <p:par>
                                <p:cTn id="42" presetID="2" presetClass="entr" presetSubtype="8" fill="hold"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additive="base">
                                        <p:cTn id="44" dur="1000" fill="hold"/>
                                        <p:tgtEl>
                                          <p:spTgt spid="66"/>
                                        </p:tgtEl>
                                        <p:attrNameLst>
                                          <p:attrName>ppt_x</p:attrName>
                                        </p:attrNameLst>
                                      </p:cBhvr>
                                      <p:tavLst>
                                        <p:tav tm="0">
                                          <p:val>
                                            <p:strVal val="0-#ppt_w/2"/>
                                          </p:val>
                                        </p:tav>
                                        <p:tav tm="100000">
                                          <p:val>
                                            <p:strVal val="#ppt_x"/>
                                          </p:val>
                                        </p:tav>
                                      </p:tavLst>
                                    </p:anim>
                                    <p:anim calcmode="lin" valueType="num">
                                      <p:cBhvr additive="base">
                                        <p:cTn id="45" dur="1000" fill="hold"/>
                                        <p:tgtEl>
                                          <p:spTgt spid="66"/>
                                        </p:tgtEl>
                                        <p:attrNameLst>
                                          <p:attrName>ppt_y</p:attrName>
                                        </p:attrNameLst>
                                      </p:cBhvr>
                                      <p:tavLst>
                                        <p:tav tm="0">
                                          <p:val>
                                            <p:strVal val="#ppt_y"/>
                                          </p:val>
                                        </p:tav>
                                        <p:tav tm="100000">
                                          <p:val>
                                            <p:strVal val="#ppt_y"/>
                                          </p:val>
                                        </p:tav>
                                      </p:tavLst>
                                    </p:anim>
                                  </p:childTnLst>
                                </p:cTn>
                              </p:par>
                              <p:par>
                                <p:cTn id="46" presetID="8" presetClass="emph" presetSubtype="0" fill="hold" nodeType="withEffect">
                                  <p:stCondLst>
                                    <p:cond delay="0"/>
                                  </p:stCondLst>
                                  <p:childTnLst>
                                    <p:animRot by="21600000">
                                      <p:cBhvr>
                                        <p:cTn id="47" dur="1000" fill="hold"/>
                                        <p:tgtEl>
                                          <p:spTgt spid="66"/>
                                        </p:tgtEl>
                                        <p:attrNameLst>
                                          <p:attrName>r</p:attrName>
                                        </p:attrNameLst>
                                      </p:cBhvr>
                                    </p:animRot>
                                  </p:childTnLst>
                                </p:cTn>
                              </p:par>
                            </p:childTnLst>
                          </p:cTn>
                        </p:par>
                        <p:par>
                          <p:cTn id="48" fill="hold" nodeType="afterGroup">
                            <p:stCondLst>
                              <p:cond delay="1300"/>
                            </p:stCondLst>
                            <p:childTnLst>
                              <p:par>
                                <p:cTn id="49" presetID="22" presetClass="entr" presetSubtype="8" fill="hold" nodeType="afterEffect">
                                  <p:stCondLst>
                                    <p:cond delay="0"/>
                                  </p:stCondLst>
                                  <p:childTnLst>
                                    <p:set>
                                      <p:cBhvr>
                                        <p:cTn id="50" dur="1" fill="hold">
                                          <p:stCondLst>
                                            <p:cond delay="0"/>
                                          </p:stCondLst>
                                        </p:cTn>
                                        <p:tgtEl>
                                          <p:spTgt spid="63">
                                            <p:txEl>
                                              <p:pRg st="0" end="0"/>
                                            </p:txEl>
                                          </p:spTgt>
                                        </p:tgtEl>
                                        <p:attrNameLst>
                                          <p:attrName>style.visibility</p:attrName>
                                        </p:attrNameLst>
                                      </p:cBhvr>
                                      <p:to>
                                        <p:strVal val="visible"/>
                                      </p:to>
                                    </p:set>
                                    <p:animEffect transition="in" filter="wipe(left)">
                                      <p:cBhvr>
                                        <p:cTn id="51" dur="500"/>
                                        <p:tgtEl>
                                          <p:spTgt spid="6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6" grpId="1" animBg="1"/>
    </p:bldLst>
  </p:timing>
</p:sld>
</file>

<file path=ppt/slides/slide52.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任意多边形 2"/>
          <p:cNvSpPr/>
          <p:nvPr/>
        </p:nvSpPr>
        <p:spPr>
          <a:xfrm>
            <a:off x="3208254" y="3067089"/>
            <a:ext cx="447627" cy="492867"/>
          </a:xfrm>
          <a:custGeom>
            <a:gdLst>
              <a:gd name="connsiteX0" fmla="*/ 0 w 561975"/>
              <a:gd name="connsiteY0" fmla="*/ 0 h 547688"/>
              <a:gd name="connsiteX1" fmla="*/ 552450 w 561975"/>
              <a:gd name="connsiteY1" fmla="*/ 547688 h 547688"/>
              <a:gd name="connsiteX2" fmla="*/ 561975 w 561975"/>
              <a:gd name="connsiteY2" fmla="*/ 0 h 547688"/>
              <a:gd name="connsiteX3" fmla="*/ 0 w 561975"/>
              <a:gd name="connsiteY3" fmla="*/ 0 h 547688"/>
              <a:gd name="connsiteX0-1" fmla="*/ 0 w 576263"/>
              <a:gd name="connsiteY0-2" fmla="*/ 0 h 547688"/>
              <a:gd name="connsiteX1-3" fmla="*/ 566738 w 576263"/>
              <a:gd name="connsiteY1-4" fmla="*/ 547688 h 547688"/>
              <a:gd name="connsiteX2-5" fmla="*/ 576263 w 576263"/>
              <a:gd name="connsiteY2-6" fmla="*/ 0 h 547688"/>
              <a:gd name="connsiteX3-7" fmla="*/ 0 w 576263"/>
              <a:gd name="connsiteY3-8" fmla="*/ 0 h 547688"/>
              <a:gd name="connsiteX0-9" fmla="*/ 0 w 576263"/>
              <a:gd name="connsiteY0-10" fmla="*/ 0 h 571500"/>
              <a:gd name="connsiteX1-11" fmla="*/ 566738 w 576263"/>
              <a:gd name="connsiteY1-12" fmla="*/ 571500 h 571500"/>
              <a:gd name="connsiteX2-13" fmla="*/ 576263 w 576263"/>
              <a:gd name="connsiteY2-14" fmla="*/ 0 h 571500"/>
              <a:gd name="connsiteX3-15" fmla="*/ 0 w 576263"/>
              <a:gd name="connsiteY3-16" fmla="*/ 0 h 571500"/>
              <a:gd name="connsiteX0-17" fmla="*/ 0 w 576263"/>
              <a:gd name="connsiteY0-18" fmla="*/ 0 h 576263"/>
              <a:gd name="connsiteX1-19" fmla="*/ 571335 w 576263"/>
              <a:gd name="connsiteY1-20" fmla="*/ 576263 h 576263"/>
              <a:gd name="connsiteX2-21" fmla="*/ 576263 w 576263"/>
              <a:gd name="connsiteY2-22" fmla="*/ 0 h 576263"/>
              <a:gd name="connsiteX3-23" fmla="*/ 0 w 576263"/>
              <a:gd name="connsiteY3-24" fmla="*/ 0 h 576263"/>
              <a:gd name="connsiteX0-25" fmla="*/ 0 w 576448"/>
              <a:gd name="connsiteY0-26" fmla="*/ 0 h 576263"/>
              <a:gd name="connsiteX1-27" fmla="*/ 575933 w 576448"/>
              <a:gd name="connsiteY1-28" fmla="*/ 576263 h 576263"/>
              <a:gd name="connsiteX2-29" fmla="*/ 576263 w 576448"/>
              <a:gd name="connsiteY2-30" fmla="*/ 0 h 576263"/>
              <a:gd name="connsiteX3-31" fmla="*/ 0 w 576448"/>
              <a:gd name="connsiteY3-32" fmla="*/ 0 h 576263"/>
            </a:gdLst>
            <a:cxnLst>
              <a:cxn ang="0">
                <a:pos x="connsiteX0-1" y="connsiteY0-2"/>
              </a:cxn>
              <a:cxn ang="0">
                <a:pos x="connsiteX1-3" y="connsiteY1-4"/>
              </a:cxn>
              <a:cxn ang="0">
                <a:pos x="connsiteX2-5" y="connsiteY2-6"/>
              </a:cxn>
              <a:cxn ang="0">
                <a:pos x="connsiteX3-7" y="connsiteY3-8"/>
              </a:cxn>
            </a:cxnLst>
            <a:rect l="l" t="t" r="r" b="b"/>
            <a:pathLst>
              <a:path w="576448" h="576263">
                <a:moveTo>
                  <a:pt x="0" y="0"/>
                </a:moveTo>
                <a:lnTo>
                  <a:pt x="575933" y="576263"/>
                </a:lnTo>
                <a:cubicBezTo>
                  <a:pt x="577576" y="384175"/>
                  <a:pt x="574620" y="192088"/>
                  <a:pt x="576263" y="0"/>
                </a:cubicBez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4" name="矩形 3"/>
          <p:cNvSpPr/>
          <p:nvPr/>
        </p:nvSpPr>
        <p:spPr>
          <a:xfrm>
            <a:off x="3649926" y="3069471"/>
            <a:ext cx="7019167" cy="492867"/>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4980" tIns="0" rIns="13498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PPT</a:t>
            </a:r>
            <a:r>
              <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汇    </a:t>
            </a:r>
            <a:r>
              <a:rPr kumimoji="0" lang="en-US" altLang="zh-CN"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rPr>
              <a:t>www.ppthui.com</a:t>
            </a:r>
            <a:endParaRPr kumimoji="0" lang="zh-CN" altLang="en-US" sz="2775" b="1" i="0" u="none" strike="noStrike" kern="1200" cap="none" spc="0" normalizeH="0" baseline="0" noProof="1">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eiryo" panose="020b0604030504040204" pitchFamily="34" charset="-128"/>
            </a:endParaRPr>
          </a:p>
        </p:txBody>
      </p:sp>
      <p:sp>
        <p:nvSpPr>
          <p:cNvPr id="7" name="矩形 6"/>
          <p:cNvSpPr/>
          <p:nvPr/>
        </p:nvSpPr>
        <p:spPr>
          <a:xfrm>
            <a:off x="1526082" y="2494461"/>
            <a:ext cx="6983452" cy="580963"/>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上万精品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模板</a:t>
            </a:r>
            <a:r>
              <a:rPr kumimoji="0" lang="zh-CN" altLang="en-US" sz="3225"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cs typeface="+mn-cs"/>
            </a:endParaRPr>
          </a:p>
        </p:txBody>
      </p:sp>
      <p:sp>
        <p:nvSpPr>
          <p:cNvPr id="6" name="直角三角形 5"/>
          <p:cNvSpPr/>
          <p:nvPr/>
        </p:nvSpPr>
        <p:spPr>
          <a:xfrm>
            <a:off x="8509533" y="2490889"/>
            <a:ext cx="640487" cy="584535"/>
          </a:xfrm>
          <a:prstGeom prst="r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25" tIns="45712" rIns="91425" bIns="45712" anchor="ctr"/>
          <a:lstStyle/>
          <a:p>
            <a:pPr algn="ctr" fontAlgn="base">
              <a:defRPr/>
            </a:pPr>
            <a:endParaRPr lang="zh-CN" altLang="en-US" sz="135" strike="noStrike" noProof="1">
              <a:solidFill>
                <a:prstClr val="white"/>
              </a:solidFill>
            </a:endParaRPr>
          </a:p>
        </p:txBody>
      </p:sp>
      <p:sp>
        <p:nvSpPr>
          <p:cNvPr id="38917" name="矩形 11"/>
          <p:cNvSpPr/>
          <p:nvPr/>
        </p:nvSpPr>
        <p:spPr>
          <a:xfrm>
            <a:off x="2916582" y="3798055"/>
            <a:ext cx="6270345" cy="1269071"/>
          </a:xfrm>
          <a:prstGeom prst="rect">
            <a:avLst/>
          </a:prstGeom>
          <a:noFill/>
          <a:ln w="25400">
            <a:noFill/>
          </a:ln>
        </p:spPr>
        <p:txBody>
          <a:bodyPr lIns="91425" tIns="45712" rIns="91425" bIns="45712" anchor="ctr"/>
          <a:lstStyle/>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模板下载：</a:t>
            </a:r>
            <a:r>
              <a:rPr lang="en-US" altLang="zh-CN" sz="1055" b="1">
                <a:solidFill>
                  <a:srgbClr val="FFC000"/>
                </a:solidFill>
                <a:latin typeface="微软雅黑" panose="020b0503020204020204" pitchFamily="34" charset="-122"/>
                <a:ea typeface="微软雅黑" panose="020b0503020204020204" pitchFamily="34" charset="-122"/>
                <a:hlinkClick r:id="rId3"/>
              </a:rPr>
              <a:t>www.ppthui.com/muban/</a:t>
            </a:r>
            <a:r>
              <a:rPr lang="en-US" altLang="zh-CN" sz="1055" b="1">
                <a:solidFill>
                  <a:srgbClr val="FFC000"/>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行业</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4"/>
              </a:rPr>
              <a:t>www.ppthui.com/hangye/</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zh-CN" altLang="en-US" sz="1055" b="1">
                <a:solidFill>
                  <a:srgbClr val="4A452A"/>
                </a:solidFill>
                <a:latin typeface="微软雅黑" panose="020b0503020204020204" pitchFamily="34" charset="-122"/>
                <a:ea typeface="微软雅黑" panose="020b0503020204020204" pitchFamily="34" charset="-122"/>
              </a:rPr>
              <a:t>工作</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5"/>
              </a:rPr>
              <a:t>www.ppthui.com/gongzuo/</a:t>
            </a:r>
            <a:r>
              <a:rPr lang="en-US" altLang="zh-CN" sz="1055" b="1">
                <a:solidFill>
                  <a:srgbClr val="4A452A"/>
                </a:solidFill>
                <a:latin typeface="微软雅黑" panose="020b0503020204020204" pitchFamily="34" charset="-122"/>
                <a:ea typeface="微软雅黑" panose="020b0503020204020204" pitchFamily="34" charset="-122"/>
              </a:rPr>
              <a:t>         </a:t>
            </a:r>
            <a:r>
              <a:rPr lang="zh-CN" altLang="en-US" sz="1055" b="1">
                <a:solidFill>
                  <a:srgbClr val="4A452A"/>
                </a:solidFill>
                <a:latin typeface="微软雅黑" panose="020b0503020204020204" pitchFamily="34" charset="-122"/>
                <a:ea typeface="微软雅黑" panose="020b0503020204020204" pitchFamily="34" charset="-122"/>
              </a:rPr>
              <a:t>节日</a:t>
            </a: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模板：</a:t>
            </a:r>
            <a:r>
              <a:rPr lang="en-US" altLang="zh-CN" sz="1055" b="1">
                <a:solidFill>
                  <a:srgbClr val="4A452A"/>
                </a:solidFill>
                <a:latin typeface="微软雅黑" panose="020b0503020204020204" pitchFamily="34" charset="-122"/>
                <a:ea typeface="微软雅黑" panose="020b0503020204020204" pitchFamily="34" charset="-122"/>
                <a:hlinkClick r:id="rId6"/>
              </a:rPr>
              <a:t>www.ppthui.com/jieri/</a:t>
            </a:r>
            <a:endParaRPr lang="en-US" altLang="zh-CN" sz="1055" b="1">
              <a:solidFill>
                <a:srgbClr val="4A452A"/>
              </a:solidFill>
              <a:latin typeface="微软雅黑" panose="020b0503020204020204" pitchFamily="34" charset="-122"/>
              <a:ea typeface="微软雅黑" panose="020b0503020204020204" pitchFamily="34" charset="-122"/>
            </a:endParaRPr>
          </a:p>
          <a:p>
            <a:pPr eaLnBrk="0" hangingPunct="0">
              <a:lnSpc>
                <a:spcPts val="2400"/>
              </a:lnSpc>
            </a:pPr>
            <a:r>
              <a:rPr lang="en-US" altLang="zh-CN" sz="1055" b="1">
                <a:solidFill>
                  <a:srgbClr val="4A452A"/>
                </a:solidFill>
                <a:latin typeface="微软雅黑" panose="020b0503020204020204" pitchFamily="34" charset="-122"/>
                <a:ea typeface="微软雅黑" panose="020b0503020204020204" pitchFamily="34" charset="-122"/>
              </a:rPr>
              <a:t>PPT</a:t>
            </a:r>
            <a:r>
              <a:rPr lang="zh-CN" altLang="en-US" sz="1055" b="1">
                <a:solidFill>
                  <a:srgbClr val="4A452A"/>
                </a:solidFill>
                <a:latin typeface="微软雅黑" panose="020b0503020204020204" pitchFamily="34" charset="-122"/>
                <a:ea typeface="微软雅黑" panose="020b0503020204020204" pitchFamily="34" charset="-122"/>
              </a:rPr>
              <a:t>背景图片：</a:t>
            </a:r>
            <a:r>
              <a:rPr lang="en-US" altLang="zh-CN" sz="1055" b="1">
                <a:solidFill>
                  <a:srgbClr val="4A452A"/>
                </a:solidFill>
                <a:latin typeface="微软雅黑" panose="020b0503020204020204" pitchFamily="34" charset="-122"/>
                <a:ea typeface="微软雅黑" panose="020b0503020204020204" pitchFamily="34" charset="-122"/>
              </a:rPr>
              <a:t> </a:t>
            </a:r>
            <a:r>
              <a:rPr lang="en-US" altLang="zh-CN" sz="1055" b="1">
                <a:solidFill>
                  <a:srgbClr val="4A452A"/>
                </a:solidFill>
                <a:latin typeface="微软雅黑" panose="020b0503020204020204" pitchFamily="34" charset="-122"/>
                <a:ea typeface="微软雅黑" panose="020b0503020204020204" pitchFamily="34" charset="-122"/>
                <a:hlinkClick r:id="rId7"/>
              </a:rPr>
              <a:t>www.ppthui.com/beijing/</a:t>
            </a:r>
            <a:r>
              <a:rPr lang="en-US" altLang="zh-CN" sz="1055" b="1">
                <a:solidFill>
                  <a:srgbClr val="4A452A"/>
                </a:solidFill>
                <a:latin typeface="微软雅黑" panose="020b0503020204020204" pitchFamily="34" charset="-122"/>
                <a:ea typeface="微软雅黑" panose="020b0503020204020204" pitchFamily="34" charset="-122"/>
              </a:rPr>
              <a:t>            PPT</a:t>
            </a:r>
            <a:r>
              <a:rPr lang="zh-CN" altLang="en-US" sz="1055" b="1">
                <a:solidFill>
                  <a:srgbClr val="4A452A"/>
                </a:solidFill>
                <a:latin typeface="微软雅黑" panose="020b0503020204020204" pitchFamily="34" charset="-122"/>
                <a:ea typeface="微软雅黑" panose="020b0503020204020204" pitchFamily="34" charset="-122"/>
              </a:rPr>
              <a:t>课件模板：</a:t>
            </a:r>
            <a:r>
              <a:rPr lang="en-US" altLang="zh-CN" sz="1055" b="1">
                <a:solidFill>
                  <a:srgbClr val="4A452A"/>
                </a:solidFill>
                <a:latin typeface="微软雅黑" panose="020b0503020204020204" pitchFamily="34" charset="-122"/>
                <a:ea typeface="微软雅黑" panose="020b0503020204020204" pitchFamily="34" charset="-122"/>
                <a:hlinkClick r:id="rId8"/>
              </a:rPr>
              <a:t>www.ppthui.com/kejian/</a:t>
            </a:r>
            <a:endParaRPr lang="en-US" altLang="zh-CN" sz="1055" b="1">
              <a:solidFill>
                <a:srgbClr val="4A452A"/>
              </a:solidFill>
              <a:latin typeface="微软雅黑" panose="020b0503020204020204" pitchFamily="34" charset="-122"/>
              <a:ea typeface="微软雅黑" panose="020b0503020204020204" pitchFamily="34" charset="-122"/>
            </a:endParaRPr>
          </a:p>
        </p:txBody>
      </p:sp>
      <p:pic>
        <p:nvPicPr>
          <p:cNvPr id="38918" name="Picture 2" descr="C:\Users\20999\Desktop\PPT宣传页背景.png"/>
          <p:cNvPicPr>
            <a:picLocks noChangeAspect="1"/>
          </p:cNvPicPr>
          <p:nvPr/>
        </p:nvPicPr>
        <p:blipFill>
          <a:blip r:embed="rId9"/>
          <a:stretch>
            <a:fillRect/>
          </a:stretch>
        </p:blipFill>
        <p:spPr>
          <a:xfrm>
            <a:off x="4623754" y="974196"/>
            <a:ext cx="2857192" cy="1428596"/>
          </a:xfrm>
          <a:prstGeom prst="rect">
            <a:avLst/>
          </a:prstGeom>
          <a:noFill/>
          <a:ln w="9525">
            <a:noFill/>
          </a:ln>
        </p:spPr>
      </p:pic>
    </p:spTree>
  </p:cSld>
  <p:clrMapOvr>
    <a:masterClrMapping/>
  </p:clrMapOvr>
  <p:transition spd="med" advClick="0" advTm="0">
    <p:push dir="r"/>
  </p:transition>
  <p:timing/>
</p:sld>
</file>

<file path=ppt/slides/slide53.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3" name="矩形 2"/>
          <p:cNvSpPr/>
          <p:nvPr/>
        </p:nvSpPr>
        <p:spPr>
          <a:xfrm>
            <a:off x="8890" y="-13970"/>
            <a:ext cx="12182475" cy="689419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algn="ctr"/>
            <a:endParaRPr lang="zh-CN" altLang="en-US"/>
          </a:p>
        </p:txBody>
      </p:sp>
      <p:sp>
        <p:nvSpPr>
          <p:cNvPr id="7" name="矩形 6"/>
          <p:cNvSpPr/>
          <p:nvPr/>
        </p:nvSpPr>
        <p:spPr>
          <a:xfrm>
            <a:off x="635" y="1615440"/>
            <a:ext cx="12191365" cy="1237615"/>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defPPr>
              <a:defRPr lang="zh-CN"/>
            </a:defPPr>
            <a:lvl1pPr marL="0" algn="l" defTabSz="914400" rtl="0" eaLnBrk="1" latinLnBrk="0" hangingPunct="1">
              <a:defRPr sz="1800" kern="1200">
                <a:solidFill>
                  <a:srgbClr val="FFFFFF"/>
                </a:solidFill>
                <a:latin typeface="Arial"/>
                <a:ea typeface="+mn-ea"/>
                <a:cs typeface="+mn-cs"/>
              </a:defRPr>
            </a:lvl1pPr>
            <a:lvl2pPr marL="457200" algn="l" defTabSz="914400" rtl="0" eaLnBrk="1" latinLnBrk="0" hangingPunct="1">
              <a:defRPr sz="1800" kern="1200">
                <a:solidFill>
                  <a:srgbClr val="FFFFFF"/>
                </a:solidFill>
                <a:latin typeface="Arial"/>
                <a:ea typeface="+mn-ea"/>
                <a:cs typeface="+mn-cs"/>
              </a:defRPr>
            </a:lvl2pPr>
            <a:lvl3pPr marL="914400" algn="l" defTabSz="914400" rtl="0" eaLnBrk="1" latinLnBrk="0" hangingPunct="1">
              <a:defRPr sz="1800" kern="1200">
                <a:solidFill>
                  <a:srgbClr val="FFFFFF"/>
                </a:solidFill>
                <a:latin typeface="Arial"/>
                <a:ea typeface="+mn-ea"/>
                <a:cs typeface="+mn-cs"/>
              </a:defRPr>
            </a:lvl3pPr>
            <a:lvl4pPr marL="1371600" algn="l" defTabSz="914400" rtl="0" eaLnBrk="1" latinLnBrk="0" hangingPunct="1">
              <a:defRPr sz="1800" kern="1200">
                <a:solidFill>
                  <a:srgbClr val="FFFFFF"/>
                </a:solidFill>
                <a:latin typeface="Arial"/>
                <a:ea typeface="+mn-ea"/>
                <a:cs typeface="+mn-cs"/>
              </a:defRPr>
            </a:lvl4pPr>
            <a:lvl5pPr marL="1828800" algn="l" defTabSz="914400" rtl="0" eaLnBrk="1" latinLnBrk="0" hangingPunct="1">
              <a:defRPr sz="1800" kern="1200">
                <a:solidFill>
                  <a:srgbClr val="FFFFFF"/>
                </a:solidFill>
                <a:latin typeface="Arial"/>
                <a:ea typeface="+mn-ea"/>
                <a:cs typeface="+mn-cs"/>
              </a:defRPr>
            </a:lvl5pPr>
            <a:lvl6pPr marL="2286000" algn="l" defTabSz="914400" rtl="0" eaLnBrk="1" latinLnBrk="0" hangingPunct="1">
              <a:defRPr sz="1800" kern="1200">
                <a:solidFill>
                  <a:srgbClr val="FFFFFF"/>
                </a:solidFill>
                <a:latin typeface="Arial"/>
                <a:ea typeface="+mn-ea"/>
                <a:cs typeface="+mn-cs"/>
              </a:defRPr>
            </a:lvl6pPr>
            <a:lvl7pPr marL="2743200" algn="l" defTabSz="914400" rtl="0" eaLnBrk="1" latinLnBrk="0" hangingPunct="1">
              <a:defRPr sz="1800" kern="1200">
                <a:solidFill>
                  <a:srgbClr val="FFFFFF"/>
                </a:solidFill>
                <a:latin typeface="Arial"/>
                <a:ea typeface="+mn-ea"/>
                <a:cs typeface="+mn-cs"/>
              </a:defRPr>
            </a:lvl7pPr>
            <a:lvl8pPr marL="3200400" algn="l" defTabSz="914400" rtl="0" eaLnBrk="1" latinLnBrk="0" hangingPunct="1">
              <a:defRPr sz="1800" kern="1200">
                <a:solidFill>
                  <a:srgbClr val="FFFFFF"/>
                </a:solidFill>
                <a:latin typeface="Arial"/>
                <a:ea typeface="+mn-ea"/>
                <a:cs typeface="+mn-cs"/>
              </a:defRPr>
            </a:lvl8pPr>
            <a:lvl9pPr marL="3657600" algn="l" defTabSz="914400" rtl="0" eaLnBrk="1" latinLnBrk="0" hangingPunct="1">
              <a:defRPr sz="1800" kern="1200">
                <a:solidFill>
                  <a:srgbClr val="FFFFFF"/>
                </a:solidFill>
                <a:latin typeface="Arial"/>
                <a:ea typeface="+mn-ea"/>
                <a:cs typeface="+mn-cs"/>
              </a:defRPr>
            </a:lvl9pPr>
          </a:lstStyle>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zh-CN" altLang="en-US" sz="2800"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10000+套</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精品</a:t>
            </a: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PPT</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模板</a:t>
            </a:r>
            <a:r>
              <a:rPr kumimoji="0" lang="zh-CN" altLang="en-US" sz="2780" b="1" i="0" u="none" strike="noStrike" kern="1200" cap="none" spc="200" normalizeH="0" baseline="0" noProof="1">
                <a:solidFill>
                  <a:srgbClr val="FFC000"/>
                </a:solidFill>
                <a:effectLst>
                  <a:outerShdw blurRad="38100" dist="38100" dir="2700000" algn="tl">
                    <a:srgbClr val="000000">
                      <a:alpha val="43137"/>
                    </a:srgbClr>
                  </a:outerShdw>
                </a:effectLst>
                <a:latin typeface="微软雅黑" panose="020b0503020204020204" charset="-122"/>
                <a:ea typeface="微软雅黑"/>
                <a:cs typeface="+mn-cs"/>
              </a:rPr>
              <a:t>全部免费</a:t>
            </a:r>
            <a:r>
              <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下载</a:t>
            </a:r>
            <a:endParaRPr kumimoji="0" lang="zh-CN" altLang="en-US"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a:p>
            <a:pPr marL="0" marR="0" indent="0" algn="ctr" defTabSz="914400" rtl="0" eaLnBrk="0" fontAlgn="base" latinLnBrk="0" hangingPunct="0">
              <a:lnSpc>
                <a:spcPct val="100000"/>
              </a:lnSpc>
              <a:spcBef>
                <a:spcPct val="0"/>
              </a:spcBef>
              <a:spcAft>
                <a:spcPct val="0"/>
              </a:spcAft>
              <a:buClrTx/>
              <a:buSzTx/>
              <a:buFont typeface="Arial" panose="020b0604020202020204" pitchFamily="34" charset="0"/>
              <a:buNone/>
              <a:defRPr/>
            </a:pPr>
            <a:r>
              <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rPr>
              <a:t>www.ppthui.com</a:t>
            </a:r>
            <a:endParaRPr kumimoji="0" lang="en-US" altLang="zh-CN" sz="2775" b="1" i="0" u="none" strike="noStrike" kern="1200" cap="none" spc="200" normalizeH="0" baseline="0" noProof="1">
              <a:solidFill>
                <a:srgbClr val="FFFFFF"/>
              </a:solidFill>
              <a:effectLst>
                <a:outerShdw blurRad="38100" dist="38100" dir="2700000" algn="tl">
                  <a:srgbClr val="000000">
                    <a:alpha val="43137"/>
                  </a:srgbClr>
                </a:outerShdw>
              </a:effectLst>
              <a:latin typeface="微软雅黑" panose="020b0503020204020204" charset="-122"/>
              <a:ea typeface="微软雅黑"/>
              <a:cs typeface="+mn-cs"/>
            </a:endParaRPr>
          </a:p>
        </p:txBody>
      </p:sp>
      <p:sp>
        <p:nvSpPr>
          <p:cNvPr id="38917" name="矩形 11"/>
          <p:cNvSpPr/>
          <p:nvPr/>
        </p:nvSpPr>
        <p:spPr>
          <a:xfrm>
            <a:off x="2794000" y="3114675"/>
            <a:ext cx="6600825" cy="1964690"/>
          </a:xfrm>
          <a:prstGeom prst="rect">
            <a:avLst/>
          </a:prstGeom>
          <a:noFill/>
          <a:ln w="25400">
            <a:noFill/>
          </a:ln>
        </p:spPr>
        <p:txBody>
          <a:bodyPr wrap="none" lIns="91386" tIns="45691" rIns="91386" bIns="45691" anchor="ctr">
            <a:no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eaLnBrk="0" hangingPunct="0">
              <a:lnSpc>
                <a:spcPts val="2400"/>
              </a:lnSpc>
            </a:pPr>
            <a:r>
              <a:rPr lang="en-US" altLang="zh-CN" sz="2800" b="1">
                <a:solidFill>
                  <a:schemeClr val="accent4">
                    <a:lumMod val="75000"/>
                  </a:schemeClr>
                </a:solidFill>
                <a:latin typeface="微软雅黑" panose="020b0503020204020204" charset="-122"/>
                <a:ea typeface="微软雅黑"/>
                <a:cs typeface="微软雅黑" panose="020b0503020204020204" charset="-122"/>
                <a:sym typeface="+mn-ea"/>
                <a:hlinkClick r:id="rId3" action="ppaction://hlinkfile"/>
              </a:rPr>
              <a:t>PPT汇</a:t>
            </a:r>
            <a:endParaRPr lang="zh-CN" altLang="en-US" sz="2400" b="1" spc="200">
              <a:solidFill>
                <a:schemeClr val="tx1"/>
              </a:solidFill>
              <a:effectLst>
                <a:outerShdw blurRad="38100" dist="38100" dir="2700000" algn="tl">
                  <a:srgbClr val="000000">
                    <a:alpha val="43137"/>
                  </a:srgbClr>
                </a:outerShdw>
              </a:effectLst>
              <a:latin typeface="微软雅黑" panose="020b0503020204020204" charset="-122"/>
              <a:ea typeface="微软雅黑"/>
              <a:cs typeface="微软雅黑" panose="020b0503020204020204" charset="-122"/>
              <a:sym typeface="+mn-ea"/>
            </a:endParaRPr>
          </a:p>
          <a:p>
            <a:pPr algn="ctr" eaLnBrk="0" hangingPunct="0">
              <a:lnSpc>
                <a:spcPts val="2400"/>
              </a:lnSpc>
            </a:pPr>
            <a:endParaRPr lang="en-US" altLang="zh-CN" sz="2400" b="1">
              <a:solidFill>
                <a:schemeClr val="tx1"/>
              </a:solidFill>
              <a:latin typeface="+mn-ea"/>
              <a:cs typeface="+mn-ea"/>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PPT模板下载：</a:t>
            </a:r>
            <a:r>
              <a:rPr lang="en-US" altLang="zh-CN" sz="1200">
                <a:latin typeface="微软雅黑" panose="020b0503020204020204" charset="-122"/>
                <a:ea typeface="微软雅黑"/>
                <a:cs typeface="微软雅黑" panose="020b0503020204020204" charset="-122"/>
                <a:hlinkClick r:id="rId4"/>
              </a:rPr>
              <a:t>www.ppthui.com/muban/</a:t>
            </a:r>
            <a:r>
              <a:rPr lang="en-US" altLang="zh-CN" sz="1200" b="1">
                <a:solidFill>
                  <a:srgbClr val="FFC000"/>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行业PPT模板：</a:t>
            </a:r>
            <a:r>
              <a:rPr lang="en-US" altLang="zh-CN" sz="1200">
                <a:latin typeface="微软雅黑" panose="020b0503020204020204" charset="-122"/>
                <a:ea typeface="微软雅黑"/>
                <a:cs typeface="微软雅黑" panose="020b0503020204020204" charset="-122"/>
                <a:hlinkClick r:id="rId5"/>
              </a:rPr>
              <a:t>www.ppthui.com/hangye/</a:t>
            </a:r>
            <a:endParaRPr lang="en-US" altLang="zh-CN" sz="1200" b="1">
              <a:solidFill>
                <a:srgbClr val="4A452A"/>
              </a:solidFill>
              <a:latin typeface="微软雅黑" panose="020b0503020204020204" charset="-122"/>
              <a:ea typeface="微软雅黑"/>
              <a:cs typeface="微软雅黑" panose="020b0503020204020204" charset="-122"/>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工作PPT模板：</a:t>
            </a:r>
            <a:r>
              <a:rPr lang="en-US" altLang="zh-CN" sz="1200">
                <a:latin typeface="微软雅黑" panose="020b0503020204020204" charset="-122"/>
                <a:ea typeface="微软雅黑"/>
                <a:cs typeface="微软雅黑" panose="020b0503020204020204" charset="-122"/>
                <a:hlinkClick r:id="rId6"/>
              </a:rPr>
              <a:t>www.ppthui.com/gongzuo/</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节日PPT模板：</a:t>
            </a:r>
            <a:r>
              <a:rPr lang="en-US" altLang="zh-CN" sz="1200">
                <a:latin typeface="微软雅黑" panose="020b0503020204020204" charset="-122"/>
                <a:ea typeface="微软雅黑"/>
                <a:cs typeface="微软雅黑" panose="020b0503020204020204" charset="-122"/>
                <a:hlinkClick r:id="rId7"/>
              </a:rPr>
              <a:t>www.ppthui.com/jieri/</a:t>
            </a:r>
            <a:endParaRPr lang="en-US" altLang="zh-CN" sz="1200" b="1">
              <a:solidFill>
                <a:srgbClr val="4A452A"/>
              </a:solidFill>
              <a:latin typeface="微软雅黑" panose="020b0503020204020204" charset="-122"/>
              <a:ea typeface="微软雅黑"/>
              <a:cs typeface="微软雅黑" panose="020b0503020204020204" charset="-122"/>
              <a:hlinkClick r:id="rId7"/>
            </a:endParaRPr>
          </a:p>
          <a:p>
            <a:pPr algn="l" eaLnBrk="0" hangingPunct="0">
              <a:lnSpc>
                <a:spcPts val="2400"/>
              </a:lnSpc>
            </a:pPr>
            <a:r>
              <a:rPr lang="en-US" altLang="zh-CN" sz="1200" b="1">
                <a:latin typeface="微软雅黑" panose="020b0503020204020204" charset="-122"/>
                <a:ea typeface="微软雅黑"/>
                <a:cs typeface="微软雅黑" panose="020b0503020204020204" charset="-122"/>
              </a:rPr>
              <a:t>党政军事PPT：</a:t>
            </a:r>
            <a:r>
              <a:rPr lang="en-US" altLang="zh-CN" sz="1200">
                <a:latin typeface="微软雅黑" panose="020b0503020204020204" charset="-122"/>
                <a:ea typeface="微软雅黑"/>
                <a:cs typeface="微软雅黑" panose="020b0503020204020204" charset="-122"/>
                <a:hlinkClick r:id="rId8"/>
              </a:rPr>
              <a:t>www.ppthui.com/dangzheng/</a:t>
            </a:r>
            <a:r>
              <a:rPr lang="en-US" altLang="zh-CN" sz="1200">
                <a:solidFill>
                  <a:srgbClr val="4A452A"/>
                </a:solidFill>
                <a:latin typeface="微软雅黑" panose="020b0503020204020204" charset="-122"/>
                <a:ea typeface="微软雅黑"/>
                <a:cs typeface="微软雅黑" panose="020b0503020204020204" charset="-122"/>
              </a:rPr>
              <a:t> </a:t>
            </a:r>
            <a:r>
              <a:rPr lang="en-US" altLang="zh-CN" sz="1200" b="1">
                <a:solidFill>
                  <a:srgbClr val="4A452A"/>
                </a:solidFill>
                <a:latin typeface="微软雅黑" panose="020b0503020204020204" charset="-122"/>
                <a:ea typeface="微软雅黑"/>
                <a:cs typeface="微软雅黑" panose="020b0503020204020204" charset="-122"/>
              </a:rPr>
              <a:t>    </a:t>
            </a:r>
            <a:r>
              <a:rPr lang="en-US" altLang="zh-CN" sz="1200" b="1">
                <a:latin typeface="微软雅黑" panose="020b0503020204020204" charset="-122"/>
                <a:ea typeface="微软雅黑"/>
                <a:cs typeface="微软雅黑" panose="020b0503020204020204" charset="-122"/>
              </a:rPr>
              <a:t>教育说课课件：</a:t>
            </a:r>
            <a:r>
              <a:rPr lang="en-US" altLang="zh-CN" sz="1200">
                <a:latin typeface="微软雅黑" panose="020b0503020204020204" charset="-122"/>
                <a:ea typeface="微软雅黑"/>
                <a:cs typeface="微软雅黑" panose="020b0503020204020204" charset="-122"/>
                <a:hlinkClick r:id="rId9"/>
              </a:rPr>
              <a:t>www.ppthui.com/jiaoyu/</a:t>
            </a:r>
            <a:endParaRPr lang="en-US" altLang="zh-CN" sz="1200">
              <a:latin typeface="微软雅黑" panose="020b0503020204020204" charset="-122"/>
              <a:ea typeface="微软雅黑"/>
              <a:cs typeface="微软雅黑" panose="020b0503020204020204" charset="-122"/>
              <a:hlinkClick r:id="rId9"/>
            </a:endParaRPr>
          </a:p>
        </p:txBody>
      </p:sp>
      <p:pic>
        <p:nvPicPr>
          <p:cNvPr id="38918" name="Picture 2" descr="C:\Users\20999\Desktop\PPT宣传页背景.png"/>
          <p:cNvPicPr>
            <a:picLocks noChangeAspect="1"/>
          </p:cNvPicPr>
          <p:nvPr/>
        </p:nvPicPr>
        <p:blipFill>
          <a:blip r:embed="rId10"/>
          <a:stretch>
            <a:fillRect/>
          </a:stretch>
        </p:blipFill>
        <p:spPr>
          <a:xfrm>
            <a:off x="4666566" y="96964"/>
            <a:ext cx="2856060" cy="1428031"/>
          </a:xfrm>
          <a:prstGeom prst="rect">
            <a:avLst/>
          </a:prstGeom>
          <a:noFill/>
          <a:ln w="9525">
            <a:noFill/>
          </a:ln>
        </p:spPr>
      </p:pic>
      <p:sp>
        <p:nvSpPr>
          <p:cNvPr id="2" name="文本框 1"/>
          <p:cNvSpPr txBox="1"/>
          <p:nvPr/>
        </p:nvSpPr>
        <p:spPr>
          <a:xfrm>
            <a:off x="1886585" y="5079365"/>
            <a:ext cx="8420735" cy="1368425"/>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模板：</a:t>
            </a:r>
            <a:r>
              <a:rPr lang="zh-CN" altLang="en-US" sz="1200">
                <a:latin typeface="微软雅黑" panose="020b0503020204020204" charset="-122"/>
                <a:ea typeface="微软雅黑"/>
                <a:cs typeface="微软雅黑" panose="020b0503020204020204" charset="-122"/>
                <a:hlinkClick r:id="rId11" action="ppaction://hlinkfile"/>
              </a:rPr>
              <a:t>简洁模板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2" action="ppaction://hlinkfile"/>
              </a:rPr>
              <a:t>商务模板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3" action="ppaction://hlinkfile"/>
              </a:rPr>
              <a:t>自然风景</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4" action="ppaction://hlinkfile"/>
              </a:rPr>
              <a:t>时尚模板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5" action="ppaction://hlinkfile"/>
              </a:rPr>
              <a:t>古典模板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6" action="ppaction://hlinkfile"/>
              </a:rPr>
              <a:t>浪漫爱情</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7" action="ppaction://hlinkfile"/>
              </a:rPr>
              <a:t>卡通动漫</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8" action="ppaction://hlinkfile"/>
              </a:rPr>
              <a:t>艺术设计</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19" action="ppaction://hlinkfile"/>
              </a:rPr>
              <a:t>主题班会</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0" action="ppaction://hlinkfile"/>
              </a:rPr>
              <a:t>背景图片</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行业</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21" action="ppaction://hlinkfile"/>
              </a:rPr>
              <a:t>党政军事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2" action="ppaction://hlinkfile"/>
              </a:rPr>
              <a:t>科技模板</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3" action="ppaction://hlinkfile"/>
              </a:rPr>
              <a:t>工业机械</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4" action="ppaction://hlinkfile"/>
              </a:rPr>
              <a:t>医学医疗</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5" action="ppaction://hlinkfile"/>
              </a:rPr>
              <a:t>旅游旅行</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金融理财</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7" action="ppaction://hlinkfile"/>
              </a:rPr>
              <a:t>餐饮美食</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8" action="ppaction://hlinkfile"/>
              </a:rPr>
              <a:t>教育培训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9" action="ppaction://hlinkfile"/>
              </a:rPr>
              <a:t>教学说课</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0" action="ppaction://hlinkfile"/>
              </a:rPr>
              <a:t>营销销售</a:t>
            </a:r>
            <a:endParaRPr lang="zh-CN" altLang="en-US" sz="1200">
              <a:latin typeface="微软雅黑" panose="020b0503020204020204" charset="-122"/>
              <a:ea typeface="微软雅黑"/>
              <a:cs typeface="微软雅黑" panose="020b0503020204020204" charset="-122"/>
            </a:endParaRPr>
          </a:p>
          <a:p>
            <a:endParaRPr lang="zh-CN" altLang="en-US" sz="1200">
              <a:latin typeface="微软雅黑" panose="020b0503020204020204" charset="-122"/>
              <a:ea typeface="微软雅黑"/>
              <a:cs typeface="微软雅黑" panose="020b0503020204020204" charset="-122"/>
            </a:endParaRPr>
          </a:p>
          <a:p>
            <a:r>
              <a:rPr lang="zh-CN" altLang="en-US" sz="1200" b="1">
                <a:latin typeface="微软雅黑" panose="020b0503020204020204" charset="-122"/>
                <a:ea typeface="微软雅黑"/>
                <a:cs typeface="微软雅黑" panose="020b0503020204020204" charset="-122"/>
              </a:rPr>
              <a:t>工作</a:t>
            </a:r>
            <a:r>
              <a:rPr lang="en-US" altLang="zh-CN" sz="1200" b="1">
                <a:latin typeface="微软雅黑" panose="020b0503020204020204" charset="-122"/>
                <a:ea typeface="微软雅黑"/>
                <a:cs typeface="微软雅黑" panose="020b0503020204020204" charset="-122"/>
              </a:rPr>
              <a:t>PPT</a:t>
            </a:r>
            <a:r>
              <a:rPr lang="zh-CN" altLang="en-US" sz="1200" b="1">
                <a:latin typeface="微软雅黑" panose="020b0503020204020204" charset="-122"/>
                <a:ea typeface="微软雅黑"/>
                <a:cs typeface="微软雅黑" panose="020b0503020204020204" charset="-122"/>
              </a:rPr>
              <a:t>：</a:t>
            </a:r>
            <a:r>
              <a:rPr lang="zh-CN" altLang="en-US" sz="1200">
                <a:latin typeface="微软雅黑" panose="020b0503020204020204" charset="-122"/>
                <a:ea typeface="微软雅黑"/>
                <a:cs typeface="微软雅黑" panose="020b0503020204020204" charset="-122"/>
                <a:hlinkClick r:id="rId31" action="ppaction://hlinkfile"/>
              </a:rPr>
              <a:t>工作汇报</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2" action="ppaction://hlinkfile"/>
              </a:rPr>
              <a:t>毕业答辩</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3" action="ppaction://hlinkfile"/>
              </a:rPr>
              <a:t>工作培训</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4" action="ppaction://hlinkfile"/>
              </a:rPr>
              <a:t>述职报告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5" action="ppaction://hlinkfile"/>
              </a:rPr>
              <a:t>分析报告</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6" action="ppaction://hlinkfile"/>
              </a:rPr>
              <a:t>个人简历</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7" action="ppaction://hlinkfile"/>
              </a:rPr>
              <a:t>公司简介</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26" action="ppaction://hlinkfile"/>
              </a:rPr>
              <a:t>商业金融</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8" action="ppaction://hlinkfile"/>
              </a:rPr>
              <a:t>工作总结</a:t>
            </a:r>
            <a:r>
              <a:rPr lang="zh-CN" altLang="en-US" sz="1200">
                <a:latin typeface="微软雅黑" panose="020b0503020204020204" charset="-122"/>
                <a:ea typeface="微软雅黑"/>
                <a:cs typeface="微软雅黑" panose="020b0503020204020204" charset="-122"/>
              </a:rPr>
              <a:t>丨</a:t>
            </a:r>
            <a:r>
              <a:rPr lang="zh-CN" altLang="en-US" sz="1200">
                <a:latin typeface="微软雅黑" panose="020b0503020204020204" charset="-122"/>
                <a:ea typeface="微软雅黑"/>
                <a:cs typeface="微软雅黑" panose="020b0503020204020204" charset="-122"/>
                <a:hlinkClick r:id="rId39" action="ppaction://hlinkfile"/>
              </a:rPr>
              <a:t>团队管理</a:t>
            </a:r>
            <a:endParaRPr lang="zh-CN" altLang="en-US" sz="1000">
              <a:latin typeface="微软雅黑" panose="020b0503020204020204" charset="-122"/>
              <a:ea typeface="微软雅黑"/>
              <a:cs typeface="微软雅黑" panose="020b0503020204020204" charset="-122"/>
            </a:endParaRPr>
          </a:p>
          <a:p>
            <a:endParaRPr lang="zh-CN" altLang="en-US" sz="900">
              <a:latin typeface="微软雅黑" panose="020b0503020204020204" charset="-122"/>
              <a:ea typeface="微软雅黑"/>
              <a:cs typeface="微软雅黑" panose="020b0503020204020204" charset="-122"/>
            </a:endParaRPr>
          </a:p>
          <a:p>
            <a:pPr algn="ctr"/>
            <a:r>
              <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rPr>
              <a:t>More+</a:t>
            </a:r>
            <a:endParaRPr lang="en-US" altLang="zh-CN" sz="1400" b="1">
              <a:solidFill>
                <a:schemeClr val="tx1">
                  <a:lumMod val="75000"/>
                  <a:lumOff val="25000"/>
                </a:schemeClr>
              </a:solidFill>
              <a:latin typeface="微软雅黑" panose="020b0503020204020204" charset="-122"/>
              <a:ea typeface="微软雅黑"/>
              <a:cs typeface="微软雅黑" panose="020b0503020204020204" charset="-122"/>
              <a:hlinkClick r:id="rId3" action="ppaction://hlinkfile"/>
            </a:endParaRPr>
          </a:p>
        </p:txBody>
      </p:sp>
    </p:spTree>
  </p:cSld>
  <p:clrMapOvr>
    <a:masterClrMapping/>
  </p:clrMapOvr>
  <p:transition spd="med" advClick="0" advTm="0">
    <p:push dir="r"/>
  </p:transition>
  <p:timing/>
</p:sld>
</file>

<file path=ppt/slides/slide6.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4" name="图片 3"/>
          <p:cNvPicPr>
            <a:picLocks noChangeAspect="1"/>
          </p:cNvPicPr>
          <p:nvPr/>
        </p:nvPicPr>
        <p:blipFill>
          <a:blip r:embed="rId2">
            <a:extLst>
              <a:ext uri="{28A0092B-C50C-407E-A947-70E740481C1C}">
                <a14:useLocalDpi xmlns:a14="http://schemas.microsoft.com/office/drawing/2010/main" val="0"/>
              </a:ext>
            </a:extLst>
          </a:blip>
          <a:srcRect b="2844"/>
          <a:stretch>
            <a:fillRect/>
          </a:stretch>
        </p:blipFill>
        <p:spPr>
          <a:xfrm>
            <a:off x="7825779" y="1533351"/>
            <a:ext cx="3672408" cy="4702775"/>
          </a:xfrm>
          <a:prstGeom prst="rect">
            <a:avLst/>
          </a:prstGeom>
          <a:ln w="28575">
            <a:solidFill>
              <a:srgbClr val="FF6600"/>
            </a:solidFill>
          </a:ln>
          <a:effectLst>
            <a:outerShdw blurRad="50800" dist="38100" algn="l" rotWithShape="0">
              <a:prstClr val="black">
                <a:alpha val="40000"/>
              </a:prstClr>
            </a:outerShdw>
          </a:effectLst>
        </p:spPr>
      </p:pic>
      <p:sp>
        <p:nvSpPr>
          <p:cNvPr id="10" name="矩形 9"/>
          <p:cNvSpPr/>
          <p:nvPr/>
        </p:nvSpPr>
        <p:spPr>
          <a:xfrm>
            <a:off x="985019" y="3472318"/>
            <a:ext cx="6264696" cy="504056"/>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TextBox 6"/>
          <p:cNvSpPr txBox="1"/>
          <p:nvPr/>
        </p:nvSpPr>
        <p:spPr>
          <a:xfrm>
            <a:off x="841003" y="1508739"/>
            <a:ext cx="6624736" cy="1692771"/>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职业生涯规划的目的，决不只是帮助一个人按照自己的资质条件去找到一份工作，而更重要的是，帮助一个人真正了解自己，为自己定下事业大计，筹划未来，进一步详尽估量主、客观条件和内外环境优势和限制，在</a:t>
            </a:r>
            <a:r>
              <a:rPr lang="zh-CN" altLang="en-US" sz="1600" b="1">
                <a:solidFill>
                  <a:srgbClr val="FF6600"/>
                </a:solidFill>
                <a:latin typeface="微软雅黑" panose="020b0503020204020204" pitchFamily="34" charset="-122"/>
                <a:ea typeface="微软雅黑" panose="020b0503020204020204" pitchFamily="34" charset="-122"/>
              </a:rPr>
              <a:t>“衡外情、量己力”的情形下，设计出符合自己特点的、合理而又可行的职业生涯发展方向。</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6" name="TextBox 6"/>
          <p:cNvSpPr txBox="1"/>
          <p:nvPr/>
        </p:nvSpPr>
        <p:spPr>
          <a:xfrm>
            <a:off x="985019" y="3533717"/>
            <a:ext cx="6264696" cy="412421"/>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对于个人来说，职业生涯规划的作用可归纳为以下几点：</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841003" y="3976374"/>
            <a:ext cx="6624736" cy="2332946"/>
          </a:xfrm>
          <a:prstGeom prst="rect">
            <a:avLst/>
          </a:prstGeom>
        </p:spPr>
        <p:txBody>
          <a:bodyPr wrap="square">
            <a:spAutoFit/>
          </a:bodyPr>
          <a:lstStyle/>
          <a:p>
            <a:pPr indent="457200">
              <a:lnSpc>
                <a:spcPct val="130000"/>
              </a:lnSpc>
              <a:spcAft>
                <a:spcPct val="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1</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）准确评价个人特点和强项，以既有的成就为基础，</a:t>
            </a:r>
            <a:r>
              <a:rPr lang="zh-CN" altLang="zh-CN" sz="1600" b="1">
                <a:solidFill>
                  <a:srgbClr val="FF6600"/>
                </a:solidFill>
                <a:latin typeface="微软雅黑" panose="020b0503020204020204" pitchFamily="34" charset="-122"/>
                <a:ea typeface="微软雅黑" panose="020b0503020204020204" pitchFamily="34" charset="-122"/>
              </a:rPr>
              <a:t>确立人生的方向；</a:t>
            </a:r>
            <a:endParaRPr lang="zh-CN"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spcAft>
                <a:spcPct val="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2</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）评估个人目标和现状的差距，</a:t>
            </a:r>
            <a:r>
              <a:rPr lang="zh-CN" altLang="zh-CN" sz="1600" b="1">
                <a:solidFill>
                  <a:srgbClr val="FF6600"/>
                </a:solidFill>
                <a:latin typeface="微软雅黑" panose="020b0503020204020204" pitchFamily="34" charset="-122"/>
                <a:ea typeface="微软雅黑" panose="020b0503020204020204" pitchFamily="34" charset="-122"/>
              </a:rPr>
              <a:t>激发</a:t>
            </a:r>
            <a:r>
              <a:rPr lang="zh-CN" altLang="en-US" sz="1600" b="1">
                <a:solidFill>
                  <a:srgbClr val="FF6600"/>
                </a:solidFill>
                <a:latin typeface="微软雅黑" panose="020b0503020204020204" pitchFamily="34" charset="-122"/>
                <a:ea typeface="微软雅黑" panose="020b0503020204020204" pitchFamily="34" charset="-122"/>
              </a:rPr>
              <a:t>自己</a:t>
            </a:r>
            <a:r>
              <a:rPr lang="zh-CN" altLang="zh-CN" sz="1600" b="1">
                <a:solidFill>
                  <a:srgbClr val="FF6600"/>
                </a:solidFill>
                <a:latin typeface="微软雅黑" panose="020b0503020204020204" pitchFamily="34" charset="-122"/>
                <a:ea typeface="微软雅黑" panose="020b0503020204020204" pitchFamily="34" charset="-122"/>
              </a:rPr>
              <a:t>前进的动力；</a:t>
            </a:r>
            <a:endParaRPr lang="zh-CN"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spcAft>
                <a:spcPct val="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3</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）重新认识自身的价值，实现自我价值的不断提升和超越，</a:t>
            </a:r>
            <a:r>
              <a:rPr lang="zh-CN" altLang="zh-CN" sz="1600" b="1">
                <a:solidFill>
                  <a:srgbClr val="FF6600"/>
                </a:solidFill>
                <a:latin typeface="微软雅黑" panose="020b0503020204020204" pitchFamily="34" charset="-122"/>
                <a:ea typeface="微软雅黑" panose="020b0503020204020204" pitchFamily="34" charset="-122"/>
              </a:rPr>
              <a:t>增强职业竞争力；</a:t>
            </a:r>
            <a:endParaRPr lang="zh-CN" altLang="zh-CN" sz="1600" b="1">
              <a:solidFill>
                <a:srgbClr val="FF6600"/>
              </a:solidFill>
              <a:latin typeface="微软雅黑" panose="020b0503020204020204" pitchFamily="34" charset="-122"/>
              <a:ea typeface="微软雅黑" panose="020b0503020204020204" pitchFamily="34" charset="-122"/>
            </a:endParaRPr>
          </a:p>
          <a:p>
            <a:pPr indent="457200">
              <a:lnSpc>
                <a:spcPct val="130000"/>
              </a:lnSpc>
              <a:spcAft>
                <a:spcPts val="420"/>
              </a:spcAft>
            </a:pP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4</a:t>
            </a:r>
            <a:r>
              <a:rPr lang="zh-CN" altLang="zh-CN" sz="1600">
                <a:solidFill>
                  <a:schemeClr val="tx1">
                    <a:lumMod val="65000"/>
                    <a:lumOff val="35000"/>
                  </a:schemeClr>
                </a:solidFill>
                <a:latin typeface="微软雅黑" panose="020b0503020204020204" pitchFamily="34" charset="-122"/>
                <a:ea typeface="微软雅黑" panose="020b0503020204020204" pitchFamily="34" charset="-122"/>
              </a:rPr>
              <a:t>）通过科学的规划，将个人、事业与家庭生活和谐地联系起来，</a:t>
            </a:r>
            <a:r>
              <a:rPr lang="zh-CN" altLang="zh-CN" sz="1600" b="1">
                <a:solidFill>
                  <a:srgbClr val="FF6600"/>
                </a:solidFill>
                <a:latin typeface="微软雅黑" panose="020b0503020204020204" pitchFamily="34" charset="-122"/>
                <a:ea typeface="微软雅黑" panose="020b0503020204020204" pitchFamily="34" charset="-122"/>
              </a:rPr>
              <a:t>经营更美好人生。</a:t>
            </a:r>
            <a:endParaRPr lang="zh-CN" altLang="zh-CN" sz="1600" b="1">
              <a:solidFill>
                <a:srgbClr val="FF6600"/>
              </a:solidFill>
              <a:latin typeface="微软雅黑" panose="020b0503020204020204" pitchFamily="34" charset="-122"/>
              <a:ea typeface="微软雅黑" panose="020b0503020204020204" pitchFamily="34" charset="-122"/>
            </a:endParaRPr>
          </a:p>
        </p:txBody>
      </p:sp>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up)">
                                      <p:cBhvr>
                                        <p:cTn id="7" dur="300"/>
                                        <p:tgtEl>
                                          <p:spTgt spid="7"/>
                                        </p:tgtEl>
                                      </p:cBhvr>
                                    </p:animEffect>
                                  </p:childTnLst>
                                </p:cTn>
                              </p:par>
                            </p:childTnLst>
                          </p:cTn>
                        </p:par>
                        <p:par>
                          <p:cTn id="8" fill="hold" nodeType="afterGroup">
                            <p:stCondLst>
                              <p:cond delay="3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300"/>
                                        <p:tgtEl>
                                          <p:spTgt spid="6"/>
                                        </p:tgtEl>
                                      </p:cBhvr>
                                    </p:animEffect>
                                  </p:childTnLst>
                                </p:cTn>
                              </p:par>
                            </p:childTnLst>
                          </p:cTn>
                        </p:par>
                        <p:par>
                          <p:cTn id="12" fill="hold" nodeType="afterGroup">
                            <p:stCondLst>
                              <p:cond delay="600"/>
                            </p:stCondLst>
                            <p:childTnLst>
                              <p:par>
                                <p:cTn id="13" presetID="22" presetClass="entr" presetSubtype="1" fill="hold" grpId="0" nodeType="afterEffect">
                                  <p:stCondLst>
                                    <p:cond delay="200"/>
                                  </p:stCondLst>
                                  <p:childTnLst>
                                    <p:set>
                                      <p:cBhvr>
                                        <p:cTn id="14" dur="1" fill="hold">
                                          <p:stCondLst>
                                            <p:cond delay="0"/>
                                          </p:stCondLst>
                                        </p:cTn>
                                        <p:tgtEl>
                                          <p:spTgt spid="2"/>
                                        </p:tgtEl>
                                        <p:attrNameLst>
                                          <p:attrName>style.visibility</p:attrName>
                                        </p:attrNameLst>
                                      </p:cBhvr>
                                      <p:to>
                                        <p:strVal val="visible"/>
                                      </p:to>
                                    </p:set>
                                    <p:animEffect transition="in" filter="wipe(up)">
                                      <p:cBhvr>
                                        <p:cTn id="15"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 grpId="0"/>
      <p:bldP spid="2" grpId="0"/>
    </p:bldLst>
  </p:timing>
</p:sld>
</file>

<file path=ppt/slides/slide7.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pic>
        <p:nvPicPr>
          <p:cNvPr id="6" name="图片 5"/>
          <p:cNvPicPr>
            <a:picLocks noChangeAspect="1"/>
          </p:cNvPicPr>
          <p:nvPr/>
        </p:nvPicPr>
        <p:blipFill>
          <a:blip r:embed="rId2">
            <a:extLst>
              <a:ext uri="{28A0092B-C50C-407E-A947-70E740481C1C}">
                <a14:useLocalDpi xmlns:a14="http://schemas.microsoft.com/office/drawing/2010/main" val="0"/>
              </a:ext>
            </a:extLst>
          </a:blip>
          <a:srcRect l="9797"/>
          <a:stretch>
            <a:fillRect/>
          </a:stretch>
        </p:blipFill>
        <p:spPr>
          <a:xfrm>
            <a:off x="876545" y="1844824"/>
            <a:ext cx="3528392" cy="4229100"/>
          </a:xfrm>
          <a:prstGeom prst="rect">
            <a:avLst/>
          </a:prstGeom>
          <a:ln>
            <a:solidFill>
              <a:srgbClr val="FFFFFF"/>
            </a:solidFill>
          </a:ln>
          <a:effectLst>
            <a:outerShdw blurRad="50800" dist="38100" dir="8100000" algn="tr" rotWithShape="0">
              <a:prstClr val="black">
                <a:alpha val="40000"/>
              </a:prstClr>
            </a:outerShdw>
          </a:effectLst>
        </p:spPr>
      </p:pic>
      <p:sp>
        <p:nvSpPr>
          <p:cNvPr id="13" name="TextBox 1"/>
          <p:cNvSpPr txBox="1"/>
          <p:nvPr/>
        </p:nvSpPr>
        <p:spPr>
          <a:xfrm>
            <a:off x="4657427" y="3068960"/>
            <a:ext cx="6840759" cy="2653034"/>
          </a:xfrm>
          <a:prstGeom prst="rect">
            <a:avLst/>
          </a:prstGeom>
          <a:noFill/>
        </p:spPr>
        <p:txBody>
          <a:bodyPr wrap="square" rtlCol="0">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帮助员工职业生涯发展的思想成为一种管理模式已经有几十年的历史了，但中国开展得仍十分有限。很多企业，特别是民营企业的老板们认为：</a:t>
            </a:r>
            <a:r>
              <a:rPr lang="zh-CN" altLang="en-US" sz="1600" b="1">
                <a:solidFill>
                  <a:srgbClr val="FF0000"/>
                </a:solidFill>
                <a:latin typeface="微软雅黑" panose="020b0503020204020204" pitchFamily="34" charset="-122"/>
                <a:ea typeface="微软雅黑" panose="020b0503020204020204" pitchFamily="34" charset="-122"/>
              </a:rPr>
              <a:t>员工职业生涯规划是员工个人的事，企业没必要去管这个“闲事”</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，就算管了也白管，员工也不念企业的好。</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pP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许多企业的</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HR</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们最痛心的莫过于“留不住人”了，甚至有些</a:t>
            </a:r>
            <a:r>
              <a:rPr lang="en-US" altLang="zh-CN" sz="1600">
                <a:solidFill>
                  <a:schemeClr val="tx1">
                    <a:lumMod val="65000"/>
                    <a:lumOff val="35000"/>
                  </a:schemeClr>
                </a:solidFill>
                <a:latin typeface="微软雅黑" panose="020b0503020204020204" pitchFamily="34" charset="-122"/>
                <a:ea typeface="微软雅黑" panose="020b0503020204020204" pitchFamily="34" charset="-122"/>
              </a:rPr>
              <a:t>HR</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抱怨：我们公司无论薪酬、福利，各方面的待遇，</a:t>
            </a:r>
            <a:r>
              <a:rPr lang="zh-CN" altLang="en-US" sz="1600" b="1">
                <a:solidFill>
                  <a:srgbClr val="FF0000"/>
                </a:solidFill>
                <a:latin typeface="微软雅黑" panose="020b0503020204020204" pitchFamily="34" charset="-122"/>
                <a:ea typeface="微软雅黑" panose="020b0503020204020204" pitchFamily="34" charset="-122"/>
              </a:rPr>
              <a:t>样样不比竞争对手的公司差，样样不比外企差，可员工怎么就是喜欢跳槽呢？</a:t>
            </a:r>
            <a:endParaRPr lang="zh-CN" altLang="en-US" sz="1600" b="1">
              <a:solidFill>
                <a:srgbClr val="FF0000"/>
              </a:solidFill>
              <a:latin typeface="微软雅黑" panose="020b0503020204020204" pitchFamily="34" charset="-122"/>
              <a:ea typeface="微软雅黑" panose="020b0503020204020204" pitchFamily="34" charset="-122"/>
            </a:endParaRPr>
          </a:p>
        </p:txBody>
      </p:sp>
      <p:sp>
        <p:nvSpPr>
          <p:cNvPr id="15" name="矩形 14"/>
          <p:cNvSpPr/>
          <p:nvPr/>
        </p:nvSpPr>
        <p:spPr>
          <a:xfrm>
            <a:off x="3433291" y="2399518"/>
            <a:ext cx="8064896" cy="432048"/>
          </a:xfrm>
          <a:prstGeom prst="rect">
            <a:avLst/>
          </a:prstGeom>
          <a:solidFill>
            <a:srgbClr val="FF0000">
              <a:alpha val="5098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zh-CN" altLang="en-US">
                <a:solidFill>
                  <a:schemeClr val="bg1"/>
                </a:solidFill>
                <a:ea typeface="微软雅黑" panose="020b0503020204020204" pitchFamily="34" charset="-122"/>
              </a:rPr>
              <a:t>那么，企业为什么要做员工的职业生涯规划呢？</a:t>
            </a:r>
            <a:endParaRPr lang="zh-CN" altLang="en-US">
              <a:solidFill>
                <a:schemeClr val="bg1"/>
              </a:solidFill>
            </a:endParaRPr>
          </a:p>
        </p:txBody>
      </p:sp>
    </p:spTree>
  </p:cSld>
  <p:clrMapOvr>
    <a:masterClrMapping/>
  </p:clrMapOvr>
  <mc:AlternateContent>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3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8.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9" name="矩形 8"/>
          <p:cNvSpPr/>
          <p:nvPr/>
        </p:nvSpPr>
        <p:spPr>
          <a:xfrm>
            <a:off x="1201043" y="1885415"/>
            <a:ext cx="6552728" cy="463992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矩形 9"/>
          <p:cNvSpPr/>
          <p:nvPr/>
        </p:nvSpPr>
        <p:spPr>
          <a:xfrm>
            <a:off x="985019" y="2132856"/>
            <a:ext cx="10513168" cy="504056"/>
          </a:xfrm>
          <a:prstGeom prst="rect">
            <a:avLst/>
          </a:prstGeom>
          <a:solidFill>
            <a:srgbClr val="FF66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
          <p:cNvSpPr txBox="1"/>
          <p:nvPr/>
        </p:nvSpPr>
        <p:spPr>
          <a:xfrm>
            <a:off x="985019" y="2194255"/>
            <a:ext cx="6264696" cy="381258"/>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我们知道，人才的流失原因主要有三个方面：</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1345059" y="2924944"/>
            <a:ext cx="6264696" cy="2166747"/>
          </a:xfrm>
          <a:prstGeom prst="rect">
            <a:avLst/>
          </a:prstGeom>
        </p:spPr>
        <p:txBody>
          <a:bodyPr wrap="square">
            <a:spAutoFit/>
          </a:bodyPr>
          <a:lstStyle/>
          <a:p>
            <a:pPr indent="457200">
              <a:lnSpc>
                <a:spcPct val="13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rPr>
              <a:t>一是报酬问题</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，待遇偏低，人才难留，这是人才流失的重要原因之一；</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rPr>
              <a:t>二是才能发挥问题</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，一个人才在某一岗位上，如果才能得不到发挥，专长得不到利用，也不会安心工作，迟早会溜号；</a:t>
            </a:r>
            <a:endParaRPr lang="en-US" altLang="zh-CN" sz="1600">
              <a:solidFill>
                <a:schemeClr val="tx1">
                  <a:lumMod val="65000"/>
                  <a:lumOff val="35000"/>
                </a:schemeClr>
              </a:solidFill>
              <a:latin typeface="微软雅黑" panose="020b0503020204020204" pitchFamily="34" charset="-122"/>
              <a:ea typeface="微软雅黑" panose="020b0503020204020204" pitchFamily="34" charset="-122"/>
            </a:endParaRPr>
          </a:p>
          <a:p>
            <a:pPr indent="457200">
              <a:lnSpc>
                <a:spcPct val="130000"/>
              </a:lnSpc>
              <a:spcAft>
                <a:spcPts val="600"/>
              </a:spcAft>
            </a:pPr>
            <a:r>
              <a:rPr lang="zh-CN" altLang="en-US" sz="1600" b="1">
                <a:solidFill>
                  <a:srgbClr val="FF0000"/>
                </a:solidFill>
                <a:latin typeface="微软雅黑" panose="020b0503020204020204" pitchFamily="34" charset="-122"/>
                <a:ea typeface="微软雅黑" panose="020b0503020204020204" pitchFamily="34" charset="-122"/>
              </a:rPr>
              <a:t>三是社会角色问题</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，对于一个人才而言，尽管待遇较高，才能也得到了发挥，但如果没有适当的职务，心理也是不平衡的。</a:t>
            </a:r>
            <a:endParaRPr lang="zh-CN" altLang="zh-CN" sz="1600" b="1">
              <a:solidFill>
                <a:srgbClr val="FF6600"/>
              </a:solidFill>
              <a:latin typeface="微软雅黑" panose="020b0503020204020204" pitchFamily="34" charset="-122"/>
              <a:ea typeface="微软雅黑" panose="020b0503020204020204" pitchFamily="34" charset="-122"/>
            </a:endParaRPr>
          </a:p>
        </p:txBody>
      </p:sp>
      <p:sp>
        <p:nvSpPr>
          <p:cNvPr id="3" name="矩形 2"/>
          <p:cNvSpPr/>
          <p:nvPr/>
        </p:nvSpPr>
        <p:spPr>
          <a:xfrm>
            <a:off x="1345059" y="5184716"/>
            <a:ext cx="6264696" cy="1052596"/>
          </a:xfrm>
          <a:prstGeom prst="rect">
            <a:avLst/>
          </a:prstGeom>
        </p:spPr>
        <p:txBody>
          <a:bodyPr wrap="square">
            <a:spAutoFit/>
          </a:bodyPr>
          <a:lstStyle/>
          <a:p>
            <a:pPr indent="457200">
              <a:lnSpc>
                <a:spcPct val="130000"/>
              </a:lnSpc>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因此人们对能力的大小有一个认同理念，往往认为职称和职务的高低是一个人能力大小、贡献多少的体现。</a:t>
            </a:r>
            <a:r>
              <a:rPr lang="zh-CN" altLang="en-US" sz="1600" b="1">
                <a:solidFill>
                  <a:srgbClr val="FF0000"/>
                </a:solidFill>
                <a:latin typeface="微软雅黑" panose="020b0503020204020204" pitchFamily="34" charset="-122"/>
                <a:ea typeface="微软雅黑" panose="020b0503020204020204" pitchFamily="34" charset="-122"/>
              </a:rPr>
              <a:t>如果不能量其才，任其职，担任一定的角色，人才也难以留住。</a:t>
            </a:r>
            <a:endParaRPr lang="zh-CN" altLang="en-US" sz="1600" b="1">
              <a:solidFill>
                <a:srgbClr val="FF0000"/>
              </a:solidFill>
              <a:latin typeface="微软雅黑" panose="020b0503020204020204" pitchFamily="34" charset="-122"/>
              <a:ea typeface="微软雅黑" panose="020b0503020204020204" pitchFamily="34" charset="-122"/>
            </a:endParaRPr>
          </a:p>
        </p:txBody>
      </p:sp>
      <p:pic>
        <p:nvPicPr>
          <p:cNvPr id="5" name="图片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761883" y="182504"/>
            <a:ext cx="2088232" cy="6675496"/>
          </a:xfrm>
          <a:prstGeom prst="rect">
            <a:avLst/>
          </a:prstGeom>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par>
                          <p:cTn id="8" fill="hold" nodeType="afterGroup">
                            <p:stCondLst>
                              <p:cond delay="300"/>
                            </p:stCondLst>
                            <p:childTnLst>
                              <p:par>
                                <p:cTn id="9" presetID="22" presetClass="entr" presetSubtype="1" fill="hold" grpId="0" nodeType="after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
                                        <p:tgtEl>
                                          <p:spTgt spid="2"/>
                                        </p:tgtEl>
                                      </p:cBhvr>
                                    </p:animEffect>
                                  </p:childTnLst>
                                </p:cTn>
                              </p:par>
                              <p:par>
                                <p:cTn id="12" presetID="2" presetClass="entr" presetSubtype="4" decel="100000" fill="hold" grpId="0" nodeType="withEffect">
                                  <p:stCondLst>
                                    <p:cond delay="200"/>
                                  </p:stCondLst>
                                  <p:childTnLst>
                                    <p:set>
                                      <p:cBhvr>
                                        <p:cTn id="13" dur="1" fill="hold">
                                          <p:stCondLst>
                                            <p:cond delay="0"/>
                                          </p:stCondLst>
                                        </p:cTn>
                                        <p:tgtEl>
                                          <p:spTgt spid="3"/>
                                        </p:tgtEl>
                                        <p:attrNameLst>
                                          <p:attrName>style.visibility</p:attrName>
                                        </p:attrNameLst>
                                      </p:cBhvr>
                                      <p:to>
                                        <p:strVal val="visible"/>
                                      </p:to>
                                    </p:set>
                                    <p:anim calcmode="lin" valueType="num">
                                      <p:cBhvr additive="base">
                                        <p:cTn id="14" dur="500" fill="hold"/>
                                        <p:tgtEl>
                                          <p:spTgt spid="3"/>
                                        </p:tgtEl>
                                        <p:attrNameLst>
                                          <p:attrName>ppt_x</p:attrName>
                                        </p:attrNameLst>
                                      </p:cBhvr>
                                      <p:tavLst>
                                        <p:tav tm="0">
                                          <p:val>
                                            <p:strVal val="#ppt_x"/>
                                          </p:val>
                                        </p:tav>
                                        <p:tav tm="100000">
                                          <p:val>
                                            <p:strVal val="#ppt_x"/>
                                          </p:val>
                                        </p:tav>
                                      </p:tavLst>
                                    </p:anim>
                                    <p:anim calcmode="lin" valueType="num">
                                      <p:cBhvr additive="base">
                                        <p:cTn id="1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P spid="3" grpId="0"/>
    </p:bldLst>
  </p:timing>
</p:sld>
</file>

<file path=ppt/slides/slide9.xml><?xml version="1.0" encoding="utf-8"?>
<p:sld xmlns:a="http://schemas.openxmlformats.org/drawingml/2006/main" xmlns:r="http://schemas.openxmlformats.org/officeDocument/2006/relationships" xmlns:m="http://schemas.openxmlformats.org/officeDocument/2006/math" xmlns:w="http://schemas.openxmlformats.org/wordprocessingml/2006/main" xmlns:wp="http://schemas.openxmlformats.org/drawingml/2006/wordprocessingDrawing" xmlns:a14="http://schemas.microsoft.com/office/drawing/2010/main" xmlns:mc="http://schemas.openxmlformats.org/markup-compatibility/2006" xmlns:p14="http://schemas.microsoft.com/office/powerpoint/2010/main" xmlns:p15="http://schemas.microsoft.com/office/powerpoint/2012/main" xmlns:p159="http://schemas.microsoft.com/office/powerpoint/2015/09/main" xmlns:p="http://schemas.openxmlformats.org/presentationml/2006/main">
  <p:cSld name="">
    <p:spTree>
      <p:nvGrpSpPr>
        <p:cNvPr id="1" name=""/>
        <p:cNvGrpSpPr/>
        <p:nvPr/>
      </p:nvGrpSpPr>
      <p:grpSpPr>
        <a:xfrm>
          <a:off x="0" y="0"/>
          <a:ext cx="0" cy="0"/>
        </a:xfrm>
      </p:grpSpPr>
      <p:sp>
        <p:nvSpPr>
          <p:cNvPr id="8" name="矩形 7"/>
          <p:cNvSpPr/>
          <p:nvPr/>
        </p:nvSpPr>
        <p:spPr>
          <a:xfrm>
            <a:off x="6961683" y="1988840"/>
            <a:ext cx="4392488" cy="453650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ct val="0"/>
              </a:spcBef>
              <a:spcAft>
                <a:spcPct val="0"/>
              </a:spcAft>
              <a:defRPr/>
            </a:pPr>
            <a:endParaRPr lang="zh-CN" altLang="en-US"/>
          </a:p>
        </p:txBody>
      </p:sp>
      <p:sp>
        <p:nvSpPr>
          <p:cNvPr id="10" name="矩形 9"/>
          <p:cNvSpPr/>
          <p:nvPr/>
        </p:nvSpPr>
        <p:spPr>
          <a:xfrm>
            <a:off x="985019" y="2194255"/>
            <a:ext cx="10513168" cy="730689"/>
          </a:xfrm>
          <a:prstGeom prst="rect">
            <a:avLst/>
          </a:prstGeom>
          <a:solidFill>
            <a:srgbClr val="FF6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6"/>
          <p:cNvSpPr txBox="1"/>
          <p:nvPr/>
        </p:nvSpPr>
        <p:spPr>
          <a:xfrm>
            <a:off x="5017467" y="2194255"/>
            <a:ext cx="6336704" cy="701346"/>
          </a:xfrm>
          <a:prstGeom prst="rect">
            <a:avLst/>
          </a:prstGeom>
          <a:noFill/>
        </p:spPr>
        <p:txBody>
          <a:bodyPr wrap="square" rtlCol="0">
            <a:spAutoFit/>
          </a:bodyPr>
          <a:lstStyle/>
          <a:p>
            <a:pPr indent="457200">
              <a:lnSpc>
                <a:spcPct val="130000"/>
              </a:lnSpc>
            </a:pPr>
            <a:r>
              <a:rPr lang="zh-CN" altLang="en-US" sz="1600">
                <a:solidFill>
                  <a:schemeClr val="bg1"/>
                </a:solidFill>
                <a:latin typeface="微软雅黑" panose="020b0503020204020204" pitchFamily="34" charset="-122"/>
                <a:ea typeface="微软雅黑" panose="020b0503020204020204" pitchFamily="34" charset="-122"/>
              </a:rPr>
              <a:t>人是一种寻找目标的动物，他生活的意义仅仅在于是否正在寻找和追求自己的目标。                                              </a:t>
            </a:r>
            <a:r>
              <a:rPr lang="en-US" altLang="zh-CN" sz="1600">
                <a:solidFill>
                  <a:schemeClr val="bg1"/>
                </a:solidFill>
                <a:latin typeface="微软雅黑" panose="020b0503020204020204" pitchFamily="34" charset="-122"/>
                <a:ea typeface="微软雅黑" panose="020b0503020204020204" pitchFamily="34" charset="-122"/>
              </a:rPr>
              <a:t>——</a:t>
            </a:r>
            <a:r>
              <a:rPr lang="zh-CN" altLang="en-US" sz="1600" b="1">
                <a:solidFill>
                  <a:schemeClr val="bg1"/>
                </a:solidFill>
                <a:latin typeface="微软雅黑" panose="020b0503020204020204" pitchFamily="34" charset="-122"/>
                <a:ea typeface="微软雅黑" panose="020b0503020204020204" pitchFamily="34" charset="-122"/>
              </a:rPr>
              <a:t>亚里士多德</a:t>
            </a:r>
            <a:endParaRPr lang="zh-CN" altLang="zh-CN" sz="1600" b="1">
              <a:solidFill>
                <a:schemeClr val="bg1"/>
              </a:solidFill>
              <a:latin typeface="微软雅黑" panose="020b0503020204020204" pitchFamily="34" charset="-122"/>
              <a:ea typeface="微软雅黑" panose="020b0503020204020204" pitchFamily="34" charset="-122"/>
            </a:endParaRPr>
          </a:p>
        </p:txBody>
      </p:sp>
      <p:sp>
        <p:nvSpPr>
          <p:cNvPr id="2" name="矩形 1"/>
          <p:cNvSpPr/>
          <p:nvPr/>
        </p:nvSpPr>
        <p:spPr>
          <a:xfrm>
            <a:off x="7177707" y="3544326"/>
            <a:ext cx="4176464" cy="2332946"/>
          </a:xfrm>
          <a:prstGeom prst="rect">
            <a:avLst/>
          </a:prstGeom>
        </p:spPr>
        <p:txBody>
          <a:bodyPr wrap="square">
            <a:spAutoFit/>
          </a:bodyPr>
          <a:lstStyle/>
          <a:p>
            <a:pPr indent="457200">
              <a:lnSpc>
                <a:spcPct val="130000"/>
              </a:lnSpc>
              <a:spcAft>
                <a:spcPts val="600"/>
              </a:spcAft>
            </a:pP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在寻找和追求目标的漫长旅途中，优秀人才就是那群走在前列、健步如飞的旅行者，</a:t>
            </a:r>
            <a:r>
              <a:rPr lang="zh-CN" altLang="en-US" sz="1600" b="1">
                <a:solidFill>
                  <a:srgbClr val="FF0000"/>
                </a:solidFill>
                <a:latin typeface="微软雅黑" panose="020b0503020204020204" pitchFamily="34" charset="-122"/>
                <a:ea typeface="微软雅黑" panose="020b0503020204020204" pitchFamily="34" charset="-122"/>
              </a:rPr>
              <a:t>如果这时企业阻碍了他们的前行，他们必然会离开企业。</a:t>
            </a:r>
            <a:r>
              <a:rPr lang="zh-CN" altLang="en-US" sz="1600">
                <a:solidFill>
                  <a:schemeClr val="tx1">
                    <a:lumMod val="65000"/>
                    <a:lumOff val="35000"/>
                  </a:schemeClr>
                </a:solidFill>
                <a:latin typeface="微软雅黑" panose="020b0503020204020204" pitchFamily="34" charset="-122"/>
                <a:ea typeface="微软雅黑" panose="020b0503020204020204" pitchFamily="34" charset="-122"/>
              </a:rPr>
              <a:t>在很多情况下，企业能否留住优秀骨干的关键就在于，企业能否为他们创造良好的条件，使之有机会施展才能、实现自我价值。</a:t>
            </a:r>
            <a:endParaRPr lang="zh-CN" altLang="zh-CN" sz="160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 name="图片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6024" y="1327067"/>
            <a:ext cx="6457627" cy="5543812"/>
          </a:xfrm>
          <a:prstGeom prst="rect">
            <a:avLst/>
          </a:prstGeom>
        </p:spPr>
      </p:pic>
    </p:spTree>
  </p:cSld>
  <p:clrMapOvr>
    <a:masterClrMapping/>
  </p:clrMapOvr>
  <mc:AlternateContent>
    <mc:Choice xmlns:p14="http://schemas.microsoft.com/office/powerpoint/2010/main" Requires="p14">
      <p:transition spd="slow" p14:dur="1300">
        <p14:pan/>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300"/>
                                        <p:tgtEl>
                                          <p:spTgt spid="6"/>
                                        </p:tgtEl>
                                      </p:cBhvr>
                                    </p:animEffect>
                                  </p:childTnLst>
                                </p:cTn>
                              </p:par>
                            </p:childTnLst>
                          </p:cTn>
                        </p:par>
                        <p:par>
                          <p:cTn id="8" fill="hold" nodeType="afterGroup">
                            <p:stCondLst>
                              <p:cond delay="300"/>
                            </p:stCondLst>
                            <p:childTnLst>
                              <p:par>
                                <p:cTn id="9" presetID="22" presetClass="entr" presetSubtype="1" fill="hold" grpId="0" nodeType="afterEffect">
                                  <p:stCondLst>
                                    <p:cond delay="20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3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2" grpId="0"/>
    </p:bldLst>
  </p:timing>
</p:sld>
</file>

<file path=ppt/tags/tag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1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1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3**"/>
  <p:tag name="KSO_WM_UNIT_LAYERLEVEL" val="1"/>
</p:tagLst>
</file>

<file path=ppt/tags/tag1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1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2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4**"/>
  <p:tag name="KSO_WM_UNIT_LAYERLEVEL" val="1"/>
</p:tagLst>
</file>

<file path=ppt/tags/tag2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2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5**"/>
  <p:tag name="KSO_WM_UNIT_LAYERLEVEL" val="1"/>
</p:tagLst>
</file>

<file path=ppt/tags/tag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3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6**"/>
  <p:tag name="KSO_WM_UNIT_LAYERLEVEL" val="1"/>
</p:tagLst>
</file>

<file path=ppt/tags/tag3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7**"/>
  <p:tag name="KSO_WM_UNIT_LAYERLEVEL" val="1"/>
</p:tagLst>
</file>

<file path=ppt/tags/tag3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3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4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8**"/>
  <p:tag name="KSO_WM_UNIT_LAYERLEVEL" val="1"/>
</p:tagLst>
</file>

<file path=ppt/tags/tag4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9**"/>
  <p:tag name="KSO_WM_UNIT_LAYERLEVEL" val="1"/>
</p:tagLst>
</file>

<file path=ppt/tags/tag4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4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
  <p:tag name="KSO_WM_UNIT_LAYERLEVEL" val="1"/>
</p:tagLst>
</file>

<file path=ppt/tags/tag50.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1.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0**"/>
  <p:tag name="KSO_WM_UNIT_LAYERLEVEL" val="1"/>
</p:tagLst>
</file>

<file path=ppt/tags/tag52.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3.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4.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5.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11**"/>
  <p:tag name="KSO_WM_UNIT_LAYERLEVEL" val="1"/>
</p:tagLst>
</file>

<file path=ppt/tags/tag5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5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0**"/>
  <p:tag name="KSO_WM_UNIT_LAYERLEVEL" val="1"/>
</p:tagLst>
</file>

<file path=ppt/tags/tag6.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60.xml><?xml version="1.0" encoding="utf-8"?>
<p:tagLst xmlns:p="http://schemas.openxmlformats.org/presentationml/2006/main">
  <p:tag name="KSO_WM_BEAUTIFY_FLAG" val="#wm#"/>
  <p:tag name="KSO_WM_TAG_VERSION" val="1.0"/>
  <p:tag name="KSO_WM_TEMPLATE_CATEGORY" val="custom"/>
  <p:tag name="KSO_WM_TEMPLATE_COLOR_TYPE" val="1"/>
  <p:tag name="KSO_WM_TEMPLATE_INDEX" val="20205081"/>
  <p:tag name="KSO_WM_TEMPLATE_MASTER_TYPE" val="0"/>
  <p:tag name="KSO_WM_TEMPLATE_SUBCATEGORY" val="19"/>
  <p:tag name="KSO_WM_TEMPLATE_THUMBS_INDEX" val="1、4、7、12、13、14、15、16、17、18、20、24、25、28、33、36、40、43、44"/>
  <p:tag name="KSO_WM_UNIT_SHOW_EDIT_AREA_INDICATION" val="1"/>
</p:tagLst>
</file>

<file path=ppt/tags/tag61.xml><?xml version="1.0" encoding="utf-8"?>
<p:tagLst xmlns:p="http://schemas.openxmlformats.org/presentationml/2006/main">
  <p:tag name="AS_NET" val="4.0.30319.42000"/>
  <p:tag name="AS_OS" val="Microsoft Windows NT 6.2.9200.0"/>
  <p:tag name="AS_RELEASE_DATE" val="2023.04.14"/>
  <p:tag name="AS_TITLE" val="Aspose.Slides for .NET 4.0 Client Profile"/>
  <p:tag name="AS_VERSION" val="23.4"/>
</p:tagLst>
</file>

<file path=ppt/tags/tag7.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8.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ags/tag9.xml><?xml version="1.0" encoding="utf-8"?>
<p:tagLst xmlns:p="http://schemas.openxmlformats.org/presentationml/2006/main">
  <p:tag name="KSO_WM_BEAUTIFY_FLAG" val="#wm#"/>
  <p:tag name="KSO_WM_TAG_VERSION" val="1.0"/>
  <p:tag name="KSO_WM_UNIT_COMPATIBLE" val="0"/>
  <p:tag name="KSO_WM_UNIT_DIAGRAM_ISNUMVISUAL" val="0"/>
  <p:tag name="KSO_WM_UNIT_DIAGRAM_ISREFERUNIT" val="0"/>
  <p:tag name="KSO_WM_UNIT_HIGHLIGHT" val="0"/>
  <p:tag name="KSO_WM_UNIT_ID" val="_2**"/>
  <p:tag name="KSO_WM_UNIT_LAYERLEVEL" val="1"/>
</p:tagLst>
</file>

<file path=ppt/theme/theme1.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宋体"/>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宋体"/>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PPT模板免费下载：PPT汇 www.ppthui.com">
  <a:themeElements>
    <a:clrScheme name="新版空白演示配色">
      <a:dk1>
        <a:sysClr val="windowText" lastClr="000000"/>
      </a:dk1>
      <a:lt1>
        <a:sysClr val="window" lastClr="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Arial"/>
      </a:majorFont>
      <a:minorFont>
        <a:latin typeface="Arial"/>
        <a:ea typeface="微软雅黑"/>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r="http://schemas.openxmlformats.org/officeDocument/2006/relationships"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Calibri"/>
        <a:cs typeface="Arial"/>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Calibri"/>
        <a:cs typeface="Arial"/>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Manager>PPT汇_PPT模板免费下载_www.ppthui.com</Manager>
  <Company>PPT汇_PPT模板免费下载_www.ppthui.com</Company>
  <PresentationFormat>自定义</PresentationFormat>
  <Paragraphs>264</Paragraphs>
  <Slides>53</Slides>
  <Notes>2</Notes>
  <TotalTime>0</TotalTime>
  <HiddenSlides>0</HiddenSlides>
  <MMClips>0</MMClips>
  <ScaleCrop>0</ScaleCrop>
  <HeadingPairs>
    <vt:vector baseType="variant" size="6">
      <vt:variant>
        <vt:lpstr>Fonts used</vt:lpstr>
      </vt:variant>
      <vt:variant>
        <vt:i4>16</vt:i4>
      </vt:variant>
      <vt:variant>
        <vt:lpstr>Theme</vt:lpstr>
      </vt:variant>
      <vt:variant>
        <vt:i4>1</vt:i4>
      </vt:variant>
      <vt:variant>
        <vt:lpstr>Slide Titles</vt:lpstr>
      </vt:variant>
      <vt:variant>
        <vt:i4>53</vt:i4>
      </vt:variant>
    </vt:vector>
  </HeadingPairs>
  <TitlesOfParts>
    <vt:vector baseType="lpstr" size="70">
      <vt:lpstr>Arial</vt:lpstr>
      <vt:lpstr>Calibri</vt:lpstr>
      <vt:lpstr>微软雅黑</vt:lpstr>
      <vt:lpstr>宋体</vt:lpstr>
      <vt:lpstr>Impact</vt:lpstr>
      <vt:lpstr>Arial Unicode MS</vt:lpstr>
      <vt:lpstr>Agency FB</vt:lpstr>
      <vt:lpstr>Adobe 宋体 Std L</vt:lpstr>
      <vt:lpstr>方正综艺简体</vt:lpstr>
      <vt:lpstr>Times New Roman</vt:lpstr>
      <vt:lpstr>MS PGothic</vt:lpstr>
      <vt:lpstr>Segoe UI</vt:lpstr>
      <vt:lpstr>Segoe</vt:lpstr>
      <vt:lpstr>Segoe Light</vt:lpstr>
      <vt:lpstr>Meiryo</vt:lpstr>
      <vt:lpstr>Wingdings</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0</LinksUpToDate>
  <SharedDoc>0</SharedDoc>
  <HyperlinksChanged>0</HyperlinksChanged>
  <Application>Aspose.Slides for .NET</Application>
  <AppVersion>23.0400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PPT汇_PPT模板免费下载_www.ppthui.com</dc:title>
  <dc:creator>PPT汇_PPT模板免费下载_www.ppthui.com</dc:creator>
  <dc:description>PPT汇_PPT模板免费下载_www.ppthui.com</dc:description>
  <cp:keywords>PPT汇_PPT模板免费下载_www.ppthui.com</cp:keywords>
  <cp:lastModifiedBy>xiaoke</cp:lastModifiedBy>
  <cp:revision>4366</cp:revision>
  <dcterms:created xsi:type="dcterms:W3CDTF">2012-10-07T00:28:00Z</dcterms:created>
  <dcterms:modified xsi:type="dcterms:W3CDTF">2023-05-08T05:25:44Z</dcterms:modified>
  <dc:subject>PPT汇_PPT模板免费下载_www.ppthui.com</dc:subject>
</cp:coreProperties>
</file>

<file path=docProps/custom.xml><?xml version="1.0" encoding="utf-8"?>
<Properties xmlns:vt="http://schemas.openxmlformats.org/officeDocument/2006/docPropsVTypes" xmlns="http://schemas.openxmlformats.org/officeDocument/2006/custom-properties">
  <property fmtid="{D5CDD505-2E9C-101B-9397-08002B2CF9AE}" pid="2" name="KSOProductBuildVer">
    <vt:lpwstr>2052-11.1.0.9740</vt:lpwstr>
  </property>
</Properties>
</file>