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2"/>
    <p:sldMasterId id="2147483670" r:id="rId3"/>
  </p:sldMasterIdLst>
  <p:notesMasterIdLst>
    <p:notesMasterId r:id="rId4"/>
  </p:notesMasterIdLst>
  <p:sldIdLst>
    <p:sldId id="553" r:id="rId5"/>
    <p:sldId id="585" r:id="rId6"/>
    <p:sldId id="586" r:id="rId7"/>
    <p:sldId id="557" r:id="rId8"/>
    <p:sldId id="559" r:id="rId9"/>
    <p:sldId id="561" r:id="rId10"/>
    <p:sldId id="563" r:id="rId11"/>
    <p:sldId id="587" r:id="rId12"/>
    <p:sldId id="566" r:id="rId13"/>
    <p:sldId id="568" r:id="rId14"/>
    <p:sldId id="569" r:id="rId15"/>
    <p:sldId id="570" r:id="rId16"/>
    <p:sldId id="571" r:id="rId17"/>
    <p:sldId id="588" r:id="rId18"/>
    <p:sldId id="573" r:id="rId19"/>
    <p:sldId id="574" r:id="rId20"/>
    <p:sldId id="575" r:id="rId21"/>
    <p:sldId id="589" r:id="rId22"/>
    <p:sldId id="577" r:id="rId23"/>
    <p:sldId id="578" r:id="rId24"/>
    <p:sldId id="580" r:id="rId25"/>
    <p:sldId id="590" r:id="rId26"/>
    <p:sldId id="583" r:id="rId27"/>
    <p:sldId id="584" r:id="rId28"/>
    <p:sldId id="591" r:id="rId29"/>
    <p:sldId id="610" r:id="rId30"/>
    <p:sldId id="636" r:id="rId31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1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>
        <p:scale>
          <a:sx n="95" d="100"/>
          <a:sy n="95" d="100"/>
        </p:scale>
        <p:origin x="1278" y="9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omments/comment1.xml><?xml version="1.0" encoding="utf-8"?>
<p:cmLst xmlns:a="http://schemas.openxmlformats.org/drawingml/2006/main" xmlns:p="http://schemas.openxmlformats.org/presentationml/2006/main">
  <p:cm authorId="2" dt="2020-07-29T20:17:12.4470000" idx="1">
    <p:pos x="7680" y="2580"/>
    <p:text/>
    <p:extLst>
      <p:ext xmlns:p15="http://schemas.microsoft.com/office/powerpoint/2012/main" uri="{C676402C-5697-4E1C-873F-D02D1690AC5C}">
        <p15:threadingInfo timeZoneBias="0"/>
      </p:ext>
    </p:extLst>
  </p:cm>
</p:cmLst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65812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我们长大了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" y="434097"/>
            <a:ext cx="308853" cy="30885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65812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祝福中成长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" y="434097"/>
            <a:ext cx="308853" cy="30885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65812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快乐中成长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" y="434097"/>
            <a:ext cx="308853" cy="30885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65812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幸福中成长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" y="434097"/>
            <a:ext cx="308853" cy="30885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65812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感恩中成长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99" y="434097"/>
            <a:ext cx="308853" cy="30885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u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261477" y="-2226777"/>
            <a:ext cx="178594" cy="12858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.png" /><Relationship Id="rId11" Type="http://schemas.microsoft.com/office/2007/relationships/media" Target="../media/media1.mp3" /><Relationship Id="rId12" Type="http://schemas.microsoft.com/office/2007/relationships/media" Target="../media/media1.mp3" TargetMode="Interna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png" /><Relationship Id="rId3" Type="http://schemas.openxmlformats.org/officeDocument/2006/relationships/image" Target="../media/image3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png" /><Relationship Id="rId3" Type="http://schemas.openxmlformats.org/officeDocument/2006/relationships/image" Target="../media/image3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4.png" /><Relationship Id="rId3" Type="http://schemas.openxmlformats.org/officeDocument/2006/relationships/image" Target="../media/image3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6.png" /><Relationship Id="rId3" Type="http://schemas.microsoft.com/office/2007/relationships/hdphoto" Target="../media/image37.wdp" /><Relationship Id="rId4" Type="http://schemas.openxmlformats.org/officeDocument/2006/relationships/image" Target="../media/image3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9.png" /><Relationship Id="rId3" Type="http://schemas.openxmlformats.org/officeDocument/2006/relationships/image" Target="../media/image4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3.png" /><Relationship Id="rId3" Type="http://schemas.openxmlformats.org/officeDocument/2006/relationships/image" Target="../media/image4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5.png" /><Relationship Id="rId3" Type="http://schemas.openxmlformats.org/officeDocument/2006/relationships/image" Target="../media/image46.png" /><Relationship Id="rId4" Type="http://schemas.openxmlformats.org/officeDocument/2006/relationships/image" Target="../media/image47.png" /><Relationship Id="rId5" Type="http://schemas.openxmlformats.org/officeDocument/2006/relationships/image" Target="../media/image48.png" /><Relationship Id="rId6" Type="http://schemas.openxmlformats.org/officeDocument/2006/relationships/image" Target="../media/image4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0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5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5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omments" Target="../comments/comment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microsoft.com/office/2007/relationships/hdphoto" Target="../media/image26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65623" y="3409950"/>
            <a:ext cx="184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宣讲人：某某</a:t>
            </a:r>
            <a:r>
              <a:rPr lang="zh-CN" altLang="en-US" sz="1600" b="1" smtClean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某</a:t>
            </a:r>
            <a:endParaRPr lang="en-US" altLang="zh-CN" sz="1600" b="1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828800" y="742950"/>
            <a:ext cx="5419574" cy="2188696"/>
            <a:chOff x="1828800" y="742950"/>
            <a:chExt cx="5419574" cy="2188696"/>
          </a:xfrm>
        </p:grpSpPr>
        <p:grpSp>
          <p:nvGrpSpPr>
            <p:cNvPr id="34" name="组合 33"/>
            <p:cNvGrpSpPr/>
            <p:nvPr/>
          </p:nvGrpSpPr>
          <p:grpSpPr>
            <a:xfrm>
              <a:off x="2743200" y="742950"/>
              <a:ext cx="831350" cy="654196"/>
              <a:chOff x="7483709" y="1263091"/>
              <a:chExt cx="990370" cy="779331"/>
            </a:xfrm>
          </p:grpSpPr>
          <p:sp>
            <p:nvSpPr>
              <p:cNvPr id="35" name="五角星 34"/>
              <p:cNvSpPr/>
              <p:nvPr/>
            </p:nvSpPr>
            <p:spPr>
              <a:xfrm rot="19455692">
                <a:off x="7483709" y="1263091"/>
                <a:ext cx="441987" cy="441987"/>
              </a:xfrm>
              <a:prstGeom prst="star5">
                <a:avLst>
                  <a:gd name="adj" fmla="val 29844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36"/>
              <p:cNvSpPr/>
              <p:nvPr/>
            </p:nvSpPr>
            <p:spPr>
              <a:xfrm rot="20662860">
                <a:off x="7905431" y="1735072"/>
                <a:ext cx="307350" cy="307350"/>
              </a:xfrm>
              <a:prstGeom prst="star5">
                <a:avLst>
                  <a:gd name="adj" fmla="val 29844"/>
                  <a:gd name="hf" fmla="val 105146"/>
                  <a:gd name="vf" fmla="val 110557"/>
                </a:avLst>
              </a:prstGeom>
              <a:solidFill>
                <a:srgbClr val="FF9D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37"/>
              <p:cNvSpPr/>
              <p:nvPr/>
            </p:nvSpPr>
            <p:spPr>
              <a:xfrm rot="19455692">
                <a:off x="8130119" y="1329474"/>
                <a:ext cx="343960" cy="343960"/>
              </a:xfrm>
              <a:prstGeom prst="star5">
                <a:avLst>
                  <a:gd name="adj" fmla="val 29844"/>
                  <a:gd name="hf" fmla="val 105146"/>
                  <a:gd name="vf" fmla="val 110557"/>
                </a:avLst>
              </a:prstGeom>
              <a:solidFill>
                <a:srgbClr val="F56B15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758397"/>
              <a:ext cx="5419574" cy="2173249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2514600" y="2876550"/>
            <a:ext cx="421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pc="600" smtClean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我们十岁了成长礼成长档案</a:t>
            </a:r>
            <a:endParaRPr lang="en-US" altLang="zh-CN" b="1" spc="6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43200" y="3330583"/>
            <a:ext cx="3706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533" y="3827870"/>
            <a:ext cx="2437867" cy="132566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480" y="2495550"/>
            <a:ext cx="2367810" cy="236166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373" y="2648192"/>
            <a:ext cx="2060627" cy="23593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rcRect r="6944" b="14284"/>
          <a:stretch>
            <a:fillRect/>
          </a:stretch>
        </p:blipFill>
        <p:spPr>
          <a:xfrm flipH="1">
            <a:off x="-2" y="4161706"/>
            <a:ext cx="3352801" cy="1000844"/>
          </a:xfrm>
          <a:prstGeom prst="rect">
            <a:avLst/>
          </a:prstGeom>
        </p:spPr>
      </p:pic>
      <p:pic>
        <p:nvPicPr>
          <p:cNvPr id="3" name="pd-5b7683f208483155">
            <a:hlinkClick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21808.000000"/>
                  <p14:fade in="1000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373" y="54687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3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46114" y="1815227"/>
            <a:ext cx="479268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学走路了，跌倒的是我们，疼痛的是你们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；学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说话了，不惊意的是我们，惊喜的是你们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；会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自己吃饭了，打翻了饭碗，却仍是你们鼓励的笑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；会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自己穿衣了，穿反了衣服，却得到了你们的夸奖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；你们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用别样的眼光看我们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。你们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用别样的爱在呵护我们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。我们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渐渐长大了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记得那次你打了我，哭的却是你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记得你把好吃的留给我，收拾的却是你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记得你生气时暴跳如雷，我睡着了，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  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你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却心疼地帮我盖好被子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。爸爸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，妈妈，爸爸，妈妈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，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谢谢你们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！</a:t>
            </a:r>
            <a:endParaRPr lang="en-US" altLang="zh-CN" sz="150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291" y="213628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02 </a:t>
            </a:r>
            <a:r>
              <a:rPr lang="zh-CN" altLang="en-US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在祝福中成长</a:t>
            </a:r>
            <a:endParaRPr lang="en-US" altLang="zh-CN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1424285"/>
            <a:ext cx="31531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>
                <a:solidFill>
                  <a:srgbClr val="F26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我们十岁了</a:t>
            </a:r>
            <a:endParaRPr lang="zh-CN" altLang="en-US" sz="2400" b="1">
              <a:solidFill>
                <a:srgbClr val="F26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85950"/>
            <a:ext cx="2748540" cy="24193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5800" y="1575847"/>
            <a:ext cx="3389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我们十岁了</a:t>
            </a:r>
            <a:endParaRPr lang="zh-CN" altLang="en-US" sz="36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67486" y="2222178"/>
            <a:ext cx="3440852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今天，我们十岁了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！</a:t>
            </a:r>
            <a:r>
              <a:rPr lang="en-US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3650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天的唠叨。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3650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夜的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辛苦融汇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了同一个字，那就是——爱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想找到最美的词汇来献给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你们我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问大海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大海说：它比我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宽广</a:t>
            </a:r>
            <a:r>
              <a:rPr lang="en-US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问白云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白云说：它比我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纯洁我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问高山，高山说，它比我博大。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</a:t>
            </a:r>
            <a:endParaRPr lang="en-US" altLang="zh-CN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我们放弃了寻找</a:t>
            </a:r>
            <a:endParaRPr lang="zh-CN" altLang="zh-CN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400" y="1504950"/>
            <a:ext cx="3429000" cy="290790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60" y="1352550"/>
            <a:ext cx="3709340" cy="3493079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29551" y="1657350"/>
            <a:ext cx="410030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就让我们用最质朴的语言吧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</a:t>
            </a: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爸爸，妈妈，我爱你们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                      </a:t>
            </a: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爸爸，妈妈，我爱你们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                           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爸爸，妈妈，我们爱你们！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十岁了，我们长高了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、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</a:t>
            </a: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十岁了，我们懂事了</a:t>
            </a:r>
            <a:endParaRPr lang="zh-CN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十岁了，我还有点淘气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、</a:t>
            </a: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十岁了，我还总犯错误。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但，请相信我们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</a:t>
            </a: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有你们的爱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                                                 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有我们十岁的信念</a:t>
            </a:r>
            <a:endParaRPr lang="zh-CN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我们会一天天长大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、</a:t>
            </a: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一天天懂事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十年后，让你们为我们骄傲！</a:t>
            </a:r>
            <a:endParaRPr lang="zh-CN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 rot="457222">
            <a:off x="5234018" y="2101315"/>
            <a:ext cx="268038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300" b="1">
                <a:solidFill>
                  <a:srgbClr val="F26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我们十岁了</a:t>
            </a:r>
            <a:endParaRPr lang="zh-CN" altLang="en-US" sz="3300" b="1">
              <a:solidFill>
                <a:srgbClr val="F26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65" y="2876550"/>
            <a:ext cx="1470595" cy="15811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97" y="1378857"/>
            <a:ext cx="4486603" cy="3097893"/>
          </a:xfrm>
          <a:prstGeom prst="rect">
            <a:avLst/>
          </a:prstGeom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94461" y="2261957"/>
            <a:ext cx="324088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45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家长祝福</a:t>
            </a:r>
            <a:endParaRPr lang="zh-CN" altLang="en-US" sz="45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5603193" y="3131457"/>
            <a:ext cx="12234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家长代表致辞</a:t>
            </a:r>
            <a:endParaRPr lang="zh-CN" altLang="en-US" sz="1350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8" y="1373944"/>
            <a:ext cx="3090459" cy="287420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5" y="2485093"/>
            <a:ext cx="3151905" cy="2670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30" y="1352550"/>
            <a:ext cx="2366070" cy="2366070"/>
          </a:xfrm>
          <a:prstGeom prst="rect">
            <a:avLst/>
          </a:prstGeom>
        </p:spPr>
      </p:pic>
      <p:sp>
        <p:nvSpPr>
          <p:cNvPr id="39" name="TextBox 48"/>
          <p:cNvSpPr txBox="1"/>
          <p:nvPr/>
        </p:nvSpPr>
        <p:spPr>
          <a:xfrm>
            <a:off x="2286000" y="1997393"/>
            <a:ext cx="457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900" b="1" spc="21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快乐中成长</a:t>
            </a:r>
            <a:endParaRPr lang="zh-CN" altLang="en-US" sz="4900" b="1" spc="21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3200400" y="12763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第三部分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86000" y="2794636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rcRect r="6944" b="14284"/>
          <a:stretch>
            <a:fillRect/>
          </a:stretch>
        </p:blipFill>
        <p:spPr>
          <a:xfrm>
            <a:off x="2667000" y="3458499"/>
            <a:ext cx="3352952" cy="100088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" y="1447800"/>
            <a:ext cx="4953389" cy="2952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36322" y="2497135"/>
            <a:ext cx="279435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950" b="1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才艺展示</a:t>
            </a:r>
            <a:endParaRPr lang="en-US" altLang="zh-CN" sz="4950" b="1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9189" y="1540368"/>
            <a:ext cx="2209800" cy="276761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913611" y="2978319"/>
            <a:ext cx="7489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700" b="1" smtClean="0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小</a:t>
            </a:r>
            <a:r>
              <a:rPr lang="en-US" altLang="zh-CN" sz="2700" b="1" smtClean="0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X</a:t>
            </a:r>
            <a:endParaRPr lang="zh-CN" altLang="en-US" sz="27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72377" y="2189691"/>
            <a:ext cx="2723823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950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成长感言</a:t>
            </a:r>
            <a:endParaRPr lang="zh-CN" altLang="en-US" sz="4950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23950"/>
            <a:ext cx="4231624" cy="3366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2550"/>
            <a:ext cx="3493293" cy="288531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57237" y="2428976"/>
            <a:ext cx="3993401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950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书写成长宣言</a:t>
            </a:r>
            <a:endParaRPr lang="zh-CN" altLang="en-US" sz="4950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1810360" y="3343376"/>
            <a:ext cx="2800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请将你的成长感言和心愿写在心愿卡上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7" y="1362176"/>
            <a:ext cx="5486400" cy="33431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37" y="1290587"/>
            <a:ext cx="3414763" cy="34147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5" y="2485093"/>
            <a:ext cx="3151905" cy="2670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30" y="1352550"/>
            <a:ext cx="2366070" cy="2366070"/>
          </a:xfrm>
          <a:prstGeom prst="rect">
            <a:avLst/>
          </a:prstGeom>
        </p:spPr>
      </p:pic>
      <p:sp>
        <p:nvSpPr>
          <p:cNvPr id="39" name="TextBox 48"/>
          <p:cNvSpPr txBox="1"/>
          <p:nvPr/>
        </p:nvSpPr>
        <p:spPr>
          <a:xfrm>
            <a:off x="2286000" y="1997393"/>
            <a:ext cx="457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900" b="1" spc="21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幸福中成长</a:t>
            </a:r>
            <a:endParaRPr lang="zh-CN" altLang="en-US" sz="4900" b="1" spc="21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3200400" y="12763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第四部分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86000" y="2794636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rcRect r="6944" b="14284"/>
          <a:stretch>
            <a:fillRect/>
          </a:stretch>
        </p:blipFill>
        <p:spPr>
          <a:xfrm>
            <a:off x="2667000" y="3458499"/>
            <a:ext cx="3352952" cy="100088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7616" y="2071375"/>
            <a:ext cx="5629275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孩子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，你已经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10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岁了，人生之路，你已走了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分之一。十年里，你渐渐长大，学会用自己的双脚走路，用自己双手吃饭，用自己的眼睛来看世界。十岁只是你人生的第一步，今后的路将更长，更美好。虽然你们会遇到更多的困难、更大的挑战。但是请不要担心、不要害怕，爸爸妈妈会始终陪伴着你一起成长</a:t>
            </a: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</a:t>
            </a:r>
            <a:endParaRPr lang="en-US" altLang="zh-CN" sz="1200" smtClean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花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有重开日，人无再少年。有了梦想就要大胆的去实现。你的目标里有你的童真，有你的希望，有我们共同的期盼。这是世界上最美妙的东西，祝你梦想成真</a:t>
            </a:r>
            <a:r>
              <a:rPr lang="zh-CN" alt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　</a:t>
            </a:r>
            <a:endParaRPr lang="zh-CN" altLang="en-US" sz="15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68091" y="1655877"/>
            <a:ext cx="212590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拆开家长的祝福</a:t>
            </a:r>
            <a:endParaRPr lang="zh-CN" altLang="en-US" sz="21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91" y="1863626"/>
            <a:ext cx="1927509" cy="260796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44" y="2603169"/>
            <a:ext cx="2359356" cy="2359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455" y="2316721"/>
            <a:ext cx="2386745" cy="237966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/>
          <a:srcRect r="6944" b="14284"/>
          <a:stretch>
            <a:fillRect/>
          </a:stretch>
        </p:blipFill>
        <p:spPr>
          <a:xfrm>
            <a:off x="4049707" y="3638550"/>
            <a:ext cx="5098965" cy="152209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743200" y="1428750"/>
            <a:ext cx="1274708" cy="1044711"/>
            <a:chOff x="569804" y="-1920151"/>
            <a:chExt cx="1274708" cy="1044711"/>
          </a:xfrm>
        </p:grpSpPr>
        <p:sp>
          <p:nvSpPr>
            <p:cNvPr id="23" name="矩形 22"/>
            <p:cNvSpPr/>
            <p:nvPr/>
          </p:nvSpPr>
          <p:spPr>
            <a:xfrm>
              <a:off x="569804" y="-1221689"/>
              <a:ext cx="127470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50" b="1">
                  <a:solidFill>
                    <a:schemeClr val="accent1"/>
                  </a:solidFill>
                  <a:latin typeface="+mn-ea"/>
                  <a:cs typeface="萝莉体 第二版" panose="02000500000000000000" pitchFamily="2" charset="-122"/>
                  <a:sym typeface="+mn-lt"/>
                </a:rPr>
                <a:t>我们长大了</a:t>
              </a:r>
              <a:endParaRPr lang="en-US" altLang="zh-CN" sz="1650" b="1">
                <a:solidFill>
                  <a:schemeClr val="accent1"/>
                </a:solidFill>
                <a:latin typeface="+mn-ea"/>
                <a:cs typeface="萝莉体 第二版" panose="02000500000000000000" pitchFamily="2" charset="-122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18225" y="-1920151"/>
              <a:ext cx="542945" cy="671594"/>
              <a:chOff x="1361699" y="2359848"/>
              <a:chExt cx="723926" cy="895459"/>
            </a:xfrm>
          </p:grpSpPr>
          <p:sp>
            <p:nvSpPr>
              <p:cNvPr id="28" name="矩形: 圆角 29"/>
              <p:cNvSpPr/>
              <p:nvPr/>
            </p:nvSpPr>
            <p:spPr>
              <a:xfrm rot="2919134">
                <a:off x="1361699" y="2513776"/>
                <a:ext cx="723926" cy="723926"/>
              </a:xfrm>
              <a:prstGeom prst="roundRect">
                <a:avLst>
                  <a:gd name="adj" fmla="val 2946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+mn-ea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461624" y="2359848"/>
                <a:ext cx="524074" cy="895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kern="0">
                    <a:solidFill>
                      <a:schemeClr val="bg1"/>
                    </a:solidFill>
                    <a:latin typeface="+mn-ea"/>
                    <a:cs typeface="萝莉体 第二版" panose="02000500000000000000" pitchFamily="2" charset="-122"/>
                    <a:sym typeface="+mn-lt"/>
                  </a:rPr>
                  <a:t>1</a:t>
                </a:r>
                <a:endParaRPr lang="en-US" altLang="zh-CN" sz="4050" b="1" kern="0">
                  <a:solidFill>
                    <a:schemeClr val="bg1"/>
                  </a:solidFill>
                  <a:latin typeface="+mn-ea"/>
                  <a:cs typeface="萝莉体 第二版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3127304" y="2593839"/>
            <a:ext cx="1274708" cy="1044711"/>
            <a:chOff x="569804" y="-1920151"/>
            <a:chExt cx="1274708" cy="1044711"/>
          </a:xfrm>
        </p:grpSpPr>
        <p:sp>
          <p:nvSpPr>
            <p:cNvPr id="57" name="矩形 56"/>
            <p:cNvSpPr/>
            <p:nvPr/>
          </p:nvSpPr>
          <p:spPr>
            <a:xfrm>
              <a:off x="569804" y="-1221689"/>
              <a:ext cx="127470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50" b="1">
                  <a:solidFill>
                    <a:schemeClr val="accent1"/>
                  </a:solidFill>
                  <a:latin typeface="+mn-ea"/>
                  <a:cs typeface="萝莉体 第二版" panose="02000500000000000000" pitchFamily="2" charset="-122"/>
                  <a:sym typeface="+mn-lt"/>
                </a:rPr>
                <a:t>幸福中成长</a:t>
              </a:r>
              <a:endParaRPr lang="zh-CN" altLang="en-US" sz="1650" b="1">
                <a:solidFill>
                  <a:schemeClr val="accent1"/>
                </a:solidFill>
                <a:latin typeface="+mn-ea"/>
                <a:cs typeface="萝莉体 第二版" panose="02000500000000000000" pitchFamily="2" charset="-122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918225" y="-1920151"/>
              <a:ext cx="542945" cy="671594"/>
              <a:chOff x="1361699" y="2359848"/>
              <a:chExt cx="723926" cy="895459"/>
            </a:xfrm>
          </p:grpSpPr>
          <p:sp>
            <p:nvSpPr>
              <p:cNvPr id="59" name="矩形: 圆角 29"/>
              <p:cNvSpPr/>
              <p:nvPr/>
            </p:nvSpPr>
            <p:spPr>
              <a:xfrm rot="2919134">
                <a:off x="1361699" y="2513776"/>
                <a:ext cx="723926" cy="723926"/>
              </a:xfrm>
              <a:prstGeom prst="roundRect">
                <a:avLst>
                  <a:gd name="adj" fmla="val 2946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+mn-ea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461624" y="2359848"/>
                <a:ext cx="524074" cy="895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kern="0" smtClean="0">
                    <a:solidFill>
                      <a:schemeClr val="bg1"/>
                    </a:solidFill>
                    <a:latin typeface="+mn-ea"/>
                    <a:cs typeface="萝莉体 第二版" panose="02000500000000000000" pitchFamily="2" charset="-122"/>
                    <a:sym typeface="+mn-lt"/>
                  </a:rPr>
                  <a:t>4</a:t>
                </a:r>
                <a:endParaRPr lang="en-US" altLang="zh-CN" sz="4050" b="1" kern="0">
                  <a:solidFill>
                    <a:schemeClr val="bg1"/>
                  </a:solidFill>
                  <a:latin typeface="+mn-ea"/>
                  <a:cs typeface="萝莉体 第二版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317285" y="1388689"/>
            <a:ext cx="1274708" cy="1044711"/>
            <a:chOff x="569804" y="-1920151"/>
            <a:chExt cx="1274708" cy="1044711"/>
          </a:xfrm>
        </p:grpSpPr>
        <p:sp>
          <p:nvSpPr>
            <p:cNvPr id="62" name="矩形 61"/>
            <p:cNvSpPr/>
            <p:nvPr/>
          </p:nvSpPr>
          <p:spPr>
            <a:xfrm>
              <a:off x="569804" y="-1221689"/>
              <a:ext cx="127470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50" b="1">
                  <a:solidFill>
                    <a:schemeClr val="accent1"/>
                  </a:solidFill>
                  <a:latin typeface="+mn-ea"/>
                  <a:cs typeface="萝莉体 第二版" panose="02000500000000000000" pitchFamily="2" charset="-122"/>
                  <a:sym typeface="+mn-lt"/>
                </a:rPr>
                <a:t>祝福中成长</a:t>
              </a:r>
              <a:endParaRPr lang="zh-CN" altLang="en-US" sz="1650" b="1">
                <a:solidFill>
                  <a:schemeClr val="accent1"/>
                </a:solidFill>
                <a:latin typeface="+mn-ea"/>
                <a:cs typeface="萝莉体 第二版" panose="02000500000000000000" pitchFamily="2" charset="-122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18225" y="-1920151"/>
              <a:ext cx="542945" cy="671594"/>
              <a:chOff x="1361699" y="2359848"/>
              <a:chExt cx="723926" cy="895459"/>
            </a:xfrm>
          </p:grpSpPr>
          <p:sp>
            <p:nvSpPr>
              <p:cNvPr id="64" name="矩形: 圆角 29"/>
              <p:cNvSpPr/>
              <p:nvPr/>
            </p:nvSpPr>
            <p:spPr>
              <a:xfrm rot="2919134">
                <a:off x="1361699" y="2513776"/>
                <a:ext cx="723926" cy="723926"/>
              </a:xfrm>
              <a:prstGeom prst="roundRect">
                <a:avLst>
                  <a:gd name="adj" fmla="val 2946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+mn-ea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461624" y="2359848"/>
                <a:ext cx="524074" cy="895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kern="0" smtClean="0">
                    <a:solidFill>
                      <a:schemeClr val="bg1"/>
                    </a:solidFill>
                    <a:latin typeface="+mn-ea"/>
                    <a:cs typeface="萝莉体 第二版" panose="02000500000000000000" pitchFamily="2" charset="-122"/>
                    <a:sym typeface="+mn-lt"/>
                  </a:rPr>
                  <a:t>2</a:t>
                </a:r>
                <a:endParaRPr lang="en-US" altLang="zh-CN" sz="4050" b="1" kern="0">
                  <a:solidFill>
                    <a:schemeClr val="bg1"/>
                  </a:solidFill>
                  <a:latin typeface="+mn-ea"/>
                  <a:cs typeface="萝莉体 第二版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4783967" y="2593839"/>
            <a:ext cx="1274708" cy="1044711"/>
            <a:chOff x="569804" y="-1920151"/>
            <a:chExt cx="1274708" cy="1044711"/>
          </a:xfrm>
        </p:grpSpPr>
        <p:sp>
          <p:nvSpPr>
            <p:cNvPr id="67" name="矩形 66"/>
            <p:cNvSpPr/>
            <p:nvPr/>
          </p:nvSpPr>
          <p:spPr>
            <a:xfrm>
              <a:off x="569804" y="-1221689"/>
              <a:ext cx="127470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50" b="1">
                  <a:solidFill>
                    <a:schemeClr val="accent1"/>
                  </a:solidFill>
                  <a:latin typeface="+mn-ea"/>
                  <a:cs typeface="萝莉体 第二版" panose="02000500000000000000" pitchFamily="2" charset="-122"/>
                  <a:sym typeface="+mn-lt"/>
                </a:rPr>
                <a:t>感恩中成长</a:t>
              </a:r>
              <a:endParaRPr lang="zh-CN" altLang="en-US" sz="1650" b="1">
                <a:solidFill>
                  <a:schemeClr val="accent1"/>
                </a:solidFill>
                <a:latin typeface="+mn-ea"/>
                <a:cs typeface="萝莉体 第二版" panose="02000500000000000000" pitchFamily="2" charset="-122"/>
                <a:sym typeface="+mn-lt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18225" y="-1920151"/>
              <a:ext cx="542945" cy="671594"/>
              <a:chOff x="1361699" y="2359848"/>
              <a:chExt cx="723926" cy="895459"/>
            </a:xfrm>
          </p:grpSpPr>
          <p:sp>
            <p:nvSpPr>
              <p:cNvPr id="69" name="矩形: 圆角 29"/>
              <p:cNvSpPr/>
              <p:nvPr/>
            </p:nvSpPr>
            <p:spPr>
              <a:xfrm rot="2919134">
                <a:off x="1361699" y="2513776"/>
                <a:ext cx="723926" cy="723926"/>
              </a:xfrm>
              <a:prstGeom prst="roundRect">
                <a:avLst>
                  <a:gd name="adj" fmla="val 2946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+mn-ea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461624" y="2359848"/>
                <a:ext cx="524074" cy="895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kern="0" smtClean="0">
                    <a:solidFill>
                      <a:schemeClr val="bg1"/>
                    </a:solidFill>
                    <a:latin typeface="+mn-ea"/>
                    <a:cs typeface="萝莉体 第二版" panose="02000500000000000000" pitchFamily="2" charset="-122"/>
                    <a:sym typeface="+mn-lt"/>
                  </a:rPr>
                  <a:t>5</a:t>
                </a:r>
                <a:endParaRPr lang="en-US" altLang="zh-CN" sz="4050" b="1" kern="0">
                  <a:solidFill>
                    <a:schemeClr val="bg1"/>
                  </a:solidFill>
                  <a:latin typeface="+mn-ea"/>
                  <a:cs typeface="萝莉体 第二版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5943609" y="1388689"/>
            <a:ext cx="1274708" cy="1044711"/>
            <a:chOff x="569804" y="-1920151"/>
            <a:chExt cx="1274708" cy="1044711"/>
          </a:xfrm>
        </p:grpSpPr>
        <p:sp>
          <p:nvSpPr>
            <p:cNvPr id="72" name="矩形 71"/>
            <p:cNvSpPr/>
            <p:nvPr/>
          </p:nvSpPr>
          <p:spPr>
            <a:xfrm>
              <a:off x="569804" y="-1221689"/>
              <a:ext cx="127470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50" b="1">
                  <a:solidFill>
                    <a:schemeClr val="accent1"/>
                  </a:solidFill>
                  <a:latin typeface="+mn-ea"/>
                  <a:cs typeface="萝莉体 第二版" panose="02000500000000000000" pitchFamily="2" charset="-122"/>
                  <a:sym typeface="+mn-lt"/>
                </a:rPr>
                <a:t>快乐中成长</a:t>
              </a:r>
              <a:endParaRPr lang="zh-CN" altLang="en-US" sz="1650" b="1">
                <a:solidFill>
                  <a:schemeClr val="accent1"/>
                </a:solidFill>
                <a:latin typeface="+mn-ea"/>
                <a:cs typeface="萝莉体 第二版" panose="02000500000000000000" pitchFamily="2" charset="-122"/>
                <a:sym typeface="+mn-lt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918225" y="-1920151"/>
              <a:ext cx="542945" cy="671594"/>
              <a:chOff x="1361699" y="2359848"/>
              <a:chExt cx="723926" cy="895459"/>
            </a:xfrm>
          </p:grpSpPr>
          <p:sp>
            <p:nvSpPr>
              <p:cNvPr id="74" name="矩形: 圆角 29"/>
              <p:cNvSpPr/>
              <p:nvPr/>
            </p:nvSpPr>
            <p:spPr>
              <a:xfrm rot="2919134">
                <a:off x="1361699" y="2513776"/>
                <a:ext cx="723926" cy="723926"/>
              </a:xfrm>
              <a:prstGeom prst="roundRect">
                <a:avLst>
                  <a:gd name="adj" fmla="val 2946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+mn-ea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461624" y="2359848"/>
                <a:ext cx="524074" cy="895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800" b="1" kern="0" smtClean="0">
                    <a:solidFill>
                      <a:schemeClr val="bg1"/>
                    </a:solidFill>
                    <a:latin typeface="+mn-ea"/>
                    <a:cs typeface="萝莉体 第二版" panose="02000500000000000000" pitchFamily="2" charset="-122"/>
                    <a:sym typeface="+mn-lt"/>
                  </a:rPr>
                  <a:t>3</a:t>
                </a:r>
                <a:endParaRPr lang="en-US" altLang="zh-CN" sz="4050" b="1" kern="0">
                  <a:solidFill>
                    <a:schemeClr val="bg1"/>
                  </a:solidFill>
                  <a:latin typeface="+mn-ea"/>
                  <a:cs typeface="萝莉体 第二版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1828800" y="142875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smtClean="0">
                <a:solidFill>
                  <a:schemeClr val="accent1"/>
                </a:solidFill>
                <a:latin typeface="+mj-ea"/>
                <a:ea typeface="+mj-ea"/>
                <a:cs typeface="萝莉体 第二版" panose="02000500000000000000" pitchFamily="2" charset="-122"/>
                <a:sym typeface="+mn-lt"/>
              </a:rPr>
              <a:t>目</a:t>
            </a:r>
            <a:endParaRPr lang="en-US" altLang="zh-CN" sz="4000" smtClean="0">
              <a:solidFill>
                <a:schemeClr val="accent1"/>
              </a:solidFill>
              <a:latin typeface="+mj-ea"/>
              <a:ea typeface="+mj-ea"/>
              <a:cs typeface="萝莉体 第二版" panose="02000500000000000000" pitchFamily="2" charset="-122"/>
              <a:sym typeface="+mn-lt"/>
            </a:endParaRPr>
          </a:p>
          <a:p>
            <a:r>
              <a:rPr lang="zh-CN" altLang="en-US" sz="4000" smtClean="0">
                <a:solidFill>
                  <a:schemeClr val="accent1"/>
                </a:solidFill>
                <a:latin typeface="+mj-ea"/>
                <a:ea typeface="+mj-ea"/>
                <a:cs typeface="萝莉体 第二版" panose="02000500000000000000" pitchFamily="2" charset="-122"/>
                <a:sym typeface="+mn-lt"/>
              </a:rPr>
              <a:t>录</a:t>
            </a:r>
            <a:endParaRPr lang="zh-CN" altLang="en-US" sz="4000">
              <a:solidFill>
                <a:schemeClr val="accent1"/>
              </a:solidFill>
              <a:latin typeface="+mj-ea"/>
              <a:ea typeface="+mj-ea"/>
              <a:cs typeface="萝莉体 第二版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58074" y="2324100"/>
            <a:ext cx="4471526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亲爱的</a:t>
            </a: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孩子，爸爸妈妈生养了你，给了你一个健康的身体、一个聪明的大脑，一个舒适的家、一个良好的学习环境。作为父母，我们会尽最大的努力为你创造更好的条件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</a:t>
            </a:r>
            <a:endParaRPr lang="en-US" altLang="zh-CN" sz="1200" smtClean="0">
              <a:solidFill>
                <a:schemeClr val="tx1">
                  <a:lumMod val="95000"/>
                  <a:lumOff val="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1200">
              <a:solidFill>
                <a:schemeClr val="tx1">
                  <a:lumMod val="95000"/>
                  <a:lumOff val="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但</a:t>
            </a: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一定也会有灿烂的阳光，也会有美丽的彩虹！只要你健康快乐、聪明善良，你的童话肯定会非常精彩。你幸福所以我们幸福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！</a:t>
            </a:r>
            <a:r>
              <a:rPr lang="zh-CN" altLang="en-US" sz="15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endParaRPr lang="zh-CN" altLang="en-US" sz="1500" b="1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21403" y="1884964"/>
            <a:ext cx="212590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拆开家长的祝福</a:t>
            </a:r>
            <a:endParaRPr lang="zh-CN" altLang="en-US" sz="21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726" y="1480676"/>
            <a:ext cx="2843674" cy="284367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550"/>
            <a:ext cx="5249390" cy="311422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0" y="2726686"/>
            <a:ext cx="2803176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最想对爸爸妈妈说的一句话、一个礼物、一封信。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9382" y="2215290"/>
            <a:ext cx="16081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7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交流感悟</a:t>
            </a:r>
            <a:endParaRPr lang="zh-CN" altLang="en-US" sz="27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41" y="1657350"/>
            <a:ext cx="2605759" cy="26670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5" y="2485093"/>
            <a:ext cx="3151905" cy="2670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30" y="1352550"/>
            <a:ext cx="2366070" cy="2366070"/>
          </a:xfrm>
          <a:prstGeom prst="rect">
            <a:avLst/>
          </a:prstGeom>
        </p:spPr>
      </p:pic>
      <p:sp>
        <p:nvSpPr>
          <p:cNvPr id="39" name="TextBox 48"/>
          <p:cNvSpPr txBox="1"/>
          <p:nvPr/>
        </p:nvSpPr>
        <p:spPr>
          <a:xfrm>
            <a:off x="2286000" y="1997393"/>
            <a:ext cx="457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900" b="1" spc="21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感恩中成长</a:t>
            </a:r>
            <a:endParaRPr lang="zh-CN" altLang="en-US" sz="4900" b="1" spc="21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3200400" y="12763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第五部分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86000" y="2794636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rcRect r="6944" b="14284"/>
          <a:stretch>
            <a:fillRect/>
          </a:stretch>
        </p:blipFill>
        <p:spPr>
          <a:xfrm>
            <a:off x="2667000" y="3458499"/>
            <a:ext cx="3352952" cy="100088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1189368" y="3180288"/>
            <a:ext cx="1824716" cy="46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err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成长许愿</a:t>
            </a:r>
            <a:endParaRPr lang="en-US" altLang="en-US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4641" y="1806362"/>
            <a:ext cx="1776180" cy="46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err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珍藏愿望</a:t>
            </a:r>
            <a:endParaRPr lang="en-US" altLang="en-US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52930" y="3311009"/>
            <a:ext cx="1584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err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班主任讲话</a:t>
            </a:r>
            <a:endParaRPr lang="en-US" altLang="en-US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89040" y="2086202"/>
            <a:ext cx="1225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err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分蛋糕</a:t>
            </a:r>
            <a:endParaRPr lang="en-US" altLang="zh-CN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1838028" cy="196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41" y="1123950"/>
            <a:ext cx="1838028" cy="1962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41" y="2492246"/>
            <a:ext cx="1838028" cy="19621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41" y="1276350"/>
            <a:ext cx="1838028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" y="1504950"/>
            <a:ext cx="1456034" cy="14560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78" y="2724150"/>
            <a:ext cx="1306269" cy="1249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41" y="1657350"/>
            <a:ext cx="1317372" cy="10908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0" y="2876550"/>
            <a:ext cx="1331190" cy="959198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39760" y="1809750"/>
            <a:ext cx="4572000" cy="228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今天，我十岁了！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从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现在开始，我们要学会自立，学会自强。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不再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依恋母亲的怀抱，父亲的臂膀！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要扎实学好本领，准备展翅翱翔！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要学会感恩，懂得珍惜。    我要学会宽容，懂得欣赏。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要学会做事，懂得坚持。     我要学会生活，懂得乐观。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要学会做人，懂得担当。  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不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辜负老师的期望  不辜负父母的厚望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就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为祖国的希望    更为我自己的梦想 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</a:t>
            </a: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会时刻告诉自己</a:t>
            </a:r>
            <a:r>
              <a:rPr lang="zh-CN" altLang="en-US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！</a:t>
            </a:r>
            <a:endParaRPr lang="en-US" altLang="zh-CN" sz="1350" smtClean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—— </a:t>
            </a:r>
            <a:r>
              <a:rPr lang="zh-CN" altLang="en-US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我棒，我很棒，我真的很棒！</a:t>
            </a:r>
            <a:endParaRPr lang="zh-CN" altLang="en-US" sz="1500" b="1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59" y="1604195"/>
            <a:ext cx="2694041" cy="269404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81400" y="3409950"/>
            <a:ext cx="1920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spc="600" smtClean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感谢您的观看</a:t>
            </a:r>
            <a:endParaRPr lang="en-US" altLang="zh-CN" sz="1600" b="1" spc="6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828800" y="742950"/>
            <a:ext cx="5419574" cy="2188696"/>
            <a:chOff x="1828800" y="742950"/>
            <a:chExt cx="5419574" cy="2188696"/>
          </a:xfrm>
        </p:grpSpPr>
        <p:grpSp>
          <p:nvGrpSpPr>
            <p:cNvPr id="34" name="组合 33"/>
            <p:cNvGrpSpPr/>
            <p:nvPr/>
          </p:nvGrpSpPr>
          <p:grpSpPr>
            <a:xfrm>
              <a:off x="2743200" y="742950"/>
              <a:ext cx="831350" cy="654196"/>
              <a:chOff x="7483709" y="1263091"/>
              <a:chExt cx="990370" cy="779331"/>
            </a:xfrm>
          </p:grpSpPr>
          <p:sp>
            <p:nvSpPr>
              <p:cNvPr id="35" name="五角星 34"/>
              <p:cNvSpPr/>
              <p:nvPr/>
            </p:nvSpPr>
            <p:spPr>
              <a:xfrm rot="19455692">
                <a:off x="7483709" y="1263091"/>
                <a:ext cx="441987" cy="441987"/>
              </a:xfrm>
              <a:prstGeom prst="star5">
                <a:avLst>
                  <a:gd name="adj" fmla="val 29844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36"/>
              <p:cNvSpPr/>
              <p:nvPr/>
            </p:nvSpPr>
            <p:spPr>
              <a:xfrm rot="20662860">
                <a:off x="7905431" y="1735072"/>
                <a:ext cx="307350" cy="307350"/>
              </a:xfrm>
              <a:prstGeom prst="star5">
                <a:avLst>
                  <a:gd name="adj" fmla="val 29844"/>
                  <a:gd name="hf" fmla="val 105146"/>
                  <a:gd name="vf" fmla="val 110557"/>
                </a:avLst>
              </a:prstGeom>
              <a:solidFill>
                <a:srgbClr val="FF9D0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五角星 37"/>
              <p:cNvSpPr/>
              <p:nvPr/>
            </p:nvSpPr>
            <p:spPr>
              <a:xfrm rot="19455692">
                <a:off x="8130119" y="1329474"/>
                <a:ext cx="343960" cy="343960"/>
              </a:xfrm>
              <a:prstGeom prst="star5">
                <a:avLst>
                  <a:gd name="adj" fmla="val 29844"/>
                  <a:gd name="hf" fmla="val 105146"/>
                  <a:gd name="vf" fmla="val 110557"/>
                </a:avLst>
              </a:prstGeom>
              <a:solidFill>
                <a:srgbClr val="F56B15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758397"/>
              <a:ext cx="5419574" cy="2173249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2514600" y="2876550"/>
            <a:ext cx="4212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spc="600" smtClean="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我们十岁了成长礼成长档案</a:t>
            </a:r>
            <a:endParaRPr lang="en-US" altLang="zh-CN" b="1" spc="6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43200" y="3330583"/>
            <a:ext cx="3706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533" y="3827870"/>
            <a:ext cx="2437867" cy="132566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480" y="2495550"/>
            <a:ext cx="2367810" cy="236166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373" y="2648192"/>
            <a:ext cx="2060627" cy="23593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rcRect r="6944" b="14284"/>
          <a:stretch>
            <a:fillRect/>
          </a:stretch>
        </p:blipFill>
        <p:spPr>
          <a:xfrm flipH="1">
            <a:off x="-2" y="4161706"/>
            <a:ext cx="3352801" cy="100084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8" tIns="34284" rIns="68568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:   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07" y="35917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5" y="2485093"/>
            <a:ext cx="3151905" cy="2670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30" y="1352550"/>
            <a:ext cx="2366070" cy="2366070"/>
          </a:xfrm>
          <a:prstGeom prst="rect">
            <a:avLst/>
          </a:prstGeom>
        </p:spPr>
      </p:pic>
      <p:sp>
        <p:nvSpPr>
          <p:cNvPr id="39" name="TextBox 48"/>
          <p:cNvSpPr txBox="1"/>
          <p:nvPr/>
        </p:nvSpPr>
        <p:spPr>
          <a:xfrm>
            <a:off x="2286000" y="1997393"/>
            <a:ext cx="457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900" b="1" spc="21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我们长大了</a:t>
            </a:r>
            <a:endParaRPr lang="zh-CN" altLang="en-US" sz="4900" b="1" spc="21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3200400" y="12763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第一部分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86000" y="2794636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rcRect r="6944" b="14284"/>
          <a:stretch>
            <a:fillRect/>
          </a:stretch>
        </p:blipFill>
        <p:spPr>
          <a:xfrm>
            <a:off x="2667000" y="3458499"/>
            <a:ext cx="3352952" cy="100088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1504950"/>
            <a:ext cx="3087939" cy="2876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31" y="895350"/>
            <a:ext cx="3087939" cy="28765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076231" y="1820023"/>
            <a:ext cx="1600200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我们在妈妈的肚子里，十个月，妈妈很辛苦哦！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892086">
            <a:off x="1452493" y="2429623"/>
            <a:ext cx="1859354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当我们来到这个世界上，全家人对我们百般呵护！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95500"/>
            <a:ext cx="2743920" cy="274392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608">
            <a:off x="4958841" y="1356945"/>
            <a:ext cx="3811286" cy="3166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27775"/>
            <a:ext cx="3323701" cy="2761696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3352800" y="2413071"/>
            <a:ext cx="169684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妈妈教我们走路，跌倒了，站起来！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20413766">
            <a:off x="5959666" y="2610099"/>
            <a:ext cx="1776681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有一天，我们上幼儿园了，老师教给了我们很多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……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4184"/>
            <a:ext cx="2952355" cy="295235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260">
            <a:off x="2914813" y="1524163"/>
            <a:ext cx="3124201" cy="31242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515">
            <a:off x="475419" y="1104397"/>
            <a:ext cx="3124201" cy="31242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719317">
            <a:off x="1083211" y="2465557"/>
            <a:ext cx="191455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学会了自己睡觉，学会了与伙伴一起玩耍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……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9619768">
            <a:off x="3558674" y="2636631"/>
            <a:ext cx="1751513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很快，我们成为了实小西校区一名的小学生，好高兴哦！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1859827"/>
            <a:ext cx="2691790" cy="269179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967856" y="2337296"/>
            <a:ext cx="2050438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在这里，每天读书，学习，为了我的梦想努力、加油！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31770" y="2509266"/>
            <a:ext cx="165661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这里的老师，这里的同学，好喜欢！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2550"/>
            <a:ext cx="3224149" cy="29966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2550"/>
            <a:ext cx="3224149" cy="2996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57350"/>
            <a:ext cx="2806204" cy="280620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372763"/>
            <a:ext cx="7530898" cy="4408787"/>
          </a:xfrm>
          <a:prstGeom prst="rect">
            <a:avLst/>
          </a:prstGeom>
        </p:spPr>
      </p:pic>
      <p:sp>
        <p:nvSpPr>
          <p:cNvPr id="33" name="任意多边形 32"/>
          <p:cNvSpPr/>
          <p:nvPr/>
        </p:nvSpPr>
        <p:spPr>
          <a:xfrm>
            <a:off x="1" y="4471260"/>
            <a:ext cx="9148671" cy="672240"/>
          </a:xfrm>
          <a:custGeom>
            <a:gdLst>
              <a:gd name="connsiteX0" fmla="*/ 737742 w 9148671"/>
              <a:gd name="connsiteY0" fmla="*/ 122 h 562324"/>
              <a:gd name="connsiteX1" fmla="*/ 2576945 w 9148671"/>
              <a:gd name="connsiteY1" fmla="*/ 311458 h 562324"/>
              <a:gd name="connsiteX2" fmla="*/ 4536375 w 9148671"/>
              <a:gd name="connsiteY2" fmla="*/ 97702 h 562324"/>
              <a:gd name="connsiteX3" fmla="*/ 6068291 w 9148671"/>
              <a:gd name="connsiteY3" fmla="*/ 335208 h 562324"/>
              <a:gd name="connsiteX4" fmla="*/ 7552706 w 9148671"/>
              <a:gd name="connsiteY4" fmla="*/ 85827 h 562324"/>
              <a:gd name="connsiteX5" fmla="*/ 8978024 w 9148671"/>
              <a:gd name="connsiteY5" fmla="*/ 112268 h 562324"/>
              <a:gd name="connsiteX6" fmla="*/ 9148671 w 9148671"/>
              <a:gd name="connsiteY6" fmla="*/ 125847 h 562324"/>
              <a:gd name="connsiteX7" fmla="*/ 9148671 w 9148671"/>
              <a:gd name="connsiteY7" fmla="*/ 562324 h 562324"/>
              <a:gd name="connsiteX8" fmla="*/ 0 w 9148671"/>
              <a:gd name="connsiteY8" fmla="*/ 562324 h 562324"/>
              <a:gd name="connsiteX9" fmla="*/ 0 w 9148671"/>
              <a:gd name="connsiteY9" fmla="*/ 213779 h 562324"/>
              <a:gd name="connsiteX10" fmla="*/ 1485 w 9148671"/>
              <a:gd name="connsiteY10" fmla="*/ 212745 h 562324"/>
              <a:gd name="connsiteX11" fmla="*/ 641268 w 9148671"/>
              <a:gd name="connsiteY11" fmla="*/ 2699 h 562324"/>
              <a:gd name="connsiteX12" fmla="*/ 737742 w 9148671"/>
              <a:gd name="connsiteY12" fmla="*/ 122 h 5623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8671" h="562324">
                <a:moveTo>
                  <a:pt x="737742" y="122"/>
                </a:moveTo>
                <a:cubicBezTo>
                  <a:pt x="1236217" y="6921"/>
                  <a:pt x="1968335" y="296614"/>
                  <a:pt x="2576945" y="311458"/>
                </a:cubicBezTo>
                <a:cubicBezTo>
                  <a:pt x="3226129" y="327292"/>
                  <a:pt x="3954483" y="93744"/>
                  <a:pt x="4536375" y="97702"/>
                </a:cubicBezTo>
                <a:cubicBezTo>
                  <a:pt x="5118265" y="101660"/>
                  <a:pt x="5565569" y="337187"/>
                  <a:pt x="6068291" y="335208"/>
                </a:cubicBezTo>
                <a:cubicBezTo>
                  <a:pt x="6571013" y="333229"/>
                  <a:pt x="7006441" y="117494"/>
                  <a:pt x="7552706" y="85827"/>
                </a:cubicBezTo>
                <a:cubicBezTo>
                  <a:pt x="7962405" y="62076"/>
                  <a:pt x="8546894" y="81745"/>
                  <a:pt x="8978024" y="112268"/>
                </a:cubicBezTo>
                <a:lnTo>
                  <a:pt x="9148671" y="125847"/>
                </a:lnTo>
                <a:lnTo>
                  <a:pt x="9148671" y="562324"/>
                </a:lnTo>
                <a:lnTo>
                  <a:pt x="0" y="562324"/>
                </a:lnTo>
                <a:lnTo>
                  <a:pt x="0" y="213779"/>
                </a:lnTo>
                <a:lnTo>
                  <a:pt x="1485" y="212745"/>
                </a:lnTo>
                <a:cubicBezTo>
                  <a:pt x="177636" y="108093"/>
                  <a:pt x="392876" y="20512"/>
                  <a:pt x="641268" y="2699"/>
                </a:cubicBezTo>
                <a:cubicBezTo>
                  <a:pt x="672317" y="473"/>
                  <a:pt x="704510" y="-332"/>
                  <a:pt x="737742" y="122"/>
                </a:cubicBezTo>
                <a:close/>
              </a:path>
            </a:pathLst>
          </a:cu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" y="-1059"/>
            <a:ext cx="3505504" cy="114005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54402" y="22165"/>
            <a:ext cx="3505504" cy="1140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05" y="2485093"/>
            <a:ext cx="3151905" cy="2670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30" y="1352550"/>
            <a:ext cx="2366070" cy="2366070"/>
          </a:xfrm>
          <a:prstGeom prst="rect">
            <a:avLst/>
          </a:prstGeom>
        </p:spPr>
      </p:pic>
      <p:sp>
        <p:nvSpPr>
          <p:cNvPr id="39" name="TextBox 48"/>
          <p:cNvSpPr txBox="1"/>
          <p:nvPr/>
        </p:nvSpPr>
        <p:spPr>
          <a:xfrm>
            <a:off x="2286000" y="1997393"/>
            <a:ext cx="4572000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900" b="1" spc="21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祝福中成长</a:t>
            </a:r>
            <a:endParaRPr lang="zh-CN" altLang="en-US" sz="4900" b="1" spc="21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TextBox 48"/>
          <p:cNvSpPr txBox="1"/>
          <p:nvPr/>
        </p:nvSpPr>
        <p:spPr>
          <a:xfrm>
            <a:off x="3200400" y="12763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第二部分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86000" y="2794636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rcRect r="6944" b="14284"/>
          <a:stretch>
            <a:fillRect/>
          </a:stretch>
        </p:blipFill>
        <p:spPr>
          <a:xfrm>
            <a:off x="2667000" y="3458499"/>
            <a:ext cx="3352952" cy="100088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3039"/>
            <a:ext cx="3470906" cy="27151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7549" y="3057039"/>
            <a:ext cx="27043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7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 我们十岁了</a:t>
            </a:r>
            <a:endParaRPr lang="zh-CN" altLang="en-US" sz="2700" b="1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2106" y="2486908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26F39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诗朗诵</a:t>
            </a:r>
            <a:endParaRPr lang="zh-CN" altLang="en-US" sz="3600">
              <a:solidFill>
                <a:srgbClr val="F26F39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3400" y="2265603"/>
            <a:ext cx="3969255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我们十岁了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第一声啼哭是那样响亮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，向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世界宣告又一个生命的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诞生我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来到了这个世界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我来到了这个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世界我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来到了这个世界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沐浴了第一缕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阳光感受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了第一丝微风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 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听到了为我们惊喜的声音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！“宝宝”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“宝贝”“小名”</a:t>
            </a:r>
            <a:r>
              <a:rPr lang="en-US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  </a:t>
            </a:r>
            <a:r>
              <a:rPr lang="en-US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 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是的，与众不同的我，独一无二的我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。向</a:t>
            </a:r>
            <a:r>
              <a:rPr lang="zh-CN" altLang="zh-CN" sz="135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世界宣告：我们出生了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！</a:t>
            </a:r>
            <a:r>
              <a:rPr lang="zh-CN" altLang="zh-CN" sz="135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zh-CN" altLang="zh-CN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93711" y="1685439"/>
            <a:ext cx="266428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300" b="1">
                <a:solidFill>
                  <a:srgbClr val="F26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萝莉体 第二版" panose="02000500000000000000" pitchFamily="2" charset="-122"/>
                <a:sym typeface="+mn-lt"/>
              </a:rPr>
              <a:t>我们十岁了</a:t>
            </a:r>
            <a:endParaRPr lang="zh-CN" altLang="en-US" sz="3300" b="1">
              <a:solidFill>
                <a:srgbClr val="F26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  <a:cs typeface="萝莉体 第二版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5050"/>
      </a:accent1>
      <a:accent2>
        <a:srgbClr val="CC4E00"/>
      </a:accent2>
      <a:accent3>
        <a:srgbClr val="FF5050"/>
      </a:accent3>
      <a:accent4>
        <a:srgbClr val="CC4E00"/>
      </a:accent4>
      <a:accent5>
        <a:srgbClr val="FF5050"/>
      </a:accent5>
      <a:accent6>
        <a:srgbClr val="CC4E00"/>
      </a:accent6>
      <a:hlink>
        <a:srgbClr val="FF5050"/>
      </a:hlink>
      <a:folHlink>
        <a:srgbClr val="CC4E00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94</Paragraphs>
  <Slides>27</Slides>
  <Notes>11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9">
      <vt:lpstr>Arial</vt:lpstr>
      <vt:lpstr>Calibri Light</vt:lpstr>
      <vt:lpstr>思源黑体 CN Bold</vt:lpstr>
      <vt:lpstr>Calibri</vt:lpstr>
      <vt:lpstr>思源黑体 CN Regular</vt:lpstr>
      <vt:lpstr>萝莉体 第二版</vt:lpstr>
      <vt:lpstr>等线</vt:lpstr>
      <vt:lpstr>微软雅黑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2</cp:revision>
  <dcterms:created xsi:type="dcterms:W3CDTF">2019-05-13T21:35:00Z</dcterms:created>
  <dcterms:modified xsi:type="dcterms:W3CDTF">2023-05-08T03:36:06Z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C3D102494A1049B6AA0944681466FCE3</vt:lpwstr>
  </property>
  <property fmtid="{D5CDD505-2E9C-101B-9397-08002B2CF9AE}" pid="3" name="KSOProductBuildVer">
    <vt:lpwstr>2052-11.1.0.10723</vt:lpwstr>
  </property>
</Properties>
</file>