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8" r:id="rId4"/>
    <p:sldId id="257" r:id="rId5"/>
    <p:sldId id="256" r:id="rId6"/>
    <p:sldId id="260" r:id="rId7"/>
    <p:sldId id="259" r:id="rId8"/>
    <p:sldId id="261" r:id="rId9"/>
    <p:sldId id="262" r:id="rId10"/>
    <p:sldId id="263" r:id="rId11"/>
    <p:sldId id="264" r:id="rId12"/>
    <p:sldId id="266" r:id="rId13"/>
    <p:sldId id="265" r:id="rId14"/>
    <p:sldId id="267" r:id="rId15"/>
    <p:sldId id="269" r:id="rId16"/>
    <p:sldId id="270" r:id="rId17"/>
    <p:sldId id="271" r:id="rId18"/>
    <p:sldId id="272" r:id="rId19"/>
    <p:sldId id="274" r:id="rId20"/>
    <p:sldId id="293" r:id="rId21"/>
  </p:sldIdLst>
  <p:sldSz cx="9144000" cy="5143500" type="screen16x9"/>
  <p:notesSz cx="6858000" cy="9144000"/>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7" autoAdjust="0"/>
  </p:normalViewPr>
  <p:slideViewPr>
    <p:cSldViewPr snapToGrid="0" showGuides="1">
      <p:cViewPr varScale="1">
        <p:scale>
          <a:sx n="138" d="100"/>
          <a:sy n="138" d="100"/>
        </p:scale>
        <p:origin x="888" y="114"/>
      </p:cViewPr>
      <p:guideLst>
        <p:guide orient="horz" pos="3162"/>
        <p:guide orient="horz" pos="78"/>
        <p:guide pos="2880"/>
        <p:guide pos="181"/>
        <p:guide pos="1043"/>
        <p:guide pos="5579"/>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E2BDF-F23F-4056-BBB3-33900366E1C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69B08-13B2-43BA-999F-9660B968C1F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969B08-13B2-43BA-999F-9660B968C1F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969B08-13B2-43BA-999F-9660B968C1F4}" type="slidenum">
              <a:rPr lang="zh-CN" altLang="en-US" smtClean="0"/>
              <a:t>16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18</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2A628215-A622-47F6-ABAE-DA1B107C0474}"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FA21C09-3286-43FC-9D6A-72BC7636596A}" type="slidenum">
              <a:rPr lang="zh-CN" altLang="en-US" smtClean="0"/>
              <a:t/>
            </a:fld>
            <a:endParaRPr lang="zh-CN" altLang="en-US"/>
          </a:p>
        </p:txBody>
      </p:sp>
    </p:spTree>
  </p:cSld>
  <p:clrMapOvr>
    <a:masterClrMapping/>
  </p:clrMapOvr>
  <p:transition spd="slow">
    <p:wipe dir="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26292F"/>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628215-A622-47F6-ABAE-DA1B107C0474}"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A21C09-3286-43FC-9D6A-72BC7636596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srcRect l="436" t="5290" r="436" b="24047"/>
          <a:stretch>
            <a:fillRect/>
          </a:stretch>
        </p:blipFill>
        <p:spPr>
          <a:xfrm>
            <a:off x="796731" y="1161826"/>
            <a:ext cx="2669575" cy="2669575"/>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5" name="矩形 14"/>
          <p:cNvSpPr>
            <a:spLocks noChangeArrowheads="1"/>
          </p:cNvSpPr>
          <p:nvPr/>
        </p:nvSpPr>
        <p:spPr bwMode="auto">
          <a:xfrm>
            <a:off x="3732685" y="1864193"/>
            <a:ext cx="4339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5400">
                <a:solidFill>
                  <a:srgbClr val="BC0000"/>
                </a:solidFill>
                <a:effectLst>
                  <a:outerShdw blurRad="50800" dist="38100" dir="5400000" algn="t" rotWithShape="0">
                    <a:prstClr val="black">
                      <a:alpha val="40000"/>
                    </a:prstClr>
                  </a:outerShdw>
                </a:effectLst>
                <a:latin typeface="+mj-ea"/>
                <a:ea typeface="+mj-ea"/>
              </a:rPr>
              <a:t>竞聘述职</a:t>
            </a:r>
            <a:r>
              <a:rPr lang="zh-CN" altLang="en-US" sz="5400">
                <a:solidFill>
                  <a:schemeClr val="bg1"/>
                </a:solidFill>
                <a:effectLst>
                  <a:outerShdw blurRad="50800" dist="38100" dir="5400000" algn="t" rotWithShape="0">
                    <a:prstClr val="black">
                      <a:alpha val="40000"/>
                    </a:prstClr>
                  </a:outerShdw>
                </a:effectLst>
                <a:latin typeface="+mj-ea"/>
                <a:ea typeface="+mj-ea"/>
              </a:rPr>
              <a:t>应聘</a:t>
            </a:r>
            <a:endParaRPr lang="zh-CN" altLang="en-US" sz="5400">
              <a:solidFill>
                <a:schemeClr val="bg1"/>
              </a:solidFill>
              <a:effectLst>
                <a:outerShdw blurRad="50800" dist="38100" dir="5400000" algn="t" rotWithShape="0">
                  <a:prstClr val="black">
                    <a:alpha val="40000"/>
                  </a:prstClr>
                </a:outerShdw>
              </a:effectLst>
              <a:latin typeface="+mj-ea"/>
              <a:ea typeface="+mj-ea"/>
            </a:endParaRPr>
          </a:p>
        </p:txBody>
      </p:sp>
      <p:sp>
        <p:nvSpPr>
          <p:cNvPr id="6" name="文本框 5"/>
          <p:cNvSpPr txBox="1"/>
          <p:nvPr/>
        </p:nvSpPr>
        <p:spPr>
          <a:xfrm>
            <a:off x="3732685" y="2625307"/>
            <a:ext cx="4737738" cy="523220"/>
          </a:xfrm>
          <a:prstGeom prst="rect">
            <a:avLst/>
          </a:prstGeom>
          <a:noFill/>
        </p:spPr>
        <p:txBody>
          <a:bodyPr wrap="square" rtlCol="0">
            <a:spAutoFit/>
          </a:bodyPr>
          <a:lstStyle/>
          <a:p>
            <a:r>
              <a:rPr lang="en-US" altLang="zh-CN" sz="2800">
                <a:solidFill>
                  <a:schemeClr val="bg1"/>
                </a:solidFill>
                <a:latin typeface="+mj-lt"/>
                <a:ea typeface="方正粗谭黑简体" panose="02000000000000000000" pitchFamily="2" charset="-122"/>
              </a:rPr>
              <a:t>REPORT POWERPOINT</a:t>
            </a:r>
            <a:endParaRPr lang="en-US" altLang="zh-CN" sz="2800">
              <a:solidFill>
                <a:schemeClr val="bg1"/>
              </a:solidFill>
              <a:latin typeface="+mj-lt"/>
              <a:ea typeface="方正粗谭黑简体" panose="02000000000000000000" pitchFamily="2" charset="-122"/>
            </a:endParaRPr>
          </a:p>
        </p:txBody>
      </p:sp>
      <p:sp>
        <p:nvSpPr>
          <p:cNvPr id="9" name="文本框 8"/>
          <p:cNvSpPr txBox="1">
            <a:spLocks noChangeArrowheads="1"/>
          </p:cNvSpPr>
          <p:nvPr/>
        </p:nvSpPr>
        <p:spPr bwMode="auto">
          <a:xfrm>
            <a:off x="4704869" y="3236040"/>
            <a:ext cx="120967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200">
                <a:solidFill>
                  <a:schemeClr val="bg1"/>
                </a:solidFill>
                <a:latin typeface="Broadway" pitchFamily="82" charset="0"/>
                <a:ea typeface="方正粗谭黑简体" panose="02000000000000000000" pitchFamily="2" charset="-122"/>
              </a:rPr>
              <a:t> 202X.10.31</a:t>
            </a:r>
            <a:endParaRPr lang="zh-CN" altLang="en-US" sz="1200">
              <a:solidFill>
                <a:schemeClr val="bg1"/>
              </a:solidFill>
              <a:latin typeface="Broadway" pitchFamily="82" charset="0"/>
              <a:ea typeface="方正粗谭黑简体" panose="02000000000000000000" pitchFamily="2" charset="-122"/>
            </a:endParaRPr>
          </a:p>
        </p:txBody>
      </p:sp>
      <p:cxnSp>
        <p:nvCxnSpPr>
          <p:cNvPr id="11" name="直接连接符 10"/>
          <p:cNvCxnSpPr/>
          <p:nvPr/>
        </p:nvCxnSpPr>
        <p:spPr>
          <a:xfrm>
            <a:off x="3849536" y="3142912"/>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竞聘优势</a:t>
            </a:r>
            <a:endParaRPr lang="zh-CN" altLang="en-US" sz="2800">
              <a:solidFill>
                <a:prstClr val="white"/>
              </a:solidFill>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prstClr val="white"/>
                </a:solidFill>
                <a:latin typeface="Arial"/>
                <a:ea typeface="方正粗谭黑简体" panose="02000000000000000000" pitchFamily="2" charset="-122"/>
              </a:rPr>
              <a:t>Competition Advantage</a:t>
            </a:r>
            <a:endParaRPr lang="en-US" altLang="zh-CN" sz="1600">
              <a:solidFill>
                <a:prstClr val="white"/>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384651" y="1351726"/>
            <a:ext cx="924057" cy="924057"/>
            <a:chOff x="3303814" y="1391054"/>
            <a:chExt cx="1049822" cy="1049822"/>
          </a:xfrm>
        </p:grpSpPr>
        <p:sp>
          <p:nvSpPr>
            <p:cNvPr id="3" name="椭圆 2"/>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84651" y="2546346"/>
            <a:ext cx="924057" cy="924057"/>
            <a:chOff x="3303814" y="1391054"/>
            <a:chExt cx="1049822" cy="1049822"/>
          </a:xfrm>
        </p:grpSpPr>
        <p:sp>
          <p:nvSpPr>
            <p:cNvPr id="12" name="椭圆 11"/>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384651" y="3740965"/>
            <a:ext cx="924057" cy="924057"/>
            <a:chOff x="3303814" y="1391054"/>
            <a:chExt cx="1049822" cy="1049822"/>
          </a:xfrm>
        </p:grpSpPr>
        <p:sp>
          <p:nvSpPr>
            <p:cNvPr id="15" name="椭圆 14"/>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957813" y="1351726"/>
            <a:ext cx="924057" cy="924057"/>
            <a:chOff x="3303814" y="1391054"/>
            <a:chExt cx="1049822" cy="1049822"/>
          </a:xfrm>
        </p:grpSpPr>
        <p:sp>
          <p:nvSpPr>
            <p:cNvPr id="19" name="椭圆 18"/>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957813" y="2546346"/>
            <a:ext cx="924057" cy="924057"/>
            <a:chOff x="3303814" y="1391054"/>
            <a:chExt cx="1049822" cy="1049822"/>
          </a:xfrm>
        </p:grpSpPr>
        <p:sp>
          <p:nvSpPr>
            <p:cNvPr id="22" name="椭圆 21"/>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957813" y="3740965"/>
            <a:ext cx="924057" cy="924057"/>
            <a:chOff x="3303814" y="1391054"/>
            <a:chExt cx="1049822" cy="1049822"/>
          </a:xfrm>
        </p:grpSpPr>
        <p:sp>
          <p:nvSpPr>
            <p:cNvPr id="25" name="椭圆 24"/>
            <p:cNvSpPr/>
            <p:nvPr/>
          </p:nvSpPr>
          <p:spPr>
            <a:xfrm>
              <a:off x="3382119" y="1472413"/>
              <a:ext cx="887104" cy="887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303814" y="1391054"/>
              <a:ext cx="1049822" cy="10498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5950794" y="1698702"/>
            <a:ext cx="298726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8" name="矩形 27"/>
          <p:cNvSpPr/>
          <p:nvPr/>
        </p:nvSpPr>
        <p:spPr>
          <a:xfrm>
            <a:off x="5950793" y="1478124"/>
            <a:ext cx="1107996"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我的优势之二</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29" name="直接连接符 28"/>
          <p:cNvCxnSpPr/>
          <p:nvPr/>
        </p:nvCxnSpPr>
        <p:spPr>
          <a:xfrm>
            <a:off x="6039714" y="175512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950794" y="2893322"/>
            <a:ext cx="298726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4" name="矩形 33"/>
          <p:cNvSpPr/>
          <p:nvPr/>
        </p:nvSpPr>
        <p:spPr>
          <a:xfrm>
            <a:off x="5950793" y="2672744"/>
            <a:ext cx="1107996"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我的优势之四</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35" name="直接连接符 34"/>
          <p:cNvCxnSpPr/>
          <p:nvPr/>
        </p:nvCxnSpPr>
        <p:spPr>
          <a:xfrm>
            <a:off x="6039714" y="294974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5950794" y="4029984"/>
            <a:ext cx="298726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7" name="矩形 36"/>
          <p:cNvSpPr/>
          <p:nvPr/>
        </p:nvSpPr>
        <p:spPr>
          <a:xfrm>
            <a:off x="5950793" y="3809406"/>
            <a:ext cx="1107996"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我的优势之六</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38" name="直接连接符 37"/>
          <p:cNvCxnSpPr/>
          <p:nvPr/>
        </p:nvCxnSpPr>
        <p:spPr>
          <a:xfrm>
            <a:off x="6039714" y="4086405"/>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58347" y="1633955"/>
            <a:ext cx="2987266" cy="552011"/>
          </a:xfrm>
          <a:prstGeom prst="rect">
            <a:avLst/>
          </a:prstGeom>
        </p:spPr>
        <p:txBody>
          <a:bodyPr wrap="square">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0" name="矩形 39"/>
          <p:cNvSpPr/>
          <p:nvPr/>
        </p:nvSpPr>
        <p:spPr>
          <a:xfrm>
            <a:off x="2137617" y="1413377"/>
            <a:ext cx="1107996" cy="276999"/>
          </a:xfrm>
          <a:prstGeom prst="rect">
            <a:avLst/>
          </a:prstGeom>
        </p:spPr>
        <p:txBody>
          <a:bodyPr wrap="none">
            <a:spAutoFit/>
          </a:bodyPr>
          <a:lstStyle/>
          <a:p>
            <a:pPr algn="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我的优势之一</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1" name="直接连接符 40"/>
          <p:cNvCxnSpPr/>
          <p:nvPr/>
        </p:nvCxnSpPr>
        <p:spPr>
          <a:xfrm>
            <a:off x="2828725" y="1690376"/>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58347" y="2869648"/>
            <a:ext cx="2987266" cy="552011"/>
          </a:xfrm>
          <a:prstGeom prst="rect">
            <a:avLst/>
          </a:prstGeom>
        </p:spPr>
        <p:txBody>
          <a:bodyPr wrap="square">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3" name="矩形 42"/>
          <p:cNvSpPr/>
          <p:nvPr/>
        </p:nvSpPr>
        <p:spPr>
          <a:xfrm>
            <a:off x="2137617" y="2649070"/>
            <a:ext cx="1107996" cy="276999"/>
          </a:xfrm>
          <a:prstGeom prst="rect">
            <a:avLst/>
          </a:prstGeom>
        </p:spPr>
        <p:txBody>
          <a:bodyPr wrap="none">
            <a:spAutoFit/>
          </a:bodyPr>
          <a:lstStyle/>
          <a:p>
            <a:pPr algn="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我的优势之三</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4" name="直接连接符 43"/>
          <p:cNvCxnSpPr/>
          <p:nvPr/>
        </p:nvCxnSpPr>
        <p:spPr>
          <a:xfrm>
            <a:off x="2828725" y="292606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58347" y="4019768"/>
            <a:ext cx="2987266" cy="552011"/>
          </a:xfrm>
          <a:prstGeom prst="rect">
            <a:avLst/>
          </a:prstGeom>
        </p:spPr>
        <p:txBody>
          <a:bodyPr wrap="square">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6" name="矩形 45"/>
          <p:cNvSpPr/>
          <p:nvPr/>
        </p:nvSpPr>
        <p:spPr>
          <a:xfrm>
            <a:off x="2137617" y="3799190"/>
            <a:ext cx="1107996" cy="276999"/>
          </a:xfrm>
          <a:prstGeom prst="rect">
            <a:avLst/>
          </a:prstGeom>
        </p:spPr>
        <p:txBody>
          <a:bodyPr wrap="none">
            <a:spAutoFit/>
          </a:bodyPr>
          <a:lstStyle/>
          <a:p>
            <a:pPr algn="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我的优势之五</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7" name="直接连接符 46"/>
          <p:cNvCxnSpPr/>
          <p:nvPr/>
        </p:nvCxnSpPr>
        <p:spPr>
          <a:xfrm>
            <a:off x="2828725" y="407618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AutoShape 112"/>
          <p:cNvSpPr/>
          <p:nvPr/>
        </p:nvSpPr>
        <p:spPr bwMode="auto">
          <a:xfrm>
            <a:off x="3617509" y="3976987"/>
            <a:ext cx="454013" cy="452012"/>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49" name="组合 48"/>
          <p:cNvGrpSpPr/>
          <p:nvPr/>
        </p:nvGrpSpPr>
        <p:grpSpPr>
          <a:xfrm>
            <a:off x="3677780" y="2781735"/>
            <a:ext cx="310952" cy="453278"/>
            <a:chOff x="2528974" y="2863357"/>
            <a:chExt cx="246811" cy="359779"/>
          </a:xfrm>
          <a:solidFill>
            <a:schemeClr val="accent2"/>
          </a:solidFill>
        </p:grpSpPr>
        <p:sp>
          <p:nvSpPr>
            <p:cNvPr id="50" name="AutoShape 113"/>
            <p:cNvSpPr/>
            <p:nvPr/>
          </p:nvSpPr>
          <p:spPr bwMode="auto">
            <a:xfrm>
              <a:off x="2528974" y="2863357"/>
              <a:ext cx="246811" cy="35977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1" name="AutoShape 114"/>
            <p:cNvSpPr/>
            <p:nvPr/>
          </p:nvSpPr>
          <p:spPr bwMode="auto">
            <a:xfrm>
              <a:off x="2584843" y="2919841"/>
              <a:ext cx="73061" cy="7306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2" name="组合 51"/>
          <p:cNvGrpSpPr/>
          <p:nvPr/>
        </p:nvGrpSpPr>
        <p:grpSpPr>
          <a:xfrm>
            <a:off x="3596562" y="1561221"/>
            <a:ext cx="452504" cy="452504"/>
            <a:chOff x="2473104" y="2145028"/>
            <a:chExt cx="359165" cy="359165"/>
          </a:xfrm>
          <a:solidFill>
            <a:schemeClr val="accent2"/>
          </a:solidFill>
        </p:grpSpPr>
        <p:sp>
          <p:nvSpPr>
            <p:cNvPr id="53" name="AutoShape 126"/>
            <p:cNvSpPr/>
            <p:nvPr/>
          </p:nvSpPr>
          <p:spPr bwMode="auto">
            <a:xfrm>
              <a:off x="2473104" y="2145028"/>
              <a:ext cx="359165" cy="3591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4" name="AutoShape 127"/>
            <p:cNvSpPr/>
            <p:nvPr/>
          </p:nvSpPr>
          <p:spPr bwMode="auto">
            <a:xfrm>
              <a:off x="2618611" y="2200897"/>
              <a:ext cx="84727" cy="841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5" name="组合 54"/>
          <p:cNvGrpSpPr/>
          <p:nvPr/>
        </p:nvGrpSpPr>
        <p:grpSpPr>
          <a:xfrm>
            <a:off x="5296810" y="2823087"/>
            <a:ext cx="246062" cy="358775"/>
            <a:chOff x="8335963" y="1422400"/>
            <a:chExt cx="246062" cy="358775"/>
          </a:xfrm>
          <a:solidFill>
            <a:schemeClr val="accent2"/>
          </a:solidFill>
        </p:grpSpPr>
        <p:sp>
          <p:nvSpPr>
            <p:cNvPr id="56" name="AutoShape 60"/>
            <p:cNvSpPr/>
            <p:nvPr/>
          </p:nvSpPr>
          <p:spPr bwMode="auto">
            <a:xfrm>
              <a:off x="8437563" y="1522413"/>
              <a:ext cx="22225" cy="238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61"/>
            <p:cNvSpPr/>
            <p:nvPr/>
          </p:nvSpPr>
          <p:spPr bwMode="auto">
            <a:xfrm>
              <a:off x="8437563" y="1658938"/>
              <a:ext cx="22225" cy="2063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8" name="AutoShape 62"/>
            <p:cNvSpPr/>
            <p:nvPr/>
          </p:nvSpPr>
          <p:spPr bwMode="auto">
            <a:xfrm>
              <a:off x="8369300" y="1590675"/>
              <a:ext cx="22225" cy="222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63"/>
            <p:cNvSpPr/>
            <p:nvPr/>
          </p:nvSpPr>
          <p:spPr bwMode="auto">
            <a:xfrm>
              <a:off x="8504238" y="1590675"/>
              <a:ext cx="22225" cy="222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64"/>
            <p:cNvSpPr/>
            <p:nvPr/>
          </p:nvSpPr>
          <p:spPr bwMode="auto">
            <a:xfrm>
              <a:off x="8391525" y="1635125"/>
              <a:ext cx="22225" cy="23813"/>
            </a:xfrm>
            <a:custGeom>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1" name="AutoShape 65"/>
            <p:cNvSpPr/>
            <p:nvPr/>
          </p:nvSpPr>
          <p:spPr bwMode="auto">
            <a:xfrm>
              <a:off x="8391525" y="1546225"/>
              <a:ext cx="22225" cy="22225"/>
            </a:xfrm>
            <a:custGeom>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2" name="AutoShape 66"/>
            <p:cNvSpPr/>
            <p:nvPr/>
          </p:nvSpPr>
          <p:spPr bwMode="auto">
            <a:xfrm>
              <a:off x="8482013" y="1635125"/>
              <a:ext cx="22225" cy="23813"/>
            </a:xfrm>
            <a:custGeom>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67"/>
            <p:cNvSpPr/>
            <p:nvPr/>
          </p:nvSpPr>
          <p:spPr bwMode="auto">
            <a:xfrm>
              <a:off x="8335963" y="1422400"/>
              <a:ext cx="246062" cy="358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68"/>
            <p:cNvSpPr/>
            <p:nvPr/>
          </p:nvSpPr>
          <p:spPr bwMode="auto">
            <a:xfrm>
              <a:off x="8437563" y="1546225"/>
              <a:ext cx="66675" cy="68263"/>
            </a:xfrm>
            <a:custGeom>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5" name="Group 82"/>
          <p:cNvGrpSpPr/>
          <p:nvPr/>
        </p:nvGrpSpPr>
        <p:grpSpPr>
          <a:xfrm>
            <a:off x="5240259" y="1616623"/>
            <a:ext cx="359165" cy="359165"/>
            <a:chOff x="8216107" y="1647825"/>
            <a:chExt cx="464344" cy="464344"/>
          </a:xfrm>
          <a:solidFill>
            <a:schemeClr val="accent2"/>
          </a:solidFill>
        </p:grpSpPr>
        <p:sp>
          <p:nvSpPr>
            <p:cNvPr id="66" name="AutoShape 81"/>
            <p:cNvSpPr/>
            <p:nvPr/>
          </p:nvSpPr>
          <p:spPr bwMode="auto">
            <a:xfrm>
              <a:off x="8216107" y="1647825"/>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82"/>
            <p:cNvSpPr/>
            <p:nvPr/>
          </p:nvSpPr>
          <p:spPr bwMode="auto">
            <a:xfrm>
              <a:off x="8259763" y="2024857"/>
              <a:ext cx="43657" cy="436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8" name="组合 67"/>
          <p:cNvGrpSpPr/>
          <p:nvPr/>
        </p:nvGrpSpPr>
        <p:grpSpPr>
          <a:xfrm>
            <a:off x="5237765" y="4045831"/>
            <a:ext cx="358775" cy="314325"/>
            <a:chOff x="1754188" y="3605213"/>
            <a:chExt cx="358775" cy="314325"/>
          </a:xfrm>
          <a:solidFill>
            <a:schemeClr val="accent2"/>
          </a:solidFill>
        </p:grpSpPr>
        <p:sp>
          <p:nvSpPr>
            <p:cNvPr id="69" name="AutoShape 103"/>
            <p:cNvSpPr/>
            <p:nvPr/>
          </p:nvSpPr>
          <p:spPr bwMode="auto">
            <a:xfrm>
              <a:off x="1811338" y="3660775"/>
              <a:ext cx="128587" cy="84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04"/>
            <p:cNvSpPr/>
            <p:nvPr/>
          </p:nvSpPr>
          <p:spPr bwMode="auto">
            <a:xfrm>
              <a:off x="1754188" y="3605213"/>
              <a:ext cx="358775" cy="3143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dir="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竞聘优势</a:t>
            </a:r>
            <a:endParaRPr lang="zh-CN" altLang="en-US" sz="2800">
              <a:solidFill>
                <a:prstClr val="white"/>
              </a:solidFill>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prstClr val="white"/>
                </a:solidFill>
                <a:latin typeface="Arial"/>
                <a:ea typeface="方正粗谭黑简体" panose="02000000000000000000" pitchFamily="2" charset="-122"/>
              </a:rPr>
              <a:t>Competition Advantage</a:t>
            </a:r>
            <a:endParaRPr lang="en-US" altLang="zh-CN" sz="1600">
              <a:solidFill>
                <a:prstClr val="white"/>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569545" y="1840230"/>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05865" y="1840229"/>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69545" y="2890096"/>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05865" y="2890095"/>
            <a:ext cx="975360" cy="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01064" y="2571749"/>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mj-lt"/>
              </a:rPr>
              <a:t>S</a:t>
            </a:r>
            <a:endParaRPr lang="zh-CN" altLang="en-US" sz="1200">
              <a:latin typeface="+mj-lt"/>
            </a:endParaRPr>
          </a:p>
        </p:txBody>
      </p:sp>
      <p:sp>
        <p:nvSpPr>
          <p:cNvPr id="21" name="矩形 20"/>
          <p:cNvSpPr/>
          <p:nvPr/>
        </p:nvSpPr>
        <p:spPr>
          <a:xfrm>
            <a:off x="4605865" y="2571749"/>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mj-lt"/>
              </a:rPr>
              <a:t>W</a:t>
            </a:r>
            <a:endParaRPr lang="zh-CN" altLang="en-US" sz="1200">
              <a:latin typeface="+mj-lt"/>
            </a:endParaRPr>
          </a:p>
        </p:txBody>
      </p:sp>
      <p:sp>
        <p:nvSpPr>
          <p:cNvPr id="22" name="矩形 21"/>
          <p:cNvSpPr/>
          <p:nvPr/>
        </p:nvSpPr>
        <p:spPr>
          <a:xfrm>
            <a:off x="4301064" y="2890094"/>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mj-lt"/>
              </a:rPr>
              <a:t>O</a:t>
            </a:r>
            <a:endParaRPr lang="zh-CN" altLang="en-US" sz="1200">
              <a:latin typeface="+mj-lt"/>
            </a:endParaRPr>
          </a:p>
        </p:txBody>
      </p:sp>
      <p:sp>
        <p:nvSpPr>
          <p:cNvPr id="23" name="矩形 22"/>
          <p:cNvSpPr/>
          <p:nvPr/>
        </p:nvSpPr>
        <p:spPr>
          <a:xfrm>
            <a:off x="4605865" y="2890094"/>
            <a:ext cx="243841" cy="243841"/>
          </a:xfrm>
          <a:prstGeom prst="rect">
            <a:avLst/>
          </a:prstGeom>
          <a:solidFill>
            <a:srgbClr val="1F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mj-lt"/>
              </a:rPr>
              <a:t>T</a:t>
            </a:r>
            <a:endParaRPr lang="zh-CN" altLang="en-US" sz="1200">
              <a:latin typeface="+mj-lt"/>
            </a:endParaRPr>
          </a:p>
        </p:txBody>
      </p:sp>
      <p:sp>
        <p:nvSpPr>
          <p:cNvPr id="24" name="矩形 23"/>
          <p:cNvSpPr/>
          <p:nvPr/>
        </p:nvSpPr>
        <p:spPr>
          <a:xfrm>
            <a:off x="5642186" y="2035307"/>
            <a:ext cx="2722878" cy="819455"/>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5" name="矩形 24"/>
          <p:cNvSpPr/>
          <p:nvPr/>
        </p:nvSpPr>
        <p:spPr>
          <a:xfrm>
            <a:off x="5642185" y="1814729"/>
            <a:ext cx="593432"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劣 势</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26" name="矩形 25"/>
          <p:cNvSpPr/>
          <p:nvPr/>
        </p:nvSpPr>
        <p:spPr>
          <a:xfrm>
            <a:off x="5642186" y="3091305"/>
            <a:ext cx="2722878" cy="819455"/>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7" name="矩形 26"/>
          <p:cNvSpPr/>
          <p:nvPr/>
        </p:nvSpPr>
        <p:spPr>
          <a:xfrm>
            <a:off x="5642185" y="2870727"/>
            <a:ext cx="593432"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威 胁</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28" name="矩形 27"/>
          <p:cNvSpPr/>
          <p:nvPr/>
        </p:nvSpPr>
        <p:spPr>
          <a:xfrm>
            <a:off x="1022770" y="2035307"/>
            <a:ext cx="2485814" cy="819455"/>
          </a:xfrm>
          <a:prstGeom prst="rect">
            <a:avLst/>
          </a:prstGeom>
        </p:spPr>
        <p:txBody>
          <a:bodyPr wrap="square">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29" name="矩形 28"/>
          <p:cNvSpPr/>
          <p:nvPr/>
        </p:nvSpPr>
        <p:spPr>
          <a:xfrm>
            <a:off x="2964845" y="1814729"/>
            <a:ext cx="543739" cy="307777"/>
          </a:xfrm>
          <a:prstGeom prst="rect">
            <a:avLst/>
          </a:prstGeom>
        </p:spPr>
        <p:txBody>
          <a:bodyPr wrap="none">
            <a:spAutoFit/>
          </a:bodyPr>
          <a:lstStyle/>
          <a:p>
            <a:pPr algn="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优势</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30" name="矩形 29"/>
          <p:cNvSpPr/>
          <p:nvPr/>
        </p:nvSpPr>
        <p:spPr>
          <a:xfrm>
            <a:off x="1022770" y="3091305"/>
            <a:ext cx="2485814" cy="819455"/>
          </a:xfrm>
          <a:prstGeom prst="rect">
            <a:avLst/>
          </a:prstGeom>
        </p:spPr>
        <p:txBody>
          <a:bodyPr wrap="square">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1" name="矩形 30"/>
          <p:cNvSpPr/>
          <p:nvPr/>
        </p:nvSpPr>
        <p:spPr>
          <a:xfrm>
            <a:off x="2964844" y="2870727"/>
            <a:ext cx="543740" cy="307777"/>
          </a:xfrm>
          <a:prstGeom prst="rect">
            <a:avLst/>
          </a:prstGeom>
        </p:spPr>
        <p:txBody>
          <a:bodyPr wrap="none">
            <a:spAutoFit/>
          </a:bodyPr>
          <a:lstStyle/>
          <a:p>
            <a:pPr algn="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机会</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cxnSp>
        <p:nvCxnSpPr>
          <p:cNvPr id="32" name="直接连接符 31"/>
          <p:cNvCxnSpPr/>
          <p:nvPr/>
        </p:nvCxnSpPr>
        <p:spPr>
          <a:xfrm>
            <a:off x="5728384" y="2091764"/>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728384" y="3161032"/>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6723" y="2123381"/>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66723" y="3192649"/>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816668" y="1924228"/>
            <a:ext cx="559769" cy="769441"/>
          </a:xfrm>
          <a:prstGeom prst="rect">
            <a:avLst/>
          </a:prstGeom>
        </p:spPr>
        <p:txBody>
          <a:bodyPr wrap="none">
            <a:spAutoFit/>
          </a:bodyPr>
          <a:lstStyle/>
          <a:p>
            <a:pPr algn="r" fontAlgn="base">
              <a:spcBef>
                <a:spcPct val="0"/>
              </a:spcBef>
              <a:spcAft>
                <a:spcPct val="0"/>
              </a:spcAft>
            </a:pPr>
            <a:r>
              <a:rPr lang="en-US" altLang="zh-CN" sz="4400">
                <a:solidFill>
                  <a:srgbClr val="26292F"/>
                </a:solidFill>
                <a:effectLst>
                  <a:outerShdw blurRad="50800" dist="38100" dir="5400000" algn="t" rotWithShape="0">
                    <a:prstClr val="black">
                      <a:alpha val="40000"/>
                    </a:prstClr>
                  </a:outerShdw>
                </a:effectLst>
                <a:latin typeface="+mj-ea"/>
                <a:ea typeface="+mj-ea"/>
              </a:rPr>
              <a:t>S</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7" name="矩形 36"/>
          <p:cNvSpPr/>
          <p:nvPr/>
        </p:nvSpPr>
        <p:spPr>
          <a:xfrm>
            <a:off x="4688841" y="1958204"/>
            <a:ext cx="748924" cy="769441"/>
          </a:xfrm>
          <a:prstGeom prst="rect">
            <a:avLst/>
          </a:prstGeom>
        </p:spPr>
        <p:txBody>
          <a:bodyPr wrap="none">
            <a:spAutoFit/>
          </a:bodyPr>
          <a:lstStyle/>
          <a:p>
            <a:pPr algn="r" fontAlgn="base">
              <a:spcBef>
                <a:spcPct val="0"/>
              </a:spcBef>
              <a:spcAft>
                <a:spcPct val="0"/>
              </a:spcAft>
            </a:pPr>
            <a:r>
              <a:rPr lang="en-US" altLang="zh-CN" sz="4400">
                <a:solidFill>
                  <a:srgbClr val="26292F"/>
                </a:solidFill>
                <a:effectLst>
                  <a:outerShdw blurRad="50800" dist="38100" dir="5400000" algn="t" rotWithShape="0">
                    <a:prstClr val="black">
                      <a:alpha val="40000"/>
                    </a:prstClr>
                  </a:outerShdw>
                </a:effectLst>
                <a:latin typeface="+mj-ea"/>
                <a:ea typeface="+mj-ea"/>
              </a:rPr>
              <a:t>W</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8" name="矩形 37"/>
          <p:cNvSpPr/>
          <p:nvPr/>
        </p:nvSpPr>
        <p:spPr>
          <a:xfrm>
            <a:off x="3835955" y="3012014"/>
            <a:ext cx="623889" cy="769441"/>
          </a:xfrm>
          <a:prstGeom prst="rect">
            <a:avLst/>
          </a:prstGeom>
        </p:spPr>
        <p:txBody>
          <a:bodyPr wrap="none">
            <a:spAutoFit/>
          </a:bodyPr>
          <a:lstStyle/>
          <a:p>
            <a:pPr algn="r" fontAlgn="base">
              <a:spcBef>
                <a:spcPct val="0"/>
              </a:spcBef>
              <a:spcAft>
                <a:spcPct val="0"/>
              </a:spcAft>
            </a:pPr>
            <a:r>
              <a:rPr lang="en-US" altLang="zh-CN" sz="4400">
                <a:solidFill>
                  <a:srgbClr val="26292F"/>
                </a:solidFill>
                <a:effectLst>
                  <a:outerShdw blurRad="50800" dist="38100" dir="5400000" algn="t" rotWithShape="0">
                    <a:prstClr val="black">
                      <a:alpha val="40000"/>
                    </a:prstClr>
                  </a:outerShdw>
                </a:effectLst>
                <a:latin typeface="+mj-ea"/>
                <a:ea typeface="+mj-ea"/>
              </a:rPr>
              <a:t>O</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
        <p:nvSpPr>
          <p:cNvPr id="39" name="矩形 38"/>
          <p:cNvSpPr/>
          <p:nvPr/>
        </p:nvSpPr>
        <p:spPr>
          <a:xfrm>
            <a:off x="4829106" y="3024615"/>
            <a:ext cx="529312" cy="769441"/>
          </a:xfrm>
          <a:prstGeom prst="rect">
            <a:avLst/>
          </a:prstGeom>
        </p:spPr>
        <p:txBody>
          <a:bodyPr wrap="none">
            <a:spAutoFit/>
          </a:bodyPr>
          <a:lstStyle/>
          <a:p>
            <a:pPr algn="r" fontAlgn="base">
              <a:spcBef>
                <a:spcPct val="0"/>
              </a:spcBef>
              <a:spcAft>
                <a:spcPct val="0"/>
              </a:spcAft>
            </a:pPr>
            <a:r>
              <a:rPr lang="en-US" altLang="zh-CN" sz="4400">
                <a:solidFill>
                  <a:srgbClr val="26292F"/>
                </a:solidFill>
                <a:effectLst>
                  <a:outerShdw blurRad="50800" dist="38100" dir="5400000" algn="t" rotWithShape="0">
                    <a:prstClr val="black">
                      <a:alpha val="40000"/>
                    </a:prstClr>
                  </a:outerShdw>
                </a:effectLst>
                <a:latin typeface="+mj-ea"/>
                <a:ea typeface="+mj-ea"/>
              </a:rPr>
              <a:t>T</a:t>
            </a:r>
            <a:endParaRPr lang="zh-CN" altLang="en-US" sz="4400">
              <a:solidFill>
                <a:srgbClr val="26292F"/>
              </a:solidFill>
              <a:effectLst>
                <a:outerShdw blurRad="50800" dist="38100" dir="5400000" algn="t" rotWithShape="0">
                  <a:prstClr val="black">
                    <a:alpha val="40000"/>
                  </a:prstClr>
                </a:outerShdw>
              </a:effectLst>
              <a:latin typeface="+mj-ea"/>
              <a:ea typeface="+mj-ea"/>
            </a:endParaRPr>
          </a:p>
        </p:txBody>
      </p:sp>
    </p:spTree>
  </p:cSld>
  <p:clrMapOvr>
    <a:masterClrMapping/>
  </p:clrMapOvr>
  <p:transition spd="slow">
    <p:wipe dir="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工作</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规划</a:t>
            </a:r>
            <a:endPar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endParaRPr>
          </a:p>
        </p:txBody>
      </p:sp>
      <p:sp>
        <p:nvSpPr>
          <p:cNvPr id="7" name="文本框 6"/>
          <p:cNvSpPr txBox="1"/>
          <p:nvPr/>
        </p:nvSpPr>
        <p:spPr>
          <a:xfrm>
            <a:off x="2465306" y="3554750"/>
            <a:ext cx="4213388" cy="523220"/>
          </a:xfrm>
          <a:prstGeom prst="rect">
            <a:avLst/>
          </a:prstGeom>
          <a:noFill/>
        </p:spPr>
        <p:txBody>
          <a:bodyPr wrap="square" rtlCol="0">
            <a:spAutoFit/>
          </a:bodyPr>
          <a:lstStyle/>
          <a:p>
            <a:pPr algn="ctr"/>
            <a:r>
              <a:rPr lang="en-US" altLang="zh-CN" sz="2800">
                <a:solidFill>
                  <a:prstClr val="white"/>
                </a:solidFill>
                <a:latin typeface="Arial"/>
                <a:ea typeface="方正粗谭黑简体" panose="02000000000000000000" pitchFamily="2" charset="-122"/>
              </a:rPr>
              <a:t>Job Planning</a:t>
            </a:r>
            <a:endParaRPr lang="en-US" altLang="zh-CN" sz="2800">
              <a:solidFill>
                <a:prstClr val="white"/>
              </a:solidFill>
              <a:latin typeface="Arial"/>
              <a:ea typeface="方正粗谭黑简体" panose="02000000000000000000" pitchFamily="2" charset="-122"/>
            </a:endParaRP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rcRect r="96" b="50440"/>
          <a:stretch>
            <a:fillRect/>
          </a:stretch>
        </p:blipFill>
        <p:spPr>
          <a:xfrm>
            <a:off x="0" y="1"/>
            <a:ext cx="9152965" cy="3030070"/>
          </a:xfrm>
          <a:prstGeom prst="rect">
            <a:avLst/>
          </a:prstGeom>
        </p:spPr>
      </p:pic>
      <p:pic>
        <p:nvPicPr>
          <p:cNvPr id="4" name="图片 3"/>
          <p:cNvPicPr>
            <a:picLocks noChangeAspect="1"/>
          </p:cNvPicPr>
          <p:nvPr/>
        </p:nvPicPr>
        <p:blipFill>
          <a:blip r:embed="rId3"/>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rgbClr val="1F2226"/>
                </a:solidFill>
                <a:latin typeface="方正粗谭黑简体"/>
                <a:ea typeface="方正粗谭黑简体"/>
              </a:rPr>
              <a:t>工作规划</a:t>
            </a:r>
            <a:endParaRPr lang="zh-CN" altLang="en-US" sz="2800">
              <a:solidFill>
                <a:srgbClr val="1F2226"/>
              </a:solidFill>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srgbClr val="1F2226"/>
                </a:solidFill>
                <a:latin typeface="Arial"/>
                <a:ea typeface="方正粗谭黑简体" panose="02000000000000000000" pitchFamily="2" charset="-122"/>
              </a:rPr>
              <a:t>Job Planning</a:t>
            </a:r>
            <a:endParaRPr lang="en-US" altLang="zh-CN" sz="1600">
              <a:solidFill>
                <a:srgbClr val="1F2226"/>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rgbClr val="1F2226"/>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55086" y="3660579"/>
            <a:ext cx="8037268" cy="819455"/>
          </a:xfrm>
          <a:prstGeom prst="rect">
            <a:avLst/>
          </a:prstGeom>
        </p:spPr>
        <p:txBody>
          <a:bodyPr wrap="square">
            <a:spAutoFit/>
          </a:bodyPr>
          <a:lstStyle/>
          <a:p>
            <a:pPr defTabSz="914400">
              <a:lnSpc>
                <a:spcPct val="150000"/>
              </a:lnSpc>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lang="zh-CN" altLang="en-US" sz="1050" kern="0">
              <a:solidFill>
                <a:schemeClr val="bg1"/>
              </a:solidFill>
            </a:endParaRPr>
          </a:p>
        </p:txBody>
      </p:sp>
      <p:sp>
        <p:nvSpPr>
          <p:cNvPr id="37" name="矩形 36"/>
          <p:cNvSpPr/>
          <p:nvPr/>
        </p:nvSpPr>
        <p:spPr>
          <a:xfrm>
            <a:off x="255086" y="3291247"/>
            <a:ext cx="2954655" cy="369332"/>
          </a:xfrm>
          <a:prstGeom prst="rect">
            <a:avLst/>
          </a:prstGeom>
        </p:spPr>
        <p:txBody>
          <a:bodyPr wrap="none">
            <a:spAutoFit/>
          </a:bodyPr>
          <a:lstStyle/>
          <a:p>
            <a:pPr fontAlgn="base">
              <a:spcBef>
                <a:spcPct val="0"/>
              </a:spcBef>
              <a:spcAft>
                <a:spcPct val="0"/>
              </a:spcAft>
            </a:pPr>
            <a:r>
              <a:rPr lang="zh-CN" altLang="en-US" sz="1800">
                <a:solidFill>
                  <a:schemeClr val="bg1"/>
                </a:solidFill>
                <a:effectLst>
                  <a:outerShdw blurRad="50800" dist="38100" dir="5400000" algn="t" rotWithShape="0">
                    <a:prstClr val="black">
                      <a:alpha val="40000"/>
                    </a:prstClr>
                  </a:outerShdw>
                </a:effectLst>
                <a:latin typeface="+mj-ea"/>
                <a:ea typeface="+mj-ea"/>
              </a:rPr>
              <a:t>对于这个岗位你有什么规划</a:t>
            </a:r>
            <a:endParaRPr lang="zh-CN" altLang="en-US" sz="1800">
              <a:solidFill>
                <a:schemeClr val="bg1"/>
              </a:solidFill>
              <a:effectLst>
                <a:outerShdw blurRad="50800" dist="38100" dir="5400000" algn="t" rotWithShape="0">
                  <a:prstClr val="black">
                    <a:alpha val="40000"/>
                  </a:prstClr>
                </a:outerShdw>
              </a:effectLst>
              <a:latin typeface="+mj-ea"/>
              <a:ea typeface="+mj-ea"/>
            </a:endParaRPr>
          </a:p>
        </p:txBody>
      </p:sp>
      <p:cxnSp>
        <p:nvCxnSpPr>
          <p:cNvPr id="38" name="直接连接符 37"/>
          <p:cNvCxnSpPr/>
          <p:nvPr/>
        </p:nvCxnSpPr>
        <p:spPr>
          <a:xfrm>
            <a:off x="356685" y="3683670"/>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方正粗谭黑简体"/>
                <a:ea typeface="方正粗谭黑简体"/>
              </a:rPr>
              <a:t>工作规划</a:t>
            </a:r>
            <a:endParaRPr lang="zh-CN" altLang="en-US" sz="2800">
              <a:solidFill>
                <a:schemeClr val="bg1"/>
              </a:solidFill>
              <a:latin typeface="方正粗谭黑简体"/>
              <a:ea typeface="方正粗谭黑简体"/>
            </a:endParaRPr>
          </a:p>
        </p:txBody>
      </p:sp>
      <p:sp>
        <p:nvSpPr>
          <p:cNvPr id="7" name="文本框 6"/>
          <p:cNvSpPr txBox="1"/>
          <p:nvPr/>
        </p:nvSpPr>
        <p:spPr>
          <a:xfrm>
            <a:off x="281202" y="646505"/>
            <a:ext cx="2416167" cy="338554"/>
          </a:xfrm>
          <a:prstGeom prst="rect">
            <a:avLst/>
          </a:prstGeom>
          <a:noFill/>
        </p:spPr>
        <p:txBody>
          <a:bodyPr wrap="square" rtlCol="0">
            <a:spAutoFit/>
          </a:bodyPr>
          <a:lstStyle/>
          <a:p>
            <a:r>
              <a:rPr lang="en-US" altLang="zh-CN" sz="1600">
                <a:solidFill>
                  <a:schemeClr val="bg1"/>
                </a:solidFill>
                <a:latin typeface="Arial"/>
                <a:ea typeface="方正粗谭黑简体" panose="02000000000000000000" pitchFamily="2" charset="-122"/>
              </a:rPr>
              <a:t>Job Planning</a:t>
            </a:r>
            <a:endParaRPr lang="en-US" altLang="zh-CN" sz="1600">
              <a:solidFill>
                <a:schemeClr val="bg1"/>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482932"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2404088" y="1176084"/>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2953641" y="925116"/>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04088" y="2317680"/>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2945015" y="2066712"/>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404088" y="3459276"/>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2953641" y="3139788"/>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404088" y="4600872"/>
            <a:ext cx="157687" cy="1576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2953641" y="4281384"/>
            <a:ext cx="4603606" cy="778734"/>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14"/>
          <p:cNvSpPr>
            <a:spLocks noChangeArrowheads="1"/>
          </p:cNvSpPr>
          <p:nvPr/>
        </p:nvSpPr>
        <p:spPr bwMode="auto">
          <a:xfrm>
            <a:off x="1653561" y="1107736"/>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solidFill>
                <a:latin typeface="方正粗谭黑简体"/>
                <a:ea typeface="方正粗谭黑简体"/>
              </a:rPr>
              <a:t>Step 1</a:t>
            </a:r>
            <a:endParaRPr lang="zh-CN" altLang="en-US" sz="1400">
              <a:solidFill>
                <a:schemeClr val="bg1"/>
              </a:solidFill>
              <a:latin typeface="方正粗谭黑简体"/>
              <a:ea typeface="方正粗谭黑简体"/>
            </a:endParaRPr>
          </a:p>
        </p:txBody>
      </p:sp>
      <p:sp>
        <p:nvSpPr>
          <p:cNvPr id="52" name="矩形 14"/>
          <p:cNvSpPr>
            <a:spLocks noChangeArrowheads="1"/>
          </p:cNvSpPr>
          <p:nvPr/>
        </p:nvSpPr>
        <p:spPr bwMode="auto">
          <a:xfrm>
            <a:off x="1653561" y="2228933"/>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solidFill>
                <a:latin typeface="方正粗谭黑简体"/>
                <a:ea typeface="方正粗谭黑简体"/>
              </a:rPr>
              <a:t>Step 2</a:t>
            </a:r>
            <a:endParaRPr lang="zh-CN" altLang="en-US" sz="1400">
              <a:solidFill>
                <a:schemeClr val="bg1"/>
              </a:solidFill>
              <a:latin typeface="方正粗谭黑简体"/>
              <a:ea typeface="方正粗谭黑简体"/>
            </a:endParaRPr>
          </a:p>
        </p:txBody>
      </p:sp>
      <p:sp>
        <p:nvSpPr>
          <p:cNvPr id="55" name="矩形 14"/>
          <p:cNvSpPr>
            <a:spLocks noChangeArrowheads="1"/>
          </p:cNvSpPr>
          <p:nvPr/>
        </p:nvSpPr>
        <p:spPr bwMode="auto">
          <a:xfrm>
            <a:off x="1653561" y="3384928"/>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solidFill>
                <a:latin typeface="方正粗谭黑简体"/>
                <a:ea typeface="方正粗谭黑简体"/>
              </a:rPr>
              <a:t>Step 3</a:t>
            </a:r>
            <a:endParaRPr lang="zh-CN" altLang="en-US" sz="1400">
              <a:solidFill>
                <a:schemeClr val="bg1"/>
              </a:solidFill>
              <a:latin typeface="方正粗谭黑简体"/>
              <a:ea typeface="方正粗谭黑简体"/>
            </a:endParaRPr>
          </a:p>
        </p:txBody>
      </p:sp>
      <p:sp>
        <p:nvSpPr>
          <p:cNvPr id="56" name="矩形 14"/>
          <p:cNvSpPr>
            <a:spLocks noChangeArrowheads="1"/>
          </p:cNvSpPr>
          <p:nvPr/>
        </p:nvSpPr>
        <p:spPr bwMode="auto">
          <a:xfrm>
            <a:off x="1653561" y="4540922"/>
            <a:ext cx="729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en-US" altLang="zh-CN" sz="1400">
                <a:solidFill>
                  <a:schemeClr val="bg1"/>
                </a:solidFill>
                <a:latin typeface="方正粗谭黑简体"/>
                <a:ea typeface="方正粗谭黑简体"/>
              </a:rPr>
              <a:t>Step 4</a:t>
            </a:r>
            <a:endParaRPr lang="zh-CN" altLang="en-US" sz="1400">
              <a:solidFill>
                <a:schemeClr val="bg1"/>
              </a:solidFill>
              <a:latin typeface="方正粗谭黑简体"/>
              <a:ea typeface="方正粗谭黑简体"/>
            </a:endParaRPr>
          </a:p>
        </p:txBody>
      </p:sp>
      <p:sp>
        <p:nvSpPr>
          <p:cNvPr id="57" name="矩形 56"/>
          <p:cNvSpPr/>
          <p:nvPr/>
        </p:nvSpPr>
        <p:spPr>
          <a:xfrm>
            <a:off x="4139946" y="1053578"/>
            <a:ext cx="346832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2" name="矩形 61"/>
          <p:cNvSpPr/>
          <p:nvPr/>
        </p:nvSpPr>
        <p:spPr>
          <a:xfrm>
            <a:off x="4122694" y="2210421"/>
            <a:ext cx="346832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3" name="矩形 62"/>
          <p:cNvSpPr/>
          <p:nvPr/>
        </p:nvSpPr>
        <p:spPr>
          <a:xfrm>
            <a:off x="4131320" y="3283497"/>
            <a:ext cx="346832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4" name="矩形 63"/>
          <p:cNvSpPr/>
          <p:nvPr/>
        </p:nvSpPr>
        <p:spPr>
          <a:xfrm>
            <a:off x="4122694" y="4425093"/>
            <a:ext cx="3468326"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66" name="矩形 14"/>
          <p:cNvSpPr>
            <a:spLocks noChangeArrowheads="1"/>
          </p:cNvSpPr>
          <p:nvPr/>
        </p:nvSpPr>
        <p:spPr bwMode="auto">
          <a:xfrm>
            <a:off x="3049842" y="113878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endParaRPr lang="zh-CN" altLang="en-US" sz="1800">
              <a:solidFill>
                <a:schemeClr val="bg1"/>
              </a:solidFill>
              <a:latin typeface="方正粗谭黑简体"/>
              <a:ea typeface="方正粗谭黑简体"/>
            </a:endParaRPr>
          </a:p>
        </p:txBody>
      </p:sp>
      <p:sp>
        <p:nvSpPr>
          <p:cNvPr id="67" name="矩形 14"/>
          <p:cNvSpPr>
            <a:spLocks noChangeArrowheads="1"/>
          </p:cNvSpPr>
          <p:nvPr/>
        </p:nvSpPr>
        <p:spPr bwMode="auto">
          <a:xfrm>
            <a:off x="3041216" y="228037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endParaRPr lang="zh-CN" altLang="en-US" sz="1800">
              <a:solidFill>
                <a:schemeClr val="bg1"/>
              </a:solidFill>
              <a:latin typeface="方正粗谭黑简体"/>
              <a:ea typeface="方正粗谭黑简体"/>
            </a:endParaRPr>
          </a:p>
        </p:txBody>
      </p:sp>
      <p:sp>
        <p:nvSpPr>
          <p:cNvPr id="68" name="矩形 14"/>
          <p:cNvSpPr>
            <a:spLocks noChangeArrowheads="1"/>
          </p:cNvSpPr>
          <p:nvPr/>
        </p:nvSpPr>
        <p:spPr bwMode="auto">
          <a:xfrm>
            <a:off x="3049842" y="335345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endParaRPr lang="zh-CN" altLang="en-US" sz="1800">
              <a:solidFill>
                <a:schemeClr val="bg1"/>
              </a:solidFill>
              <a:latin typeface="方正粗谭黑简体"/>
              <a:ea typeface="方正粗谭黑简体"/>
            </a:endParaRPr>
          </a:p>
        </p:txBody>
      </p:sp>
      <p:sp>
        <p:nvSpPr>
          <p:cNvPr id="69" name="矩形 14"/>
          <p:cNvSpPr>
            <a:spLocks noChangeArrowheads="1"/>
          </p:cNvSpPr>
          <p:nvPr/>
        </p:nvSpPr>
        <p:spPr bwMode="auto">
          <a:xfrm>
            <a:off x="3049842" y="453386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1800">
                <a:solidFill>
                  <a:schemeClr val="bg1"/>
                </a:solidFill>
                <a:latin typeface="方正粗谭黑简体"/>
                <a:ea typeface="方正粗谭黑简体"/>
              </a:rPr>
              <a:t>工作规划</a:t>
            </a:r>
            <a:endParaRPr lang="zh-CN" altLang="en-US" sz="1800">
              <a:solidFill>
                <a:schemeClr val="bg1"/>
              </a:solidFill>
              <a:latin typeface="方正粗谭黑简体"/>
              <a:ea typeface="方正粗谭黑简体"/>
            </a:endParaRPr>
          </a:p>
        </p:txBody>
      </p:sp>
      <p:cxnSp>
        <p:nvCxnSpPr>
          <p:cNvPr id="71" name="直接连接符 70"/>
          <p:cNvCxnSpPr/>
          <p:nvPr/>
        </p:nvCxnSpPr>
        <p:spPr>
          <a:xfrm flipH="1">
            <a:off x="4113773" y="1249850"/>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4105147" y="2377745"/>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4113773" y="3459276"/>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4113773" y="4644930"/>
            <a:ext cx="0" cy="147191"/>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2800">
                <a:solidFill>
                  <a:schemeClr val="bg1"/>
                </a:solidFill>
                <a:effectLst>
                  <a:outerShdw blurRad="50800" dist="38100" dir="5400000" algn="t" rotWithShape="0">
                    <a:prstClr val="black">
                      <a:alpha val="40000"/>
                    </a:prstClr>
                  </a:outerShdw>
                </a:effectLst>
                <a:latin typeface="方正粗谭黑简体"/>
                <a:ea typeface="方正粗谭黑简体"/>
              </a:rPr>
              <a:t>未来目标</a:t>
            </a:r>
            <a:endParaRPr lang="zh-CN" altLang="en-US" sz="2800">
              <a:solidFill>
                <a:schemeClr val="bg1"/>
              </a:solidFill>
              <a:effectLst>
                <a:outerShdw blurRad="50800" dist="38100" dir="5400000" algn="t" rotWithShape="0">
                  <a:prstClr val="black">
                    <a:alpha val="40000"/>
                  </a:prstClr>
                </a:outerShdw>
              </a:effectLst>
              <a:latin typeface="方正粗谭黑简体"/>
              <a:ea typeface="方正粗谭黑简体"/>
            </a:endParaRPr>
          </a:p>
        </p:txBody>
      </p:sp>
      <p:sp>
        <p:nvSpPr>
          <p:cNvPr id="7" name="文本框 6"/>
          <p:cNvSpPr txBox="1"/>
          <p:nvPr/>
        </p:nvSpPr>
        <p:spPr>
          <a:xfrm>
            <a:off x="178020" y="646505"/>
            <a:ext cx="2416167" cy="338554"/>
          </a:xfrm>
          <a:prstGeom prst="rect">
            <a:avLst/>
          </a:prstGeom>
          <a:noFill/>
        </p:spPr>
        <p:txBody>
          <a:bodyPr wrap="square" rtlCol="0">
            <a:spAutoFit/>
          </a:bodyPr>
          <a:lstStyle/>
          <a:p>
            <a:r>
              <a:rPr lang="en-US" altLang="zh-CN" sz="1600">
                <a:solidFill>
                  <a:schemeClr val="bg1"/>
                </a:solidFill>
                <a:latin typeface="Arial"/>
                <a:ea typeface="方正粗谭黑简体" panose="02000000000000000000" pitchFamily="2" charset="-122"/>
              </a:rPr>
              <a:t>Future Goals</a:t>
            </a:r>
            <a:endParaRPr lang="en-US" altLang="zh-CN" sz="1600">
              <a:solidFill>
                <a:schemeClr val="bg1"/>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7" name="Group 3"/>
          <p:cNvGrpSpPr/>
          <p:nvPr/>
        </p:nvGrpSpPr>
        <p:grpSpPr>
          <a:xfrm>
            <a:off x="5163481" y="1527794"/>
            <a:ext cx="3818076" cy="3167161"/>
            <a:chOff x="4517221" y="2682505"/>
            <a:chExt cx="7100888" cy="5891212"/>
          </a:xfrm>
        </p:grpSpPr>
        <p:sp>
          <p:nvSpPr>
            <p:cNvPr id="78" name="Freeform 17"/>
            <p:cNvSpPr/>
            <p:nvPr/>
          </p:nvSpPr>
          <p:spPr bwMode="auto">
            <a:xfrm>
              <a:off x="4679145" y="2884117"/>
              <a:ext cx="6938964" cy="5689600"/>
            </a:xfrm>
            <a:custGeom>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1F1F1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79" name="Freeform 18"/>
            <p:cNvSpPr/>
            <p:nvPr/>
          </p:nvSpPr>
          <p:spPr bwMode="auto">
            <a:xfrm>
              <a:off x="4607708" y="2795217"/>
              <a:ext cx="6938963" cy="5689600"/>
            </a:xfrm>
            <a:custGeom>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0" name="Freeform 19"/>
            <p:cNvSpPr/>
            <p:nvPr/>
          </p:nvSpPr>
          <p:spPr bwMode="auto">
            <a:xfrm>
              <a:off x="4517221" y="2682505"/>
              <a:ext cx="6938964" cy="5689600"/>
            </a:xfrm>
            <a:custGeom>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1" name="Freeform 20"/>
            <p:cNvSpPr/>
            <p:nvPr/>
          </p:nvSpPr>
          <p:spPr bwMode="auto">
            <a:xfrm>
              <a:off x="5174446" y="3222255"/>
              <a:ext cx="5624513" cy="4611687"/>
            </a:xfrm>
            <a:custGeom>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2" name="Freeform 21"/>
            <p:cNvSpPr/>
            <p:nvPr/>
          </p:nvSpPr>
          <p:spPr bwMode="auto">
            <a:xfrm>
              <a:off x="5542746" y="3523880"/>
              <a:ext cx="4887913" cy="4005262"/>
            </a:xfrm>
            <a:custGeom>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3" name="Freeform 22"/>
            <p:cNvSpPr/>
            <p:nvPr/>
          </p:nvSpPr>
          <p:spPr bwMode="auto">
            <a:xfrm>
              <a:off x="6049159" y="3933455"/>
              <a:ext cx="3873500" cy="3186112"/>
            </a:xfrm>
            <a:custGeom>
              <a:gdLst>
                <a:gd name="T0" fmla="*/ 968 w 1031"/>
                <a:gd name="T1" fmla="*/ 424 h 848"/>
                <a:gd name="T2" fmla="*/ 402 w 1031"/>
                <a:gd name="T3" fmla="*/ 848 h 848"/>
                <a:gd name="T4" fmla="*/ 63 w 1031"/>
                <a:gd name="T5" fmla="*/ 424 h 848"/>
                <a:gd name="T6" fmla="*/ 629 w 1031"/>
                <a:gd name="T7" fmla="*/ 0 h 848"/>
                <a:gd name="T8" fmla="*/ 968 w 1031"/>
                <a:gd name="T9" fmla="*/ 424 h 848"/>
              </a:gdLst>
              <a:cxnLst>
                <a:cxn ang="0">
                  <a:pos x="T0" y="T1"/>
                </a:cxn>
                <a:cxn ang="0">
                  <a:pos x="T2" y="T3"/>
                </a:cxn>
                <a:cxn ang="0">
                  <a:pos x="T4" y="T5"/>
                </a:cxn>
                <a:cxn ang="0">
                  <a:pos x="T6" y="T7"/>
                </a:cxn>
                <a:cxn ang="0">
                  <a:pos x="T8" y="T9"/>
                </a:cxn>
              </a:cxnLst>
              <a:rect l="0" t="0" r="r" b="b"/>
              <a:pathLst>
                <a:path w="1031" h="847">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4" name="Freeform 23"/>
            <p:cNvSpPr/>
            <p:nvPr/>
          </p:nvSpPr>
          <p:spPr bwMode="auto">
            <a:xfrm>
              <a:off x="6466671" y="4268417"/>
              <a:ext cx="3040063" cy="2517775"/>
            </a:xfrm>
            <a:custGeom>
              <a:gdLst>
                <a:gd name="T0" fmla="*/ 759 w 809"/>
                <a:gd name="T1" fmla="*/ 335 h 670"/>
                <a:gd name="T2" fmla="*/ 315 w 809"/>
                <a:gd name="T3" fmla="*/ 670 h 670"/>
                <a:gd name="T4" fmla="*/ 50 w 809"/>
                <a:gd name="T5" fmla="*/ 335 h 670"/>
                <a:gd name="T6" fmla="*/ 494 w 809"/>
                <a:gd name="T7" fmla="*/ 0 h 670"/>
                <a:gd name="T8" fmla="*/ 759 w 809"/>
                <a:gd name="T9" fmla="*/ 335 h 670"/>
              </a:gd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5" name="Freeform 24"/>
            <p:cNvSpPr/>
            <p:nvPr/>
          </p:nvSpPr>
          <p:spPr bwMode="auto">
            <a:xfrm>
              <a:off x="6876246" y="4595442"/>
              <a:ext cx="2220913" cy="1863725"/>
            </a:xfrm>
            <a:custGeom>
              <a:gdLst>
                <a:gd name="T0" fmla="*/ 555 w 591"/>
                <a:gd name="T1" fmla="*/ 248 h 496"/>
                <a:gd name="T2" fmla="*/ 229 w 591"/>
                <a:gd name="T3" fmla="*/ 496 h 496"/>
                <a:gd name="T4" fmla="*/ 36 w 591"/>
                <a:gd name="T5" fmla="*/ 248 h 496"/>
                <a:gd name="T6" fmla="*/ 362 w 591"/>
                <a:gd name="T7" fmla="*/ 0 h 496"/>
                <a:gd name="T8" fmla="*/ 555 w 591"/>
                <a:gd name="T9" fmla="*/ 248 h 496"/>
              </a:gd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6" name="Freeform 25"/>
            <p:cNvSpPr/>
            <p:nvPr/>
          </p:nvSpPr>
          <p:spPr bwMode="auto">
            <a:xfrm>
              <a:off x="7454096" y="5090742"/>
              <a:ext cx="1068388" cy="876300"/>
            </a:xfrm>
            <a:custGeom>
              <a:gdLst>
                <a:gd name="T0" fmla="*/ 266 w 284"/>
                <a:gd name="T1" fmla="*/ 116 h 233"/>
                <a:gd name="T2" fmla="*/ 110 w 284"/>
                <a:gd name="T3" fmla="*/ 233 h 233"/>
                <a:gd name="T4" fmla="*/ 17 w 284"/>
                <a:gd name="T5" fmla="*/ 116 h 233"/>
                <a:gd name="T6" fmla="*/ 173 w 284"/>
                <a:gd name="T7" fmla="*/ 0 h 233"/>
                <a:gd name="T8" fmla="*/ 266 w 284"/>
                <a:gd name="T9" fmla="*/ 116 h 233"/>
              </a:gd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878787">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87" name="Group 13"/>
          <p:cNvGrpSpPr/>
          <p:nvPr/>
        </p:nvGrpSpPr>
        <p:grpSpPr>
          <a:xfrm>
            <a:off x="6197415" y="1077549"/>
            <a:ext cx="1200172" cy="1225994"/>
            <a:chOff x="6076950" y="2555876"/>
            <a:chExt cx="3076576" cy="3143249"/>
          </a:xfrm>
          <a:effectLst>
            <a:outerShdw blurRad="177800" dir="18900000" sy="23000" kx="-1200000" algn="bl" rotWithShape="0">
              <a:prstClr val="black">
                <a:alpha val="29000"/>
              </a:prstClr>
            </a:outerShdw>
          </a:effectLst>
        </p:grpSpPr>
        <p:sp>
          <p:nvSpPr>
            <p:cNvPr id="88" name="Freeform 21"/>
            <p:cNvSpPr/>
            <p:nvPr/>
          </p:nvSpPr>
          <p:spPr bwMode="auto">
            <a:xfrm>
              <a:off x="8840788" y="5375275"/>
              <a:ext cx="312738" cy="323850"/>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89" name="Freeform 22"/>
            <p:cNvSpPr/>
            <p:nvPr/>
          </p:nvSpPr>
          <p:spPr bwMode="auto">
            <a:xfrm>
              <a:off x="8129588" y="4606925"/>
              <a:ext cx="782638" cy="903287"/>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0" name="Freeform 23"/>
            <p:cNvSpPr/>
            <p:nvPr/>
          </p:nvSpPr>
          <p:spPr bwMode="auto">
            <a:xfrm>
              <a:off x="8113713" y="4592638"/>
              <a:ext cx="219075" cy="349250"/>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1" name="Freeform 24"/>
            <p:cNvSpPr/>
            <p:nvPr/>
          </p:nvSpPr>
          <p:spPr bwMode="auto">
            <a:xfrm>
              <a:off x="6076950" y="3233738"/>
              <a:ext cx="754063" cy="647700"/>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2" name="Freeform 25"/>
            <p:cNvSpPr/>
            <p:nvPr/>
          </p:nvSpPr>
          <p:spPr bwMode="auto">
            <a:xfrm>
              <a:off x="6634163" y="2638425"/>
              <a:ext cx="279400" cy="730250"/>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3" name="Freeform 26"/>
            <p:cNvSpPr/>
            <p:nvPr/>
          </p:nvSpPr>
          <p:spPr bwMode="auto">
            <a:xfrm>
              <a:off x="6291263" y="3316288"/>
              <a:ext cx="803275" cy="974725"/>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4" name="Freeform 27"/>
            <p:cNvSpPr/>
            <p:nvPr/>
          </p:nvSpPr>
          <p:spPr bwMode="auto">
            <a:xfrm>
              <a:off x="6702425" y="2555876"/>
              <a:ext cx="763588" cy="1065212"/>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5" name="Freeform 28"/>
            <p:cNvSpPr/>
            <p:nvPr/>
          </p:nvSpPr>
          <p:spPr bwMode="auto">
            <a:xfrm>
              <a:off x="6826250" y="3368675"/>
              <a:ext cx="1438275" cy="1476375"/>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96" name="Group 22"/>
          <p:cNvGrpSpPr/>
          <p:nvPr/>
        </p:nvGrpSpPr>
        <p:grpSpPr>
          <a:xfrm>
            <a:off x="5125070" y="1639544"/>
            <a:ext cx="1332276" cy="1360941"/>
            <a:chOff x="5920323" y="2302554"/>
            <a:chExt cx="2180669" cy="2227927"/>
          </a:xfrm>
          <a:effectLst>
            <a:outerShdw blurRad="177800" dir="18900000" sy="23000" kx="-1200000" algn="bl" rotWithShape="0">
              <a:prstClr val="black">
                <a:alpha val="29000"/>
              </a:prstClr>
            </a:outerShdw>
          </a:effectLst>
        </p:grpSpPr>
        <p:sp>
          <p:nvSpPr>
            <p:cNvPr id="97" name="Freeform 21"/>
            <p:cNvSpPr/>
            <p:nvPr/>
          </p:nvSpPr>
          <p:spPr bwMode="auto">
            <a:xfrm>
              <a:off x="7879324" y="4300937"/>
              <a:ext cx="221668" cy="229544"/>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8" name="Freeform 22"/>
            <p:cNvSpPr/>
            <p:nvPr/>
          </p:nvSpPr>
          <p:spPr bwMode="auto">
            <a:xfrm>
              <a:off x="7375227" y="3756332"/>
              <a:ext cx="554732" cy="640248"/>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99" name="Freeform 23"/>
            <p:cNvSpPr/>
            <p:nvPr/>
          </p:nvSpPr>
          <p:spPr bwMode="auto">
            <a:xfrm>
              <a:off x="7363975" y="3746206"/>
              <a:ext cx="155280" cy="247548"/>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0" name="Freeform 24"/>
            <p:cNvSpPr/>
            <p:nvPr/>
          </p:nvSpPr>
          <p:spPr bwMode="auto">
            <a:xfrm>
              <a:off x="5920323" y="2783021"/>
              <a:ext cx="534478" cy="459088"/>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1" name="Freeform 25"/>
            <p:cNvSpPr/>
            <p:nvPr/>
          </p:nvSpPr>
          <p:spPr bwMode="auto">
            <a:xfrm>
              <a:off x="6315274" y="2361065"/>
              <a:ext cx="198038" cy="517599"/>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2" name="Freeform 26"/>
            <p:cNvSpPr/>
            <p:nvPr/>
          </p:nvSpPr>
          <p:spPr bwMode="auto">
            <a:xfrm>
              <a:off x="6072227" y="2841532"/>
              <a:ext cx="569359" cy="690883"/>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3" name="Freeform 27"/>
            <p:cNvSpPr/>
            <p:nvPr/>
          </p:nvSpPr>
          <p:spPr bwMode="auto">
            <a:xfrm>
              <a:off x="6363658" y="2302554"/>
              <a:ext cx="541229" cy="755020"/>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4" name="Freeform 28"/>
            <p:cNvSpPr/>
            <p:nvPr/>
          </p:nvSpPr>
          <p:spPr bwMode="auto">
            <a:xfrm>
              <a:off x="6451425" y="2878664"/>
              <a:ext cx="1019446" cy="1046451"/>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05" name="Group 31"/>
          <p:cNvGrpSpPr/>
          <p:nvPr/>
        </p:nvGrpSpPr>
        <p:grpSpPr>
          <a:xfrm>
            <a:off x="6121058" y="1583367"/>
            <a:ext cx="1755684" cy="1787681"/>
            <a:chOff x="6076950" y="2566001"/>
            <a:chExt cx="3076576" cy="3133124"/>
          </a:xfrm>
          <a:effectLst>
            <a:outerShdw blurRad="177800" dir="18900000" sy="23000" kx="-1200000" algn="bl" rotWithShape="0">
              <a:prstClr val="black">
                <a:alpha val="29000"/>
              </a:prstClr>
            </a:outerShdw>
          </a:effectLst>
        </p:grpSpPr>
        <p:sp>
          <p:nvSpPr>
            <p:cNvPr id="106" name="Freeform 21"/>
            <p:cNvSpPr/>
            <p:nvPr/>
          </p:nvSpPr>
          <p:spPr bwMode="auto">
            <a:xfrm>
              <a:off x="8840788" y="5375275"/>
              <a:ext cx="312738" cy="323850"/>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7" name="Freeform 22"/>
            <p:cNvSpPr/>
            <p:nvPr/>
          </p:nvSpPr>
          <p:spPr bwMode="auto">
            <a:xfrm>
              <a:off x="8129588" y="4606925"/>
              <a:ext cx="782638" cy="903287"/>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8" name="Freeform 23"/>
            <p:cNvSpPr/>
            <p:nvPr/>
          </p:nvSpPr>
          <p:spPr bwMode="auto">
            <a:xfrm>
              <a:off x="8113713" y="4592638"/>
              <a:ext cx="219075" cy="349250"/>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09" name="Freeform 24"/>
            <p:cNvSpPr/>
            <p:nvPr/>
          </p:nvSpPr>
          <p:spPr bwMode="auto">
            <a:xfrm>
              <a:off x="6076950" y="3233738"/>
              <a:ext cx="754063" cy="647700"/>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10" name="Freeform 25"/>
            <p:cNvSpPr/>
            <p:nvPr/>
          </p:nvSpPr>
          <p:spPr bwMode="auto">
            <a:xfrm>
              <a:off x="6634163" y="2638425"/>
              <a:ext cx="279400" cy="730250"/>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11" name="Freeform 26"/>
            <p:cNvSpPr/>
            <p:nvPr/>
          </p:nvSpPr>
          <p:spPr bwMode="auto">
            <a:xfrm>
              <a:off x="6291263" y="3296039"/>
              <a:ext cx="803275" cy="974725"/>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12" name="Freeform 27"/>
            <p:cNvSpPr/>
            <p:nvPr/>
          </p:nvSpPr>
          <p:spPr bwMode="auto">
            <a:xfrm>
              <a:off x="6692301" y="2566001"/>
              <a:ext cx="763588" cy="1065212"/>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C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sp>
          <p:nvSpPr>
            <p:cNvPr id="113" name="Freeform 28"/>
            <p:cNvSpPr/>
            <p:nvPr/>
          </p:nvSpPr>
          <p:spPr bwMode="auto">
            <a:xfrm>
              <a:off x="6826250" y="3368675"/>
              <a:ext cx="1438275" cy="1476375"/>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2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14" name="组合 113"/>
          <p:cNvGrpSpPr/>
          <p:nvPr/>
        </p:nvGrpSpPr>
        <p:grpSpPr>
          <a:xfrm>
            <a:off x="325858" y="1717966"/>
            <a:ext cx="382897" cy="223074"/>
            <a:chOff x="289249" y="1871753"/>
            <a:chExt cx="644857" cy="375691"/>
          </a:xfrm>
        </p:grpSpPr>
        <p:sp>
          <p:nvSpPr>
            <p:cNvPr id="115" name="燕尾形 114"/>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燕尾形 115"/>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7" name="矩形 116"/>
          <p:cNvSpPr/>
          <p:nvPr/>
        </p:nvSpPr>
        <p:spPr>
          <a:xfrm>
            <a:off x="765959" y="1903448"/>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1050">
              <a:solidFill>
                <a:schemeClr val="bg1"/>
              </a:solidFill>
              <a:ea typeface="微软雅黑" panose="020b0503020204020204" pitchFamily="34" charset="-122"/>
            </a:endParaRPr>
          </a:p>
        </p:txBody>
      </p:sp>
      <p:sp>
        <p:nvSpPr>
          <p:cNvPr id="118" name="矩形 11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1636182"/>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endParaRPr lang="zh-CN" altLang="en-US" sz="1600">
              <a:solidFill>
                <a:schemeClr val="accent1"/>
              </a:solidFill>
              <a:latin typeface="+mj-ea"/>
              <a:ea typeface="+mj-ea"/>
              <a:sym typeface="Calibri" panose="020f0502020204030204" pitchFamily="34" charset="0"/>
            </a:endParaRPr>
          </a:p>
        </p:txBody>
      </p:sp>
      <p:cxnSp>
        <p:nvCxnSpPr>
          <p:cNvPr id="119" name="直接连接符 118"/>
          <p:cNvCxnSpPr/>
          <p:nvPr/>
        </p:nvCxnSpPr>
        <p:spPr>
          <a:xfrm>
            <a:off x="875434" y="1932845"/>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325858" y="2599718"/>
            <a:ext cx="382897" cy="223074"/>
            <a:chOff x="289249" y="1871753"/>
            <a:chExt cx="644857" cy="375691"/>
          </a:xfrm>
        </p:grpSpPr>
        <p:sp>
          <p:nvSpPr>
            <p:cNvPr id="121" name="燕尾形 120"/>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燕尾形 121"/>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3" name="矩形 122"/>
          <p:cNvSpPr/>
          <p:nvPr/>
        </p:nvSpPr>
        <p:spPr>
          <a:xfrm>
            <a:off x="765959" y="2785200"/>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1050">
              <a:solidFill>
                <a:schemeClr val="bg1"/>
              </a:solidFill>
              <a:ea typeface="微软雅黑" panose="020b0503020204020204" pitchFamily="34" charset="-122"/>
            </a:endParaRPr>
          </a:p>
        </p:txBody>
      </p:sp>
      <p:sp>
        <p:nvSpPr>
          <p:cNvPr id="124" name="矩形 12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2517934"/>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endParaRPr lang="zh-CN" altLang="en-US" sz="1600">
              <a:solidFill>
                <a:schemeClr val="accent1"/>
              </a:solidFill>
              <a:latin typeface="+mj-ea"/>
              <a:ea typeface="+mj-ea"/>
              <a:sym typeface="Calibri" panose="020f0502020204030204" pitchFamily="34" charset="0"/>
            </a:endParaRPr>
          </a:p>
        </p:txBody>
      </p:sp>
      <p:cxnSp>
        <p:nvCxnSpPr>
          <p:cNvPr id="125" name="直接连接符 124"/>
          <p:cNvCxnSpPr/>
          <p:nvPr/>
        </p:nvCxnSpPr>
        <p:spPr>
          <a:xfrm>
            <a:off x="875434" y="2814597"/>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325858" y="3481470"/>
            <a:ext cx="382897" cy="223074"/>
            <a:chOff x="289249" y="1871753"/>
            <a:chExt cx="644857" cy="375691"/>
          </a:xfrm>
        </p:grpSpPr>
        <p:sp>
          <p:nvSpPr>
            <p:cNvPr id="127" name="燕尾形 126"/>
            <p:cNvSpPr/>
            <p:nvPr/>
          </p:nvSpPr>
          <p:spPr>
            <a:xfrm>
              <a:off x="289249" y="1871753"/>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8" name="燕尾形 127"/>
            <p:cNvSpPr/>
            <p:nvPr/>
          </p:nvSpPr>
          <p:spPr>
            <a:xfrm>
              <a:off x="570212" y="1883550"/>
              <a:ext cx="363894" cy="36389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9" name="矩形 128"/>
          <p:cNvSpPr/>
          <p:nvPr/>
        </p:nvSpPr>
        <p:spPr>
          <a:xfrm>
            <a:off x="765959" y="3666952"/>
            <a:ext cx="3518356" cy="577081"/>
          </a:xfrm>
          <a:prstGeom prst="rect">
            <a:avLst/>
          </a:prstGeom>
        </p:spPr>
        <p:txBody>
          <a:bodyPr wrap="square">
            <a:spAutoFit/>
          </a:bodyPr>
          <a:lstStyle/>
          <a:p>
            <a:pP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1050">
              <a:solidFill>
                <a:schemeClr val="bg1"/>
              </a:solidFill>
              <a:ea typeface="微软雅黑" panose="020b0503020204020204" pitchFamily="34" charset="-122"/>
            </a:endParaRPr>
          </a:p>
        </p:txBody>
      </p:sp>
      <p:sp>
        <p:nvSpPr>
          <p:cNvPr id="130" name="矩形 129"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775790" y="3399686"/>
            <a:ext cx="1127507" cy="338554"/>
          </a:xfrm>
          <a:prstGeom prst="rect">
            <a:avLst/>
          </a:prstGeom>
          <a:noFill/>
        </p:spPr>
        <p:txBody>
          <a:bodyPr wrap="square">
            <a:spAutoFit/>
          </a:bodyPr>
          <a:lstStyle/>
          <a:p>
            <a:pPr defTabSz="514350" fontAlgn="base">
              <a:spcBef>
                <a:spcPct val="0"/>
              </a:spcBef>
              <a:spcAft>
                <a:spcPct val="0"/>
              </a:spcAft>
            </a:pPr>
            <a:r>
              <a:rPr lang="zh-CN" altLang="en-US" sz="1600">
                <a:solidFill>
                  <a:schemeClr val="accent1"/>
                </a:solidFill>
                <a:latin typeface="+mj-ea"/>
                <a:ea typeface="+mj-ea"/>
                <a:sym typeface="Calibri" panose="020f0502020204030204" pitchFamily="34" charset="0"/>
              </a:rPr>
              <a:t>未来目标</a:t>
            </a:r>
            <a:endParaRPr lang="zh-CN" altLang="en-US" sz="1600">
              <a:solidFill>
                <a:schemeClr val="accent1"/>
              </a:solidFill>
              <a:latin typeface="+mj-ea"/>
              <a:ea typeface="+mj-ea"/>
              <a:sym typeface="Calibri" panose="020f0502020204030204" pitchFamily="34" charset="0"/>
            </a:endParaRPr>
          </a:p>
        </p:txBody>
      </p:sp>
      <p:cxnSp>
        <p:nvCxnSpPr>
          <p:cNvPr id="131" name="直接连接符 130"/>
          <p:cNvCxnSpPr/>
          <p:nvPr/>
        </p:nvCxnSpPr>
        <p:spPr>
          <a:xfrm>
            <a:off x="875434" y="3696349"/>
            <a:ext cx="17728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srcRect l="436" t="5290" r="436" b="24047"/>
          <a:stretch>
            <a:fillRect/>
          </a:stretch>
        </p:blipFill>
        <p:spPr>
          <a:xfrm>
            <a:off x="796731" y="1161826"/>
            <a:ext cx="2669575" cy="2669575"/>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5" name="矩形 14"/>
          <p:cNvSpPr>
            <a:spLocks noChangeArrowheads="1"/>
          </p:cNvSpPr>
          <p:nvPr/>
        </p:nvSpPr>
        <p:spPr bwMode="auto">
          <a:xfrm>
            <a:off x="3717937" y="2131616"/>
            <a:ext cx="5109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3200">
                <a:solidFill>
                  <a:schemeClr val="bg1"/>
                </a:solidFill>
                <a:effectLst>
                  <a:outerShdw blurRad="50800" dist="38100" dir="5400000" algn="t" rotWithShape="0">
                    <a:prstClr val="black">
                      <a:alpha val="40000"/>
                    </a:prstClr>
                  </a:outerShdw>
                </a:effectLst>
                <a:latin typeface="方正粗谭黑简体"/>
                <a:ea typeface="方正粗谭黑简体"/>
              </a:rPr>
              <a:t>请大家对我给予</a:t>
            </a:r>
            <a:r>
              <a:rPr lang="zh-CN" altLang="en-US" sz="3200">
                <a:solidFill>
                  <a:srgbClr val="BC0000"/>
                </a:solidFill>
                <a:effectLst>
                  <a:outerShdw blurRad="50800" dist="38100" dir="5400000" algn="t" rotWithShape="0">
                    <a:prstClr val="black">
                      <a:alpha val="40000"/>
                    </a:prstClr>
                  </a:outerShdw>
                </a:effectLst>
                <a:latin typeface="方正粗谭黑简体"/>
                <a:ea typeface="方正粗谭黑简体"/>
              </a:rPr>
              <a:t>支持和信任</a:t>
            </a:r>
            <a:endParaRPr lang="zh-CN" altLang="en-US" sz="3200">
              <a:solidFill>
                <a:srgbClr val="BC0000"/>
              </a:solidFill>
              <a:effectLst>
                <a:outerShdw blurRad="50800" dist="38100" dir="5400000" algn="t" rotWithShape="0">
                  <a:prstClr val="black">
                    <a:alpha val="40000"/>
                  </a:prstClr>
                </a:outerShdw>
              </a:effectLst>
              <a:latin typeface="方正粗谭黑简体"/>
              <a:ea typeface="方正粗谭黑简体"/>
            </a:endParaRPr>
          </a:p>
        </p:txBody>
      </p:sp>
      <p:sp>
        <p:nvSpPr>
          <p:cNvPr id="6" name="文本框 5"/>
          <p:cNvSpPr txBox="1"/>
          <p:nvPr/>
        </p:nvSpPr>
        <p:spPr>
          <a:xfrm>
            <a:off x="3732685" y="2625307"/>
            <a:ext cx="4487083" cy="461665"/>
          </a:xfrm>
          <a:prstGeom prst="rect">
            <a:avLst/>
          </a:prstGeom>
          <a:noFill/>
        </p:spPr>
        <p:txBody>
          <a:bodyPr wrap="square" rtlCol="0">
            <a:spAutoFit/>
          </a:bodyPr>
          <a:lstStyle/>
          <a:p>
            <a:r>
              <a:rPr lang="en-US" altLang="zh-CN" sz="2400">
                <a:solidFill>
                  <a:prstClr val="white"/>
                </a:solidFill>
                <a:latin typeface="Arial"/>
                <a:ea typeface="方正粗谭黑简体" panose="02000000000000000000" pitchFamily="2" charset="-122"/>
              </a:rPr>
              <a:t>THANK YOU FOR WATCHING</a:t>
            </a:r>
            <a:endParaRPr lang="en-US" altLang="zh-CN" sz="2400">
              <a:solidFill>
                <a:prstClr val="white"/>
              </a:solidFill>
              <a:latin typeface="Arial"/>
              <a:ea typeface="方正粗谭黑简体" panose="02000000000000000000" pitchFamily="2" charset="-122"/>
            </a:endParaRPr>
          </a:p>
        </p:txBody>
      </p:sp>
      <p:sp>
        <p:nvSpPr>
          <p:cNvPr id="9" name="文本框 8"/>
          <p:cNvSpPr txBox="1">
            <a:spLocks noChangeArrowheads="1"/>
          </p:cNvSpPr>
          <p:nvPr/>
        </p:nvSpPr>
        <p:spPr bwMode="auto">
          <a:xfrm>
            <a:off x="4574892" y="3183786"/>
            <a:ext cx="13131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400">
                <a:solidFill>
                  <a:prstClr val="white"/>
                </a:solidFill>
                <a:latin typeface="Broadway" pitchFamily="82" charset="0"/>
                <a:ea typeface="方正粗谭黑简体" panose="02000000000000000000" pitchFamily="2" charset="-122"/>
              </a:rPr>
              <a:t>202X.10.31</a:t>
            </a:r>
            <a:endParaRPr lang="zh-CN" altLang="en-US" sz="1400">
              <a:solidFill>
                <a:prstClr val="white"/>
              </a:solidFill>
              <a:latin typeface="Broadway" pitchFamily="82" charset="0"/>
              <a:ea typeface="方正粗谭黑简体" panose="02000000000000000000" pitchFamily="2" charset="-122"/>
            </a:endParaRPr>
          </a:p>
        </p:txBody>
      </p:sp>
      <p:cxnSp>
        <p:nvCxnSpPr>
          <p:cNvPr id="11" name="直接连接符 10"/>
          <p:cNvCxnSpPr/>
          <p:nvPr/>
        </p:nvCxnSpPr>
        <p:spPr>
          <a:xfrm>
            <a:off x="3849536" y="3142912"/>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354" y="2209800"/>
            <a:ext cx="447675" cy="49291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015" strike="noStrike" noProof="1">
              <a:solidFill>
                <a:prstClr val="white"/>
              </a:solidFill>
            </a:endParaRPr>
          </a:p>
        </p:txBody>
      </p:sp>
      <p:sp>
        <p:nvSpPr>
          <p:cNvPr id="4" name="矩形 3"/>
          <p:cNvSpPr/>
          <p:nvPr/>
        </p:nvSpPr>
        <p:spPr>
          <a:xfrm>
            <a:off x="2124075" y="2212181"/>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1637110"/>
            <a:ext cx="6984206"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206" y="1633538"/>
            <a:ext cx="640556" cy="5845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1015" strike="noStrike" noProof="1">
              <a:solidFill>
                <a:prstClr val="white"/>
              </a:solidFill>
            </a:endParaRPr>
          </a:p>
        </p:txBody>
      </p:sp>
      <p:sp>
        <p:nvSpPr>
          <p:cNvPr id="38917" name="矩形 11"/>
          <p:cNvSpPr/>
          <p:nvPr/>
        </p:nvSpPr>
        <p:spPr>
          <a:xfrm>
            <a:off x="1390650" y="2940844"/>
            <a:ext cx="6271022" cy="1269206"/>
          </a:xfrm>
          <a:prstGeom prst="rect">
            <a:avLst/>
          </a:prstGeom>
          <a:noFill/>
          <a:ln w="25400">
            <a:noFill/>
          </a:ln>
        </p:spPr>
        <p:txBody>
          <a:bodyPr lIns="91437" tIns="45718" rIns="91437" bIns="4571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006" y="116681"/>
            <a:ext cx="2857500" cy="1428750"/>
          </a:xfrm>
          <a:prstGeom prst="rect">
            <a:avLst/>
          </a:prstGeom>
          <a:noFill/>
          <a:ln w="9525">
            <a:noFill/>
          </a:ln>
        </p:spPr>
      </p:pic>
    </p:spTree>
  </p:cSld>
  <p:clrMapOvr>
    <a:masterClrMapping/>
  </p:clrMapOvr>
  <p:transition spd="slow">
    <p:wipe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254242" y="2091840"/>
            <a:ext cx="2692158" cy="584775"/>
          </a:xfrm>
          <a:prstGeom prst="rect">
            <a:avLst/>
          </a:prstGeom>
          <a:noFill/>
        </p:spPr>
        <p:txBody>
          <a:bodyPr wrap="square" rtlCol="0">
            <a:spAutoFit/>
          </a:bodyPr>
          <a:lstStyle/>
          <a:p>
            <a:r>
              <a:rPr lang="en-US" altLang="zh-CN" sz="3200" b="1">
                <a:solidFill>
                  <a:srgbClr val="FF0000"/>
                </a:solidFill>
                <a:latin typeface="+mj-lt"/>
                <a:ea typeface="方正粗谭黑简体" panose="02000000000000000000" pitchFamily="2" charset="-122"/>
              </a:rPr>
              <a:t>C</a:t>
            </a:r>
            <a:r>
              <a:rPr lang="en-US" altLang="zh-CN" sz="3200" b="1">
                <a:solidFill>
                  <a:schemeClr val="bg1"/>
                </a:solidFill>
                <a:latin typeface="+mj-lt"/>
                <a:ea typeface="方正粗谭黑简体" panose="02000000000000000000" pitchFamily="2" charset="-122"/>
              </a:rPr>
              <a:t>ONTENTS</a:t>
            </a:r>
            <a:endParaRPr lang="en-US" altLang="zh-CN" sz="3200" b="1">
              <a:solidFill>
                <a:schemeClr val="bg1"/>
              </a:solidFill>
              <a:latin typeface="+mj-lt"/>
              <a:ea typeface="方正粗谭黑简体" panose="02000000000000000000" pitchFamily="2" charset="-122"/>
            </a:endParaRPr>
          </a:p>
        </p:txBody>
      </p:sp>
      <p:cxnSp>
        <p:nvCxnSpPr>
          <p:cNvPr id="5" name="直接连接符 4"/>
          <p:cNvCxnSpPr/>
          <p:nvPr/>
        </p:nvCxnSpPr>
        <p:spPr>
          <a:xfrm>
            <a:off x="399189" y="2676615"/>
            <a:ext cx="4817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7" name="矩形 14"/>
          <p:cNvSpPr>
            <a:spLocks noChangeArrowheads="1"/>
          </p:cNvSpPr>
          <p:nvPr/>
        </p:nvSpPr>
        <p:spPr bwMode="auto">
          <a:xfrm>
            <a:off x="5665821" y="1076960"/>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2400">
                <a:solidFill>
                  <a:schemeClr val="bg1"/>
                </a:solidFill>
                <a:latin typeface="+mj-ea"/>
                <a:ea typeface="+mj-ea"/>
              </a:rPr>
              <a:t>个人简介</a:t>
            </a:r>
            <a:endParaRPr lang="zh-CN" altLang="en-US" sz="2400">
              <a:solidFill>
                <a:schemeClr val="bg1"/>
              </a:solidFill>
              <a:latin typeface="+mj-ea"/>
              <a:ea typeface="+mj-ea"/>
            </a:endParaRPr>
          </a:p>
        </p:txBody>
      </p:sp>
      <p:sp>
        <p:nvSpPr>
          <p:cNvPr id="8" name="矩形 7"/>
          <p:cNvSpPr>
            <a:spLocks noChangeArrowheads="1"/>
          </p:cNvSpPr>
          <p:nvPr/>
        </p:nvSpPr>
        <p:spPr bwMode="auto">
          <a:xfrm>
            <a:off x="5692348" y="1973257"/>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a:solidFill>
                  <a:schemeClr val="bg1"/>
                </a:solidFill>
                <a:latin typeface="+mj-ea"/>
                <a:ea typeface="+mj-ea"/>
              </a:rPr>
              <a:t>岗位认识</a:t>
            </a:r>
            <a:endParaRPr lang="zh-CN" altLang="en-US" sz="2400">
              <a:solidFill>
                <a:schemeClr val="bg1"/>
              </a:solidFill>
              <a:latin typeface="+mj-ea"/>
              <a:ea typeface="+mj-ea"/>
            </a:endParaRPr>
          </a:p>
        </p:txBody>
      </p:sp>
      <p:sp>
        <p:nvSpPr>
          <p:cNvPr id="9" name="矩形 30"/>
          <p:cNvSpPr>
            <a:spLocks noChangeArrowheads="1"/>
          </p:cNvSpPr>
          <p:nvPr/>
        </p:nvSpPr>
        <p:spPr bwMode="auto">
          <a:xfrm>
            <a:off x="5692348" y="2862953"/>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a:solidFill>
                  <a:schemeClr val="bg1"/>
                </a:solidFill>
                <a:latin typeface="+mj-ea"/>
                <a:ea typeface="+mj-ea"/>
              </a:rPr>
              <a:t>竞聘优势</a:t>
            </a:r>
            <a:endParaRPr lang="zh-CN" altLang="en-US" sz="2400">
              <a:solidFill>
                <a:schemeClr val="bg1"/>
              </a:solidFill>
              <a:latin typeface="+mj-ea"/>
              <a:ea typeface="+mj-ea"/>
            </a:endParaRPr>
          </a:p>
        </p:txBody>
      </p:sp>
      <p:sp>
        <p:nvSpPr>
          <p:cNvPr id="10" name="矩形 38"/>
          <p:cNvSpPr>
            <a:spLocks noChangeArrowheads="1"/>
          </p:cNvSpPr>
          <p:nvPr/>
        </p:nvSpPr>
        <p:spPr bwMode="auto">
          <a:xfrm>
            <a:off x="5692348" y="3766081"/>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400">
                <a:solidFill>
                  <a:schemeClr val="bg1"/>
                </a:solidFill>
                <a:latin typeface="+mj-ea"/>
                <a:ea typeface="+mj-ea"/>
              </a:rPr>
              <a:t>工作规划</a:t>
            </a:r>
            <a:endParaRPr lang="zh-CN" altLang="en-US" sz="2400">
              <a:solidFill>
                <a:schemeClr val="bg1"/>
              </a:solidFill>
              <a:latin typeface="+mj-ea"/>
              <a:ea typeface="+mj-ea"/>
            </a:endParaRPr>
          </a:p>
        </p:txBody>
      </p:sp>
      <p:sp>
        <p:nvSpPr>
          <p:cNvPr id="11" name="文本框 10"/>
          <p:cNvSpPr txBox="1"/>
          <p:nvPr/>
        </p:nvSpPr>
        <p:spPr>
          <a:xfrm>
            <a:off x="5692348" y="1443519"/>
            <a:ext cx="1612693" cy="276999"/>
          </a:xfrm>
          <a:prstGeom prst="rect">
            <a:avLst/>
          </a:prstGeom>
          <a:noFill/>
        </p:spPr>
        <p:txBody>
          <a:bodyPr wrap="square" rtlCol="0">
            <a:spAutoFit/>
          </a:bodyPr>
          <a:lstStyle/>
          <a:p>
            <a:r>
              <a:rPr lang="en-US" altLang="zh-CN" sz="1200">
                <a:solidFill>
                  <a:schemeClr val="bg1"/>
                </a:solidFill>
                <a:latin typeface="+mj-lt"/>
                <a:ea typeface="方正粗谭黑简体" panose="02000000000000000000" pitchFamily="2" charset="-122"/>
              </a:rPr>
              <a:t>Personal Profile</a:t>
            </a:r>
            <a:endParaRPr lang="en-US" altLang="zh-CN" sz="1200">
              <a:solidFill>
                <a:schemeClr val="bg1"/>
              </a:solidFill>
              <a:latin typeface="+mj-lt"/>
              <a:ea typeface="方正粗谭黑简体" panose="02000000000000000000" pitchFamily="2" charset="-122"/>
            </a:endParaRPr>
          </a:p>
        </p:txBody>
      </p:sp>
      <p:sp>
        <p:nvSpPr>
          <p:cNvPr id="12" name="文本框 11"/>
          <p:cNvSpPr txBox="1"/>
          <p:nvPr/>
        </p:nvSpPr>
        <p:spPr>
          <a:xfrm>
            <a:off x="5692348" y="2357294"/>
            <a:ext cx="1451407" cy="276999"/>
          </a:xfrm>
          <a:prstGeom prst="rect">
            <a:avLst/>
          </a:prstGeom>
          <a:noFill/>
        </p:spPr>
        <p:txBody>
          <a:bodyPr wrap="square" rtlCol="0">
            <a:spAutoFit/>
          </a:bodyPr>
          <a:lstStyle/>
          <a:p>
            <a:r>
              <a:rPr lang="en-US" altLang="zh-CN" sz="1200">
                <a:solidFill>
                  <a:schemeClr val="bg1"/>
                </a:solidFill>
                <a:latin typeface="+mj-lt"/>
                <a:ea typeface="方正粗谭黑简体" panose="02000000000000000000" pitchFamily="2" charset="-122"/>
              </a:rPr>
              <a:t>Job Knowledge</a:t>
            </a:r>
            <a:endParaRPr lang="en-US" altLang="zh-CN" sz="1200">
              <a:solidFill>
                <a:schemeClr val="bg1"/>
              </a:solidFill>
              <a:latin typeface="+mj-lt"/>
              <a:ea typeface="方正粗谭黑简体" panose="02000000000000000000" pitchFamily="2" charset="-122"/>
            </a:endParaRPr>
          </a:p>
        </p:txBody>
      </p:sp>
      <p:sp>
        <p:nvSpPr>
          <p:cNvPr id="13" name="文本框 12"/>
          <p:cNvSpPr txBox="1"/>
          <p:nvPr/>
        </p:nvSpPr>
        <p:spPr>
          <a:xfrm>
            <a:off x="5692348" y="3238516"/>
            <a:ext cx="1898122" cy="276999"/>
          </a:xfrm>
          <a:prstGeom prst="rect">
            <a:avLst/>
          </a:prstGeom>
          <a:noFill/>
        </p:spPr>
        <p:txBody>
          <a:bodyPr wrap="square" rtlCol="0">
            <a:spAutoFit/>
          </a:bodyPr>
          <a:lstStyle/>
          <a:p>
            <a:r>
              <a:rPr lang="en-US" altLang="zh-CN" sz="1200">
                <a:solidFill>
                  <a:schemeClr val="bg1"/>
                </a:solidFill>
                <a:latin typeface="+mj-lt"/>
                <a:ea typeface="方正粗谭黑简体" panose="02000000000000000000" pitchFamily="2" charset="-122"/>
              </a:rPr>
              <a:t>Competition Advantage</a:t>
            </a:r>
            <a:endParaRPr lang="en-US" altLang="zh-CN" sz="1200">
              <a:solidFill>
                <a:schemeClr val="bg1"/>
              </a:solidFill>
              <a:latin typeface="+mj-lt"/>
              <a:ea typeface="方正粗谭黑简体" panose="02000000000000000000" pitchFamily="2" charset="-122"/>
            </a:endParaRPr>
          </a:p>
        </p:txBody>
      </p:sp>
      <p:sp>
        <p:nvSpPr>
          <p:cNvPr id="14" name="文本框 13"/>
          <p:cNvSpPr txBox="1"/>
          <p:nvPr/>
        </p:nvSpPr>
        <p:spPr>
          <a:xfrm>
            <a:off x="5692348" y="4152291"/>
            <a:ext cx="1389246" cy="276999"/>
          </a:xfrm>
          <a:prstGeom prst="rect">
            <a:avLst/>
          </a:prstGeom>
          <a:noFill/>
        </p:spPr>
        <p:txBody>
          <a:bodyPr wrap="square" rtlCol="0">
            <a:spAutoFit/>
          </a:bodyPr>
          <a:lstStyle/>
          <a:p>
            <a:r>
              <a:rPr lang="en-US" altLang="zh-CN" sz="1200">
                <a:solidFill>
                  <a:schemeClr val="bg1"/>
                </a:solidFill>
                <a:latin typeface="+mj-lt"/>
                <a:ea typeface="方正粗谭黑简体" panose="02000000000000000000" pitchFamily="2" charset="-122"/>
              </a:rPr>
              <a:t>Job Planning</a:t>
            </a:r>
            <a:endParaRPr lang="en-US" altLang="zh-CN" sz="1200">
              <a:solidFill>
                <a:schemeClr val="bg1"/>
              </a:solidFill>
              <a:latin typeface="+mj-lt"/>
              <a:ea typeface="方正粗谭黑简体" panose="02000000000000000000" pitchFamily="2" charset="-122"/>
            </a:endParaRPr>
          </a:p>
        </p:txBody>
      </p:sp>
      <p:sp>
        <p:nvSpPr>
          <p:cNvPr id="15" name="矩形 14"/>
          <p:cNvSpPr/>
          <p:nvPr/>
        </p:nvSpPr>
        <p:spPr>
          <a:xfrm>
            <a:off x="291932" y="2678393"/>
            <a:ext cx="3507908" cy="507831"/>
          </a:xfrm>
          <a:prstGeom prst="rect">
            <a:avLst/>
          </a:prstGeom>
        </p:spPr>
        <p:txBody>
          <a:bodyPr wrap="square">
            <a:spAutoFit/>
          </a:bodyPr>
          <a:lstStyle/>
          <a:p>
            <a:pPr>
              <a:lnSpc>
                <a:spcPct val="150000"/>
              </a:lnSpc>
              <a:defRPr/>
            </a:pPr>
            <a:r>
              <a:rPr lang="en-US" altLang="zh-CN" sz="90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900">
              <a:solidFill>
                <a:prstClr val="white"/>
              </a:solidFill>
              <a:ea typeface="微软雅黑" panose="020b0503020204020204" pitchFamily="34" charset="-122"/>
            </a:endParaRPr>
          </a:p>
        </p:txBody>
      </p:sp>
      <p:sp>
        <p:nvSpPr>
          <p:cNvPr id="16" name="文本框 15"/>
          <p:cNvSpPr txBox="1"/>
          <p:nvPr/>
        </p:nvSpPr>
        <p:spPr>
          <a:xfrm>
            <a:off x="4999532" y="1058799"/>
            <a:ext cx="846027" cy="523220"/>
          </a:xfrm>
          <a:prstGeom prst="rect">
            <a:avLst/>
          </a:prstGeom>
          <a:noFill/>
        </p:spPr>
        <p:txBody>
          <a:bodyPr wrap="square" rtlCol="0">
            <a:spAutoFit/>
          </a:bodyPr>
          <a:lstStyle/>
          <a:p>
            <a:pPr algn="ctr"/>
            <a:r>
              <a:rPr lang="en-US" altLang="zh-CN" sz="2800" b="1">
                <a:solidFill>
                  <a:schemeClr val="bg1"/>
                </a:solidFill>
                <a:latin typeface="+mj-lt"/>
                <a:ea typeface="方正粗谭黑简体" panose="02000000000000000000" pitchFamily="2" charset="-122"/>
              </a:rPr>
              <a:t>01.</a:t>
            </a:r>
            <a:endParaRPr lang="en-US" altLang="zh-CN" sz="2800" b="1">
              <a:solidFill>
                <a:schemeClr val="bg1"/>
              </a:solidFill>
              <a:latin typeface="+mj-lt"/>
              <a:ea typeface="方正粗谭黑简体" panose="02000000000000000000" pitchFamily="2" charset="-122"/>
            </a:endParaRPr>
          </a:p>
        </p:txBody>
      </p:sp>
      <p:sp>
        <p:nvSpPr>
          <p:cNvPr id="17" name="文本框 16"/>
          <p:cNvSpPr txBox="1"/>
          <p:nvPr/>
        </p:nvSpPr>
        <p:spPr>
          <a:xfrm>
            <a:off x="4999532" y="1955696"/>
            <a:ext cx="846027" cy="523220"/>
          </a:xfrm>
          <a:prstGeom prst="rect">
            <a:avLst/>
          </a:prstGeom>
          <a:noFill/>
        </p:spPr>
        <p:txBody>
          <a:bodyPr wrap="square" rtlCol="0">
            <a:spAutoFit/>
          </a:bodyPr>
          <a:lstStyle/>
          <a:p>
            <a:pPr algn="ctr"/>
            <a:r>
              <a:rPr lang="en-US" altLang="zh-CN" sz="2800" b="1">
                <a:solidFill>
                  <a:schemeClr val="bg1"/>
                </a:solidFill>
                <a:latin typeface="+mj-lt"/>
                <a:ea typeface="方正粗谭黑简体" panose="02000000000000000000" pitchFamily="2" charset="-122"/>
              </a:rPr>
              <a:t>02.</a:t>
            </a:r>
            <a:endParaRPr lang="en-US" altLang="zh-CN" sz="2800" b="1">
              <a:solidFill>
                <a:schemeClr val="bg1"/>
              </a:solidFill>
              <a:latin typeface="+mj-lt"/>
              <a:ea typeface="方正粗谭黑简体" panose="02000000000000000000" pitchFamily="2" charset="-122"/>
            </a:endParaRPr>
          </a:p>
        </p:txBody>
      </p:sp>
      <p:sp>
        <p:nvSpPr>
          <p:cNvPr id="18" name="文本框 17"/>
          <p:cNvSpPr txBox="1"/>
          <p:nvPr/>
        </p:nvSpPr>
        <p:spPr>
          <a:xfrm>
            <a:off x="4999532" y="2852593"/>
            <a:ext cx="846027" cy="523220"/>
          </a:xfrm>
          <a:prstGeom prst="rect">
            <a:avLst/>
          </a:prstGeom>
          <a:noFill/>
        </p:spPr>
        <p:txBody>
          <a:bodyPr wrap="square" rtlCol="0">
            <a:spAutoFit/>
          </a:bodyPr>
          <a:lstStyle/>
          <a:p>
            <a:pPr algn="ctr"/>
            <a:r>
              <a:rPr lang="en-US" altLang="zh-CN" sz="2800" b="1">
                <a:solidFill>
                  <a:schemeClr val="bg1"/>
                </a:solidFill>
                <a:latin typeface="+mj-lt"/>
                <a:ea typeface="方正粗谭黑简体" panose="02000000000000000000" pitchFamily="2" charset="-122"/>
              </a:rPr>
              <a:t>03.</a:t>
            </a:r>
            <a:endParaRPr lang="en-US" altLang="zh-CN" sz="2800" b="1">
              <a:solidFill>
                <a:schemeClr val="bg1"/>
              </a:solidFill>
              <a:latin typeface="+mj-lt"/>
              <a:ea typeface="方正粗谭黑简体" panose="02000000000000000000" pitchFamily="2" charset="-122"/>
            </a:endParaRPr>
          </a:p>
        </p:txBody>
      </p:sp>
      <p:sp>
        <p:nvSpPr>
          <p:cNvPr id="19" name="文本框 18"/>
          <p:cNvSpPr txBox="1"/>
          <p:nvPr/>
        </p:nvSpPr>
        <p:spPr>
          <a:xfrm>
            <a:off x="4999532" y="3749489"/>
            <a:ext cx="846027" cy="523220"/>
          </a:xfrm>
          <a:prstGeom prst="rect">
            <a:avLst/>
          </a:prstGeom>
          <a:noFill/>
        </p:spPr>
        <p:txBody>
          <a:bodyPr wrap="square" rtlCol="0">
            <a:spAutoFit/>
          </a:bodyPr>
          <a:lstStyle/>
          <a:p>
            <a:pPr algn="ctr"/>
            <a:r>
              <a:rPr lang="en-US" altLang="zh-CN" sz="2800" b="1">
                <a:solidFill>
                  <a:schemeClr val="bg1"/>
                </a:solidFill>
                <a:latin typeface="+mj-lt"/>
                <a:ea typeface="方正粗谭黑简体" panose="02000000000000000000" pitchFamily="2" charset="-122"/>
              </a:rPr>
              <a:t>04.</a:t>
            </a:r>
            <a:endParaRPr lang="en-US" altLang="zh-CN" sz="2800" b="1">
              <a:solidFill>
                <a:schemeClr val="bg1"/>
              </a:solidFill>
              <a:latin typeface="+mj-lt"/>
              <a:ea typeface="方正粗谭黑简体" panose="02000000000000000000" pitchFamily="2" charset="-122"/>
            </a:endParaRPr>
          </a:p>
        </p:txBody>
      </p:sp>
    </p:spTree>
  </p:cSld>
  <p:clrMapOvr>
    <a:masterClrMapping/>
  </p:clrMapOvr>
  <p:transition spd="slow">
    <p:wipe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schemeClr val="bg1"/>
                </a:solidFill>
                <a:effectLst>
                  <a:outerShdw blurRad="50800" dist="38100" dir="5400000" algn="t" rotWithShape="0">
                    <a:prstClr val="black">
                      <a:alpha val="40000"/>
                    </a:prstClr>
                  </a:outerShdw>
                </a:effectLst>
                <a:latin typeface="+mj-ea"/>
                <a:ea typeface="+mj-ea"/>
              </a:rPr>
              <a:t>个人</a:t>
            </a:r>
            <a:r>
              <a:rPr lang="zh-CN" altLang="en-US" sz="5400">
                <a:solidFill>
                  <a:srgbClr val="FF0000"/>
                </a:solidFill>
                <a:effectLst>
                  <a:outerShdw blurRad="50800" dist="38100" dir="5400000" algn="t" rotWithShape="0">
                    <a:prstClr val="black">
                      <a:alpha val="40000"/>
                    </a:prstClr>
                  </a:outerShdw>
                </a:effectLst>
                <a:latin typeface="+mj-ea"/>
                <a:ea typeface="+mj-ea"/>
              </a:rPr>
              <a:t>简介</a:t>
            </a:r>
            <a:endParaRPr lang="zh-CN" altLang="en-US" sz="5400">
              <a:solidFill>
                <a:srgbClr val="FF0000"/>
              </a:solidFill>
              <a:effectLst>
                <a:outerShdw blurRad="50800" dist="38100" dir="5400000" algn="t" rotWithShape="0">
                  <a:prstClr val="black">
                    <a:alpha val="40000"/>
                  </a:prstClr>
                </a:outerShdw>
              </a:effectLst>
              <a:latin typeface="+mj-ea"/>
              <a:ea typeface="+mj-ea"/>
            </a:endParaRPr>
          </a:p>
        </p:txBody>
      </p:sp>
      <p:sp>
        <p:nvSpPr>
          <p:cNvPr id="7" name="文本框 6"/>
          <p:cNvSpPr txBox="1"/>
          <p:nvPr/>
        </p:nvSpPr>
        <p:spPr>
          <a:xfrm>
            <a:off x="3074719" y="3554750"/>
            <a:ext cx="2959034" cy="523220"/>
          </a:xfrm>
          <a:prstGeom prst="rect">
            <a:avLst/>
          </a:prstGeom>
          <a:noFill/>
        </p:spPr>
        <p:txBody>
          <a:bodyPr wrap="square" rtlCol="0">
            <a:spAutoFit/>
          </a:bodyPr>
          <a:lstStyle/>
          <a:p>
            <a:pPr algn="ctr"/>
            <a:r>
              <a:rPr lang="en-US" altLang="zh-CN" sz="2800">
                <a:solidFill>
                  <a:schemeClr val="bg1"/>
                </a:solidFill>
                <a:latin typeface="+mj-lt"/>
                <a:ea typeface="方正粗谭黑简体" panose="02000000000000000000" pitchFamily="2" charset="-122"/>
              </a:rPr>
              <a:t>Personal Profile</a:t>
            </a:r>
            <a:endParaRPr lang="en-US" altLang="zh-CN" sz="2800">
              <a:solidFill>
                <a:schemeClr val="bg1"/>
              </a:solidFill>
              <a:latin typeface="+mj-lt"/>
              <a:ea typeface="方正粗谭黑简体" panose="02000000000000000000" pitchFamily="2" charset="-122"/>
            </a:endParaRP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050">
              <a:solidFill>
                <a:schemeClr val="bg1"/>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mj-ea"/>
                <a:ea typeface="+mj-ea"/>
              </a:rPr>
              <a:t>个人简介</a:t>
            </a:r>
            <a:endParaRPr lang="zh-CN" altLang="en-US" sz="2800">
              <a:solidFill>
                <a:schemeClr val="bg1"/>
              </a:solidFill>
              <a:latin typeface="+mj-ea"/>
              <a:ea typeface="+mj-ea"/>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schemeClr val="bg1"/>
                </a:solidFill>
                <a:latin typeface="+mj-lt"/>
                <a:ea typeface="方正粗谭黑简体" panose="02000000000000000000" pitchFamily="2" charset="-122"/>
              </a:rPr>
              <a:t>Personal Profile</a:t>
            </a:r>
            <a:endParaRPr lang="en-US" altLang="zh-CN" sz="1600">
              <a:solidFill>
                <a:schemeClr val="bg1"/>
              </a:solidFill>
              <a:latin typeface="+mj-lt"/>
              <a:ea typeface="方正粗谭黑简体" panose="02000000000000000000" pitchFamily="2" charset="-122"/>
            </a:endParaRPr>
          </a:p>
        </p:txBody>
      </p:sp>
      <p:sp>
        <p:nvSpPr>
          <p:cNvPr id="8" name="文本框 7"/>
          <p:cNvSpPr txBox="1"/>
          <p:nvPr/>
        </p:nvSpPr>
        <p:spPr>
          <a:xfrm>
            <a:off x="178021" y="1444079"/>
            <a:ext cx="1441420" cy="307777"/>
          </a:xfrm>
          <a:prstGeom prst="rect">
            <a:avLst/>
          </a:prstGeom>
          <a:noFill/>
        </p:spPr>
        <p:txBody>
          <a:bodyPr wrap="none" rtlCol="0">
            <a:spAutoFit/>
          </a:bodyPr>
          <a:lstStyle/>
          <a:p>
            <a:r>
              <a:rPr lang="zh-CN" altLang="en-US" sz="1400">
                <a:solidFill>
                  <a:schemeClr val="bg1"/>
                </a:solidFill>
                <a:latin typeface="+mj-ea"/>
                <a:ea typeface="+mj-ea"/>
              </a:rPr>
              <a:t>姓名：办公资源</a:t>
            </a:r>
            <a:endParaRPr lang="zh-CN" altLang="en-US" sz="1400">
              <a:solidFill>
                <a:schemeClr val="bg1"/>
              </a:solidFill>
              <a:latin typeface="+mj-ea"/>
              <a:ea typeface="+mj-ea"/>
            </a:endParaRPr>
          </a:p>
        </p:txBody>
      </p:sp>
      <p:sp>
        <p:nvSpPr>
          <p:cNvPr id="9" name="文本框 8"/>
          <p:cNvSpPr txBox="1"/>
          <p:nvPr/>
        </p:nvSpPr>
        <p:spPr>
          <a:xfrm>
            <a:off x="178021" y="1837047"/>
            <a:ext cx="934871" cy="307777"/>
          </a:xfrm>
          <a:prstGeom prst="rect">
            <a:avLst/>
          </a:prstGeom>
          <a:noFill/>
        </p:spPr>
        <p:txBody>
          <a:bodyPr wrap="none" rtlCol="0">
            <a:spAutoFit/>
          </a:bodyPr>
          <a:lstStyle/>
          <a:p>
            <a:r>
              <a:rPr lang="zh-CN" altLang="en-US" sz="1400">
                <a:solidFill>
                  <a:schemeClr val="bg1"/>
                </a:solidFill>
                <a:latin typeface="+mj-ea"/>
                <a:ea typeface="+mj-ea"/>
              </a:rPr>
              <a:t>年龄：</a:t>
            </a:r>
            <a:r>
              <a:rPr lang="en-US" altLang="zh-CN" sz="1400">
                <a:solidFill>
                  <a:schemeClr val="bg1"/>
                </a:solidFill>
                <a:latin typeface="+mj-ea"/>
                <a:ea typeface="+mj-ea"/>
              </a:rPr>
              <a:t>24</a:t>
            </a:r>
            <a:endParaRPr lang="zh-CN" altLang="en-US" sz="1400">
              <a:solidFill>
                <a:schemeClr val="bg1"/>
              </a:solidFill>
              <a:latin typeface="+mj-ea"/>
              <a:ea typeface="+mj-ea"/>
            </a:endParaRPr>
          </a:p>
        </p:txBody>
      </p:sp>
      <p:sp>
        <p:nvSpPr>
          <p:cNvPr id="10" name="文本框 9"/>
          <p:cNvSpPr txBox="1"/>
          <p:nvPr/>
        </p:nvSpPr>
        <p:spPr>
          <a:xfrm>
            <a:off x="178021" y="2230015"/>
            <a:ext cx="1441420" cy="307777"/>
          </a:xfrm>
          <a:prstGeom prst="rect">
            <a:avLst/>
          </a:prstGeom>
          <a:noFill/>
        </p:spPr>
        <p:txBody>
          <a:bodyPr wrap="none" rtlCol="0">
            <a:spAutoFit/>
          </a:bodyPr>
          <a:lstStyle/>
          <a:p>
            <a:r>
              <a:rPr lang="zh-CN" altLang="en-US" sz="1400">
                <a:solidFill>
                  <a:schemeClr val="bg1"/>
                </a:solidFill>
                <a:latin typeface="+mj-ea"/>
                <a:ea typeface="+mj-ea"/>
              </a:rPr>
              <a:t>住处：浙江杭州</a:t>
            </a:r>
            <a:endParaRPr lang="zh-CN" altLang="en-US" sz="1400">
              <a:solidFill>
                <a:schemeClr val="bg1"/>
              </a:solidFill>
              <a:latin typeface="+mj-ea"/>
              <a:ea typeface="+mj-ea"/>
            </a:endParaRPr>
          </a:p>
        </p:txBody>
      </p:sp>
      <p:sp>
        <p:nvSpPr>
          <p:cNvPr id="11" name="文本框 10"/>
          <p:cNvSpPr txBox="1"/>
          <p:nvPr/>
        </p:nvSpPr>
        <p:spPr>
          <a:xfrm>
            <a:off x="178021" y="2622983"/>
            <a:ext cx="2675732" cy="307777"/>
          </a:xfrm>
          <a:prstGeom prst="rect">
            <a:avLst/>
          </a:prstGeom>
          <a:noFill/>
        </p:spPr>
        <p:txBody>
          <a:bodyPr wrap="none" rtlCol="0">
            <a:spAutoFit/>
          </a:bodyPr>
          <a:lstStyle/>
          <a:p>
            <a:r>
              <a:rPr lang="zh-CN" altLang="en-US" sz="1400">
                <a:solidFill>
                  <a:schemeClr val="bg1"/>
                </a:solidFill>
                <a:latin typeface="+mj-ea"/>
                <a:ea typeface="+mj-ea"/>
              </a:rPr>
              <a:t>学历</a:t>
            </a:r>
            <a:r>
              <a:rPr lang="en-US" altLang="zh-CN" sz="1400">
                <a:solidFill>
                  <a:schemeClr val="bg1"/>
                </a:solidFill>
                <a:latin typeface="+mj-ea"/>
                <a:ea typeface="+mj-ea"/>
              </a:rPr>
              <a:t>/</a:t>
            </a:r>
            <a:r>
              <a:rPr lang="zh-CN" altLang="en-US" sz="1400">
                <a:solidFill>
                  <a:schemeClr val="bg1"/>
                </a:solidFill>
                <a:latin typeface="+mj-ea"/>
                <a:ea typeface="+mj-ea"/>
              </a:rPr>
              <a:t>专业：大学本科</a:t>
            </a:r>
            <a:r>
              <a:rPr lang="en-US" altLang="zh-CN" sz="1400">
                <a:solidFill>
                  <a:schemeClr val="bg1"/>
                </a:solidFill>
                <a:latin typeface="+mj-ea"/>
                <a:ea typeface="+mj-ea"/>
              </a:rPr>
              <a:t>/</a:t>
            </a:r>
            <a:r>
              <a:rPr lang="zh-CN" altLang="en-US" sz="1400">
                <a:solidFill>
                  <a:schemeClr val="bg1"/>
                </a:solidFill>
                <a:latin typeface="+mj-ea"/>
                <a:ea typeface="+mj-ea"/>
              </a:rPr>
              <a:t>平面设计</a:t>
            </a:r>
            <a:endParaRPr lang="zh-CN" altLang="en-US" sz="1400">
              <a:solidFill>
                <a:schemeClr val="bg1"/>
              </a:solidFill>
              <a:latin typeface="+mj-ea"/>
              <a:ea typeface="+mj-ea"/>
            </a:endParaRPr>
          </a:p>
        </p:txBody>
      </p:sp>
      <p:sp>
        <p:nvSpPr>
          <p:cNvPr id="12" name="文本框 11"/>
          <p:cNvSpPr txBox="1"/>
          <p:nvPr/>
        </p:nvSpPr>
        <p:spPr>
          <a:xfrm>
            <a:off x="178021" y="3015951"/>
            <a:ext cx="1800493" cy="307777"/>
          </a:xfrm>
          <a:prstGeom prst="rect">
            <a:avLst/>
          </a:prstGeom>
          <a:noFill/>
        </p:spPr>
        <p:txBody>
          <a:bodyPr wrap="none" rtlCol="0">
            <a:spAutoFit/>
          </a:bodyPr>
          <a:lstStyle/>
          <a:p>
            <a:r>
              <a:rPr lang="zh-CN" altLang="en-US" sz="1400">
                <a:solidFill>
                  <a:schemeClr val="bg1"/>
                </a:solidFill>
                <a:latin typeface="+mj-ea"/>
                <a:ea typeface="+mj-ea"/>
              </a:rPr>
              <a:t>政治面貌：预备党员</a:t>
            </a:r>
            <a:endParaRPr lang="zh-CN" altLang="en-US" sz="1400">
              <a:solidFill>
                <a:schemeClr val="bg1"/>
              </a:solidFill>
              <a:latin typeface="+mj-ea"/>
              <a:ea typeface="+mj-ea"/>
            </a:endParaRPr>
          </a:p>
        </p:txBody>
      </p:sp>
      <p:sp>
        <p:nvSpPr>
          <p:cNvPr id="13" name="文本框 12"/>
          <p:cNvSpPr txBox="1"/>
          <p:nvPr/>
        </p:nvSpPr>
        <p:spPr>
          <a:xfrm>
            <a:off x="178021" y="3408921"/>
            <a:ext cx="1367682" cy="307777"/>
          </a:xfrm>
          <a:prstGeom prst="rect">
            <a:avLst/>
          </a:prstGeom>
          <a:noFill/>
        </p:spPr>
        <p:txBody>
          <a:bodyPr wrap="none" rtlCol="0">
            <a:spAutoFit/>
          </a:bodyPr>
          <a:lstStyle/>
          <a:p>
            <a:r>
              <a:rPr lang="zh-CN" altLang="en-US" sz="1400">
                <a:solidFill>
                  <a:schemeClr val="bg1"/>
                </a:solidFill>
                <a:latin typeface="+mj-ea"/>
                <a:ea typeface="+mj-ea"/>
              </a:rPr>
              <a:t>工作经验：</a:t>
            </a:r>
            <a:r>
              <a:rPr lang="en-US" altLang="zh-CN" sz="1400">
                <a:solidFill>
                  <a:schemeClr val="bg1"/>
                </a:solidFill>
                <a:latin typeface="+mj-ea"/>
                <a:ea typeface="+mj-ea"/>
              </a:rPr>
              <a:t>3</a:t>
            </a:r>
            <a:r>
              <a:rPr lang="zh-CN" altLang="en-US" sz="1400">
                <a:solidFill>
                  <a:schemeClr val="bg1"/>
                </a:solidFill>
                <a:latin typeface="+mj-ea"/>
                <a:ea typeface="+mj-ea"/>
              </a:rPr>
              <a:t>年</a:t>
            </a:r>
            <a:endParaRPr lang="zh-CN" altLang="en-US" sz="1400">
              <a:solidFill>
                <a:schemeClr val="bg1"/>
              </a:solidFill>
              <a:latin typeface="+mj-ea"/>
              <a:ea typeface="+mj-ea"/>
            </a:endParaRPr>
          </a:p>
        </p:txBody>
      </p:sp>
      <p:sp>
        <p:nvSpPr>
          <p:cNvPr id="14" name="矩形 13"/>
          <p:cNvSpPr/>
          <p:nvPr/>
        </p:nvSpPr>
        <p:spPr>
          <a:xfrm>
            <a:off x="2866359" y="1415513"/>
            <a:ext cx="3570954" cy="1754326"/>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Lorem ipsum dolor sit amet, consectetuer adipiscing elit. Aenean commodo ligula eget dolor. Lorem ipsum dolor sit amet, consectetuer adipiscing elit. </a:t>
            </a:r>
            <a:r>
              <a:rPr kumimoji="0" lang="zh-CN" altLang="en-US" sz="120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（自我阐述）</a:t>
            </a:r>
            <a:endParaRPr kumimoji="0" lang="zh-CN" altLang="en-US" sz="1200" b="0" i="0" u="none" strike="noStrike" kern="0" cap="none" spc="0" normalizeH="0" baseline="0" noProof="0">
              <a:ln>
                <a:noFill/>
              </a:ln>
              <a:solidFill>
                <a:schemeClr val="bg1"/>
              </a:solidFill>
              <a:effectLst/>
              <a:uLnTx/>
              <a:uFillTx/>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rcRect l="13120" t="3632" r="37466" b="8518"/>
          <a:stretch>
            <a:fillRect/>
          </a:stretch>
        </p:blipFill>
        <p:spPr>
          <a:xfrm>
            <a:off x="6789493" y="1582994"/>
            <a:ext cx="1514167" cy="1514167"/>
          </a:xfrm>
          <a:prstGeom prst="ellipse">
            <a:avLst/>
          </a:prstGeom>
          <a:ln w="57150">
            <a:solidFill>
              <a:srgbClr val="1F2226"/>
            </a:solidFill>
          </a:ln>
        </p:spPr>
      </p:pic>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schemeClr val="bg1"/>
                </a:solidFill>
                <a:latin typeface="+mj-ea"/>
                <a:ea typeface="+mj-ea"/>
              </a:rPr>
              <a:t>工作经历</a:t>
            </a:r>
            <a:endParaRPr lang="zh-CN" altLang="en-US" sz="2800">
              <a:solidFill>
                <a:schemeClr val="bg1"/>
              </a:solidFill>
              <a:latin typeface="+mj-ea"/>
              <a:ea typeface="+mj-ea"/>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schemeClr val="bg1"/>
                </a:solidFill>
                <a:latin typeface="+mj-lt"/>
                <a:ea typeface="方正粗谭黑简体" panose="02000000000000000000" pitchFamily="2" charset="-122"/>
              </a:rPr>
              <a:t>Work Experience</a:t>
            </a:r>
            <a:endParaRPr lang="en-US" altLang="zh-CN" sz="1600">
              <a:solidFill>
                <a:schemeClr val="bg1"/>
              </a:solidFill>
              <a:latin typeface="+mj-lt"/>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ine 5"/>
          <p:cNvSpPr>
            <a:spLocks noChangeShapeType="1"/>
          </p:cNvSpPr>
          <p:nvPr/>
        </p:nvSpPr>
        <p:spPr bwMode="auto">
          <a:xfrm>
            <a:off x="499376" y="2962910"/>
            <a:ext cx="7994650" cy="0"/>
          </a:xfrm>
          <a:prstGeom prst="line">
            <a:avLst/>
          </a:prstGeom>
          <a:noFill/>
          <a:ln w="4445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Oval 6"/>
          <p:cNvSpPr>
            <a:spLocks noChangeArrowheads="1"/>
          </p:cNvSpPr>
          <p:nvPr/>
        </p:nvSpPr>
        <p:spPr bwMode="auto">
          <a:xfrm>
            <a:off x="445401" y="2907348"/>
            <a:ext cx="109538" cy="1111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nvGrpSpPr>
          <p:cNvPr id="72" name="组合 71"/>
          <p:cNvGrpSpPr/>
          <p:nvPr/>
        </p:nvGrpSpPr>
        <p:grpSpPr>
          <a:xfrm>
            <a:off x="3294435" y="2873079"/>
            <a:ext cx="768350" cy="2095091"/>
            <a:chOff x="2715526" y="2842260"/>
            <a:chExt cx="768350" cy="2095091"/>
          </a:xfrm>
        </p:grpSpPr>
        <p:sp>
          <p:nvSpPr>
            <p:cNvPr id="29" name="Freeform 12"/>
            <p:cNvSpPr/>
            <p:nvPr/>
          </p:nvSpPr>
          <p:spPr bwMode="auto">
            <a:xfrm>
              <a:off x="2715526" y="4188460"/>
              <a:ext cx="768350" cy="385763"/>
            </a:xfrm>
            <a:custGeom>
              <a:gdLst>
                <a:gd name="T0" fmla="*/ 280 w 280"/>
                <a:gd name="T1" fmla="*/ 140 h 140"/>
                <a:gd name="T2" fmla="*/ 140 w 280"/>
                <a:gd name="T3" fmla="*/ 0 h 140"/>
                <a:gd name="T4" fmla="*/ 0 w 280"/>
                <a:gd name="T5" fmla="*/ 140 h 140"/>
              </a:gd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Oval 18"/>
            <p:cNvSpPr>
              <a:spLocks noChangeArrowheads="1"/>
            </p:cNvSpPr>
            <p:nvPr/>
          </p:nvSpPr>
          <p:spPr bwMode="auto">
            <a:xfrm>
              <a:off x="2781407" y="4291238"/>
              <a:ext cx="644525"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22"/>
            <p:cNvSpPr/>
            <p:nvPr/>
          </p:nvSpPr>
          <p:spPr bwMode="auto">
            <a:xfrm flipH="1">
              <a:off x="3096526" y="2962910"/>
              <a:ext cx="0" cy="1220788"/>
            </a:xfrm>
            <a:custGeom>
              <a:gdLst>
                <a:gd name="T0" fmla="*/ 769 h 769"/>
                <a:gd name="T1" fmla="*/ 0 h 769"/>
                <a:gd name="T2" fmla="*/ 769 h 769"/>
              </a:gdLst>
              <a:cxnLst>
                <a:cxn ang="0">
                  <a:pos x="0" y="T0"/>
                </a:cxn>
                <a:cxn ang="0">
                  <a:pos x="0" y="T1"/>
                </a:cxn>
                <a:cxn ang="0">
                  <a:pos x="0" y="T2"/>
                </a:cxn>
              </a:cxnLst>
              <a:rect l="0" t="0" r="r" b="b"/>
              <a:pathLst>
                <a:path h="769">
                  <a:moveTo>
                    <a:pt x="0" y="769"/>
                  </a:moveTo>
                  <a:lnTo>
                    <a:pt x="0" y="0"/>
                  </a:lnTo>
                  <a:lnTo>
                    <a:pt x="0" y="7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Line 23"/>
            <p:cNvSpPr>
              <a:spLocks noChangeShapeType="1"/>
            </p:cNvSpPr>
            <p:nvPr/>
          </p:nvSpPr>
          <p:spPr bwMode="auto">
            <a:xfrm flipH="1" flipV="1">
              <a:off x="3096526" y="2962910"/>
              <a:ext cx="0" cy="1220788"/>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Oval 24"/>
            <p:cNvSpPr>
              <a:spLocks noChangeArrowheads="1"/>
            </p:cNvSpPr>
            <p:nvPr/>
          </p:nvSpPr>
          <p:spPr bwMode="auto">
            <a:xfrm>
              <a:off x="2983814"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grpSp>
      <p:sp>
        <p:nvSpPr>
          <p:cNvPr id="45" name="Oval 28"/>
          <p:cNvSpPr>
            <a:spLocks noChangeArrowheads="1"/>
          </p:cNvSpPr>
          <p:nvPr/>
        </p:nvSpPr>
        <p:spPr bwMode="auto">
          <a:xfrm>
            <a:off x="8441639" y="2907348"/>
            <a:ext cx="109538" cy="1111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nvGrpSpPr>
          <p:cNvPr id="71" name="组合 70"/>
          <p:cNvGrpSpPr/>
          <p:nvPr/>
        </p:nvGrpSpPr>
        <p:grpSpPr>
          <a:xfrm>
            <a:off x="1310589" y="1076960"/>
            <a:ext cx="768350" cy="2006600"/>
            <a:chOff x="1310589" y="1076960"/>
            <a:chExt cx="768350" cy="2006600"/>
          </a:xfrm>
        </p:grpSpPr>
        <p:sp>
          <p:nvSpPr>
            <p:cNvPr id="24" name="Oval 7"/>
            <p:cNvSpPr>
              <a:spLocks noChangeArrowheads="1"/>
            </p:cNvSpPr>
            <p:nvPr/>
          </p:nvSpPr>
          <p:spPr bwMode="auto">
            <a:xfrm>
              <a:off x="1575701"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25" name="Freeform 8"/>
            <p:cNvSpPr/>
            <p:nvPr/>
          </p:nvSpPr>
          <p:spPr bwMode="auto">
            <a:xfrm>
              <a:off x="1310589" y="1399223"/>
              <a:ext cx="768350" cy="384175"/>
            </a:xfrm>
            <a:custGeom>
              <a:gdLst>
                <a:gd name="T0" fmla="*/ 280 w 280"/>
                <a:gd name="T1" fmla="*/ 0 h 140"/>
                <a:gd name="T2" fmla="*/ 140 w 280"/>
                <a:gd name="T3" fmla="*/ 140 h 140"/>
                <a:gd name="T4" fmla="*/ 0 w 280"/>
                <a:gd name="T5" fmla="*/ 0 h 140"/>
              </a:gd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Oval 17"/>
            <p:cNvSpPr>
              <a:spLocks noChangeArrowheads="1"/>
            </p:cNvSpPr>
            <p:nvPr/>
          </p:nvSpPr>
          <p:spPr bwMode="auto">
            <a:xfrm>
              <a:off x="1372501" y="1076960"/>
              <a:ext cx="646113"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36"/>
            <p:cNvSpPr/>
            <p:nvPr/>
          </p:nvSpPr>
          <p:spPr bwMode="auto">
            <a:xfrm flipH="1">
              <a:off x="1691589" y="1797685"/>
              <a:ext cx="0" cy="1044575"/>
            </a:xfrm>
            <a:custGeom>
              <a:gdLst>
                <a:gd name="T0" fmla="*/ 658 h 658"/>
                <a:gd name="T1" fmla="*/ 0 h 658"/>
                <a:gd name="T2" fmla="*/ 658 h 658"/>
              </a:gdLst>
              <a:cxnLst>
                <a:cxn ang="0">
                  <a:pos x="0" y="T0"/>
                </a:cxn>
                <a:cxn ang="0">
                  <a:pos x="0" y="T1"/>
                </a:cxn>
                <a:cxn ang="0">
                  <a:pos x="0" y="T2"/>
                </a:cxn>
              </a:cxnLst>
              <a:rect l="0" t="0" r="r" b="b"/>
              <a:pathLst>
                <a:path h="658">
                  <a:moveTo>
                    <a:pt x="0" y="658"/>
                  </a:moveTo>
                  <a:lnTo>
                    <a:pt x="0" y="0"/>
                  </a:lnTo>
                  <a:lnTo>
                    <a:pt x="0" y="6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37"/>
            <p:cNvSpPr>
              <a:spLocks noChangeShapeType="1"/>
            </p:cNvSpPr>
            <p:nvPr/>
          </p:nvSpPr>
          <p:spPr bwMode="auto">
            <a:xfrm flipH="1" flipV="1">
              <a:off x="1691589" y="1797685"/>
              <a:ext cx="0" cy="1044575"/>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33" name="Freeform 16"/>
          <p:cNvSpPr/>
          <p:nvPr/>
        </p:nvSpPr>
        <p:spPr bwMode="auto">
          <a:xfrm>
            <a:off x="5278281" y="1376108"/>
            <a:ext cx="768350" cy="384175"/>
          </a:xfrm>
          <a:custGeom>
            <a:gdLst>
              <a:gd name="T0" fmla="*/ 280 w 280"/>
              <a:gd name="T1" fmla="*/ 0 h 140"/>
              <a:gd name="T2" fmla="*/ 140 w 280"/>
              <a:gd name="T3" fmla="*/ 140 h 140"/>
              <a:gd name="T4" fmla="*/ 0 w 280"/>
              <a:gd name="T5" fmla="*/ 0 h 140"/>
            </a:gdLst>
            <a:cxnLst>
              <a:cxn ang="0">
                <a:pos x="T0" y="T1"/>
              </a:cxn>
              <a:cxn ang="0">
                <a:pos x="T2" y="T3"/>
              </a:cxn>
              <a:cxn ang="0">
                <a:pos x="T4" y="T5"/>
              </a:cxn>
            </a:cxnLst>
            <a:rect l="0" t="0" r="r" b="b"/>
            <a:pathLst>
              <a:path w="280" h="140">
                <a:moveTo>
                  <a:pt x="280" y="0"/>
                </a:moveTo>
                <a:cubicBezTo>
                  <a:pt x="280" y="77"/>
                  <a:pt x="218" y="140"/>
                  <a:pt x="140" y="140"/>
                </a:cubicBezTo>
                <a:cubicBezTo>
                  <a:pt x="63" y="140"/>
                  <a:pt x="0" y="77"/>
                  <a:pt x="0" y="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Oval 21"/>
          <p:cNvSpPr>
            <a:spLocks noChangeArrowheads="1"/>
          </p:cNvSpPr>
          <p:nvPr/>
        </p:nvSpPr>
        <p:spPr bwMode="auto">
          <a:xfrm>
            <a:off x="5332255" y="1027176"/>
            <a:ext cx="646113"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4" name="Oval 27"/>
          <p:cNvSpPr>
            <a:spLocks noChangeArrowheads="1"/>
          </p:cNvSpPr>
          <p:nvPr/>
        </p:nvSpPr>
        <p:spPr bwMode="auto">
          <a:xfrm>
            <a:off x="5535456" y="2819145"/>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59" name="Freeform 42"/>
          <p:cNvSpPr/>
          <p:nvPr/>
        </p:nvSpPr>
        <p:spPr bwMode="auto">
          <a:xfrm flipH="1">
            <a:off x="5659281" y="1774570"/>
            <a:ext cx="0" cy="1044575"/>
          </a:xfrm>
          <a:custGeom>
            <a:gdLst>
              <a:gd name="T0" fmla="*/ 658 h 658"/>
              <a:gd name="T1" fmla="*/ 0 h 658"/>
              <a:gd name="T2" fmla="*/ 658 h 658"/>
            </a:gdLst>
            <a:cxnLst>
              <a:cxn ang="0">
                <a:pos x="0" y="T0"/>
              </a:cxn>
              <a:cxn ang="0">
                <a:pos x="0" y="T1"/>
              </a:cxn>
              <a:cxn ang="0">
                <a:pos x="0" y="T2"/>
              </a:cxn>
            </a:cxnLst>
            <a:rect l="0" t="0" r="r" b="b"/>
            <a:pathLst>
              <a:path h="658">
                <a:moveTo>
                  <a:pt x="0" y="658"/>
                </a:moveTo>
                <a:lnTo>
                  <a:pt x="0" y="0"/>
                </a:lnTo>
                <a:lnTo>
                  <a:pt x="0" y="6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Line 43"/>
          <p:cNvSpPr>
            <a:spLocks noChangeShapeType="1"/>
          </p:cNvSpPr>
          <p:nvPr/>
        </p:nvSpPr>
        <p:spPr bwMode="auto">
          <a:xfrm flipH="1" flipV="1">
            <a:off x="5659281" y="1774570"/>
            <a:ext cx="0" cy="1044575"/>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14"/>
          <p:cNvSpPr/>
          <p:nvPr/>
        </p:nvSpPr>
        <p:spPr bwMode="auto">
          <a:xfrm>
            <a:off x="7262127" y="4188460"/>
            <a:ext cx="768350" cy="385763"/>
          </a:xfrm>
          <a:custGeom>
            <a:gdLst>
              <a:gd name="T0" fmla="*/ 280 w 280"/>
              <a:gd name="T1" fmla="*/ 140 h 140"/>
              <a:gd name="T2" fmla="*/ 140 w 280"/>
              <a:gd name="T3" fmla="*/ 0 h 140"/>
              <a:gd name="T4" fmla="*/ 0 w 280"/>
              <a:gd name="T5" fmla="*/ 140 h 140"/>
            </a:gdLst>
            <a:cxnLst>
              <a:cxn ang="0">
                <a:pos x="T0" y="T1"/>
              </a:cxn>
              <a:cxn ang="0">
                <a:pos x="T2" y="T3"/>
              </a:cxn>
              <a:cxn ang="0">
                <a:pos x="T4" y="T5"/>
              </a:cxn>
            </a:cxnLst>
            <a:rect l="0" t="0" r="r" b="b"/>
            <a:pathLst>
              <a:path w="280" h="140">
                <a:moveTo>
                  <a:pt x="280" y="140"/>
                </a:moveTo>
                <a:cubicBezTo>
                  <a:pt x="280" y="63"/>
                  <a:pt x="218" y="0"/>
                  <a:pt x="140" y="0"/>
                </a:cubicBezTo>
                <a:cubicBezTo>
                  <a:pt x="63" y="0"/>
                  <a:pt x="0" y="63"/>
                  <a:pt x="0" y="140"/>
                </a:cubicBezTo>
              </a:path>
            </a:pathLst>
          </a:custGeom>
          <a:noFill/>
          <a:ln w="4445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Oval 26"/>
          <p:cNvSpPr>
            <a:spLocks noChangeArrowheads="1"/>
          </p:cNvSpPr>
          <p:nvPr/>
        </p:nvSpPr>
        <p:spPr bwMode="auto">
          <a:xfrm>
            <a:off x="7527240" y="2842260"/>
            <a:ext cx="239713" cy="241300"/>
          </a:xfrm>
          <a:prstGeom prst="ellipse">
            <a:avLst/>
          </a:prstGeom>
          <a:solidFill>
            <a:srgbClr val="EDEDED"/>
          </a:solidFill>
          <a:ln w="33338" cap="flat">
            <a:solidFill>
              <a:srgbClr val="26292F"/>
            </a:solidFill>
            <a:prstDash val="solid"/>
            <a:miter lim="800000"/>
          </a:ln>
        </p:spPr>
        <p:txBody>
          <a:bodyPr vert="horz" wrap="square" lIns="91440" tIns="45720" rIns="91440" bIns="45720" numCol="1" anchor="t" anchorCtr="0" compatLnSpc="1"/>
          <a:lstStyle/>
          <a:p>
            <a:endParaRPr lang="zh-CN" altLang="en-US"/>
          </a:p>
        </p:txBody>
      </p:sp>
      <p:sp>
        <p:nvSpPr>
          <p:cNvPr id="55" name="Freeform 38"/>
          <p:cNvSpPr/>
          <p:nvPr/>
        </p:nvSpPr>
        <p:spPr bwMode="auto">
          <a:xfrm flipH="1">
            <a:off x="7643127" y="3083560"/>
            <a:ext cx="0" cy="1111250"/>
          </a:xfrm>
          <a:custGeom>
            <a:gdLst>
              <a:gd name="T0" fmla="*/ 700 h 700"/>
              <a:gd name="T1" fmla="*/ 0 h 700"/>
              <a:gd name="T2" fmla="*/ 700 h 700"/>
            </a:gdLst>
            <a:cxnLst>
              <a:cxn ang="0">
                <a:pos x="0" y="T0"/>
              </a:cxn>
              <a:cxn ang="0">
                <a:pos x="0" y="T1"/>
              </a:cxn>
              <a:cxn ang="0">
                <a:pos x="0" y="T2"/>
              </a:cxn>
            </a:cxnLst>
            <a:rect l="0" t="0" r="r" b="b"/>
            <a:pathLst>
              <a:path h="700">
                <a:moveTo>
                  <a:pt x="0" y="700"/>
                </a:moveTo>
                <a:lnTo>
                  <a:pt x="0" y="0"/>
                </a:lnTo>
                <a:lnTo>
                  <a:pt x="0" y="7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Line 39"/>
          <p:cNvSpPr>
            <a:spLocks noChangeShapeType="1"/>
          </p:cNvSpPr>
          <p:nvPr/>
        </p:nvSpPr>
        <p:spPr bwMode="auto">
          <a:xfrm flipH="1" flipV="1">
            <a:off x="7643127" y="3083560"/>
            <a:ext cx="0" cy="1111250"/>
          </a:xfrm>
          <a:prstGeom prst="line">
            <a:avLst/>
          </a:prstGeom>
          <a:noFill/>
          <a:ln w="3333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Oval 18"/>
          <p:cNvSpPr>
            <a:spLocks noChangeArrowheads="1"/>
          </p:cNvSpPr>
          <p:nvPr/>
        </p:nvSpPr>
        <p:spPr bwMode="auto">
          <a:xfrm>
            <a:off x="7343089" y="4291238"/>
            <a:ext cx="644525" cy="64611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7" name="矩形 14"/>
          <p:cNvSpPr>
            <a:spLocks noChangeArrowheads="1"/>
          </p:cNvSpPr>
          <p:nvPr/>
        </p:nvSpPr>
        <p:spPr bwMode="auto">
          <a:xfrm>
            <a:off x="949798" y="3180879"/>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68" name="矩形 14"/>
          <p:cNvSpPr>
            <a:spLocks noChangeArrowheads="1"/>
          </p:cNvSpPr>
          <p:nvPr/>
        </p:nvSpPr>
        <p:spPr bwMode="auto">
          <a:xfrm>
            <a:off x="792936" y="343857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69" name="矩形 68"/>
          <p:cNvSpPr/>
          <p:nvPr/>
        </p:nvSpPr>
        <p:spPr>
          <a:xfrm>
            <a:off x="332931" y="3701860"/>
            <a:ext cx="2701266" cy="81945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76" name="矩形 14"/>
          <p:cNvSpPr>
            <a:spLocks noChangeArrowheads="1"/>
          </p:cNvSpPr>
          <p:nvPr/>
        </p:nvSpPr>
        <p:spPr bwMode="auto">
          <a:xfrm>
            <a:off x="2932337" y="1380625"/>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77" name="矩形 14"/>
          <p:cNvSpPr>
            <a:spLocks noChangeArrowheads="1"/>
          </p:cNvSpPr>
          <p:nvPr/>
        </p:nvSpPr>
        <p:spPr bwMode="auto">
          <a:xfrm>
            <a:off x="2763221" y="1688402"/>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78" name="矩形 77"/>
          <p:cNvSpPr/>
          <p:nvPr/>
        </p:nvSpPr>
        <p:spPr>
          <a:xfrm>
            <a:off x="2303216" y="1935307"/>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79" name="矩形 14"/>
          <p:cNvSpPr>
            <a:spLocks noChangeArrowheads="1"/>
          </p:cNvSpPr>
          <p:nvPr/>
        </p:nvSpPr>
        <p:spPr bwMode="auto">
          <a:xfrm>
            <a:off x="4916563" y="3180879"/>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80" name="矩形 14"/>
          <p:cNvSpPr>
            <a:spLocks noChangeArrowheads="1"/>
          </p:cNvSpPr>
          <p:nvPr/>
        </p:nvSpPr>
        <p:spPr bwMode="auto">
          <a:xfrm>
            <a:off x="4759701" y="343857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81" name="矩形 80"/>
          <p:cNvSpPr/>
          <p:nvPr/>
        </p:nvSpPr>
        <p:spPr>
          <a:xfrm>
            <a:off x="4299696" y="3714395"/>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sp>
        <p:nvSpPr>
          <p:cNvPr id="82" name="矩形 14"/>
          <p:cNvSpPr>
            <a:spLocks noChangeArrowheads="1"/>
          </p:cNvSpPr>
          <p:nvPr/>
        </p:nvSpPr>
        <p:spPr bwMode="auto">
          <a:xfrm>
            <a:off x="6829498" y="1347871"/>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rgbClr val="BC0000"/>
                </a:solidFill>
                <a:effectLst>
                  <a:outerShdw blurRad="50800" dist="38100" dir="5400000" algn="t" rotWithShape="0">
                    <a:prstClr val="black">
                      <a:alpha val="40000"/>
                    </a:prstClr>
                  </a:outerShdw>
                </a:effectLst>
                <a:latin typeface="+mj-ea"/>
                <a:ea typeface="+mj-ea"/>
              </a:rPr>
              <a:t>201X.6-201X.6</a:t>
            </a:r>
            <a:endParaRPr lang="zh-CN" altLang="en-US" sz="1400">
              <a:solidFill>
                <a:srgbClr val="BC0000"/>
              </a:solidFill>
              <a:effectLst>
                <a:outerShdw blurRad="50800" dist="38100" dir="5400000" algn="t" rotWithShape="0">
                  <a:prstClr val="black">
                    <a:alpha val="40000"/>
                  </a:prstClr>
                </a:outerShdw>
              </a:effectLst>
              <a:latin typeface="+mj-ea"/>
              <a:ea typeface="+mj-ea"/>
            </a:endParaRPr>
          </a:p>
        </p:txBody>
      </p:sp>
      <p:sp>
        <p:nvSpPr>
          <p:cNvPr id="83" name="矩形 14"/>
          <p:cNvSpPr>
            <a:spLocks noChangeArrowheads="1"/>
          </p:cNvSpPr>
          <p:nvPr/>
        </p:nvSpPr>
        <p:spPr bwMode="auto">
          <a:xfrm>
            <a:off x="6660382" y="1655648"/>
            <a:ext cx="178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公司担任</a:t>
            </a:r>
            <a:r>
              <a:rPr lang="en-US" altLang="zh-CN" sz="1400">
                <a:solidFill>
                  <a:schemeClr val="bg1"/>
                </a:solidFill>
                <a:effectLst>
                  <a:outerShdw blurRad="50800" dist="38100" dir="5400000" algn="t" rotWithShape="0">
                    <a:prstClr val="black">
                      <a:alpha val="40000"/>
                    </a:prstClr>
                  </a:outerShdw>
                </a:effectLst>
                <a:latin typeface="+mj-ea"/>
                <a:ea typeface="+mj-ea"/>
              </a:rPr>
              <a:t>XX</a:t>
            </a:r>
            <a:r>
              <a:rPr lang="zh-CN" altLang="en-US" sz="1400">
                <a:solidFill>
                  <a:schemeClr val="bg1"/>
                </a:solidFill>
                <a:effectLst>
                  <a:outerShdw blurRad="50800" dist="38100" dir="5400000" algn="t" rotWithShape="0">
                    <a:prstClr val="black">
                      <a:alpha val="40000"/>
                    </a:prstClr>
                  </a:outerShdw>
                </a:effectLst>
                <a:latin typeface="+mj-ea"/>
                <a:ea typeface="+mj-ea"/>
              </a:rPr>
              <a:t>职位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84" name="矩形 83"/>
          <p:cNvSpPr/>
          <p:nvPr/>
        </p:nvSpPr>
        <p:spPr>
          <a:xfrm>
            <a:off x="6200377" y="1935307"/>
            <a:ext cx="2701266" cy="794385"/>
          </a:xfrm>
          <a:prstGeom prst="rect">
            <a:avLst/>
          </a:prstGeom>
        </p:spPr>
        <p:txBody>
          <a:bodyPr wrap="square">
            <a:spAutoFit/>
          </a:bodyPr>
          <a:lstStyle/>
          <a:p>
            <a:pPr algn="ctr">
              <a:lnSpc>
                <a:spcPct val="150000"/>
              </a:lnSpc>
            </a:pPr>
            <a:r>
              <a:rPr lang="en-US" altLang="zh-CN" sz="1050" kern="0">
                <a:solidFill>
                  <a:schemeClr val="bg1"/>
                </a:solidFill>
                <a:cs typeface="Arial" panose="020b0604020202020204" pitchFamily="34" charset="0"/>
                <a:sym typeface="Arial" panose="020b0604020202020204" pitchFamily="34" charset="0"/>
              </a:rPr>
              <a:t>Lorem ipsum dolor sit amet, consectetuer adipiscing elit. Aenean commodo ligula eget dolor. </a:t>
            </a:r>
            <a:endParaRPr lang="zh-CN" altLang="en-US" sz="1100">
              <a:solidFill>
                <a:schemeClr val="bg1"/>
              </a:solidFill>
            </a:endParaRPr>
          </a:p>
        </p:txBody>
      </p:sp>
      <p:cxnSp>
        <p:nvCxnSpPr>
          <p:cNvPr id="46" name="直接连接符 45"/>
          <p:cNvCxnSpPr/>
          <p:nvPr/>
        </p:nvCxnSpPr>
        <p:spPr>
          <a:xfrm>
            <a:off x="3443535" y="1996179"/>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394785" y="3746355"/>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448966" y="3746355"/>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340696" y="1996179"/>
            <a:ext cx="4206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a:xfrm>
            <a:off x="1523262" y="1252941"/>
            <a:ext cx="352753" cy="326776"/>
            <a:chOff x="-1335" y="683"/>
            <a:chExt cx="1195" cy="1107"/>
          </a:xfrm>
          <a:solidFill>
            <a:schemeClr val="accent2"/>
          </a:solidFill>
        </p:grpSpPr>
        <p:sp>
          <p:nvSpPr>
            <p:cNvPr id="8" name="Freeform 5"/>
            <p:cNvSpPr/>
            <p:nvPr/>
          </p:nvSpPr>
          <p:spPr bwMode="auto">
            <a:xfrm>
              <a:off x="-1192" y="683"/>
              <a:ext cx="908" cy="458"/>
            </a:xfrm>
            <a:custGeom>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1335" y="1095"/>
              <a:ext cx="1195" cy="695"/>
            </a:xfrm>
            <a:custGeom>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Group 4"/>
          <p:cNvGrpSpPr>
            <a:grpSpLocks noChangeAspect="1"/>
          </p:cNvGrpSpPr>
          <p:nvPr/>
        </p:nvGrpSpPr>
        <p:grpSpPr>
          <a:xfrm>
            <a:off x="3490570" y="4481725"/>
            <a:ext cx="352753" cy="326776"/>
            <a:chOff x="-1335" y="683"/>
            <a:chExt cx="1195" cy="1107"/>
          </a:xfrm>
          <a:solidFill>
            <a:schemeClr val="accent2"/>
          </a:solidFill>
        </p:grpSpPr>
        <p:sp>
          <p:nvSpPr>
            <p:cNvPr id="58" name="Freeform 5"/>
            <p:cNvSpPr/>
            <p:nvPr/>
          </p:nvSpPr>
          <p:spPr bwMode="auto">
            <a:xfrm>
              <a:off x="-1192" y="683"/>
              <a:ext cx="908" cy="458"/>
            </a:xfrm>
            <a:custGeom>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
            <p:cNvSpPr/>
            <p:nvPr/>
          </p:nvSpPr>
          <p:spPr bwMode="auto">
            <a:xfrm>
              <a:off x="-1335" y="1095"/>
              <a:ext cx="1195" cy="695"/>
            </a:xfrm>
            <a:custGeom>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478935" y="1209961"/>
            <a:ext cx="352753" cy="326776"/>
            <a:chOff x="5483370" y="1209961"/>
            <a:chExt cx="352753" cy="326776"/>
          </a:xfrm>
        </p:grpSpPr>
        <p:sp>
          <p:nvSpPr>
            <p:cNvPr id="63" name="Freeform 5"/>
            <p:cNvSpPr/>
            <p:nvPr/>
          </p:nvSpPr>
          <p:spPr bwMode="auto">
            <a:xfrm>
              <a:off x="5525582" y="1209961"/>
              <a:ext cx="268033" cy="135197"/>
            </a:xfrm>
            <a:custGeom>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5483370" y="1331580"/>
              <a:ext cx="352753" cy="205157"/>
            </a:xfrm>
            <a:custGeom>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488975" y="4481725"/>
            <a:ext cx="352753" cy="326776"/>
            <a:chOff x="7488974" y="4481725"/>
            <a:chExt cx="352753" cy="326776"/>
          </a:xfrm>
        </p:grpSpPr>
        <p:sp>
          <p:nvSpPr>
            <p:cNvPr id="70" name="Freeform 5"/>
            <p:cNvSpPr/>
            <p:nvPr/>
          </p:nvSpPr>
          <p:spPr bwMode="auto">
            <a:xfrm>
              <a:off x="7531186" y="4481725"/>
              <a:ext cx="268033" cy="135197"/>
            </a:xfrm>
            <a:custGeom>
              <a:gdLst>
                <a:gd name="T0" fmla="*/ 520 w 2403"/>
                <a:gd name="T1" fmla="*/ 1212 h 1212"/>
                <a:gd name="T2" fmla="*/ 1868 w 2403"/>
                <a:gd name="T3" fmla="*/ 1212 h 1212"/>
                <a:gd name="T4" fmla="*/ 2402 w 2403"/>
                <a:gd name="T5" fmla="*/ 814 h 1212"/>
                <a:gd name="T6" fmla="*/ 2403 w 2403"/>
                <a:gd name="T7" fmla="*/ 804 h 1212"/>
                <a:gd name="T8" fmla="*/ 1781 w 2403"/>
                <a:gd name="T9" fmla="*/ 182 h 1212"/>
                <a:gd name="T10" fmla="*/ 1652 w 2403"/>
                <a:gd name="T11" fmla="*/ 196 h 1212"/>
                <a:gd name="T12" fmla="*/ 1202 w 2403"/>
                <a:gd name="T13" fmla="*/ 0 h 1212"/>
                <a:gd name="T14" fmla="*/ 751 w 2403"/>
                <a:gd name="T15" fmla="*/ 196 h 1212"/>
                <a:gd name="T16" fmla="*/ 622 w 2403"/>
                <a:gd name="T17" fmla="*/ 182 h 1212"/>
                <a:gd name="T18" fmla="*/ 0 w 2403"/>
                <a:gd name="T19" fmla="*/ 804 h 1212"/>
                <a:gd name="T20" fmla="*/ 2 w 2403"/>
                <a:gd name="T21" fmla="*/ 816 h 1212"/>
                <a:gd name="T22" fmla="*/ 520 w 2403"/>
                <a:gd name="T23" fmla="*/ 1212 h 1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3" h="1212">
                  <a:moveTo>
                    <a:pt x="520" y="1212"/>
                  </a:moveTo>
                  <a:cubicBezTo>
                    <a:pt x="1868" y="1212"/>
                    <a:pt x="1868" y="1212"/>
                    <a:pt x="1868" y="1212"/>
                  </a:cubicBezTo>
                  <a:cubicBezTo>
                    <a:pt x="1939" y="983"/>
                    <a:pt x="2149" y="815"/>
                    <a:pt x="2402" y="814"/>
                  </a:cubicBezTo>
                  <a:cubicBezTo>
                    <a:pt x="2402" y="811"/>
                    <a:pt x="2403" y="808"/>
                    <a:pt x="2403" y="804"/>
                  </a:cubicBezTo>
                  <a:cubicBezTo>
                    <a:pt x="2403" y="461"/>
                    <a:pt x="2124" y="182"/>
                    <a:pt x="1781" y="182"/>
                  </a:cubicBezTo>
                  <a:cubicBezTo>
                    <a:pt x="1737" y="182"/>
                    <a:pt x="1694" y="187"/>
                    <a:pt x="1652" y="196"/>
                  </a:cubicBezTo>
                  <a:cubicBezTo>
                    <a:pt x="1539" y="76"/>
                    <a:pt x="1380" y="0"/>
                    <a:pt x="1202" y="0"/>
                  </a:cubicBezTo>
                  <a:cubicBezTo>
                    <a:pt x="1024" y="0"/>
                    <a:pt x="864" y="76"/>
                    <a:pt x="751" y="196"/>
                  </a:cubicBezTo>
                  <a:cubicBezTo>
                    <a:pt x="709" y="187"/>
                    <a:pt x="666" y="182"/>
                    <a:pt x="622" y="182"/>
                  </a:cubicBezTo>
                  <a:cubicBezTo>
                    <a:pt x="279" y="182"/>
                    <a:pt x="0" y="461"/>
                    <a:pt x="0" y="804"/>
                  </a:cubicBezTo>
                  <a:cubicBezTo>
                    <a:pt x="0" y="808"/>
                    <a:pt x="2" y="812"/>
                    <a:pt x="2" y="816"/>
                  </a:cubicBezTo>
                  <a:cubicBezTo>
                    <a:pt x="247" y="823"/>
                    <a:pt x="450" y="988"/>
                    <a:pt x="520" y="12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
            <p:cNvSpPr/>
            <p:nvPr/>
          </p:nvSpPr>
          <p:spPr bwMode="auto">
            <a:xfrm>
              <a:off x="7488974" y="4603344"/>
              <a:ext cx="352753" cy="205157"/>
            </a:xfrm>
            <a:custGeom>
              <a:gdLst>
                <a:gd name="T0" fmla="*/ 2841 w 3161"/>
                <a:gd name="T1" fmla="*/ 0 h 1838"/>
                <a:gd name="T2" fmla="*/ 2578 w 3161"/>
                <a:gd name="T3" fmla="*/ 137 h 1838"/>
                <a:gd name="T4" fmla="*/ 2578 w 3161"/>
                <a:gd name="T5" fmla="*/ 135 h 1838"/>
                <a:gd name="T6" fmla="*/ 2409 w 3161"/>
                <a:gd name="T7" fmla="*/ 403 h 1838"/>
                <a:gd name="T8" fmla="*/ 745 w 3161"/>
                <a:gd name="T9" fmla="*/ 403 h 1838"/>
                <a:gd name="T10" fmla="*/ 617 w 3161"/>
                <a:gd name="T11" fmla="*/ 200 h 1838"/>
                <a:gd name="T12" fmla="*/ 320 w 3161"/>
                <a:gd name="T13" fmla="*/ 0 h 1838"/>
                <a:gd name="T14" fmla="*/ 0 w 3161"/>
                <a:gd name="T15" fmla="*/ 321 h 1838"/>
                <a:gd name="T16" fmla="*/ 229 w 3161"/>
                <a:gd name="T17" fmla="*/ 626 h 1838"/>
                <a:gd name="T18" fmla="*/ 426 w 3161"/>
                <a:gd name="T19" fmla="*/ 1218 h 1838"/>
                <a:gd name="T20" fmla="*/ 624 w 3161"/>
                <a:gd name="T21" fmla="*/ 1416 h 1838"/>
                <a:gd name="T22" fmla="*/ 615 w 3161"/>
                <a:gd name="T23" fmla="*/ 1462 h 1838"/>
                <a:gd name="T24" fmla="*/ 615 w 3161"/>
                <a:gd name="T25" fmla="*/ 1681 h 1838"/>
                <a:gd name="T26" fmla="*/ 772 w 3161"/>
                <a:gd name="T27" fmla="*/ 1838 h 1838"/>
                <a:gd name="T28" fmla="*/ 928 w 3161"/>
                <a:gd name="T29" fmla="*/ 1681 h 1838"/>
                <a:gd name="T30" fmla="*/ 928 w 3161"/>
                <a:gd name="T31" fmla="*/ 1462 h 1838"/>
                <a:gd name="T32" fmla="*/ 922 w 3161"/>
                <a:gd name="T33" fmla="*/ 1430 h 1838"/>
                <a:gd name="T34" fmla="*/ 2239 w 3161"/>
                <a:gd name="T35" fmla="*/ 1430 h 1838"/>
                <a:gd name="T36" fmla="*/ 2233 w 3161"/>
                <a:gd name="T37" fmla="*/ 1462 h 1838"/>
                <a:gd name="T38" fmla="*/ 2233 w 3161"/>
                <a:gd name="T39" fmla="*/ 1681 h 1838"/>
                <a:gd name="T40" fmla="*/ 2389 w 3161"/>
                <a:gd name="T41" fmla="*/ 1838 h 1838"/>
                <a:gd name="T42" fmla="*/ 2546 w 3161"/>
                <a:gd name="T43" fmla="*/ 1681 h 1838"/>
                <a:gd name="T44" fmla="*/ 2546 w 3161"/>
                <a:gd name="T45" fmla="*/ 1462 h 1838"/>
                <a:gd name="T46" fmla="*/ 2538 w 3161"/>
                <a:gd name="T47" fmla="*/ 1420 h 1838"/>
                <a:gd name="T48" fmla="*/ 2752 w 3161"/>
                <a:gd name="T49" fmla="*/ 1218 h 1838"/>
                <a:gd name="T50" fmla="*/ 2941 w 3161"/>
                <a:gd name="T51" fmla="*/ 624 h 1838"/>
                <a:gd name="T52" fmla="*/ 3161 w 3161"/>
                <a:gd name="T53" fmla="*/ 321 h 1838"/>
                <a:gd name="T54" fmla="*/ 2841 w 3161"/>
                <a:gd name="T55" fmla="*/ 0 h 18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1" h="1838">
                  <a:moveTo>
                    <a:pt x="2841" y="0"/>
                  </a:moveTo>
                  <a:cubicBezTo>
                    <a:pt x="2732" y="0"/>
                    <a:pt x="2636" y="55"/>
                    <a:pt x="2578" y="137"/>
                  </a:cubicBezTo>
                  <a:cubicBezTo>
                    <a:pt x="2578" y="135"/>
                    <a:pt x="2578" y="135"/>
                    <a:pt x="2578" y="135"/>
                  </a:cubicBezTo>
                  <a:cubicBezTo>
                    <a:pt x="2409" y="403"/>
                    <a:pt x="2409" y="403"/>
                    <a:pt x="2409" y="403"/>
                  </a:cubicBezTo>
                  <a:cubicBezTo>
                    <a:pt x="745" y="403"/>
                    <a:pt x="745" y="403"/>
                    <a:pt x="745" y="403"/>
                  </a:cubicBezTo>
                  <a:cubicBezTo>
                    <a:pt x="617" y="200"/>
                    <a:pt x="617" y="200"/>
                    <a:pt x="617" y="200"/>
                  </a:cubicBezTo>
                  <a:cubicBezTo>
                    <a:pt x="569" y="83"/>
                    <a:pt x="455" y="0"/>
                    <a:pt x="320" y="0"/>
                  </a:cubicBezTo>
                  <a:cubicBezTo>
                    <a:pt x="144" y="0"/>
                    <a:pt x="0" y="144"/>
                    <a:pt x="0" y="321"/>
                  </a:cubicBezTo>
                  <a:cubicBezTo>
                    <a:pt x="0" y="466"/>
                    <a:pt x="97" y="587"/>
                    <a:pt x="229" y="626"/>
                  </a:cubicBezTo>
                  <a:cubicBezTo>
                    <a:pt x="426" y="1218"/>
                    <a:pt x="426" y="1218"/>
                    <a:pt x="426" y="1218"/>
                  </a:cubicBezTo>
                  <a:cubicBezTo>
                    <a:pt x="457" y="1310"/>
                    <a:pt x="538" y="1386"/>
                    <a:pt x="624" y="1416"/>
                  </a:cubicBezTo>
                  <a:cubicBezTo>
                    <a:pt x="619" y="1431"/>
                    <a:pt x="615" y="1446"/>
                    <a:pt x="615" y="1462"/>
                  </a:cubicBezTo>
                  <a:cubicBezTo>
                    <a:pt x="615" y="1681"/>
                    <a:pt x="615" y="1681"/>
                    <a:pt x="615" y="1681"/>
                  </a:cubicBezTo>
                  <a:cubicBezTo>
                    <a:pt x="615" y="1767"/>
                    <a:pt x="685" y="1838"/>
                    <a:pt x="772" y="1838"/>
                  </a:cubicBezTo>
                  <a:cubicBezTo>
                    <a:pt x="858" y="1838"/>
                    <a:pt x="928" y="1767"/>
                    <a:pt x="928" y="1681"/>
                  </a:cubicBezTo>
                  <a:cubicBezTo>
                    <a:pt x="928" y="1462"/>
                    <a:pt x="928" y="1462"/>
                    <a:pt x="928" y="1462"/>
                  </a:cubicBezTo>
                  <a:cubicBezTo>
                    <a:pt x="928" y="1451"/>
                    <a:pt x="924" y="1441"/>
                    <a:pt x="922" y="1430"/>
                  </a:cubicBezTo>
                  <a:cubicBezTo>
                    <a:pt x="2239" y="1430"/>
                    <a:pt x="2239" y="1430"/>
                    <a:pt x="2239" y="1430"/>
                  </a:cubicBezTo>
                  <a:cubicBezTo>
                    <a:pt x="2237" y="1441"/>
                    <a:pt x="2233" y="1451"/>
                    <a:pt x="2233" y="1462"/>
                  </a:cubicBezTo>
                  <a:cubicBezTo>
                    <a:pt x="2233" y="1681"/>
                    <a:pt x="2233" y="1681"/>
                    <a:pt x="2233" y="1681"/>
                  </a:cubicBezTo>
                  <a:cubicBezTo>
                    <a:pt x="2233" y="1767"/>
                    <a:pt x="2303" y="1838"/>
                    <a:pt x="2389" y="1838"/>
                  </a:cubicBezTo>
                  <a:cubicBezTo>
                    <a:pt x="2476" y="1838"/>
                    <a:pt x="2546" y="1767"/>
                    <a:pt x="2546" y="1681"/>
                  </a:cubicBezTo>
                  <a:cubicBezTo>
                    <a:pt x="2546" y="1462"/>
                    <a:pt x="2546" y="1462"/>
                    <a:pt x="2546" y="1462"/>
                  </a:cubicBezTo>
                  <a:cubicBezTo>
                    <a:pt x="2546" y="1447"/>
                    <a:pt x="2542" y="1433"/>
                    <a:pt x="2538" y="1420"/>
                  </a:cubicBezTo>
                  <a:cubicBezTo>
                    <a:pt x="2630" y="1396"/>
                    <a:pt x="2720" y="1317"/>
                    <a:pt x="2752" y="1218"/>
                  </a:cubicBezTo>
                  <a:cubicBezTo>
                    <a:pt x="2941" y="624"/>
                    <a:pt x="2941" y="624"/>
                    <a:pt x="2941" y="624"/>
                  </a:cubicBezTo>
                  <a:cubicBezTo>
                    <a:pt x="3069" y="581"/>
                    <a:pt x="3161" y="462"/>
                    <a:pt x="3161" y="321"/>
                  </a:cubicBezTo>
                  <a:cubicBezTo>
                    <a:pt x="3161" y="144"/>
                    <a:pt x="3018" y="0"/>
                    <a:pt x="28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wipe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岗位</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认识</a:t>
            </a:r>
            <a:endPar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endParaRPr>
          </a:p>
        </p:txBody>
      </p:sp>
      <p:sp>
        <p:nvSpPr>
          <p:cNvPr id="7" name="文本框 6"/>
          <p:cNvSpPr txBox="1"/>
          <p:nvPr/>
        </p:nvSpPr>
        <p:spPr>
          <a:xfrm>
            <a:off x="3074719" y="3554750"/>
            <a:ext cx="2959034" cy="523220"/>
          </a:xfrm>
          <a:prstGeom prst="rect">
            <a:avLst/>
          </a:prstGeom>
          <a:noFill/>
        </p:spPr>
        <p:txBody>
          <a:bodyPr wrap="square" rtlCol="0">
            <a:spAutoFit/>
          </a:bodyPr>
          <a:lstStyle/>
          <a:p>
            <a:pPr algn="ctr"/>
            <a:r>
              <a:rPr lang="en-US" altLang="zh-CN" sz="2800">
                <a:solidFill>
                  <a:prstClr val="white"/>
                </a:solidFill>
                <a:latin typeface="Arial"/>
                <a:ea typeface="方正粗谭黑简体" panose="02000000000000000000" pitchFamily="2" charset="-122"/>
              </a:rPr>
              <a:t>Job Knowledge</a:t>
            </a:r>
            <a:endParaRPr lang="en-US" altLang="zh-CN" sz="2800">
              <a:solidFill>
                <a:prstClr val="white"/>
              </a:solidFill>
              <a:latin typeface="Arial"/>
              <a:ea typeface="方正粗谭黑简体" panose="02000000000000000000" pitchFamily="2" charset="-122"/>
            </a:endParaRP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岗位认识</a:t>
            </a:r>
            <a:endParaRPr lang="zh-CN" altLang="en-US" sz="2800">
              <a:solidFill>
                <a:prstClr val="white"/>
              </a:solidFill>
              <a:latin typeface="方正粗谭黑简体"/>
              <a:ea typeface="方正粗谭黑简体"/>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prstClr val="white"/>
                </a:solidFill>
                <a:latin typeface="Arial"/>
                <a:ea typeface="方正粗谭黑简体" panose="02000000000000000000" pitchFamily="2" charset="-122"/>
              </a:rPr>
              <a:t>Job Knowledge</a:t>
            </a:r>
            <a:endParaRPr lang="en-US" altLang="zh-CN" sz="1600">
              <a:solidFill>
                <a:prstClr val="white"/>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985555" y="1573732"/>
            <a:ext cx="6021493"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61" name="矩形 60"/>
          <p:cNvSpPr/>
          <p:nvPr/>
        </p:nvSpPr>
        <p:spPr>
          <a:xfrm>
            <a:off x="985554" y="2703522"/>
            <a:ext cx="6021493"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63" name="矩形 62"/>
          <p:cNvSpPr/>
          <p:nvPr/>
        </p:nvSpPr>
        <p:spPr>
          <a:xfrm>
            <a:off x="985555" y="3812404"/>
            <a:ext cx="6021493"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Lorem ipsum dolor sit amet, consectetuer adipiscing elit. </a:t>
            </a:r>
            <a:endParaRPr kumimoji="0" lang="zh-CN" altLang="en-US" sz="1050" b="0" i="0" u="none" strike="noStrike" kern="0" cap="none" spc="0" normalizeH="0" baseline="0" noProof="0">
              <a:ln>
                <a:noFill/>
              </a:ln>
              <a:solidFill>
                <a:schemeClr val="bg1"/>
              </a:solidFill>
              <a:effectLst/>
              <a:uLnTx/>
              <a:uFillTx/>
            </a:endParaRPr>
          </a:p>
        </p:txBody>
      </p:sp>
      <p:sp>
        <p:nvSpPr>
          <p:cNvPr id="10" name="矩形 9"/>
          <p:cNvSpPr/>
          <p:nvPr/>
        </p:nvSpPr>
        <p:spPr>
          <a:xfrm>
            <a:off x="982934" y="1261624"/>
            <a:ext cx="2698175"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对于这个岗位你有什么新的认识</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64" name="矩形 63"/>
          <p:cNvSpPr/>
          <p:nvPr/>
        </p:nvSpPr>
        <p:spPr>
          <a:xfrm>
            <a:off x="982933" y="2410704"/>
            <a:ext cx="1800493"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如何更好在岗位任职</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sp>
        <p:nvSpPr>
          <p:cNvPr id="65" name="矩形 64"/>
          <p:cNvSpPr/>
          <p:nvPr/>
        </p:nvSpPr>
        <p:spPr>
          <a:xfrm>
            <a:off x="982933" y="3546296"/>
            <a:ext cx="1620957" cy="307777"/>
          </a:xfrm>
          <a:prstGeom prst="rect">
            <a:avLst/>
          </a:prstGeom>
        </p:spPr>
        <p:txBody>
          <a:bodyPr wrap="none">
            <a:spAutoFit/>
          </a:bodyPr>
          <a:lstStyle/>
          <a:p>
            <a:pPr fontAlgn="base">
              <a:spcBef>
                <a:spcPct val="0"/>
              </a:spcBef>
              <a:spcAft>
                <a:spcPct val="0"/>
              </a:spcAft>
            </a:pPr>
            <a:r>
              <a:rPr lang="zh-CN" altLang="en-US" sz="1400">
                <a:solidFill>
                  <a:schemeClr val="bg1"/>
                </a:solidFill>
                <a:effectLst>
                  <a:outerShdw blurRad="50800" dist="38100" dir="5400000" algn="t" rotWithShape="0">
                    <a:prstClr val="black">
                      <a:alpha val="40000"/>
                    </a:prstClr>
                  </a:outerShdw>
                </a:effectLst>
                <a:latin typeface="+mj-ea"/>
                <a:ea typeface="+mj-ea"/>
              </a:rPr>
              <a:t>简单描述这个岗位</a:t>
            </a:r>
            <a:endParaRPr lang="zh-CN" altLang="en-US" sz="1400">
              <a:solidFill>
                <a:schemeClr val="bg1"/>
              </a:solidFill>
              <a:effectLst>
                <a:outerShdw blurRad="50800" dist="38100" dir="5400000" algn="t" rotWithShape="0">
                  <a:prstClr val="black">
                    <a:alpha val="40000"/>
                  </a:prstClr>
                </a:outerShdw>
              </a:effectLst>
              <a:latin typeface="+mj-ea"/>
              <a:ea typeface="+mj-ea"/>
            </a:endParaRPr>
          </a:p>
        </p:txBody>
      </p:sp>
      <p:cxnSp>
        <p:nvCxnSpPr>
          <p:cNvPr id="3" name="直接连接符 2"/>
          <p:cNvCxnSpPr/>
          <p:nvPr/>
        </p:nvCxnSpPr>
        <p:spPr>
          <a:xfrm>
            <a:off x="1087155" y="2177906"/>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87155" y="3349693"/>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87155" y="4467293"/>
            <a:ext cx="706035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87155" y="159682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87155" y="2745903"/>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087155" y="3885921"/>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AutoShape 112"/>
          <p:cNvSpPr/>
          <p:nvPr/>
        </p:nvSpPr>
        <p:spPr bwMode="auto">
          <a:xfrm>
            <a:off x="483468" y="3548526"/>
            <a:ext cx="448009" cy="446035"/>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9" name="组合 18"/>
          <p:cNvGrpSpPr/>
          <p:nvPr/>
        </p:nvGrpSpPr>
        <p:grpSpPr>
          <a:xfrm>
            <a:off x="505884" y="1271567"/>
            <a:ext cx="306839" cy="447282"/>
            <a:chOff x="2528974" y="2863357"/>
            <a:chExt cx="246811" cy="359779"/>
          </a:xfrm>
          <a:solidFill>
            <a:schemeClr val="bg1"/>
          </a:solidFill>
        </p:grpSpPr>
        <p:sp>
          <p:nvSpPr>
            <p:cNvPr id="20" name="AutoShape 113"/>
            <p:cNvSpPr/>
            <p:nvPr/>
          </p:nvSpPr>
          <p:spPr bwMode="auto">
            <a:xfrm>
              <a:off x="2528974" y="2863357"/>
              <a:ext cx="246811" cy="35977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14"/>
            <p:cNvSpPr/>
            <p:nvPr/>
          </p:nvSpPr>
          <p:spPr bwMode="auto">
            <a:xfrm>
              <a:off x="2584843" y="2919841"/>
              <a:ext cx="73061" cy="7306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2" name="组合 21"/>
          <p:cNvGrpSpPr/>
          <p:nvPr/>
        </p:nvGrpSpPr>
        <p:grpSpPr>
          <a:xfrm>
            <a:off x="486268" y="2397064"/>
            <a:ext cx="446520" cy="446520"/>
            <a:chOff x="2473104" y="2145028"/>
            <a:chExt cx="359165" cy="359165"/>
          </a:xfrm>
          <a:solidFill>
            <a:schemeClr val="bg1"/>
          </a:solidFill>
        </p:grpSpPr>
        <p:sp>
          <p:nvSpPr>
            <p:cNvPr id="23" name="AutoShape 126"/>
            <p:cNvSpPr/>
            <p:nvPr/>
          </p:nvSpPr>
          <p:spPr bwMode="auto">
            <a:xfrm>
              <a:off x="2473104" y="2145028"/>
              <a:ext cx="359165" cy="3591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4" name="AutoShape 127"/>
            <p:cNvSpPr/>
            <p:nvPr/>
          </p:nvSpPr>
          <p:spPr bwMode="auto">
            <a:xfrm>
              <a:off x="2618611" y="2200897"/>
              <a:ext cx="84727" cy="841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dir="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rcRect l="436" t="5290" r="436" b="24047"/>
          <a:stretch>
            <a:fillRect/>
          </a:stretch>
        </p:blipFill>
        <p:spPr>
          <a:xfrm>
            <a:off x="8077151" y="216051"/>
            <a:ext cx="860909" cy="860909"/>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178021" y="2160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fontAlgn="base">
              <a:spcBef>
                <a:spcPct val="0"/>
              </a:spcBef>
              <a:spcAft>
                <a:spcPct val="0"/>
              </a:spcAft>
            </a:pPr>
            <a:r>
              <a:rPr lang="zh-CN" altLang="en-US" sz="2800">
                <a:solidFill>
                  <a:prstClr val="white"/>
                </a:solidFill>
                <a:latin typeface="方正粗谭黑简体"/>
                <a:ea typeface="方正粗谭黑简体"/>
              </a:rPr>
              <a:t>岗位认识</a:t>
            </a:r>
            <a:endParaRPr lang="zh-CN" altLang="en-US" sz="2800">
              <a:solidFill>
                <a:prstClr val="white"/>
              </a:solidFill>
              <a:latin typeface="方正粗谭黑简体"/>
              <a:ea typeface="方正粗谭黑简体"/>
            </a:endParaRPr>
          </a:p>
        </p:txBody>
      </p:sp>
      <p:sp>
        <p:nvSpPr>
          <p:cNvPr id="7" name="文本框 6"/>
          <p:cNvSpPr txBox="1"/>
          <p:nvPr/>
        </p:nvSpPr>
        <p:spPr>
          <a:xfrm>
            <a:off x="178021" y="646505"/>
            <a:ext cx="1731510" cy="338554"/>
          </a:xfrm>
          <a:prstGeom prst="rect">
            <a:avLst/>
          </a:prstGeom>
          <a:noFill/>
        </p:spPr>
        <p:txBody>
          <a:bodyPr wrap="square" rtlCol="0">
            <a:spAutoFit/>
          </a:bodyPr>
          <a:lstStyle/>
          <a:p>
            <a:r>
              <a:rPr lang="en-US" altLang="zh-CN" sz="1600">
                <a:solidFill>
                  <a:prstClr val="white"/>
                </a:solidFill>
                <a:latin typeface="Arial"/>
                <a:ea typeface="方正粗谭黑简体" panose="02000000000000000000" pitchFamily="2" charset="-122"/>
              </a:rPr>
              <a:t>Job Knowledge</a:t>
            </a:r>
            <a:endParaRPr lang="en-US" altLang="zh-CN" sz="1600">
              <a:solidFill>
                <a:prstClr val="white"/>
              </a:solidFill>
              <a:latin typeface="Arial"/>
              <a:ea typeface="方正粗谭黑简体" panose="02000000000000000000" pitchFamily="2" charset="-122"/>
            </a:endParaRPr>
          </a:p>
        </p:txBody>
      </p:sp>
      <p:cxnSp>
        <p:nvCxnSpPr>
          <p:cNvPr id="16" name="直接连接符 15"/>
          <p:cNvCxnSpPr/>
          <p:nvPr/>
        </p:nvCxnSpPr>
        <p:spPr>
          <a:xfrm>
            <a:off x="281202" y="988469"/>
            <a:ext cx="3283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81202" y="1415513"/>
            <a:ext cx="1749843" cy="1486795"/>
          </a:xfrm>
          <a:prstGeom prst="rect">
            <a:avLst/>
          </a:prstGeom>
          <a:blipFill>
            <a:blip r:embed="rId3">
              <a:extLst>
                <a:ext uri="{28A0092B-C50C-407E-A947-70E740481C1C}">
                  <a14:useLocalDpi xmlns:a14="http://schemas.microsoft.com/office/drawing/2010/main" val="0"/>
                </a:ext>
              </a:extLst>
            </a:blip>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8" name="矩形 17"/>
          <p:cNvSpPr/>
          <p:nvPr/>
        </p:nvSpPr>
        <p:spPr>
          <a:xfrm>
            <a:off x="2157245" y="1415513"/>
            <a:ext cx="1749843" cy="1486795"/>
          </a:xfrm>
          <a:prstGeom prst="rect">
            <a:avLst/>
          </a:prstGeom>
          <a:blipFill>
            <a:blip r:embed="rId4">
              <a:extLst>
                <a:ext uri="{28A0092B-C50C-407E-A947-70E740481C1C}">
                  <a14:useLocalDpi xmlns:a14="http://schemas.microsoft.com/office/drawing/2010/main" val="0"/>
                </a:ext>
              </a:extLst>
            </a:blip>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1" name="矩形 20"/>
          <p:cNvSpPr/>
          <p:nvPr/>
        </p:nvSpPr>
        <p:spPr>
          <a:xfrm>
            <a:off x="2157245" y="3011377"/>
            <a:ext cx="1749843" cy="1486795"/>
          </a:xfrm>
          <a:prstGeom prst="rect">
            <a:avLst/>
          </a:prstGeom>
          <a:blipFill>
            <a:blip r:embed="rId5">
              <a:extLst>
                <a:ext uri="{28A0092B-C50C-407E-A947-70E740481C1C}">
                  <a14:useLocalDpi xmlns:a14="http://schemas.microsoft.com/office/drawing/2010/main" val="0"/>
                </a:ext>
              </a:extLst>
            </a:blip>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4" name="矩形 23"/>
          <p:cNvSpPr/>
          <p:nvPr/>
        </p:nvSpPr>
        <p:spPr>
          <a:xfrm>
            <a:off x="281202" y="3011377"/>
            <a:ext cx="1749843" cy="1486795"/>
          </a:xfrm>
          <a:prstGeom prst="rect">
            <a:avLst/>
          </a:prstGeom>
          <a:blipFill>
            <a:blip r:embed="rId6">
              <a:extLst>
                <a:ext uri="{28A0092B-C50C-407E-A947-70E740481C1C}">
                  <a14:useLocalDpi xmlns:a14="http://schemas.microsoft.com/office/drawing/2010/main" val="0"/>
                </a:ext>
              </a:extLst>
            </a:blip>
            <a:stretch>
              <a:fillRect l="-14000" r="-1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8" name="椭圆 27"/>
          <p:cNvSpPr/>
          <p:nvPr/>
        </p:nvSpPr>
        <p:spPr>
          <a:xfrm>
            <a:off x="4372114" y="1497215"/>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372114" y="2625863"/>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672646" y="1729554"/>
            <a:ext cx="3875610"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38" name="矩形 37"/>
          <p:cNvSpPr/>
          <p:nvPr/>
        </p:nvSpPr>
        <p:spPr>
          <a:xfrm>
            <a:off x="4672645" y="1508976"/>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sp>
        <p:nvSpPr>
          <p:cNvPr id="39" name="矩形 38"/>
          <p:cNvSpPr/>
          <p:nvPr/>
        </p:nvSpPr>
        <p:spPr>
          <a:xfrm>
            <a:off x="4672646" y="2855316"/>
            <a:ext cx="3875610"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0" name="矩形 39"/>
          <p:cNvSpPr/>
          <p:nvPr/>
        </p:nvSpPr>
        <p:spPr>
          <a:xfrm>
            <a:off x="4672645" y="2625863"/>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sp>
        <p:nvSpPr>
          <p:cNvPr id="41" name="椭圆 40"/>
          <p:cNvSpPr/>
          <p:nvPr/>
        </p:nvSpPr>
        <p:spPr>
          <a:xfrm>
            <a:off x="4372114" y="3667183"/>
            <a:ext cx="248574" cy="248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620688" y="3890427"/>
            <a:ext cx="3875610" cy="5770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050" b="0" i="0" u="none" strike="noStrike" kern="0" cap="none" spc="0" normalizeH="0" baseline="0" noProof="0">
                <a:ln>
                  <a:noFill/>
                </a:ln>
                <a:solidFill>
                  <a:schemeClr val="bg1"/>
                </a:solidFill>
                <a:effectLst/>
                <a:uLnTx/>
                <a:uFillTx/>
                <a:cs typeface="Arial" panose="020b0604020202020204" pitchFamily="34" charset="0"/>
                <a:sym typeface="Arial" panose="020b0604020202020204" pitchFamily="34" charset="0"/>
              </a:rPr>
              <a:t>Lorem ipsum dolor sit amet, consectetuer adipiscing elit. Aenean commodo ligula eget dolor. </a:t>
            </a:r>
            <a:endParaRPr kumimoji="0" lang="zh-CN" altLang="en-US" sz="1050" b="0" i="0" u="none" strike="noStrike" kern="0" cap="none" spc="0" normalizeH="0" baseline="0" noProof="0">
              <a:ln>
                <a:noFill/>
              </a:ln>
              <a:solidFill>
                <a:schemeClr val="bg1"/>
              </a:solidFill>
              <a:effectLst/>
              <a:uLnTx/>
              <a:uFillTx/>
            </a:endParaRPr>
          </a:p>
        </p:txBody>
      </p:sp>
      <p:sp>
        <p:nvSpPr>
          <p:cNvPr id="43" name="矩形 42"/>
          <p:cNvSpPr/>
          <p:nvPr/>
        </p:nvSpPr>
        <p:spPr>
          <a:xfrm>
            <a:off x="4620689" y="3667183"/>
            <a:ext cx="2339102" cy="276999"/>
          </a:xfrm>
          <a:prstGeom prst="rect">
            <a:avLst/>
          </a:prstGeom>
        </p:spPr>
        <p:txBody>
          <a:bodyPr wrap="none">
            <a:spAutoFit/>
          </a:bodyPr>
          <a:lstStyle/>
          <a:p>
            <a:pPr fontAlgn="base">
              <a:spcBef>
                <a:spcPct val="0"/>
              </a:spcBef>
              <a:spcAft>
                <a:spcPct val="0"/>
              </a:spcAft>
            </a:pPr>
            <a:r>
              <a:rPr lang="zh-CN" altLang="en-US" sz="1200">
                <a:solidFill>
                  <a:schemeClr val="bg1"/>
                </a:solidFill>
                <a:effectLst>
                  <a:outerShdw blurRad="50800" dist="38100" dir="5400000" algn="t" rotWithShape="0">
                    <a:prstClr val="black">
                      <a:alpha val="40000"/>
                    </a:prstClr>
                  </a:outerShdw>
                </a:effectLst>
                <a:latin typeface="+mj-ea"/>
                <a:ea typeface="+mj-ea"/>
              </a:rPr>
              <a:t>对于这个岗位你有什么新的认识</a:t>
            </a:r>
            <a:endParaRPr lang="zh-CN" altLang="en-US" sz="1200">
              <a:solidFill>
                <a:schemeClr val="bg1"/>
              </a:solidFill>
              <a:effectLst>
                <a:outerShdw blurRad="50800" dist="38100" dir="5400000" algn="t" rotWithShape="0">
                  <a:prstClr val="black">
                    <a:alpha val="40000"/>
                  </a:prstClr>
                </a:outerShdw>
              </a:effectLst>
              <a:latin typeface="+mj-ea"/>
              <a:ea typeface="+mj-ea"/>
            </a:endParaRPr>
          </a:p>
        </p:txBody>
      </p:sp>
      <p:cxnSp>
        <p:nvCxnSpPr>
          <p:cNvPr id="44" name="直接连接符 43"/>
          <p:cNvCxnSpPr/>
          <p:nvPr/>
        </p:nvCxnSpPr>
        <p:spPr>
          <a:xfrm>
            <a:off x="4761566" y="1785975"/>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67390" y="2902308"/>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714973" y="3944182"/>
            <a:ext cx="3283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8" name="图片 147"/>
          <p:cNvPicPr>
            <a:picLocks noChangeAspect="1"/>
          </p:cNvPicPr>
          <p:nvPr/>
        </p:nvPicPr>
        <p:blipFill>
          <a:blip r:embed="rId2"/>
          <a:srcRect l="436" t="5290" r="436" b="24047"/>
          <a:stretch>
            <a:fillRect/>
          </a:stretch>
        </p:blipFill>
        <p:spPr>
          <a:xfrm>
            <a:off x="3618141" y="825651"/>
            <a:ext cx="1907718" cy="1907718"/>
          </a:xfrm>
          <a:custGeom>
            <a:gdLst>
              <a:gd name="connsiteX0" fmla="*/ 1492726 w 2985452"/>
              <a:gd name="connsiteY0" fmla="*/ 0 h 2985452"/>
              <a:gd name="connsiteX1" fmla="*/ 2985452 w 2985452"/>
              <a:gd name="connsiteY1" fmla="*/ 1492726 h 2985452"/>
              <a:gd name="connsiteX2" fmla="*/ 1492726 w 2985452"/>
              <a:gd name="connsiteY2" fmla="*/ 2985452 h 2985452"/>
              <a:gd name="connsiteX3" fmla="*/ 0 w 2985452"/>
              <a:gd name="connsiteY3" fmla="*/ 1492726 h 2985452"/>
              <a:gd name="connsiteX4" fmla="*/ 1492726 w 2985452"/>
              <a:gd name="connsiteY4" fmla="*/ 0 h 29854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85452" h="2985452">
                <a:moveTo>
                  <a:pt x="1492726" y="0"/>
                </a:moveTo>
                <a:cubicBezTo>
                  <a:pt x="2317136" y="0"/>
                  <a:pt x="2985452" y="668316"/>
                  <a:pt x="2985452" y="1492726"/>
                </a:cubicBezTo>
                <a:cubicBezTo>
                  <a:pt x="2985452" y="2317136"/>
                  <a:pt x="2317136" y="2985452"/>
                  <a:pt x="1492726" y="2985452"/>
                </a:cubicBezTo>
                <a:cubicBezTo>
                  <a:pt x="668316" y="2985452"/>
                  <a:pt x="0" y="2317136"/>
                  <a:pt x="0" y="1492726"/>
                </a:cubicBezTo>
                <a:cubicBezTo>
                  <a:pt x="0" y="668316"/>
                  <a:pt x="668316" y="0"/>
                  <a:pt x="1492726" y="0"/>
                </a:cubicBezTo>
                <a:close/>
              </a:path>
            </a:pathLst>
          </a:custGeom>
          <a:solidFill>
            <a:srgbClr val="202328"/>
          </a:solidFill>
          <a:ln w="28575">
            <a:solidFill>
              <a:srgbClr val="1F2226"/>
            </a:solidFill>
          </a:ln>
        </p:spPr>
      </p:pic>
      <p:sp>
        <p:nvSpPr>
          <p:cNvPr id="6" name="矩形 14"/>
          <p:cNvSpPr>
            <a:spLocks noChangeArrowheads="1"/>
          </p:cNvSpPr>
          <p:nvPr/>
        </p:nvSpPr>
        <p:spPr bwMode="auto">
          <a:xfrm>
            <a:off x="3074719" y="282784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fontAlgn="base">
              <a:spcBef>
                <a:spcPct val="0"/>
              </a:spcBef>
              <a:spcAft>
                <a:spcPct val="0"/>
              </a:spcAft>
            </a:pPr>
            <a:r>
              <a:rPr lang="zh-CN" altLang="en-US" sz="5400">
                <a:solidFill>
                  <a:prstClr val="white"/>
                </a:solidFill>
                <a:effectLst>
                  <a:outerShdw blurRad="50800" dist="38100" dir="5400000" algn="t" rotWithShape="0">
                    <a:prstClr val="black">
                      <a:alpha val="40000"/>
                    </a:prstClr>
                  </a:outerShdw>
                </a:effectLst>
                <a:latin typeface="方正粗谭黑简体"/>
                <a:ea typeface="方正粗谭黑简体"/>
              </a:rPr>
              <a:t>竞聘</a:t>
            </a:r>
            <a:r>
              <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rPr>
              <a:t>优势</a:t>
            </a:r>
            <a:endParaRPr lang="zh-CN" altLang="en-US" sz="5400">
              <a:solidFill>
                <a:srgbClr val="FF0000"/>
              </a:solidFill>
              <a:effectLst>
                <a:outerShdw blurRad="50800" dist="38100" dir="5400000" algn="t" rotWithShape="0">
                  <a:prstClr val="black">
                    <a:alpha val="40000"/>
                  </a:prstClr>
                </a:outerShdw>
              </a:effectLst>
              <a:latin typeface="方正粗谭黑简体"/>
              <a:ea typeface="方正粗谭黑简体"/>
            </a:endParaRPr>
          </a:p>
        </p:txBody>
      </p:sp>
      <p:sp>
        <p:nvSpPr>
          <p:cNvPr id="7" name="文本框 6"/>
          <p:cNvSpPr txBox="1"/>
          <p:nvPr/>
        </p:nvSpPr>
        <p:spPr>
          <a:xfrm>
            <a:off x="2465306" y="3554750"/>
            <a:ext cx="4213388" cy="523220"/>
          </a:xfrm>
          <a:prstGeom prst="rect">
            <a:avLst/>
          </a:prstGeom>
          <a:noFill/>
        </p:spPr>
        <p:txBody>
          <a:bodyPr wrap="square" rtlCol="0">
            <a:spAutoFit/>
          </a:bodyPr>
          <a:lstStyle/>
          <a:p>
            <a:pPr algn="ctr"/>
            <a:r>
              <a:rPr lang="en-US" altLang="zh-CN" sz="2800">
                <a:solidFill>
                  <a:prstClr val="white"/>
                </a:solidFill>
                <a:latin typeface="Arial"/>
                <a:ea typeface="方正粗谭黑简体" panose="02000000000000000000" pitchFamily="2" charset="-122"/>
              </a:rPr>
              <a:t>Competition Advantage</a:t>
            </a:r>
            <a:endParaRPr lang="en-US" altLang="zh-CN" sz="2800">
              <a:solidFill>
                <a:prstClr val="white"/>
              </a:solidFill>
              <a:latin typeface="Arial"/>
              <a:ea typeface="方正粗谭黑简体" panose="02000000000000000000" pitchFamily="2" charset="-122"/>
            </a:endParaRPr>
          </a:p>
        </p:txBody>
      </p:sp>
      <p:sp>
        <p:nvSpPr>
          <p:cNvPr id="8" name="矩形 7"/>
          <p:cNvSpPr/>
          <p:nvPr/>
        </p:nvSpPr>
        <p:spPr>
          <a:xfrm>
            <a:off x="2723824" y="4077970"/>
            <a:ext cx="3696352" cy="552011"/>
          </a:xfrm>
          <a:prstGeom prst="rect">
            <a:avLst/>
          </a:prstGeom>
        </p:spPr>
        <p:txBody>
          <a:bodyPr wrap="square">
            <a:spAutoFit/>
          </a:bodyPr>
          <a:lstStyle/>
          <a:p>
            <a:pPr algn="ctr">
              <a:lnSpc>
                <a:spcPct val="150000"/>
              </a:lnSpc>
              <a:defRPr/>
            </a:pPr>
            <a:r>
              <a:rPr lang="en-US" altLang="zh-CN" sz="1050">
                <a:solidFill>
                  <a:prstClr val="white"/>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050">
              <a:solidFill>
                <a:prstClr val="white"/>
              </a:solidFill>
              <a:ea typeface="微软雅黑" panose="020b0503020204020204" pitchFamily="34" charset="-122"/>
            </a:endParaRPr>
          </a:p>
        </p:txBody>
      </p:sp>
      <p:cxnSp>
        <p:nvCxnSpPr>
          <p:cNvPr id="9" name="直接连接符 8"/>
          <p:cNvCxnSpPr/>
          <p:nvPr/>
        </p:nvCxnSpPr>
        <p:spPr>
          <a:xfrm>
            <a:off x="4333671" y="4077970"/>
            <a:ext cx="476658"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竞聘述职1">
      <a:dk1>
        <a:sysClr val="windowText" lastClr="000000"/>
      </a:dk1>
      <a:lt1>
        <a:sysClr val="window" lastClr="FFFFFF"/>
      </a:lt1>
      <a:dk2>
        <a:srgbClr val="44546A"/>
      </a:dk2>
      <a:lt2>
        <a:srgbClr val="26292F"/>
      </a:lt2>
      <a:accent1>
        <a:srgbClr val="FFFFFF"/>
      </a:accent1>
      <a:accent2>
        <a:srgbClr val="1F2226"/>
      </a:accent2>
      <a:accent3>
        <a:srgbClr val="A5A5A5"/>
      </a:accent3>
      <a:accent4>
        <a:srgbClr val="FFC000"/>
      </a:accent4>
      <a:accent5>
        <a:srgbClr val="4472C4"/>
      </a:accent5>
      <a:accent6>
        <a:srgbClr val="70AD47"/>
      </a:accent6>
      <a:hlink>
        <a:srgbClr val="000000"/>
      </a:hlink>
      <a:folHlink>
        <a:srgbClr val="954F72"/>
      </a:folHlink>
    </a:clrScheme>
    <a:fontScheme name="方正粗谭黑简体">
      <a:majorFont>
        <a:latin typeface="Arial"/>
        <a:ea typeface="方正粗谭黑简体"/>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144</Paragraphs>
  <Slides>18</Slides>
  <Notes>4</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18</vt:i4>
      </vt:variant>
    </vt:vector>
  </HeadingPairs>
  <TitlesOfParts>
    <vt:vector baseType="lpstr" size="30">
      <vt:lpstr>Arial</vt:lpstr>
      <vt:lpstr>方正粗谭黑简体</vt:lpstr>
      <vt:lpstr>Calibri Light</vt:lpstr>
      <vt:lpstr>微软雅黑 Light</vt:lpstr>
      <vt:lpstr>Calibri</vt:lpstr>
      <vt:lpstr>微软雅黑</vt:lpstr>
      <vt:lpstr>宋体</vt:lpstr>
      <vt:lpstr>Broadway</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2020-04-16T02:56:12Z</dcterms:created>
  <dcterms:modified xsi:type="dcterms:W3CDTF">2023-05-08T06:49:01Z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