
<file path=[Content_Types].xml><?xml version="1.0" encoding="utf-8"?>
<Types xmlns="http://schemas.openxmlformats.org/package/2006/content-types">
  <Default Extension="dat" ContentType="application/unknown"/>
  <Default Extension="rels" ContentType="application/vnd.openxmlformats-package.relationships+xml"/>
  <Default Extension="xml" ContentType="application/xml"/>
  <Default Extension="jpeg" ContentType="image/jpeg"/>
  <Default Extension="png" ContentType="image/png"/>
  <Default Extension="emf" ContentType="image/x-emf"/>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7" r:id="rId2"/>
  </p:sldMasterIdLst>
  <p:notesMasterIdLst>
    <p:notesMasterId r:id="rId3"/>
  </p:notesMasterIdLst>
  <p:sldIdLst>
    <p:sldId id="11088835" r:id="rId4"/>
    <p:sldId id="11088826" r:id="rId5"/>
    <p:sldId id="11088827" r:id="rId6"/>
    <p:sldId id="11088808" r:id="rId7"/>
    <p:sldId id="11088823" r:id="rId8"/>
    <p:sldId id="11088809" r:id="rId9"/>
    <p:sldId id="11088810" r:id="rId10"/>
    <p:sldId id="11088828" r:id="rId11"/>
    <p:sldId id="11088811" r:id="rId12"/>
    <p:sldId id="11088832" r:id="rId13"/>
    <p:sldId id="11088812" r:id="rId14"/>
    <p:sldId id="11088813" r:id="rId15"/>
    <p:sldId id="11088829" r:id="rId16"/>
    <p:sldId id="11088814" r:id="rId17"/>
    <p:sldId id="11088815" r:id="rId18"/>
    <p:sldId id="11088822" r:id="rId19"/>
    <p:sldId id="11088817" r:id="rId20"/>
    <p:sldId id="11088818" r:id="rId21"/>
    <p:sldId id="11088830" r:id="rId22"/>
    <p:sldId id="11088819" r:id="rId23"/>
    <p:sldId id="11088820" r:id="rId24"/>
    <p:sldId id="11088821" r:id="rId25"/>
    <p:sldId id="11088831" r:id="rId26"/>
    <p:sldId id="11088859" r:id="rId27"/>
    <p:sldId id="11088884"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14" autoAdjust="0"/>
  </p:normalViewPr>
  <p:slideViewPr>
    <p:cSldViewPr snapToGrid="0" showGuides="1">
      <p:cViewPr varScale="1">
        <p:scale>
          <a:sx n="108" d="100"/>
          <a:sy n="108" d="100"/>
        </p:scale>
        <p:origin x="714" y="114"/>
      </p:cViewPr>
      <p:guideLst>
        <p:guide orient="horz" pos="913"/>
        <p:guide pos="6947"/>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tags" Target="tags/tag63.xml" /><Relationship Id="rId3" Type="http://schemas.openxmlformats.org/officeDocument/2006/relationships/notesMaster" Target="notesMasters/notesMaster1.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heme" Target="theme/theme1.xml" /><Relationship Id="rId33"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439EF0-BE97-48A5-9649-E067AA7FA231}"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D0B90F-8D83-4062-93BD-91BB74254AE8}"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D0B90F-8D83-4062-93BD-91BB74254AE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D0B90F-8D83-4062-93BD-91BB74254AE8}" type="slidenum">
              <a:rPr lang="zh-CN" altLang="en-US" smtClean="0"/>
              <a:t>14</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D0B90F-8D83-4062-93BD-91BB74254AE8}" type="slidenum">
              <a:rPr lang="zh-CN" altLang="en-US" smtClean="0"/>
              <a:t>15</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D0B90F-8D83-4062-93BD-91BB74254AE8}" type="slidenum">
              <a:rPr lang="zh-CN" altLang="en-US" smtClean="0"/>
              <a:t>16</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D0B90F-8D83-4062-93BD-91BB74254AE8}" type="slidenum">
              <a:rPr lang="zh-CN" altLang="en-US" smtClean="0"/>
              <a:t>17</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D0B90F-8D83-4062-93BD-91BB74254AE8}" type="slidenum">
              <a:rPr lang="zh-CN" altLang="en-US" smtClean="0"/>
              <a:t>18</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D0B90F-8D83-4062-93BD-91BB74254AE8}" type="slidenum">
              <a:rPr lang="zh-CN" altLang="en-US" smtClean="0"/>
              <a:t>20</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D0B90F-8D83-4062-93BD-91BB74254AE8}" type="slidenum">
              <a:rPr lang="zh-CN" altLang="en-US" smtClean="0"/>
              <a:t>21</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D0B90F-8D83-4062-93BD-91BB74254AE8}" type="slidenum">
              <a:rPr lang="zh-CN" altLang="en-US" smtClean="0"/>
              <a:t>22</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D0B90F-8D83-4062-93BD-91BB74254AE8}" type="slidenum">
              <a:rPr lang="zh-CN" altLang="en-US" smtClean="0"/>
              <a:t>23</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t>24</a:t>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D0B90F-8D83-4062-93BD-91BB74254AE8}" type="slidenum">
              <a:rPr lang="zh-CN" altLang="en-US" smtClean="0"/>
              <a:t>4</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t>25</a:t>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D0B90F-8D83-4062-93BD-91BB74254AE8}"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D0B90F-8D83-4062-93BD-91BB74254AE8}"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D0B90F-8D83-4062-93BD-91BB74254AE8}"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D0B90F-8D83-4062-93BD-91BB74254AE8}" type="slidenum">
              <a:rPr lang="zh-CN" altLang="en-US" smtClean="0"/>
              <a:t>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D0B90F-8D83-4062-93BD-91BB74254AE8}" type="slidenum">
              <a:rPr lang="zh-CN" altLang="en-US" smtClean="0"/>
              <a:t>10</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D0B90F-8D83-4062-93BD-91BB74254AE8}" type="slidenum">
              <a:rPr lang="zh-CN" altLang="en-US" smtClean="0"/>
              <a:t>11</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https://www.ypppt.com/</a:t>
            </a:r>
            <a:endParaRPr lang="zh-CN" altLang="en-US"/>
          </a:p>
        </p:txBody>
      </p:sp>
      <p:sp>
        <p:nvSpPr>
          <p:cNvPr id="4" name="灯片编号占位符 3"/>
          <p:cNvSpPr>
            <a:spLocks noGrp="1"/>
          </p:cNvSpPr>
          <p:nvPr>
            <p:ph type="sldNum" sz="quarter" idx="10"/>
          </p:nvPr>
        </p:nvSpPr>
        <p:spPr/>
        <p:txBody>
          <a:bodyPr/>
          <a:lstStyle/>
          <a:p>
            <a:fld id="{11D0B90F-8D83-4062-93BD-91BB74254AE8}" type="slidenum">
              <a:rPr lang="zh-CN" altLang="en-US" smtClean="0"/>
              <a:t>12</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image" Target="../media/image5.png" /><Relationship Id="rId6" Type="http://schemas.openxmlformats.org/officeDocument/2006/relationships/image" Target="../media/image6.png" /><Relationship Id="rId7"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image" Target="../media/image8.emf" /><Relationship Id="rId2" Type="http://schemas.openxmlformats.org/officeDocument/2006/relationships/image" Target="../media/image4.png" /><Relationship Id="rId3" Type="http://schemas.openxmlformats.org/officeDocument/2006/relationships/image" Target="../media/image3.png" /><Relationship Id="rId4" Type="http://schemas.openxmlformats.org/officeDocument/2006/relationships/image" Target="../media/image9.png" /><Relationship Id="rId5" Type="http://schemas.openxmlformats.org/officeDocument/2006/relationships/image" Target="../media/image5.png" /><Relationship Id="rId6" Type="http://schemas.openxmlformats.org/officeDocument/2006/relationships/image" Target="../media/image6.png" /><Relationship Id="rId7"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image" Target="../media/image8.emf" /><Relationship Id="rId2" Type="http://schemas.openxmlformats.org/officeDocument/2006/relationships/image" Target="../media/image4.png" /><Relationship Id="rId3" Type="http://schemas.openxmlformats.org/officeDocument/2006/relationships/image" Target="../media/image3.png" /><Relationship Id="rId4" Type="http://schemas.openxmlformats.org/officeDocument/2006/relationships/image" Target="../media/image9.png" /><Relationship Id="rId5" Type="http://schemas.openxmlformats.org/officeDocument/2006/relationships/image" Target="../media/image5.png" /><Relationship Id="rId6" Type="http://schemas.openxmlformats.org/officeDocument/2006/relationships/image" Target="../media/image6.png" /><Relationship Id="rId7"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image" Target="../media/image8.emf" /><Relationship Id="rId2" Type="http://schemas.openxmlformats.org/officeDocument/2006/relationships/image" Target="../media/image4.png" /><Relationship Id="rId3" Type="http://schemas.openxmlformats.org/officeDocument/2006/relationships/image" Target="../media/image3.png" /><Relationship Id="rId4" Type="http://schemas.openxmlformats.org/officeDocument/2006/relationships/image" Target="../media/image9.png" /><Relationship Id="rId5" Type="http://schemas.openxmlformats.org/officeDocument/2006/relationships/image" Target="../media/image5.png" /><Relationship Id="rId6" Type="http://schemas.openxmlformats.org/officeDocument/2006/relationships/image" Target="../media/image6.png" /><Relationship Id="rId7"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image" Target="../media/image8.emf" /><Relationship Id="rId2" Type="http://schemas.openxmlformats.org/officeDocument/2006/relationships/image" Target="../media/image4.png" /><Relationship Id="rId3" Type="http://schemas.openxmlformats.org/officeDocument/2006/relationships/image" Target="../media/image3.png" /><Relationship Id="rId4" Type="http://schemas.openxmlformats.org/officeDocument/2006/relationships/image" Target="../media/image9.png" /><Relationship Id="rId5" Type="http://schemas.openxmlformats.org/officeDocument/2006/relationships/image" Target="../media/image5.png" /><Relationship Id="rId6" Type="http://schemas.openxmlformats.org/officeDocument/2006/relationships/image" Target="../media/image6.png" /><Relationship Id="rId7"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image" Target="../media/image8.emf" /><Relationship Id="rId2" Type="http://schemas.openxmlformats.org/officeDocument/2006/relationships/image" Target="../media/image4.png" /><Relationship Id="rId3" Type="http://schemas.openxmlformats.org/officeDocument/2006/relationships/image" Target="../media/image3.png" /><Relationship Id="rId4" Type="http://schemas.openxmlformats.org/officeDocument/2006/relationships/image" Target="../media/image9.png" /><Relationship Id="rId5" Type="http://schemas.openxmlformats.org/officeDocument/2006/relationships/image" Target="../media/image5.png" /><Relationship Id="rId6" Type="http://schemas.openxmlformats.org/officeDocument/2006/relationships/image" Target="../media/image6.png" /><Relationship Id="rId7"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7.png"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image" Target="../media/image5.png" /><Relationship Id="rId6" Type="http://schemas.openxmlformats.org/officeDocument/2006/relationships/image" Target="../media/image6.png" /><Relationship Id="rId7"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25.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6.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7.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8.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pic>
        <p:nvPicPr>
          <p:cNvPr id="7" name="图片 6"/>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0" y="631"/>
            <a:ext cx="12208042" cy="6856738"/>
          </a:xfrm>
          <a:prstGeom prst="rect">
            <a:avLst/>
          </a:prstGeom>
        </p:spPr>
      </p:pic>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5109" y="-64168"/>
            <a:ext cx="9381101" cy="7046494"/>
          </a:xfrm>
          <a:prstGeom prst="rect">
            <a:avLst/>
          </a:prstGeom>
        </p:spPr>
      </p:pic>
      <p:pic>
        <p:nvPicPr>
          <p:cNvPr id="9" name="图片 8"/>
          <p:cNvPicPr>
            <a:picLocks noChangeAspect="1"/>
          </p:cNvPicPr>
          <p:nvPr userDrawn="1"/>
        </p:nvPicPr>
        <p:blipFill>
          <a:blip r:embed="rId3">
            <a:extLst>
              <a:ext uri="{28A0092B-C50C-407E-A947-70E740481C1C}">
                <a14:useLocalDpi xmlns:a14="http://schemas.microsoft.com/office/drawing/2010/main" val="0"/>
              </a:ext>
            </a:extLst>
          </a:blip>
          <a:srcRect l="1019" t="38847" b="1738"/>
          <a:stretch>
            <a:fillRect/>
          </a:stretch>
        </p:blipFill>
        <p:spPr>
          <a:xfrm flipH="1">
            <a:off x="-16042" y="2783305"/>
            <a:ext cx="12224084" cy="4074695"/>
          </a:xfrm>
          <a:prstGeom prst="rect">
            <a:avLst/>
          </a:prstGeom>
        </p:spPr>
      </p:pic>
      <p:pic>
        <p:nvPicPr>
          <p:cNvPr id="10" name="图片 9"/>
          <p:cNvPicPr>
            <a:picLocks noChangeAspect="1"/>
          </p:cNvPicPr>
          <p:nvPr userDrawn="1"/>
        </p:nvPicPr>
        <p:blipFill>
          <a:blip r:embed="rId4">
            <a:extLst>
              <a:ext uri="{28A0092B-C50C-407E-A947-70E740481C1C}">
                <a14:useLocalDpi xmlns:a14="http://schemas.microsoft.com/office/drawing/2010/main" val="0"/>
              </a:ext>
            </a:extLst>
          </a:blip>
          <a:srcRect r="55200"/>
          <a:stretch>
            <a:fillRect/>
          </a:stretch>
        </p:blipFill>
        <p:spPr>
          <a:xfrm>
            <a:off x="0" y="0"/>
            <a:ext cx="5390147" cy="6015790"/>
          </a:xfrm>
          <a:prstGeom prst="rect">
            <a:avLst/>
          </a:prstGeom>
        </p:spPr>
      </p:pic>
      <p:grpSp>
        <p:nvGrpSpPr>
          <p:cNvPr id="13" name="组合 12"/>
          <p:cNvGrpSpPr/>
          <p:nvPr userDrawn="1"/>
        </p:nvGrpSpPr>
        <p:grpSpPr>
          <a:xfrm>
            <a:off x="5958796" y="-208920"/>
            <a:ext cx="6265288" cy="3016288"/>
            <a:chOff x="5958796" y="-208920"/>
            <a:chExt cx="6265288" cy="3016288"/>
          </a:xfrm>
        </p:grpSpPr>
        <p:pic>
          <p:nvPicPr>
            <p:cNvPr id="14" name="图片 13"/>
            <p:cNvPicPr>
              <a:picLocks noChangeAspect="1"/>
            </p:cNvPicPr>
            <p:nvPr/>
          </p:nvPicPr>
          <p:blipFill>
            <a:blip r:embed="rId5">
              <a:extLst>
                <a:ext uri="{28A0092B-C50C-407E-A947-70E740481C1C}">
                  <a14:useLocalDpi xmlns:a14="http://schemas.microsoft.com/office/drawing/2010/main" val="0"/>
                </a:ext>
              </a:extLst>
            </a:blip>
            <a:srcRect l="65448" t="-2088" r="-1" b="79164"/>
            <a:stretch>
              <a:fillRect/>
            </a:stretch>
          </p:blipFill>
          <p:spPr>
            <a:xfrm>
              <a:off x="5958796" y="-208920"/>
              <a:ext cx="6265288" cy="2308264"/>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rcRect l="73633" r="6136" b="56148"/>
            <a:stretch>
              <a:fillRect/>
            </a:stretch>
          </p:blipFill>
          <p:spPr>
            <a:xfrm>
              <a:off x="10091319" y="513346"/>
              <a:ext cx="2116723" cy="2294022"/>
            </a:xfrm>
            <a:prstGeom prst="rect">
              <a:avLst/>
            </a:prstGeom>
          </p:spPr>
        </p:pic>
      </p:grpSp>
    </p:spTree>
  </p:cSld>
  <p:clrMapOvr>
    <a:masterClrMapping/>
  </p:clrMapOvr>
  <mc:AlternateContent>
    <mc:Choice xmlns:p15="http://schemas.microsoft.com/office/powerpoint/2012/main" Requires="p15">
      <p:transition spd="slow" advTm="3000" p14:dur="1250">
        <p15:prstTrans prst="pageCurlDouble"/>
      </p:transition>
    </mc:Choice>
    <mc:Fallback>
      <p:transition spd="slow" advTm="300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23E8FCC-8F59-4AD8-810D-19D135DBD93E}"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3E94A2-9E33-403A-A940-3505DFE9C2C0}" type="slidenum">
              <a:rPr lang="zh-CN" altLang="en-US" smtClean="0"/>
              <a:t/>
            </a:fld>
            <a:endParaRPr lang="zh-CN" altLang="en-US"/>
          </a:p>
        </p:txBody>
      </p:sp>
    </p:spTree>
  </p:cSld>
  <p:clrMapOvr>
    <a:masterClrMapping/>
  </p:clrMapOvr>
  <mc:AlternateContent>
    <mc:Choice xmlns:p15="http://schemas.microsoft.com/office/powerpoint/2012/main" Requires="p15">
      <p:transition spd="slow" advTm="3000" p14:dur="1250">
        <p15:prstTrans prst="pageCurlDouble"/>
      </p:transition>
    </mc:Choice>
    <mc:Fallback>
      <p:transition spd="slow" advTm="3000">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23E8FCC-8F59-4AD8-810D-19D135DBD93E}"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3E94A2-9E33-403A-A940-3505DFE9C2C0}" type="slidenum">
              <a:rPr lang="zh-CN" altLang="en-US" smtClean="0"/>
              <a:t/>
            </a:fld>
            <a:endParaRPr lang="zh-CN" altLang="en-US"/>
          </a:p>
        </p:txBody>
      </p:sp>
    </p:spTree>
  </p:cSld>
  <p:clrMapOvr>
    <a:masterClrMapping/>
  </p:clrMapOvr>
  <mc:AlternateContent>
    <mc:Choice xmlns:p15="http://schemas.microsoft.com/office/powerpoint/2012/main" Requires="p15">
      <p:transition spd="slow" advTm="3000" p14:dur="1250">
        <p15:prstTrans prst="pageCurlDouble"/>
      </p:transition>
    </mc:Choice>
    <mc:Fallback>
      <p:transition spd="slow" advTm="3000">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23E8FCC-8F59-4AD8-810D-19D135DBD93E}"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3E94A2-9E33-403A-A940-3505DFE9C2C0}" type="slidenum">
              <a:rPr lang="zh-CN" altLang="en-US" smtClean="0"/>
              <a:t/>
            </a:fld>
            <a:endParaRPr lang="zh-CN" altLang="en-US"/>
          </a:p>
        </p:txBody>
      </p:sp>
    </p:spTree>
  </p:cSld>
  <p:clrMapOvr>
    <a:masterClrMapping/>
  </p:clrMapOvr>
  <mc:AlternateContent>
    <mc:Choice xmlns:p15="http://schemas.microsoft.com/office/powerpoint/2012/main" Requires="p15">
      <p:transition spd="slow" advTm="3000" p14:dur="1250">
        <p15:prstTrans prst="pageCurlDouble"/>
      </p:transition>
    </mc:Choice>
    <mc:Fallback>
      <p:transition spd="slow" advTm="3000">
        <p:fade/>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和竖排文字">
    <p:spTree>
      <p:nvGrpSpPr>
        <p:cNvPr id="1" name=""/>
        <p:cNvGrpSpPr/>
        <p:nvPr/>
      </p:nvGrpSpPr>
      <p:grpSpPr>
        <a:xfrm>
          <a:off x="0" y="0"/>
          <a:ext cx="0" cy="0"/>
        </a:xfrm>
      </p:grpSpPr>
      <p:pic>
        <p:nvPicPr>
          <p:cNvPr id="8" name="图片 7"/>
          <p:cNvPicPr>
            <a:picLocks noChangeAspect="1"/>
          </p:cNvPicPr>
          <p:nvPr userDrawn="1"/>
        </p:nvPicPr>
        <p:blipFill>
          <a:blip r:embed="rId1"/>
          <a:srcRect r="10994"/>
          <a:stretch>
            <a:fillRect/>
          </a:stretch>
        </p:blipFill>
        <p:spPr>
          <a:xfrm>
            <a:off x="0" y="0"/>
            <a:ext cx="12208042" cy="6858000"/>
          </a:xfrm>
          <a:prstGeom prst="rect">
            <a:avLst/>
          </a:prstGeom>
        </p:spPr>
      </p:pic>
      <p:pic>
        <p:nvPicPr>
          <p:cNvPr id="12" name="图片 11"/>
          <p:cNvPicPr>
            <a:picLocks noChangeAspect="1"/>
          </p:cNvPicPr>
          <p:nvPr userDrawn="1"/>
        </p:nvPicPr>
        <p:blipFill>
          <a:blip r:embed="rId2">
            <a:extLst>
              <a:ext uri="{28A0092B-C50C-407E-A947-70E740481C1C}">
                <a14:useLocalDpi xmlns:a14="http://schemas.microsoft.com/office/drawing/2010/main" val="0"/>
              </a:ext>
            </a:extLst>
          </a:blip>
          <a:srcRect r="55200"/>
          <a:stretch>
            <a:fillRect/>
          </a:stretch>
        </p:blipFill>
        <p:spPr>
          <a:xfrm>
            <a:off x="0" y="0"/>
            <a:ext cx="5390147" cy="6015790"/>
          </a:xfrm>
          <a:prstGeom prst="rect">
            <a:avLst/>
          </a:prstGeom>
        </p:spPr>
      </p:pic>
      <p:pic>
        <p:nvPicPr>
          <p:cNvPr id="11" name="图片 10"/>
          <p:cNvPicPr>
            <a:picLocks noChangeAspect="1"/>
          </p:cNvPicPr>
          <p:nvPr userDrawn="1"/>
        </p:nvPicPr>
        <p:blipFill>
          <a:blip r:embed="rId3">
            <a:extLst>
              <a:ext uri="{28A0092B-C50C-407E-A947-70E740481C1C}">
                <a14:useLocalDpi xmlns:a14="http://schemas.microsoft.com/office/drawing/2010/main" val="0"/>
              </a:ext>
            </a:extLst>
          </a:blip>
          <a:srcRect l="1019" t="38847" b="14469"/>
          <a:stretch>
            <a:fillRect/>
          </a:stretch>
        </p:blipFill>
        <p:spPr>
          <a:xfrm flipH="1">
            <a:off x="-16042" y="3664422"/>
            <a:ext cx="12224084" cy="3201599"/>
          </a:xfrm>
          <a:prstGeom prst="rect">
            <a:avLst/>
          </a:prstGeom>
        </p:spPr>
      </p:pic>
      <p:pic>
        <p:nvPicPr>
          <p:cNvPr id="4" name="图片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0323" y="188494"/>
            <a:ext cx="11841256" cy="7720264"/>
          </a:xfrm>
          <a:prstGeom prst="rect">
            <a:avLst/>
          </a:prstGeom>
        </p:spPr>
      </p:pic>
      <p:grpSp>
        <p:nvGrpSpPr>
          <p:cNvPr id="13" name="组合 12"/>
          <p:cNvGrpSpPr/>
          <p:nvPr userDrawn="1"/>
        </p:nvGrpSpPr>
        <p:grpSpPr>
          <a:xfrm>
            <a:off x="5958796" y="-208920"/>
            <a:ext cx="6265288" cy="3016288"/>
            <a:chOff x="5958796" y="-208920"/>
            <a:chExt cx="6265288" cy="3016288"/>
          </a:xfrm>
        </p:grpSpPr>
        <p:pic>
          <p:nvPicPr>
            <p:cNvPr id="14" name="图片 13"/>
            <p:cNvPicPr>
              <a:picLocks noChangeAspect="1"/>
            </p:cNvPicPr>
            <p:nvPr/>
          </p:nvPicPr>
          <p:blipFill>
            <a:blip r:embed="rId5">
              <a:extLst>
                <a:ext uri="{28A0092B-C50C-407E-A947-70E740481C1C}">
                  <a14:useLocalDpi xmlns:a14="http://schemas.microsoft.com/office/drawing/2010/main" val="0"/>
                </a:ext>
              </a:extLst>
            </a:blip>
            <a:srcRect l="65448" t="-2088" r="-1" b="79164"/>
            <a:stretch>
              <a:fillRect/>
            </a:stretch>
          </p:blipFill>
          <p:spPr>
            <a:xfrm>
              <a:off x="5958796" y="-208920"/>
              <a:ext cx="6265288" cy="2308264"/>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rcRect l="73633" r="6136" b="56148"/>
            <a:stretch>
              <a:fillRect/>
            </a:stretch>
          </p:blipFill>
          <p:spPr>
            <a:xfrm>
              <a:off x="10091319" y="513346"/>
              <a:ext cx="2116723" cy="2294022"/>
            </a:xfrm>
            <a:prstGeom prst="rect">
              <a:avLst/>
            </a:prstGeom>
          </p:spPr>
        </p:pic>
      </p:grpSp>
      <p:grpSp>
        <p:nvGrpSpPr>
          <p:cNvPr id="18" name="组合 17"/>
          <p:cNvGrpSpPr/>
          <p:nvPr userDrawn="1"/>
        </p:nvGrpSpPr>
        <p:grpSpPr>
          <a:xfrm>
            <a:off x="4279990" y="433516"/>
            <a:ext cx="3571063" cy="461665"/>
            <a:chOff x="4279990" y="481642"/>
            <a:chExt cx="3571063" cy="461665"/>
          </a:xfrm>
        </p:grpSpPr>
        <p:sp>
          <p:nvSpPr>
            <p:cNvPr id="10" name="文本框 9"/>
            <p:cNvSpPr txBox="1"/>
            <p:nvPr/>
          </p:nvSpPr>
          <p:spPr>
            <a:xfrm flipH="1">
              <a:off x="4279990" y="481642"/>
              <a:ext cx="3571063" cy="461665"/>
            </a:xfrm>
            <a:prstGeom prst="rect">
              <a:avLst/>
            </a:prstGeom>
            <a:noFill/>
            <a:ln>
              <a:noFill/>
            </a:ln>
          </p:spPr>
          <p:txBody>
            <a:bodyPr wrap="square" rtlCol="0">
              <a:spAutoFit/>
            </a:bodyPr>
            <a:lstStyle/>
            <a:p>
              <a:pPr algn="ctr"/>
              <a:r>
                <a:rPr lang="zh-CN" altLang="en-US" sz="2400">
                  <a:solidFill>
                    <a:schemeClr val="tx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节日简介</a:t>
              </a:r>
              <a:endParaRPr lang="zh-CN" altLang="en-US" sz="2400">
                <a:solidFill>
                  <a:schemeClr val="tx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cxnSp>
          <p:nvCxnSpPr>
            <p:cNvPr id="16" name="直接连接符 15"/>
            <p:cNvCxnSpPr/>
            <p:nvPr userDrawn="1"/>
          </p:nvCxnSpPr>
          <p:spPr>
            <a:xfrm>
              <a:off x="6995160" y="667349"/>
              <a:ext cx="381000" cy="0"/>
            </a:xfrm>
            <a:prstGeom prst="line">
              <a:avLst/>
            </a:prstGeom>
          </p:spPr>
          <p:style>
            <a:lnRef idx="1">
              <a:schemeClr val="dk1"/>
            </a:lnRef>
            <a:fillRef idx="0">
              <a:schemeClr val="dk1"/>
            </a:fillRef>
            <a:effectRef idx="0">
              <a:schemeClr val="dk1"/>
            </a:effectRef>
            <a:fontRef idx="minor">
              <a:schemeClr val="tx1"/>
            </a:fontRef>
          </p:style>
        </p:cxnSp>
        <p:cxnSp>
          <p:nvCxnSpPr>
            <p:cNvPr id="17" name="直接连接符 16"/>
            <p:cNvCxnSpPr/>
            <p:nvPr userDrawn="1"/>
          </p:nvCxnSpPr>
          <p:spPr>
            <a:xfrm>
              <a:off x="4785360" y="667349"/>
              <a:ext cx="381000" cy="0"/>
            </a:xfrm>
            <a:prstGeom prst="line">
              <a:avLst/>
            </a:prstGeom>
          </p:spPr>
          <p:style>
            <a:lnRef idx="1">
              <a:schemeClr val="dk1"/>
            </a:lnRef>
            <a:fillRef idx="0">
              <a:schemeClr val="dk1"/>
            </a:fillRef>
            <a:effectRef idx="0">
              <a:schemeClr val="dk1"/>
            </a:effectRef>
            <a:fontRef idx="minor">
              <a:schemeClr val="tx1"/>
            </a:fontRef>
          </p:style>
        </p:cxnSp>
      </p:grpSp>
    </p:spTree>
  </p:cSld>
  <p:clrMapOvr>
    <a:masterClrMapping/>
  </p:clrMapOvr>
  <mc:AlternateContent>
    <mc:Choice xmlns:p15="http://schemas.microsoft.com/office/powerpoint/2012/main" Requires="p15">
      <p:transition spd="slow" advTm="3000" p14:dur="1250">
        <p15:prstTrans prst="pageCurlDouble"/>
      </p:transition>
    </mc:Choice>
    <mc:Fallback>
      <p:transition spd="slow" advTm="3000">
        <p:fade/>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标题和竖排文字">
    <p:spTree>
      <p:nvGrpSpPr>
        <p:cNvPr id="1" name=""/>
        <p:cNvGrpSpPr/>
        <p:nvPr/>
      </p:nvGrpSpPr>
      <p:grpSpPr>
        <a:xfrm>
          <a:off x="0" y="0"/>
          <a:ext cx="0" cy="0"/>
        </a:xfrm>
      </p:grpSpPr>
      <p:pic>
        <p:nvPicPr>
          <p:cNvPr id="22" name="图片 21"/>
          <p:cNvPicPr>
            <a:picLocks noChangeAspect="1"/>
          </p:cNvPicPr>
          <p:nvPr userDrawn="1"/>
        </p:nvPicPr>
        <p:blipFill>
          <a:blip r:embed="rId1"/>
          <a:srcRect r="10994"/>
          <a:stretch>
            <a:fillRect/>
          </a:stretch>
        </p:blipFill>
        <p:spPr>
          <a:xfrm>
            <a:off x="0" y="0"/>
            <a:ext cx="12208042" cy="6858000"/>
          </a:xfrm>
          <a:prstGeom prst="rect">
            <a:avLst/>
          </a:prstGeom>
        </p:spPr>
      </p:pic>
      <p:pic>
        <p:nvPicPr>
          <p:cNvPr id="23" name="图片 22"/>
          <p:cNvPicPr>
            <a:picLocks noChangeAspect="1"/>
          </p:cNvPicPr>
          <p:nvPr userDrawn="1"/>
        </p:nvPicPr>
        <p:blipFill>
          <a:blip r:embed="rId2">
            <a:extLst>
              <a:ext uri="{28A0092B-C50C-407E-A947-70E740481C1C}">
                <a14:useLocalDpi xmlns:a14="http://schemas.microsoft.com/office/drawing/2010/main" val="0"/>
              </a:ext>
            </a:extLst>
          </a:blip>
          <a:srcRect r="55200"/>
          <a:stretch>
            <a:fillRect/>
          </a:stretch>
        </p:blipFill>
        <p:spPr>
          <a:xfrm>
            <a:off x="0" y="0"/>
            <a:ext cx="5390147" cy="6015790"/>
          </a:xfrm>
          <a:prstGeom prst="rect">
            <a:avLst/>
          </a:prstGeom>
        </p:spPr>
      </p:pic>
      <p:pic>
        <p:nvPicPr>
          <p:cNvPr id="25" name="图片 24"/>
          <p:cNvPicPr>
            <a:picLocks noChangeAspect="1"/>
          </p:cNvPicPr>
          <p:nvPr userDrawn="1"/>
        </p:nvPicPr>
        <p:blipFill>
          <a:blip r:embed="rId3">
            <a:extLst>
              <a:ext uri="{28A0092B-C50C-407E-A947-70E740481C1C}">
                <a14:useLocalDpi xmlns:a14="http://schemas.microsoft.com/office/drawing/2010/main" val="0"/>
              </a:ext>
            </a:extLst>
          </a:blip>
          <a:srcRect l="1019" t="38847" b="14469"/>
          <a:stretch>
            <a:fillRect/>
          </a:stretch>
        </p:blipFill>
        <p:spPr>
          <a:xfrm flipH="1">
            <a:off x="-16042" y="3664422"/>
            <a:ext cx="12224084" cy="3201599"/>
          </a:xfrm>
          <a:prstGeom prst="rect">
            <a:avLst/>
          </a:prstGeom>
        </p:spPr>
      </p:pic>
      <p:pic>
        <p:nvPicPr>
          <p:cNvPr id="24" name="图片 2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0323" y="188494"/>
            <a:ext cx="11841256" cy="7720264"/>
          </a:xfrm>
          <a:prstGeom prst="rect">
            <a:avLst/>
          </a:prstGeom>
        </p:spPr>
      </p:pic>
      <p:grpSp>
        <p:nvGrpSpPr>
          <p:cNvPr id="26" name="组合 25"/>
          <p:cNvGrpSpPr/>
          <p:nvPr userDrawn="1"/>
        </p:nvGrpSpPr>
        <p:grpSpPr>
          <a:xfrm>
            <a:off x="5958796" y="-208920"/>
            <a:ext cx="6265288" cy="3016288"/>
            <a:chOff x="5958796" y="-208920"/>
            <a:chExt cx="6265288" cy="3016288"/>
          </a:xfrm>
        </p:grpSpPr>
        <p:pic>
          <p:nvPicPr>
            <p:cNvPr id="27" name="图片 26"/>
            <p:cNvPicPr>
              <a:picLocks noChangeAspect="1"/>
            </p:cNvPicPr>
            <p:nvPr/>
          </p:nvPicPr>
          <p:blipFill>
            <a:blip r:embed="rId5">
              <a:extLst>
                <a:ext uri="{28A0092B-C50C-407E-A947-70E740481C1C}">
                  <a14:useLocalDpi xmlns:a14="http://schemas.microsoft.com/office/drawing/2010/main" val="0"/>
                </a:ext>
              </a:extLst>
            </a:blip>
            <a:srcRect l="65448" t="-2088" r="-1" b="79164"/>
            <a:stretch>
              <a:fillRect/>
            </a:stretch>
          </p:blipFill>
          <p:spPr>
            <a:xfrm>
              <a:off x="5958796" y="-208920"/>
              <a:ext cx="6265288" cy="2308264"/>
            </a:xfrm>
            <a:prstGeom prst="rect">
              <a:avLst/>
            </a:prstGeom>
          </p:spPr>
        </p:pic>
        <p:pic>
          <p:nvPicPr>
            <p:cNvPr id="28" name="图片 27"/>
            <p:cNvPicPr>
              <a:picLocks noChangeAspect="1"/>
            </p:cNvPicPr>
            <p:nvPr/>
          </p:nvPicPr>
          <p:blipFill>
            <a:blip r:embed="rId6">
              <a:extLst>
                <a:ext uri="{28A0092B-C50C-407E-A947-70E740481C1C}">
                  <a14:useLocalDpi xmlns:a14="http://schemas.microsoft.com/office/drawing/2010/main" val="0"/>
                </a:ext>
              </a:extLst>
            </a:blip>
            <a:srcRect l="73633" r="6136" b="56148"/>
            <a:stretch>
              <a:fillRect/>
            </a:stretch>
          </p:blipFill>
          <p:spPr>
            <a:xfrm>
              <a:off x="10091319" y="513346"/>
              <a:ext cx="2116723" cy="2294022"/>
            </a:xfrm>
            <a:prstGeom prst="rect">
              <a:avLst/>
            </a:prstGeom>
          </p:spPr>
        </p:pic>
      </p:grpSp>
      <p:grpSp>
        <p:nvGrpSpPr>
          <p:cNvPr id="29" name="组合 28"/>
          <p:cNvGrpSpPr/>
          <p:nvPr userDrawn="1"/>
        </p:nvGrpSpPr>
        <p:grpSpPr>
          <a:xfrm>
            <a:off x="4279990" y="433516"/>
            <a:ext cx="3571063" cy="461665"/>
            <a:chOff x="4279990" y="481642"/>
            <a:chExt cx="3571063" cy="461665"/>
          </a:xfrm>
        </p:grpSpPr>
        <p:sp>
          <p:nvSpPr>
            <p:cNvPr id="30" name="文本框 29"/>
            <p:cNvSpPr txBox="1"/>
            <p:nvPr/>
          </p:nvSpPr>
          <p:spPr>
            <a:xfrm flipH="1">
              <a:off x="4279990" y="481642"/>
              <a:ext cx="3571063" cy="461665"/>
            </a:xfrm>
            <a:prstGeom prst="rect">
              <a:avLst/>
            </a:prstGeom>
            <a:noFill/>
            <a:ln>
              <a:noFill/>
            </a:ln>
          </p:spPr>
          <p:txBody>
            <a:bodyPr wrap="square" rtlCol="0">
              <a:spAutoFit/>
            </a:bodyPr>
            <a:lstStyle/>
            <a:p>
              <a:pPr algn="ctr"/>
              <a:r>
                <a:rPr lang="zh-CN" altLang="en-US" sz="2400" smtClean="0">
                  <a:solidFill>
                    <a:schemeClr val="tx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历史发展</a:t>
              </a:r>
              <a:endParaRPr lang="zh-CN" altLang="en-US" sz="2400">
                <a:solidFill>
                  <a:schemeClr val="tx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cxnSp>
          <p:nvCxnSpPr>
            <p:cNvPr id="31" name="直接连接符 30"/>
            <p:cNvCxnSpPr/>
            <p:nvPr userDrawn="1"/>
          </p:nvCxnSpPr>
          <p:spPr>
            <a:xfrm>
              <a:off x="6995160" y="667349"/>
              <a:ext cx="381000" cy="0"/>
            </a:xfrm>
            <a:prstGeom prst="line">
              <a:avLst/>
            </a:prstGeom>
          </p:spPr>
          <p:style>
            <a:lnRef idx="1">
              <a:schemeClr val="dk1"/>
            </a:lnRef>
            <a:fillRef idx="0">
              <a:schemeClr val="dk1"/>
            </a:fillRef>
            <a:effectRef idx="0">
              <a:schemeClr val="dk1"/>
            </a:effectRef>
            <a:fontRef idx="minor">
              <a:schemeClr val="tx1"/>
            </a:fontRef>
          </p:style>
        </p:cxnSp>
        <p:cxnSp>
          <p:nvCxnSpPr>
            <p:cNvPr id="32" name="直接连接符 31"/>
            <p:cNvCxnSpPr/>
            <p:nvPr userDrawn="1"/>
          </p:nvCxnSpPr>
          <p:spPr>
            <a:xfrm>
              <a:off x="4785360" y="667349"/>
              <a:ext cx="381000" cy="0"/>
            </a:xfrm>
            <a:prstGeom prst="line">
              <a:avLst/>
            </a:prstGeom>
          </p:spPr>
          <p:style>
            <a:lnRef idx="1">
              <a:schemeClr val="dk1"/>
            </a:lnRef>
            <a:fillRef idx="0">
              <a:schemeClr val="dk1"/>
            </a:fillRef>
            <a:effectRef idx="0">
              <a:schemeClr val="dk1"/>
            </a:effectRef>
            <a:fontRef idx="minor">
              <a:schemeClr val="tx1"/>
            </a:fontRef>
          </p:style>
        </p:cxnSp>
      </p:grpSp>
    </p:spTree>
  </p:cSld>
  <p:clrMapOvr>
    <a:masterClrMapping/>
  </p:clrMapOvr>
  <mc:AlternateContent>
    <mc:Choice xmlns:p15="http://schemas.microsoft.com/office/powerpoint/2012/main" Requires="p15">
      <p:transition spd="slow" advTm="3000" p14:dur="1250">
        <p15:prstTrans prst="pageCurlDouble"/>
      </p:transition>
    </mc:Choice>
    <mc:Fallback>
      <p:transition spd="slow" advTm="3000">
        <p:fade/>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标题和竖排文字">
    <p:spTree>
      <p:nvGrpSpPr>
        <p:cNvPr id="1" name=""/>
        <p:cNvGrpSpPr/>
        <p:nvPr/>
      </p:nvGrpSpPr>
      <p:grpSpPr>
        <a:xfrm>
          <a:off x="0" y="0"/>
          <a:ext cx="0" cy="0"/>
        </a:xfrm>
      </p:grpSpPr>
      <p:pic>
        <p:nvPicPr>
          <p:cNvPr id="8" name="图片 7"/>
          <p:cNvPicPr>
            <a:picLocks noChangeAspect="1"/>
          </p:cNvPicPr>
          <p:nvPr userDrawn="1"/>
        </p:nvPicPr>
        <p:blipFill>
          <a:blip r:embed="rId1"/>
          <a:srcRect r="10994"/>
          <a:stretch>
            <a:fillRect/>
          </a:stretch>
        </p:blipFill>
        <p:spPr>
          <a:xfrm>
            <a:off x="0" y="0"/>
            <a:ext cx="12208042" cy="6858000"/>
          </a:xfrm>
          <a:prstGeom prst="rect">
            <a:avLst/>
          </a:prstGeom>
        </p:spPr>
      </p:pic>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rcRect r="55200"/>
          <a:stretch>
            <a:fillRect/>
          </a:stretch>
        </p:blipFill>
        <p:spPr>
          <a:xfrm>
            <a:off x="0" y="0"/>
            <a:ext cx="5390147" cy="6015790"/>
          </a:xfrm>
          <a:prstGeom prst="rect">
            <a:avLst/>
          </a:prstGeom>
        </p:spPr>
      </p:pic>
      <p:pic>
        <p:nvPicPr>
          <p:cNvPr id="12" name="图片 11"/>
          <p:cNvPicPr>
            <a:picLocks noChangeAspect="1"/>
          </p:cNvPicPr>
          <p:nvPr userDrawn="1"/>
        </p:nvPicPr>
        <p:blipFill>
          <a:blip r:embed="rId3">
            <a:extLst>
              <a:ext uri="{28A0092B-C50C-407E-A947-70E740481C1C}">
                <a14:useLocalDpi xmlns:a14="http://schemas.microsoft.com/office/drawing/2010/main" val="0"/>
              </a:ext>
            </a:extLst>
          </a:blip>
          <a:srcRect l="1019" t="38847" b="14469"/>
          <a:stretch>
            <a:fillRect/>
          </a:stretch>
        </p:blipFill>
        <p:spPr>
          <a:xfrm flipH="1">
            <a:off x="-16042" y="3664422"/>
            <a:ext cx="12224084" cy="3201599"/>
          </a:xfrm>
          <a:prstGeom prst="rect">
            <a:avLst/>
          </a:prstGeom>
        </p:spPr>
      </p:pic>
      <p:pic>
        <p:nvPicPr>
          <p:cNvPr id="11" name="图片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0323" y="188494"/>
            <a:ext cx="11841256" cy="7720264"/>
          </a:xfrm>
          <a:prstGeom prst="rect">
            <a:avLst/>
          </a:prstGeom>
        </p:spPr>
      </p:pic>
      <p:grpSp>
        <p:nvGrpSpPr>
          <p:cNvPr id="13" name="组合 12"/>
          <p:cNvGrpSpPr/>
          <p:nvPr userDrawn="1"/>
        </p:nvGrpSpPr>
        <p:grpSpPr>
          <a:xfrm>
            <a:off x="5958796" y="-208920"/>
            <a:ext cx="6265288" cy="3016288"/>
            <a:chOff x="5958796" y="-208920"/>
            <a:chExt cx="6265288" cy="3016288"/>
          </a:xfrm>
        </p:grpSpPr>
        <p:pic>
          <p:nvPicPr>
            <p:cNvPr id="14" name="图片 13"/>
            <p:cNvPicPr>
              <a:picLocks noChangeAspect="1"/>
            </p:cNvPicPr>
            <p:nvPr/>
          </p:nvPicPr>
          <p:blipFill>
            <a:blip r:embed="rId5">
              <a:extLst>
                <a:ext uri="{28A0092B-C50C-407E-A947-70E740481C1C}">
                  <a14:useLocalDpi xmlns:a14="http://schemas.microsoft.com/office/drawing/2010/main" val="0"/>
                </a:ext>
              </a:extLst>
            </a:blip>
            <a:srcRect l="65448" t="-2088" r="-1" b="79164"/>
            <a:stretch>
              <a:fillRect/>
            </a:stretch>
          </p:blipFill>
          <p:spPr>
            <a:xfrm>
              <a:off x="5958796" y="-208920"/>
              <a:ext cx="6265288" cy="2308264"/>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rcRect l="73633" r="6136" b="56148"/>
            <a:stretch>
              <a:fillRect/>
            </a:stretch>
          </p:blipFill>
          <p:spPr>
            <a:xfrm>
              <a:off x="10091319" y="513346"/>
              <a:ext cx="2116723" cy="2294022"/>
            </a:xfrm>
            <a:prstGeom prst="rect">
              <a:avLst/>
            </a:prstGeom>
          </p:spPr>
        </p:pic>
      </p:grpSp>
      <p:grpSp>
        <p:nvGrpSpPr>
          <p:cNvPr id="19" name="组合 18"/>
          <p:cNvGrpSpPr/>
          <p:nvPr userDrawn="1"/>
        </p:nvGrpSpPr>
        <p:grpSpPr>
          <a:xfrm>
            <a:off x="4279990" y="433516"/>
            <a:ext cx="3571063" cy="461665"/>
            <a:chOff x="4279990" y="481642"/>
            <a:chExt cx="3571063" cy="461665"/>
          </a:xfrm>
        </p:grpSpPr>
        <p:sp>
          <p:nvSpPr>
            <p:cNvPr id="20" name="文本框 19"/>
            <p:cNvSpPr txBox="1"/>
            <p:nvPr/>
          </p:nvSpPr>
          <p:spPr>
            <a:xfrm flipH="1">
              <a:off x="4279990" y="481642"/>
              <a:ext cx="3571063" cy="461665"/>
            </a:xfrm>
            <a:prstGeom prst="rect">
              <a:avLst/>
            </a:prstGeom>
            <a:noFill/>
            <a:ln>
              <a:noFill/>
            </a:ln>
          </p:spPr>
          <p:txBody>
            <a:bodyPr wrap="square" rtlCol="0">
              <a:spAutoFit/>
            </a:bodyPr>
            <a:lstStyle/>
            <a:p>
              <a:pPr algn="ctr"/>
              <a:r>
                <a:rPr lang="zh-CN" altLang="en-US" sz="2400" smtClean="0">
                  <a:solidFill>
                    <a:schemeClr val="tx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各地习俗</a:t>
              </a:r>
              <a:endParaRPr lang="zh-CN" altLang="en-US" sz="2400">
                <a:solidFill>
                  <a:schemeClr val="tx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cxnSp>
          <p:nvCxnSpPr>
            <p:cNvPr id="21" name="直接连接符 20"/>
            <p:cNvCxnSpPr/>
            <p:nvPr userDrawn="1"/>
          </p:nvCxnSpPr>
          <p:spPr>
            <a:xfrm>
              <a:off x="6995160" y="667349"/>
              <a:ext cx="381000" cy="0"/>
            </a:xfrm>
            <a:prstGeom prst="line">
              <a:avLst/>
            </a:prstGeom>
          </p:spPr>
          <p:style>
            <a:lnRef idx="1">
              <a:schemeClr val="dk1"/>
            </a:lnRef>
            <a:fillRef idx="0">
              <a:schemeClr val="dk1"/>
            </a:fillRef>
            <a:effectRef idx="0">
              <a:schemeClr val="dk1"/>
            </a:effectRef>
            <a:fontRef idx="minor">
              <a:schemeClr val="tx1"/>
            </a:fontRef>
          </p:style>
        </p:cxnSp>
        <p:cxnSp>
          <p:nvCxnSpPr>
            <p:cNvPr id="22" name="直接连接符 21"/>
            <p:cNvCxnSpPr/>
            <p:nvPr userDrawn="1"/>
          </p:nvCxnSpPr>
          <p:spPr>
            <a:xfrm>
              <a:off x="4785360" y="667349"/>
              <a:ext cx="381000" cy="0"/>
            </a:xfrm>
            <a:prstGeom prst="line">
              <a:avLst/>
            </a:prstGeom>
          </p:spPr>
          <p:style>
            <a:lnRef idx="1">
              <a:schemeClr val="dk1"/>
            </a:lnRef>
            <a:fillRef idx="0">
              <a:schemeClr val="dk1"/>
            </a:fillRef>
            <a:effectRef idx="0">
              <a:schemeClr val="dk1"/>
            </a:effectRef>
            <a:fontRef idx="minor">
              <a:schemeClr val="tx1"/>
            </a:fontRef>
          </p:style>
        </p:cxnSp>
      </p:grpSp>
    </p:spTree>
  </p:cSld>
  <p:clrMapOvr>
    <a:masterClrMapping/>
  </p:clrMapOvr>
  <mc:AlternateContent>
    <mc:Choice xmlns:p15="http://schemas.microsoft.com/office/powerpoint/2012/main" Requires="p15">
      <p:transition spd="slow" advTm="3000" p14:dur="1250">
        <p15:prstTrans prst="pageCurlDouble"/>
      </p:transition>
    </mc:Choice>
    <mc:Fallback>
      <p:transition spd="slow" advTm="3000">
        <p:fade/>
      </p:transition>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标题和竖排文字">
    <p:spTree>
      <p:nvGrpSpPr>
        <p:cNvPr id="1" name=""/>
        <p:cNvGrpSpPr/>
        <p:nvPr/>
      </p:nvGrpSpPr>
      <p:grpSpPr>
        <a:xfrm>
          <a:off x="0" y="0"/>
          <a:ext cx="0" cy="0"/>
        </a:xfrm>
      </p:grpSpPr>
      <p:pic>
        <p:nvPicPr>
          <p:cNvPr id="8" name="图片 7"/>
          <p:cNvPicPr>
            <a:picLocks noChangeAspect="1"/>
          </p:cNvPicPr>
          <p:nvPr userDrawn="1"/>
        </p:nvPicPr>
        <p:blipFill>
          <a:blip r:embed="rId1"/>
          <a:srcRect r="10994"/>
          <a:stretch>
            <a:fillRect/>
          </a:stretch>
        </p:blipFill>
        <p:spPr>
          <a:xfrm>
            <a:off x="0" y="0"/>
            <a:ext cx="12208042" cy="6858000"/>
          </a:xfrm>
          <a:prstGeom prst="rect">
            <a:avLst/>
          </a:prstGeom>
        </p:spPr>
      </p:pic>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rcRect r="55200"/>
          <a:stretch>
            <a:fillRect/>
          </a:stretch>
        </p:blipFill>
        <p:spPr>
          <a:xfrm>
            <a:off x="0" y="0"/>
            <a:ext cx="5390147" cy="6015790"/>
          </a:xfrm>
          <a:prstGeom prst="rect">
            <a:avLst/>
          </a:prstGeom>
        </p:spPr>
      </p:pic>
      <p:pic>
        <p:nvPicPr>
          <p:cNvPr id="12" name="图片 11"/>
          <p:cNvPicPr>
            <a:picLocks noChangeAspect="1"/>
          </p:cNvPicPr>
          <p:nvPr userDrawn="1"/>
        </p:nvPicPr>
        <p:blipFill>
          <a:blip r:embed="rId3">
            <a:extLst>
              <a:ext uri="{28A0092B-C50C-407E-A947-70E740481C1C}">
                <a14:useLocalDpi xmlns:a14="http://schemas.microsoft.com/office/drawing/2010/main" val="0"/>
              </a:ext>
            </a:extLst>
          </a:blip>
          <a:srcRect l="1019" t="38847" b="14469"/>
          <a:stretch>
            <a:fillRect/>
          </a:stretch>
        </p:blipFill>
        <p:spPr>
          <a:xfrm flipH="1">
            <a:off x="-16042" y="3664422"/>
            <a:ext cx="12224084" cy="3201599"/>
          </a:xfrm>
          <a:prstGeom prst="rect">
            <a:avLst/>
          </a:prstGeom>
        </p:spPr>
      </p:pic>
      <p:pic>
        <p:nvPicPr>
          <p:cNvPr id="11" name="图片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0323" y="188494"/>
            <a:ext cx="11841256" cy="7720264"/>
          </a:xfrm>
          <a:prstGeom prst="rect">
            <a:avLst/>
          </a:prstGeom>
        </p:spPr>
      </p:pic>
      <p:grpSp>
        <p:nvGrpSpPr>
          <p:cNvPr id="13" name="组合 12"/>
          <p:cNvGrpSpPr/>
          <p:nvPr userDrawn="1"/>
        </p:nvGrpSpPr>
        <p:grpSpPr>
          <a:xfrm>
            <a:off x="5958796" y="-208920"/>
            <a:ext cx="6265288" cy="3016288"/>
            <a:chOff x="5958796" y="-208920"/>
            <a:chExt cx="6265288" cy="3016288"/>
          </a:xfrm>
        </p:grpSpPr>
        <p:pic>
          <p:nvPicPr>
            <p:cNvPr id="14" name="图片 13"/>
            <p:cNvPicPr>
              <a:picLocks noChangeAspect="1"/>
            </p:cNvPicPr>
            <p:nvPr/>
          </p:nvPicPr>
          <p:blipFill>
            <a:blip r:embed="rId5">
              <a:extLst>
                <a:ext uri="{28A0092B-C50C-407E-A947-70E740481C1C}">
                  <a14:useLocalDpi xmlns:a14="http://schemas.microsoft.com/office/drawing/2010/main" val="0"/>
                </a:ext>
              </a:extLst>
            </a:blip>
            <a:srcRect l="65448" t="-2088" r="-1" b="79164"/>
            <a:stretch>
              <a:fillRect/>
            </a:stretch>
          </p:blipFill>
          <p:spPr>
            <a:xfrm>
              <a:off x="5958796" y="-208920"/>
              <a:ext cx="6265288" cy="2308264"/>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rcRect l="73633" r="6136" b="56148"/>
            <a:stretch>
              <a:fillRect/>
            </a:stretch>
          </p:blipFill>
          <p:spPr>
            <a:xfrm>
              <a:off x="10091319" y="513346"/>
              <a:ext cx="2116723" cy="2294022"/>
            </a:xfrm>
            <a:prstGeom prst="rect">
              <a:avLst/>
            </a:prstGeom>
          </p:spPr>
        </p:pic>
      </p:grpSp>
      <p:grpSp>
        <p:nvGrpSpPr>
          <p:cNvPr id="19" name="组合 18"/>
          <p:cNvGrpSpPr/>
          <p:nvPr userDrawn="1"/>
        </p:nvGrpSpPr>
        <p:grpSpPr>
          <a:xfrm>
            <a:off x="4279990" y="433516"/>
            <a:ext cx="3571063" cy="461665"/>
            <a:chOff x="4279990" y="481642"/>
            <a:chExt cx="3571063" cy="461665"/>
          </a:xfrm>
        </p:grpSpPr>
        <p:sp>
          <p:nvSpPr>
            <p:cNvPr id="20" name="文本框 19"/>
            <p:cNvSpPr txBox="1"/>
            <p:nvPr/>
          </p:nvSpPr>
          <p:spPr>
            <a:xfrm flipH="1">
              <a:off x="4279990" y="481642"/>
              <a:ext cx="3571063" cy="461665"/>
            </a:xfrm>
            <a:prstGeom prst="rect">
              <a:avLst/>
            </a:prstGeom>
            <a:noFill/>
            <a:ln>
              <a:noFill/>
            </a:ln>
          </p:spPr>
          <p:txBody>
            <a:bodyPr wrap="square" rtlCol="0">
              <a:spAutoFit/>
            </a:bodyPr>
            <a:lstStyle/>
            <a:p>
              <a:pPr algn="ctr"/>
              <a:r>
                <a:rPr lang="zh-CN" altLang="en-US" sz="2400" smtClean="0">
                  <a:solidFill>
                    <a:schemeClr val="tx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相关诗词</a:t>
              </a:r>
              <a:endParaRPr lang="zh-CN" altLang="en-US" sz="2400">
                <a:solidFill>
                  <a:schemeClr val="tx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cxnSp>
          <p:nvCxnSpPr>
            <p:cNvPr id="21" name="直接连接符 20"/>
            <p:cNvCxnSpPr/>
            <p:nvPr userDrawn="1"/>
          </p:nvCxnSpPr>
          <p:spPr>
            <a:xfrm>
              <a:off x="6995160" y="667349"/>
              <a:ext cx="381000" cy="0"/>
            </a:xfrm>
            <a:prstGeom prst="line">
              <a:avLst/>
            </a:prstGeom>
          </p:spPr>
          <p:style>
            <a:lnRef idx="1">
              <a:schemeClr val="dk1"/>
            </a:lnRef>
            <a:fillRef idx="0">
              <a:schemeClr val="dk1"/>
            </a:fillRef>
            <a:effectRef idx="0">
              <a:schemeClr val="dk1"/>
            </a:effectRef>
            <a:fontRef idx="minor">
              <a:schemeClr val="tx1"/>
            </a:fontRef>
          </p:style>
        </p:cxnSp>
        <p:cxnSp>
          <p:nvCxnSpPr>
            <p:cNvPr id="22" name="直接连接符 21"/>
            <p:cNvCxnSpPr/>
            <p:nvPr userDrawn="1"/>
          </p:nvCxnSpPr>
          <p:spPr>
            <a:xfrm>
              <a:off x="4785360" y="667349"/>
              <a:ext cx="381000" cy="0"/>
            </a:xfrm>
            <a:prstGeom prst="line">
              <a:avLst/>
            </a:prstGeom>
          </p:spPr>
          <p:style>
            <a:lnRef idx="1">
              <a:schemeClr val="dk1"/>
            </a:lnRef>
            <a:fillRef idx="0">
              <a:schemeClr val="dk1"/>
            </a:fillRef>
            <a:effectRef idx="0">
              <a:schemeClr val="dk1"/>
            </a:effectRef>
            <a:fontRef idx="minor">
              <a:schemeClr val="tx1"/>
            </a:fontRef>
          </p:style>
        </p:cxnSp>
      </p:grpSp>
    </p:spTree>
  </p:cSld>
  <p:clrMapOvr>
    <a:masterClrMapping/>
  </p:clrMapOvr>
  <mc:AlternateContent>
    <mc:Choice xmlns:p15="http://schemas.microsoft.com/office/powerpoint/2012/main" Requires="p15">
      <p:transition spd="slow" advTm="3000" p14:dur="1250">
        <p15:prstTrans prst="pageCurlDouble"/>
      </p:transition>
    </mc:Choice>
    <mc:Fallback>
      <p:transition spd="slow" advTm="3000">
        <p:fade/>
      </p:transition>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标题和竖排文字">
    <p:spTree>
      <p:nvGrpSpPr>
        <p:cNvPr id="1" name=""/>
        <p:cNvGrpSpPr/>
        <p:nvPr/>
      </p:nvGrpSpPr>
      <p:grpSpPr>
        <a:xfrm>
          <a:off x="0" y="0"/>
          <a:ext cx="0" cy="0"/>
        </a:xfrm>
      </p:grpSpPr>
      <p:pic>
        <p:nvPicPr>
          <p:cNvPr id="8" name="图片 7"/>
          <p:cNvPicPr>
            <a:picLocks noChangeAspect="1"/>
          </p:cNvPicPr>
          <p:nvPr userDrawn="1"/>
        </p:nvPicPr>
        <p:blipFill>
          <a:blip r:embed="rId1"/>
          <a:srcRect r="10994"/>
          <a:stretch>
            <a:fillRect/>
          </a:stretch>
        </p:blipFill>
        <p:spPr>
          <a:xfrm>
            <a:off x="0" y="0"/>
            <a:ext cx="12208042" cy="6858000"/>
          </a:xfrm>
          <a:prstGeom prst="rect">
            <a:avLst/>
          </a:prstGeom>
        </p:spPr>
      </p:pic>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rcRect r="55200"/>
          <a:stretch>
            <a:fillRect/>
          </a:stretch>
        </p:blipFill>
        <p:spPr>
          <a:xfrm>
            <a:off x="0" y="0"/>
            <a:ext cx="5390147" cy="6015790"/>
          </a:xfrm>
          <a:prstGeom prst="rect">
            <a:avLst/>
          </a:prstGeom>
        </p:spPr>
      </p:pic>
      <p:pic>
        <p:nvPicPr>
          <p:cNvPr id="12" name="图片 11"/>
          <p:cNvPicPr>
            <a:picLocks noChangeAspect="1"/>
          </p:cNvPicPr>
          <p:nvPr userDrawn="1"/>
        </p:nvPicPr>
        <p:blipFill>
          <a:blip r:embed="rId3">
            <a:extLst>
              <a:ext uri="{28A0092B-C50C-407E-A947-70E740481C1C}">
                <a14:useLocalDpi xmlns:a14="http://schemas.microsoft.com/office/drawing/2010/main" val="0"/>
              </a:ext>
            </a:extLst>
          </a:blip>
          <a:srcRect l="1019" t="38847" b="14469"/>
          <a:stretch>
            <a:fillRect/>
          </a:stretch>
        </p:blipFill>
        <p:spPr>
          <a:xfrm flipH="1">
            <a:off x="-16042" y="3664422"/>
            <a:ext cx="12224084" cy="3201599"/>
          </a:xfrm>
          <a:prstGeom prst="rect">
            <a:avLst/>
          </a:prstGeom>
        </p:spPr>
      </p:pic>
      <p:pic>
        <p:nvPicPr>
          <p:cNvPr id="11" name="图片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0323" y="188494"/>
            <a:ext cx="11841256" cy="7720264"/>
          </a:xfrm>
          <a:prstGeom prst="rect">
            <a:avLst/>
          </a:prstGeom>
        </p:spPr>
      </p:pic>
      <p:grpSp>
        <p:nvGrpSpPr>
          <p:cNvPr id="13" name="组合 12"/>
          <p:cNvGrpSpPr/>
          <p:nvPr userDrawn="1"/>
        </p:nvGrpSpPr>
        <p:grpSpPr>
          <a:xfrm>
            <a:off x="5958796" y="-208920"/>
            <a:ext cx="6265288" cy="3016288"/>
            <a:chOff x="5958796" y="-208920"/>
            <a:chExt cx="6265288" cy="3016288"/>
          </a:xfrm>
        </p:grpSpPr>
        <p:pic>
          <p:nvPicPr>
            <p:cNvPr id="14" name="图片 13"/>
            <p:cNvPicPr>
              <a:picLocks noChangeAspect="1"/>
            </p:cNvPicPr>
            <p:nvPr/>
          </p:nvPicPr>
          <p:blipFill>
            <a:blip r:embed="rId5">
              <a:extLst>
                <a:ext uri="{28A0092B-C50C-407E-A947-70E740481C1C}">
                  <a14:useLocalDpi xmlns:a14="http://schemas.microsoft.com/office/drawing/2010/main" val="0"/>
                </a:ext>
              </a:extLst>
            </a:blip>
            <a:srcRect l="65448" t="-2088" r="-1" b="79164"/>
            <a:stretch>
              <a:fillRect/>
            </a:stretch>
          </p:blipFill>
          <p:spPr>
            <a:xfrm>
              <a:off x="5958796" y="-208920"/>
              <a:ext cx="6265288" cy="2308264"/>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rcRect l="73633" r="6136" b="56148"/>
            <a:stretch>
              <a:fillRect/>
            </a:stretch>
          </p:blipFill>
          <p:spPr>
            <a:xfrm>
              <a:off x="10091319" y="513346"/>
              <a:ext cx="2116723" cy="2294022"/>
            </a:xfrm>
            <a:prstGeom prst="rect">
              <a:avLst/>
            </a:prstGeom>
          </p:spPr>
        </p:pic>
      </p:grpSp>
    </p:spTree>
  </p:cSld>
  <p:clrMapOvr>
    <a:masterClrMapping/>
  </p:clrMapOvr>
  <mc:AlternateContent>
    <mc:Choice xmlns:p15="http://schemas.microsoft.com/office/powerpoint/2012/main" Requires="p15">
      <p:transition spd="slow" advTm="3000" p14:dur="1250">
        <p15:prstTrans prst="pageCurlDouble"/>
      </p:transition>
    </mc:Choice>
    <mc:Fallback>
      <p:transition spd="slow" advTm="3000">
        <p:fade/>
      </p:transition>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幻灯片">
    <p:spTree>
      <p:nvGrpSpPr>
        <p:cNvPr id="1" name=""/>
        <p:cNvGrpSpPr/>
        <p:nvPr/>
      </p:nvGrpSpPr>
      <p:grpSpPr>
        <a:xfrm>
          <a:off x="0" y="0"/>
          <a:ext cx="0" cy="0"/>
        </a:xfrm>
      </p:grpSpPr>
      <p:pic>
        <p:nvPicPr>
          <p:cNvPr id="7" name="图片 6"/>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0" y="631"/>
            <a:ext cx="12208042" cy="6856738"/>
          </a:xfrm>
          <a:prstGeom prst="rect">
            <a:avLst/>
          </a:prstGeom>
        </p:spPr>
      </p:pic>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823" y="0"/>
            <a:ext cx="12063420" cy="6882063"/>
          </a:xfrm>
          <a:prstGeom prst="rect">
            <a:avLst/>
          </a:prstGeom>
        </p:spPr>
      </p:pic>
      <p:pic>
        <p:nvPicPr>
          <p:cNvPr id="9" name="图片 8"/>
          <p:cNvPicPr>
            <a:picLocks noChangeAspect="1"/>
          </p:cNvPicPr>
          <p:nvPr userDrawn="1"/>
        </p:nvPicPr>
        <p:blipFill>
          <a:blip r:embed="rId3">
            <a:extLst>
              <a:ext uri="{28A0092B-C50C-407E-A947-70E740481C1C}">
                <a14:useLocalDpi xmlns:a14="http://schemas.microsoft.com/office/drawing/2010/main" val="0"/>
              </a:ext>
            </a:extLst>
          </a:blip>
          <a:srcRect l="1019" t="38847" b="1738"/>
          <a:stretch>
            <a:fillRect/>
          </a:stretch>
        </p:blipFill>
        <p:spPr>
          <a:xfrm flipH="1">
            <a:off x="-16042" y="2807368"/>
            <a:ext cx="12224084" cy="4074695"/>
          </a:xfrm>
          <a:prstGeom prst="rect">
            <a:avLst/>
          </a:prstGeom>
        </p:spPr>
      </p:pic>
      <p:pic>
        <p:nvPicPr>
          <p:cNvPr id="10" name="图片 9"/>
          <p:cNvPicPr>
            <a:picLocks noChangeAspect="1"/>
          </p:cNvPicPr>
          <p:nvPr userDrawn="1"/>
        </p:nvPicPr>
        <p:blipFill>
          <a:blip r:embed="rId4">
            <a:extLst>
              <a:ext uri="{28A0092B-C50C-407E-A947-70E740481C1C}">
                <a14:useLocalDpi xmlns:a14="http://schemas.microsoft.com/office/drawing/2010/main" val="0"/>
              </a:ext>
            </a:extLst>
          </a:blip>
          <a:srcRect r="55200"/>
          <a:stretch>
            <a:fillRect/>
          </a:stretch>
        </p:blipFill>
        <p:spPr>
          <a:xfrm>
            <a:off x="0" y="0"/>
            <a:ext cx="5390147" cy="6015790"/>
          </a:xfrm>
          <a:prstGeom prst="rect">
            <a:avLst/>
          </a:prstGeom>
        </p:spPr>
      </p:pic>
      <p:grpSp>
        <p:nvGrpSpPr>
          <p:cNvPr id="13" name="组合 12"/>
          <p:cNvGrpSpPr/>
          <p:nvPr userDrawn="1"/>
        </p:nvGrpSpPr>
        <p:grpSpPr>
          <a:xfrm>
            <a:off x="5958796" y="-208920"/>
            <a:ext cx="6265288" cy="3016288"/>
            <a:chOff x="5958796" y="-208920"/>
            <a:chExt cx="6265288" cy="3016288"/>
          </a:xfrm>
        </p:grpSpPr>
        <p:pic>
          <p:nvPicPr>
            <p:cNvPr id="14" name="图片 13"/>
            <p:cNvPicPr>
              <a:picLocks noChangeAspect="1"/>
            </p:cNvPicPr>
            <p:nvPr/>
          </p:nvPicPr>
          <p:blipFill>
            <a:blip r:embed="rId5">
              <a:extLst>
                <a:ext uri="{28A0092B-C50C-407E-A947-70E740481C1C}">
                  <a14:useLocalDpi xmlns:a14="http://schemas.microsoft.com/office/drawing/2010/main" val="0"/>
                </a:ext>
              </a:extLst>
            </a:blip>
            <a:srcRect l="65448" t="-2088" r="-1" b="79164"/>
            <a:stretch>
              <a:fillRect/>
            </a:stretch>
          </p:blipFill>
          <p:spPr>
            <a:xfrm>
              <a:off x="5958796" y="-208920"/>
              <a:ext cx="6265288" cy="2308264"/>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rcRect l="73633" r="6136" b="56148"/>
            <a:stretch>
              <a:fillRect/>
            </a:stretch>
          </p:blipFill>
          <p:spPr>
            <a:xfrm>
              <a:off x="10091319" y="513346"/>
              <a:ext cx="2116723" cy="2294022"/>
            </a:xfrm>
            <a:prstGeom prst="rect">
              <a:avLst/>
            </a:prstGeom>
          </p:spPr>
        </p:pic>
      </p:grpSp>
    </p:spTree>
  </p:cSld>
  <p:clrMapOvr>
    <a:masterClrMapping/>
  </p:clrMapOvr>
  <mc:AlternateContent>
    <mc:Choice xmlns:p15="http://schemas.microsoft.com/office/powerpoint/2012/main" Requires="p15">
      <p:transition spd="slow" advTm="3000" p14:dur="1250">
        <p15:prstTrans prst="pageCurlDouble"/>
      </p:transition>
    </mc:Choice>
    <mc:Fallback>
      <p:transition spd="slow" advTm="3000">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23E8FCC-8F59-4AD8-810D-19D135DBD93E}"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3E94A2-9E33-403A-A940-3505DFE9C2C0}" type="slidenum">
              <a:rPr lang="zh-CN" altLang="en-US" smtClean="0"/>
              <a:t/>
            </a:fld>
            <a:endParaRPr lang="zh-CN" altLang="en-US"/>
          </a:p>
        </p:txBody>
      </p:sp>
    </p:spTree>
  </p:cSld>
  <p:clrMapOvr>
    <a:masterClrMapping/>
  </p:clrMapOvr>
  <mc:AlternateContent>
    <mc:Choice xmlns:p15="http://schemas.microsoft.com/office/powerpoint/2012/main" Requires="p15">
      <p:transition spd="slow" advTm="3000" p14:dur="1250">
        <p15:prstTrans prst="pageCurlDouble"/>
      </p:transition>
    </mc:Choice>
    <mc:Fallback>
      <p:transition spd="slow" advTm="3000">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23E8FCC-8F59-4AD8-810D-19D135DBD93E}"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3E94A2-9E33-403A-A940-3505DFE9C2C0}" type="slidenum">
              <a:rPr lang="zh-CN" altLang="en-US" smtClean="0"/>
              <a:t/>
            </a:fld>
            <a:endParaRPr lang="zh-CN" altLang="en-US"/>
          </a:p>
        </p:txBody>
      </p:sp>
    </p:spTree>
  </p:cSld>
  <p:clrMapOvr>
    <a:masterClrMapping/>
  </p:clrMapOvr>
  <mc:AlternateContent>
    <mc:Choice xmlns:p15="http://schemas.microsoft.com/office/powerpoint/2012/main" Requires="p15">
      <p:transition spd="slow" advTm="3000" p14:dur="1250">
        <p15:prstTrans prst="pageCurlDouble"/>
      </p:transition>
    </mc:Choice>
    <mc:Fallback>
      <p:transition spd="slow" advTm="3000">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723E8FCC-8F59-4AD8-810D-19D135DBD93E}"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3E94A2-9E33-403A-A940-3505DFE9C2C0}" type="slidenum">
              <a:rPr lang="zh-CN" altLang="en-US" smtClean="0"/>
              <a:t/>
            </a:fld>
            <a:endParaRPr lang="zh-CN" altLang="en-US"/>
          </a:p>
        </p:txBody>
      </p:sp>
    </p:spTree>
  </p:cSld>
  <p:clrMapOvr>
    <a:masterClrMapping/>
  </p:clrMapOvr>
  <mc:AlternateContent>
    <mc:Choice xmlns:p15="http://schemas.microsoft.com/office/powerpoint/2012/main" Requires="p15">
      <p:transition spd="slow" advTm="3000" p14:dur="1250">
        <p15:prstTrans prst="pageCurlDouble"/>
      </p:transition>
    </mc:Choice>
    <mc:Fallback>
      <p:transition spd="slow" advTm="3000">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723E8FCC-8F59-4AD8-810D-19D135DBD93E}"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3E94A2-9E33-403A-A940-3505DFE9C2C0}" type="slidenum">
              <a:rPr lang="zh-CN" altLang="en-US" smtClean="0"/>
              <a:t/>
            </a:fld>
            <a:endParaRPr lang="zh-CN" altLang="en-US"/>
          </a:p>
        </p:txBody>
      </p:sp>
    </p:spTree>
  </p:cSld>
  <p:clrMapOvr>
    <a:masterClrMapping/>
  </p:clrMapOvr>
  <mc:AlternateContent>
    <mc:Choice xmlns:p15="http://schemas.microsoft.com/office/powerpoint/2012/main" Requires="p15">
      <p:transition spd="slow" advTm="3000" p14:dur="1250">
        <p15:prstTrans prst="pageCurlDouble"/>
      </p:transition>
    </mc:Choice>
    <mc:Fallback>
      <p:transition spd="slow" advTm="3000">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23E8FCC-8F59-4AD8-810D-19D135DBD93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3E94A2-9E33-403A-A940-3505DFE9C2C0}" type="slidenum">
              <a:rPr lang="zh-CN" altLang="en-US" smtClean="0"/>
              <a:t/>
            </a:fld>
            <a:endParaRPr lang="zh-CN" altLang="en-US"/>
          </a:p>
        </p:txBody>
      </p:sp>
    </p:spTree>
  </p:cSld>
  <p:clrMapOvr>
    <a:masterClrMapping/>
  </p:clrMapOvr>
  <mc:AlternateContent>
    <mc:Choice xmlns:p15="http://schemas.microsoft.com/office/powerpoint/2012/main" Requires="p15">
      <p:transition spd="slow" advTm="3000" p14:dur="1250">
        <p15:prstTrans prst="pageCurlDouble"/>
      </p:transition>
    </mc:Choice>
    <mc:Fallback>
      <p:transition spd="slow" advTm="3000">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723E8FCC-8F59-4AD8-810D-19D135DBD93E}"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3E94A2-9E33-403A-A940-3505DFE9C2C0}" type="slidenum">
              <a:rPr lang="zh-CN" altLang="en-US" smtClean="0"/>
              <a:t/>
            </a:fld>
            <a:endParaRPr lang="zh-CN" altLang="en-US"/>
          </a:p>
        </p:txBody>
      </p:sp>
    </p:spTree>
  </p:cSld>
  <p:clrMapOvr>
    <a:masterClrMapping/>
  </p:clrMapOvr>
  <mc:AlternateContent>
    <mc:Choice xmlns:p15="http://schemas.microsoft.com/office/powerpoint/2012/main" Requires="p15">
      <p:transition spd="slow" advTm="3000" p14:dur="1250">
        <p15:prstTrans prst="pageCurlDouble"/>
      </p:transition>
    </mc:Choice>
    <mc:Fallback>
      <p:transition spd="slow" advTm="3000">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23E8FCC-8F59-4AD8-810D-19D135DBD93E}"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3E94A2-9E33-403A-A940-3505DFE9C2C0}" type="slidenum">
              <a:rPr lang="zh-CN" altLang="en-US" smtClean="0"/>
              <a:t/>
            </a:fld>
            <a:endParaRPr lang="zh-CN" altLang="en-US"/>
          </a:p>
        </p:txBody>
      </p:sp>
    </p:spTree>
  </p:cSld>
  <p:clrMapOvr>
    <a:masterClrMapping/>
  </p:clrMapOvr>
  <mc:AlternateContent>
    <mc:Choice xmlns:p15="http://schemas.microsoft.com/office/powerpoint/2012/main" Requires="p15">
      <p:transition spd="slow" advTm="3000" p14:dur="1250">
        <p15:prstTrans prst="pageCurlDouble"/>
      </p:transition>
    </mc:Choice>
    <mc:Fallback>
      <p:transition spd="slow" advTm="3000">
        <p:fade/>
      </p:transition>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slideLayout" Target="../slideLayouts/slideLayout27.xml" /><Relationship Id="rId11" Type="http://schemas.openxmlformats.org/officeDocument/2006/relationships/slideLayout" Target="../slideLayouts/slideLayout28.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9.xml" /><Relationship Id="rId3" Type="http://schemas.openxmlformats.org/officeDocument/2006/relationships/slideLayout" Target="../slideLayouts/slideLayout20.xml" /><Relationship Id="rId4" Type="http://schemas.openxmlformats.org/officeDocument/2006/relationships/slideLayout" Target="../slideLayouts/slideLayout21.xml" /><Relationship Id="rId5" Type="http://schemas.openxmlformats.org/officeDocument/2006/relationships/slideLayout" Target="../slideLayouts/slideLayout22.xml" /><Relationship Id="rId6" Type="http://schemas.openxmlformats.org/officeDocument/2006/relationships/slideLayout" Target="../slideLayouts/slideLayout23.xml" /><Relationship Id="rId7" Type="http://schemas.openxmlformats.org/officeDocument/2006/relationships/slideLayout" Target="../slideLayouts/slideLayout24.xml" /><Relationship Id="rId8" Type="http://schemas.openxmlformats.org/officeDocument/2006/relationships/slideLayout" Target="../slideLayouts/slideLayout25.xml" /><Relationship Id="rId9" Type="http://schemas.openxmlformats.org/officeDocument/2006/relationships/slideLayout" Target="../slideLayouts/slideLayout26.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E8FCC-8F59-4AD8-810D-19D135DBD93E}"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E94A2-9E33-403A-A940-3505DFE9C2C0}"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mc:Choice xmlns:p15="http://schemas.microsoft.com/office/powerpoint/2012/main" Requires="p15">
      <p:transition spd="slow" advTm="3000" p14:dur="1250">
        <p15:prstTrans prst="pageCurlDouble"/>
      </p:transition>
    </mc:Choice>
    <mc:Fallback>
      <p:transition spd="slow" advTm="3000">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10.png" /><Relationship Id="rId4" Type="http://schemas.openxmlformats.org/officeDocument/2006/relationships/image" Target="../media/image11.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7.xml" /><Relationship Id="rId3" Type="http://schemas.openxmlformats.org/officeDocument/2006/relationships/image" Target="../media/image21.png" /><Relationship Id="rId4" Type="http://schemas.openxmlformats.org/officeDocument/2006/relationships/hyperlink" Target="http://www.ainicr.cn/a/58.html" TargetMode="External" /><Relationship Id="rId5" Type="http://schemas.openxmlformats.org/officeDocument/2006/relationships/image" Target="../media/image23.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8.xml" /><Relationship Id="rId3" Type="http://schemas.openxmlformats.org/officeDocument/2006/relationships/hyperlink" Target="https://baike.so.com/doc/5932348-6145277.html" TargetMode="External" /><Relationship Id="rId4" Type="http://schemas.openxmlformats.org/officeDocument/2006/relationships/image" Target="../media/image24.png" /><Relationship Id="rId5" Type="http://schemas.openxmlformats.org/officeDocument/2006/relationships/image" Target="../media/image25.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9.xml" /><Relationship Id="rId3" Type="http://schemas.openxmlformats.org/officeDocument/2006/relationships/image" Target="../media/image26.png" /><Relationship Id="rId4" Type="http://schemas.openxmlformats.org/officeDocument/2006/relationships/image" Target="../media/image27.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4.png" /><Relationship Id="rId3" Type="http://schemas.openxmlformats.org/officeDocument/2006/relationships/image" Target="../media/image13.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10.xml" /><Relationship Id="rId3" Type="http://schemas.openxmlformats.org/officeDocument/2006/relationships/image" Target="../media/image21.png" /><Relationship Id="rId4" Type="http://schemas.openxmlformats.org/officeDocument/2006/relationships/image" Target="../media/image28.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11.xml" /><Relationship Id="rId3" Type="http://schemas.openxmlformats.org/officeDocument/2006/relationships/image" Target="../media/image29.png" /><Relationship Id="rId4" Type="http://schemas.openxmlformats.org/officeDocument/2006/relationships/image" Target="../media/image30.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12.xml" /><Relationship Id="rId3" Type="http://schemas.openxmlformats.org/officeDocument/2006/relationships/hyperlink" Target="http://www.ainicr.cn/a/22.html" TargetMode="External" /><Relationship Id="rId4" Type="http://schemas.openxmlformats.org/officeDocument/2006/relationships/image" Target="../media/image31.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13.xml" /><Relationship Id="rId3" Type="http://schemas.openxmlformats.org/officeDocument/2006/relationships/hyperlink" Target="https://baike.so.com/doc/6722592-6936688.html" TargetMode="External" /><Relationship Id="rId4" Type="http://schemas.openxmlformats.org/officeDocument/2006/relationships/hyperlink" Target="https://baike.so.com/doc/8371392-8688383.html" TargetMode="External" /><Relationship Id="rId5" Type="http://schemas.openxmlformats.org/officeDocument/2006/relationships/hyperlink" Target="https://baike.so.com/doc/2700189-2850969.html" TargetMode="External" /><Relationship Id="rId6" Type="http://schemas.openxmlformats.org/officeDocument/2006/relationships/hyperlink" Target="https://baike.so.com/doc/6090717-6303823.html" TargetMode="External" /><Relationship Id="rId7" Type="http://schemas.openxmlformats.org/officeDocument/2006/relationships/hyperlink" Target="https://baike.so.com/doc/951442-1005748.html" TargetMode="External" /><Relationship Id="rId8" Type="http://schemas.openxmlformats.org/officeDocument/2006/relationships/image" Target="../media/image32.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14.xml" /><Relationship Id="rId3" Type="http://schemas.openxmlformats.org/officeDocument/2006/relationships/hyperlink" Target="http://www.ainicr.cn/a/22.html" TargetMode="External" /><Relationship Id="rId4" Type="http://schemas.openxmlformats.org/officeDocument/2006/relationships/hyperlink" Target="http://www.ainicr.cn/a/58.html" TargetMode="External" /><Relationship Id="rId5" Type="http://schemas.openxmlformats.org/officeDocument/2006/relationships/image" Target="../media/image33.png" /><Relationship Id="rId6" Type="http://schemas.openxmlformats.org/officeDocument/2006/relationships/image" Target="../media/image34.png" /><Relationship Id="rId7" Type="http://schemas.openxmlformats.org/officeDocument/2006/relationships/image" Target="../media/image35.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4.png" /><Relationship Id="rId3" Type="http://schemas.openxmlformats.org/officeDocument/2006/relationships/image" Target="../media/image13.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2.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notesSlide" Target="../notesSlides/notesSlide15.xml" /><Relationship Id="rId3" Type="http://schemas.openxmlformats.org/officeDocument/2006/relationships/image" Target="../media/image36.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notesSlide" Target="../notesSlides/notesSlide16.xml" /><Relationship Id="rId3" Type="http://schemas.openxmlformats.org/officeDocument/2006/relationships/image" Target="../media/image21.png" /><Relationship Id="rId4" Type="http://schemas.openxmlformats.org/officeDocument/2006/relationships/image" Target="../media/image37.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notesSlide" Target="../notesSlides/notesSlide17.xml" /><Relationship Id="rId3" Type="http://schemas.openxmlformats.org/officeDocument/2006/relationships/image" Target="../media/image38.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image" Target="../media/image10.png" /><Relationship Id="rId4" Type="http://schemas.openxmlformats.org/officeDocument/2006/relationships/image" Target="../media/image11.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8.xml" /><Relationship Id="rId10" Type="http://schemas.openxmlformats.org/officeDocument/2006/relationships/tags" Target="../tags/tag62.xml" /><Relationship Id="rId2" Type="http://schemas.openxmlformats.org/officeDocument/2006/relationships/notesSlide" Target="../notesSlides/notesSlide19.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image" Target="../media/image39.png" /><Relationship Id="rId8" Type="http://schemas.openxmlformats.org/officeDocument/2006/relationships/tags" Target="../tags/tag61.xml" /><Relationship Id="rId9" Type="http://schemas.openxmlformats.org/officeDocument/2006/relationships/image" Target="../media/image40.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4.xml" /><Relationship Id="rId10" Type="http://schemas.openxmlformats.org/officeDocument/2006/relationships/image" Target="../media/image39.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0.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3.png" /><Relationship Id="rId3" Type="http://schemas.openxmlformats.org/officeDocument/2006/relationships/image" Target="../media/image1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2.xml" /><Relationship Id="rId3" Type="http://schemas.openxmlformats.org/officeDocument/2006/relationships/image" Target="../media/image15.png" /><Relationship Id="rId4" Type="http://schemas.openxmlformats.org/officeDocument/2006/relationships/hyperlink" Target="https://baike.so.com/doc/5333009-24487866.html" TargetMode="External" /><Relationship Id="rId5" Type="http://schemas.openxmlformats.org/officeDocument/2006/relationships/hyperlink" Target="https://baike.so.com/doc/3212785-3385771.html" TargetMode="External" /><Relationship Id="rId6" Type="http://schemas.openxmlformats.org/officeDocument/2006/relationships/hyperlink" Target="https://baike.so.com/doc/5333014-5568382.html" TargetMode="External" /><Relationship Id="rId7" Type="http://schemas.openxmlformats.org/officeDocument/2006/relationships/image" Target="../media/image16.png" /><Relationship Id="rId8" Type="http://schemas.openxmlformats.org/officeDocument/2006/relationships/hyperlink" Target="https://baike.so.com/doc/6455605-6669291.html" TargetMode="External" /><Relationship Id="rId9" Type="http://schemas.openxmlformats.org/officeDocument/2006/relationships/hyperlink" Target="https://baike.so.com/doc/2083022-2203528.html" TargetMode="Externa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3.xml" /><Relationship Id="rId3" Type="http://schemas.openxmlformats.org/officeDocument/2006/relationships/hyperlink" Target="https://baike.so.com/doc/5333009-24487866.html" TargetMode="External" /><Relationship Id="rId4" Type="http://schemas.openxmlformats.org/officeDocument/2006/relationships/hyperlink" Target="https://baike.so.com/doc/3212785-3385771.html" TargetMode="External" /><Relationship Id="rId5" Type="http://schemas.openxmlformats.org/officeDocument/2006/relationships/hyperlink" Target="https://baike.so.com/doc/5333014-5568382.html" TargetMode="External" /><Relationship Id="rId6" Type="http://schemas.openxmlformats.org/officeDocument/2006/relationships/image" Target="../media/image17.png" /><Relationship Id="rId7" Type="http://schemas.openxmlformats.org/officeDocument/2006/relationships/image" Target="../media/image18.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4.xml" /><Relationship Id="rId3" Type="http://schemas.openxmlformats.org/officeDocument/2006/relationships/hyperlink" Target="https://baike.so.com/doc/5932348-6145277.html" TargetMode="External" /><Relationship Id="rId4" Type="http://schemas.openxmlformats.org/officeDocument/2006/relationships/hyperlink" Target="http://www.ainicr.cn/a/22.html" TargetMode="External" /><Relationship Id="rId5" Type="http://schemas.openxmlformats.org/officeDocument/2006/relationships/hyperlink" Target="http://www.ainicr.cn/a/58.html" TargetMode="External" /><Relationship Id="rId6" Type="http://schemas.openxmlformats.org/officeDocument/2006/relationships/image" Target="../media/image19.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5.xml" /><Relationship Id="rId3" Type="http://schemas.openxmlformats.org/officeDocument/2006/relationships/image" Target="../media/image20.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4.png" /><Relationship Id="rId3" Type="http://schemas.openxmlformats.org/officeDocument/2006/relationships/image" Target="../media/image13.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6.xml" /><Relationship Id="rId3" Type="http://schemas.openxmlformats.org/officeDocument/2006/relationships/image" Target="../media/image21.png" /><Relationship Id="rId4" Type="http://schemas.openxmlformats.org/officeDocument/2006/relationships/image" Target="../media/image22.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7328" y="0"/>
            <a:ext cx="6190454" cy="6190454"/>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3617" y="889994"/>
            <a:ext cx="5478723" cy="5478723"/>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mc:Choice xmlns:p14="http://schemas.microsoft.com/office/powerpoint/2010/main" Requires="p14">
      <p:transition advTm="0" p14:dur="10"/>
    </mc:Choice>
    <mc:Fallback>
      <p:transition advTm="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6116" y="1911567"/>
            <a:ext cx="3731524" cy="3721769"/>
          </a:xfrm>
          <a:prstGeom prst="rect">
            <a:avLst/>
          </a:prstGeom>
        </p:spPr>
      </p:pic>
      <p:sp>
        <p:nvSpPr>
          <p:cNvPr id="9" name="文本框 8"/>
          <p:cNvSpPr txBox="1"/>
          <p:nvPr/>
        </p:nvSpPr>
        <p:spPr>
          <a:xfrm>
            <a:off x="2543522" y="2180423"/>
            <a:ext cx="1846659" cy="3452913"/>
          </a:xfrm>
          <a:prstGeom prst="rect">
            <a:avLst/>
          </a:prstGeom>
          <a:noFill/>
          <a:ln>
            <a:noFill/>
          </a:ln>
        </p:spPr>
        <p:txBody>
          <a:bodyPr vert="eaVert" wrap="square" rtlCol="0">
            <a:spAutoFit/>
          </a:bodyPr>
          <a:lstStyle>
            <a:defPPr>
              <a:defRPr lang="zh-CN"/>
            </a:defPPr>
            <a:lvl1pPr>
              <a:lnSpc>
                <a:spcPts val="3000"/>
              </a:lnSpc>
              <a:defRPr sz="1400">
                <a:solidFill>
                  <a:schemeClr val="tx1">
                    <a:lumMod val="95000"/>
                    <a:lumOff val="5000"/>
                  </a:schemeClr>
                </a:solidFill>
                <a:latin typeface="义启隶书体" panose="02010601030101010101" pitchFamily="2" charset="-122"/>
                <a:ea typeface="义启隶书体" panose="02010601030101010101" pitchFamily="2" charset="-122"/>
              </a:defRPr>
            </a:lvl1pPr>
          </a:lstStyle>
          <a:p>
            <a:pPr>
              <a:lnSpc>
                <a:spcPct val="150000"/>
              </a:lnSpc>
            </a:pPr>
            <a:r>
              <a:rPr lang="zh-CN" altLang="en-US" sz="1800">
                <a:solidFill>
                  <a:schemeClr val="tx1">
                    <a:lumMod val="90000"/>
                    <a:lumOff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中秋节则是由传统的</a:t>
            </a:r>
            <a:r>
              <a:rPr lang="en-US" altLang="zh-CN" sz="1800">
                <a:solidFill>
                  <a:schemeClr val="tx1">
                    <a:lumMod val="90000"/>
                    <a:lumOff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sz="1800">
                <a:solidFill>
                  <a:schemeClr val="tx1">
                    <a:lumMod val="90000"/>
                    <a:lumOff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祭月</a:t>
            </a:r>
            <a:r>
              <a:rPr lang="en-US" altLang="zh-CN" sz="1800">
                <a:solidFill>
                  <a:schemeClr val="tx1">
                    <a:lumMod val="90000"/>
                    <a:lumOff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sz="1800">
                <a:solidFill>
                  <a:schemeClr val="tx1">
                    <a:lumMod val="90000"/>
                    <a:lumOff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而来。在传统文化中，月亮和太阳一样，这两个交替出现的天体成了先民崇拜的对象。</a:t>
            </a:r>
            <a:endParaRPr lang="zh-CN" altLang="en-US" sz="1800">
              <a:solidFill>
                <a:schemeClr val="tx1">
                  <a:lumMod val="90000"/>
                  <a:lumOff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hlinkClick r:id="rId4"/>
            </a:endParaRPr>
          </a:p>
        </p:txBody>
      </p:sp>
      <p:sp>
        <p:nvSpPr>
          <p:cNvPr id="18" name="文本框 17"/>
          <p:cNvSpPr txBox="1"/>
          <p:nvPr/>
        </p:nvSpPr>
        <p:spPr>
          <a:xfrm>
            <a:off x="4566913" y="2607144"/>
            <a:ext cx="830997" cy="1517433"/>
          </a:xfrm>
          <a:prstGeom prst="rect">
            <a:avLst/>
          </a:prstGeom>
          <a:noFill/>
          <a:ln>
            <a:noFill/>
          </a:ln>
        </p:spPr>
        <p:txBody>
          <a:bodyPr vert="eaVert" wrap="square" rtlCol="0">
            <a:spAutoFit/>
          </a:bodyPr>
          <a:lstStyle/>
          <a:p>
            <a:pPr>
              <a:lnSpc>
                <a:spcPct val="150000"/>
              </a:lnSpc>
            </a:pPr>
            <a:r>
              <a:rPr lang="zh-CN" altLang="en-US" sz="2800">
                <a:solidFill>
                  <a:srgbClr val="C00000"/>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节日起源</a:t>
            </a:r>
            <a:endParaRPr lang="en-US" altLang="zh-CN" sz="2800">
              <a:solidFill>
                <a:srgbClr val="C00000"/>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3376" y="0"/>
            <a:ext cx="7146758" cy="7146758"/>
          </a:xfrm>
          <a:prstGeom prst="rect">
            <a:avLst/>
          </a:prstGeom>
        </p:spPr>
      </p:pic>
    </p:spTree>
  </p:cSld>
  <p:clrMapOvr>
    <a:masterClrMapping/>
  </p:clrMapOvr>
  <mc:AlternateContent>
    <mc:Choice xmlns:p14="http://schemas.microsoft.com/office/powerpoint/2010/main" Requires="p14">
      <p:transition spd="slow" advTm="0" p14:dur="1400">
        <p14:ripp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文本框 10"/>
          <p:cNvSpPr txBox="1"/>
          <p:nvPr/>
        </p:nvSpPr>
        <p:spPr>
          <a:xfrm>
            <a:off x="5486671" y="2160098"/>
            <a:ext cx="4339650" cy="3191663"/>
          </a:xfrm>
          <a:prstGeom prst="rect">
            <a:avLst/>
          </a:prstGeom>
          <a:noFill/>
        </p:spPr>
        <p:txBody>
          <a:bodyPr vert="eaVert" wrap="square" rtlCol="0">
            <a:spAutoFit/>
          </a:bodyPr>
          <a:lstStyle>
            <a:defPPr>
              <a:defRPr lang="zh-CN"/>
            </a:defPPr>
            <a:lvl1pPr marR="0" lvl="0" indent="0" fontAlgn="auto">
              <a:lnSpc>
                <a:spcPts val="3000"/>
              </a:lnSpc>
              <a:spcBef>
                <a:spcPct val="0"/>
              </a:spcBef>
              <a:spcAft>
                <a:spcPct val="0"/>
              </a:spcAft>
              <a:buClrTx/>
              <a:buSzTx/>
              <a:buFontTx/>
              <a:buNone/>
              <a:defRPr sz="1400">
                <a:solidFill>
                  <a:prstClr val="black"/>
                </a:solidFill>
                <a:latin typeface="义启隶书体" panose="02010601030101010101" pitchFamily="2" charset="-122"/>
                <a:ea typeface="义启隶书体" panose="02010601030101010101" pitchFamily="2" charset="-122"/>
              </a:defRPr>
            </a:lvl1pPr>
          </a:lstStyle>
          <a:p>
            <a:pPr>
              <a:lnSpc>
                <a:spcPct val="150000"/>
              </a:lnSpc>
            </a:pPr>
            <a:r>
              <a:rPr lang="zh-CN" altLang="en-US" sz="180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中秋节庆源自古人对月亮的祭祀，是中华民族祭月习俗的遗存和衍生。祭月，在我国是一种十分古老的习俗，实际上是古时代我国一些地方古人对</a:t>
            </a:r>
            <a:r>
              <a:rPr lang="en-US" altLang="zh-CN" sz="180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sz="180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月神</a:t>
            </a:r>
            <a:r>
              <a:rPr lang="en-US" altLang="zh-CN" sz="180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sz="180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的一种崇拜活动。据考证，最初</a:t>
            </a:r>
            <a:r>
              <a:rPr lang="en-US" altLang="zh-CN" sz="180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sz="180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祭月节</a:t>
            </a:r>
            <a:r>
              <a:rPr lang="en-US" altLang="zh-CN" sz="180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sz="180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是定在干支历二十四节气</a:t>
            </a:r>
            <a:r>
              <a:rPr lang="en-US" altLang="zh-CN" sz="180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sz="180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hlinkClick r:id="rId3"/>
              </a:rPr>
              <a:t>秋分</a:t>
            </a:r>
            <a:r>
              <a:rPr lang="en-US" altLang="zh-CN" sz="180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sz="180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这天，不过由于历史发展，后来历法融合，使用阴历</a:t>
            </a:r>
            <a:r>
              <a:rPr lang="en-US" altLang="zh-CN" sz="180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sz="180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夏历</a:t>
            </a:r>
            <a:r>
              <a:rPr lang="en-US" altLang="zh-CN" sz="180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endParaRPr lang="zh-CN" altLang="en-US" sz="1800" u="sng">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grpSp>
        <p:nvGrpSpPr>
          <p:cNvPr id="3" name="组合 2"/>
          <p:cNvGrpSpPr/>
          <p:nvPr/>
        </p:nvGrpSpPr>
        <p:grpSpPr>
          <a:xfrm>
            <a:off x="10009954" y="2266807"/>
            <a:ext cx="830997" cy="2652535"/>
            <a:chOff x="9486542" y="2256352"/>
            <a:chExt cx="830997" cy="2652535"/>
          </a:xfrm>
        </p:grpSpPr>
        <p:sp>
          <p:nvSpPr>
            <p:cNvPr id="14" name="文本框 13"/>
            <p:cNvSpPr txBox="1"/>
            <p:nvPr/>
          </p:nvSpPr>
          <p:spPr>
            <a:xfrm>
              <a:off x="9486542" y="2670283"/>
              <a:ext cx="830997" cy="1517433"/>
            </a:xfrm>
            <a:prstGeom prst="rect">
              <a:avLst/>
            </a:prstGeom>
            <a:noFill/>
            <a:ln>
              <a:noFill/>
            </a:ln>
          </p:spPr>
          <p:txBody>
            <a:bodyPr vert="eaVert" wrap="square" rtlCol="0">
              <a:spAutoFit/>
            </a:bodyPr>
            <a:lstStyle/>
            <a:p>
              <a:pPr>
                <a:lnSpc>
                  <a:spcPct val="150000"/>
                </a:lnSpc>
              </a:pPr>
              <a:r>
                <a:rPr lang="zh-CN" altLang="en-US" sz="2800">
                  <a:solidFill>
                    <a:srgbClr val="C00000"/>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节日起源</a:t>
              </a:r>
              <a:endParaRPr lang="en-US" altLang="zh-CN" sz="2800">
                <a:solidFill>
                  <a:srgbClr val="C00000"/>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flipV="1">
              <a:off x="8454031" y="3369074"/>
              <a:ext cx="2652535" cy="427092"/>
            </a:xfrm>
            <a:prstGeom prst="rect">
              <a:avLst/>
            </a:prstGeom>
          </p:spPr>
        </p:pic>
      </p:grpSp>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390" y="1413680"/>
            <a:ext cx="5085871" cy="4358790"/>
          </a:xfrm>
          <a:prstGeom prst="rect">
            <a:avLst/>
          </a:prstGeom>
        </p:spPr>
      </p:pic>
    </p:spTree>
  </p:cSld>
  <p:clrMapOvr>
    <a:masterClrMapping/>
  </p:clrMapOvr>
  <mc:AlternateContent>
    <mc:Choice xmlns:p15="http://schemas.microsoft.com/office/powerpoint/2012/main" Requires="p15">
      <p:transition spd="slow" advTm="0" p14:dur="200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750"/>
                                        <p:tgtEl>
                                          <p:spTgt spid="11"/>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p:cNvSpPr txBox="1"/>
          <p:nvPr/>
        </p:nvSpPr>
        <p:spPr>
          <a:xfrm>
            <a:off x="1687650" y="2774330"/>
            <a:ext cx="4408350" cy="2585323"/>
          </a:xfrm>
          <a:prstGeom prst="rect">
            <a:avLst/>
          </a:prstGeom>
          <a:noFill/>
        </p:spPr>
        <p:txBody>
          <a:bodyPr vert="horz" wrap="square" rtlCol="0">
            <a:spAutoFit/>
          </a:bodyPr>
          <a:lstStyle/>
          <a:p>
            <a:pPr>
              <a:lnSpc>
                <a:spcPct val="150000"/>
              </a:lnSpc>
            </a:pPr>
            <a:r>
              <a:rPr lang="zh-CN" altLang="en-US">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所以将</a:t>
            </a:r>
            <a:r>
              <a:rPr lang="en-US" altLang="zh-CN">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祭月节</a:t>
            </a:r>
            <a:r>
              <a:rPr lang="en-US" altLang="zh-CN">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由干支历二十四节气</a:t>
            </a:r>
            <a:r>
              <a:rPr lang="en-US" altLang="zh-CN">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秋分</a:t>
            </a:r>
            <a:r>
              <a:rPr lang="en-US" altLang="zh-CN">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调至夏历</a:t>
            </a:r>
            <a:r>
              <a:rPr lang="en-US" altLang="zh-CN">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农历</a:t>
            </a:r>
            <a:r>
              <a:rPr lang="en-US" altLang="zh-CN">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八月十五日。中秋节是秋季时令习俗的综合，其所包含的节俗因素，大都有着古老的渊源。</a:t>
            </a:r>
            <a:endParaRPr lang="en-US" altLang="zh-CN">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a:p>
            <a:pPr>
              <a:lnSpc>
                <a:spcPct val="150000"/>
              </a:lnSpc>
            </a:pPr>
            <a:endParaRPr kumimoji="1" lang="en-US" altLang="zh-CN" u="sng">
              <a:solidFill>
                <a:schemeClr val="bg2">
                  <a:lumMod val="25000"/>
                </a:schemeClr>
              </a:solidFill>
              <a:latin typeface="字体视界-一纸情书" panose="02000503000000000000" pitchFamily="2" charset="-122"/>
              <a:ea typeface="字体视界-一纸情书" panose="02000503000000000000" pitchFamily="2" charset="-122"/>
              <a:cs typeface="宋体" panose="02010600030101010101" pitchFamily="2" charset="-122"/>
              <a:sym typeface="字魂36号-正文宋楷" panose="02000000000000000000" pitchFamily="2" charset="-122"/>
            </a:endParaRPr>
          </a:p>
          <a:p>
            <a:pPr>
              <a:lnSpc>
                <a:spcPct val="150000"/>
              </a:lnSpc>
            </a:pPr>
            <a:endParaRPr kumimoji="1" lang="zh-CN" altLang="en-US" u="sng">
              <a:solidFill>
                <a:schemeClr val="accent1"/>
              </a:solidFill>
              <a:latin typeface="字体视界-一纸情书" panose="02000503000000000000" pitchFamily="2" charset="-122"/>
              <a:ea typeface="字体视界-一纸情书" panose="02000503000000000000" pitchFamily="2" charset="-122"/>
              <a:cs typeface="宋体" panose="02010600030101010101" pitchFamily="2" charset="-122"/>
              <a:sym typeface="字魂36号-正文宋楷" panose="02000000000000000000" pitchFamily="2" charset="-122"/>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9073" y="1616242"/>
            <a:ext cx="2069432" cy="1034716"/>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441" y="4508784"/>
            <a:ext cx="2069432" cy="1034716"/>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242678"/>
            <a:ext cx="5069890" cy="5069890"/>
          </a:xfrm>
          <a:prstGeom prst="rect">
            <a:avLst/>
          </a:prstGeom>
        </p:spPr>
      </p:pic>
    </p:spTree>
  </p:cSld>
  <p:clrMapOvr>
    <a:masterClrMapping/>
  </p:clrMapOvr>
  <mc:AlternateContent>
    <mc:Choice xmlns:p15="http://schemas.microsoft.com/office/powerpoint/2012/main" Requires="p15">
      <p:transition spd="slow" advTm="0" p14:dur="200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9092" y="451262"/>
            <a:ext cx="2495761" cy="2495761"/>
          </a:xfrm>
          <a:prstGeom prst="rect">
            <a:avLst/>
          </a:prstGeom>
        </p:spPr>
      </p:pic>
      <p:sp>
        <p:nvSpPr>
          <p:cNvPr id="20" name="文本框 19"/>
          <p:cNvSpPr txBox="1"/>
          <p:nvPr/>
        </p:nvSpPr>
        <p:spPr>
          <a:xfrm flipH="1">
            <a:off x="4323736" y="2947023"/>
            <a:ext cx="3571063" cy="769441"/>
          </a:xfrm>
          <a:prstGeom prst="rect">
            <a:avLst/>
          </a:prstGeom>
          <a:noFill/>
          <a:ln>
            <a:noFill/>
          </a:ln>
        </p:spPr>
        <p:txBody>
          <a:bodyPr wrap="square" rtlCol="0">
            <a:spAutoFit/>
          </a:bodyPr>
          <a:lstStyle/>
          <a:p>
            <a:pPr algn="ctr"/>
            <a:r>
              <a:rPr lang="zh-CN" altLang="en-US" sz="4400">
                <a:latin typeface="字体视界-一纸情书" panose="02000503000000000000" pitchFamily="2" charset="-122"/>
                <a:ea typeface="字体视界-一纸情书" panose="02000503000000000000" pitchFamily="2" charset="-122"/>
                <a:sym typeface="字魂36号-正文宋楷" panose="02000000000000000000" pitchFamily="2" charset="-122"/>
              </a:rPr>
              <a:t>各地习俗</a:t>
            </a:r>
            <a:endParaRPr lang="zh-CN" altLang="en-US" sz="4400">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sp>
        <p:nvSpPr>
          <p:cNvPr id="21" name="文本框 20"/>
          <p:cNvSpPr txBox="1"/>
          <p:nvPr/>
        </p:nvSpPr>
        <p:spPr>
          <a:xfrm>
            <a:off x="5307237" y="812970"/>
            <a:ext cx="2118311" cy="1569660"/>
          </a:xfrm>
          <a:prstGeom prst="rect">
            <a:avLst/>
          </a:prstGeom>
          <a:noFill/>
        </p:spPr>
        <p:txBody>
          <a:bodyPr wrap="square" rtlCol="0">
            <a:spAutoFit/>
          </a:bodyPr>
          <a:lstStyle/>
          <a:p>
            <a:r>
              <a:rPr lang="zh-CN" altLang="en-US" sz="9600">
                <a:latin typeface="字体视界-一纸情书" panose="02000503000000000000" pitchFamily="2" charset="-122"/>
                <a:ea typeface="字体视界-一纸情书" panose="02000503000000000000" pitchFamily="2" charset="-122"/>
                <a:sym typeface="字魂36号-正文宋楷" panose="02000000000000000000" pitchFamily="2" charset="-122"/>
              </a:rPr>
              <a:t>叁</a:t>
            </a:r>
            <a:endParaRPr lang="zh-CN" altLang="en-US" sz="9600">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sp>
        <p:nvSpPr>
          <p:cNvPr id="22" name="文本框 21"/>
          <p:cNvSpPr txBox="1"/>
          <p:nvPr/>
        </p:nvSpPr>
        <p:spPr>
          <a:xfrm>
            <a:off x="3576707" y="3824780"/>
            <a:ext cx="4840533" cy="1011367"/>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400">
                <a:solidFill>
                  <a:schemeClr val="bg2">
                    <a:lumMod val="10000"/>
                  </a:schemeClr>
                </a:solidFill>
                <a:latin typeface="字体视界-一纸情书" panose="02000503000000000000" pitchFamily="2" charset="-122"/>
                <a:ea typeface="字体视界-一纸情书" panose="02000503000000000000" pitchFamily="2" charset="-122"/>
                <a:cs typeface="Arial Unicode MS" panose="020b0604020202020204" pitchFamily="34" charset="-122"/>
                <a:sym typeface="字魂36号-正文宋楷" panose="02000000000000000000" pitchFamily="2" charset="-122"/>
              </a:rPr>
              <a:t>中秋节，又称祭月节、月光诞、月夕、秋节、仲秋节、拜月节、月娘节、月亮节、团圆节等，是中国民间的传统节日。中秋节源自天象崇拜，由上古时代秋夕祭月演变而来。</a:t>
            </a:r>
            <a:endParaRPr lang="zh-CN" altLang="en-US" sz="1400">
              <a:solidFill>
                <a:schemeClr val="bg2">
                  <a:lumMod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6461" y="1353752"/>
            <a:ext cx="5504248" cy="5504248"/>
          </a:xfrm>
          <a:prstGeom prst="rect">
            <a:avLst/>
          </a:prstGeom>
        </p:spPr>
      </p:pic>
    </p:spTree>
  </p:cSld>
  <p:clrMapOvr>
    <a:masterClrMapping/>
  </p:clrMapOvr>
  <mc:AlternateContent>
    <mc:Choice xmlns:p15="http://schemas.microsoft.com/office/powerpoint/2012/main" Requires="p15">
      <p:transition spd="slow" advTm="0" p14:dur="125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4964317" y="1593998"/>
            <a:ext cx="5612668" cy="4249030"/>
            <a:chOff x="4964317" y="1882755"/>
            <a:chExt cx="5612668" cy="424903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rcRect b="68940"/>
            <a:stretch>
              <a:fillRect/>
            </a:stretch>
          </p:blipFill>
          <p:spPr>
            <a:xfrm>
              <a:off x="4964317" y="1882755"/>
              <a:ext cx="5612668" cy="1738750"/>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rcRect t="74794" b="-5854"/>
            <a:stretch>
              <a:fillRect/>
            </a:stretch>
          </p:blipFill>
          <p:spPr>
            <a:xfrm>
              <a:off x="4964317" y="4393035"/>
              <a:ext cx="5612668" cy="1738750"/>
            </a:xfrm>
            <a:prstGeom prst="rect">
              <a:avLst/>
            </a:prstGeom>
          </p:spPr>
        </p:pic>
      </p:grpSp>
      <p:sp>
        <p:nvSpPr>
          <p:cNvPr id="6" name="文本框 5"/>
          <p:cNvSpPr txBox="1"/>
          <p:nvPr/>
        </p:nvSpPr>
        <p:spPr>
          <a:xfrm>
            <a:off x="7210647" y="1850473"/>
            <a:ext cx="1512528" cy="523220"/>
          </a:xfrm>
          <a:prstGeom prst="rect">
            <a:avLst/>
          </a:prstGeom>
          <a:noFill/>
        </p:spPr>
        <p:txBody>
          <a:bodyPr vert="horz" wrap="square" rtlCol="0">
            <a:spAutoFit/>
          </a:bodyPr>
          <a:lstStyle/>
          <a:p>
            <a:pPr algn="dist"/>
            <a:r>
              <a:rPr lang="zh-CN" altLang="en-US" sz="2800" b="1" spc="600">
                <a:solidFill>
                  <a:schemeClr val="tx1">
                    <a:lumMod val="90000"/>
                    <a:lumOff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祭月</a:t>
            </a:r>
            <a:endParaRPr lang="zh-CN" altLang="en-US" sz="2800" b="1" spc="600">
              <a:solidFill>
                <a:schemeClr val="tx1">
                  <a:lumMod val="90000"/>
                  <a:lumOff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sp>
        <p:nvSpPr>
          <p:cNvPr id="7" name="文本框 6"/>
          <p:cNvSpPr txBox="1"/>
          <p:nvPr/>
        </p:nvSpPr>
        <p:spPr>
          <a:xfrm>
            <a:off x="5734251" y="2803828"/>
            <a:ext cx="4465320" cy="2169825"/>
          </a:xfrm>
          <a:prstGeom prst="rect">
            <a:avLst/>
          </a:prstGeom>
          <a:noFill/>
        </p:spPr>
        <p:txBody>
          <a:bodyPr wrap="square" rtlCol="0">
            <a:spAutoFit/>
          </a:bodyPr>
          <a:lstStyle/>
          <a:p>
            <a:pPr>
              <a:lnSpc>
                <a:spcPct val="150000"/>
              </a:lnSpc>
            </a:pP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t>祭月，在我国是一种十分古老的习俗，实际上是古人对</a:t>
            </a:r>
            <a:r>
              <a:rPr lang="en-US" altLang="zh-CN">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t>月神</a:t>
            </a:r>
            <a:r>
              <a:rPr lang="en-US" altLang="zh-CN">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t>的一种崇拜活动。在古代有</a:t>
            </a:r>
            <a:r>
              <a:rPr lang="en-US" altLang="zh-CN">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t>秋暮夕月</a:t>
            </a:r>
            <a:r>
              <a:rPr lang="en-US" altLang="zh-CN">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t>的习俗。夕月，即拜祭月神。自古以来，在广东部分地区，人们都有在中秋晚上拜祭月神</a:t>
            </a:r>
            <a:r>
              <a:rPr lang="en-US" altLang="zh-CN">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t>拜月娘、拜月光</a:t>
            </a:r>
            <a:r>
              <a:rPr lang="en-US" altLang="zh-CN">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t>的习俗。</a:t>
            </a:r>
            <a:endParaRPr kumimoji="1" lang="zh-CN" altLang="en-US" u="sng">
              <a:solidFill>
                <a:schemeClr val="accent1"/>
              </a:solidFill>
              <a:latin typeface="字体视界-一纸情书" panose="02000503000000000000" pitchFamily="2" charset="-122"/>
              <a:ea typeface="字体视界-一纸情书" panose="02000503000000000000" pitchFamily="2" charset="-122"/>
              <a:cs typeface="宋体" panose="02010600030101010101" pitchFamily="2" charset="-122"/>
              <a:sym typeface="字魂36号-正文宋楷" panose="02000000000000000000" pitchFamily="2" charset="-122"/>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338" y="859177"/>
            <a:ext cx="4461499" cy="5139646"/>
          </a:xfrm>
          <a:prstGeom prst="rect">
            <a:avLst/>
          </a:prstGeom>
        </p:spPr>
      </p:pic>
    </p:spTree>
  </p:cSld>
  <p:clrMapOvr>
    <a:masterClrMapping/>
  </p:clrMapOvr>
  <mc:AlternateContent>
    <mc:Choice xmlns:p14="http://schemas.microsoft.com/office/powerpoint/2010/main" Requires="p14">
      <p:transition spd="slow" advTm="0" p14:dur="1400">
        <p14:ripp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文本框 2"/>
          <p:cNvSpPr txBox="1"/>
          <p:nvPr/>
        </p:nvSpPr>
        <p:spPr>
          <a:xfrm>
            <a:off x="5577037" y="3388782"/>
            <a:ext cx="4796473" cy="2169825"/>
          </a:xfrm>
          <a:prstGeom prst="rect">
            <a:avLst/>
          </a:prstGeom>
          <a:noFill/>
        </p:spPr>
        <p:txBody>
          <a:bodyPr wrap="square" rtlCol="0">
            <a:spAutoFit/>
          </a:bodyPr>
          <a:lstStyle/>
          <a:p>
            <a:pPr>
              <a:lnSpc>
                <a:spcPct val="150000"/>
              </a:lnSpc>
            </a:pP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t>设大香案，摆上月饼、西瓜、苹果、红枣、李子、葡萄等祭品。在月下，将</a:t>
            </a:r>
            <a:r>
              <a:rPr lang="en-US" altLang="zh-CN">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t>月神</a:t>
            </a:r>
            <a:r>
              <a:rPr lang="en-US" altLang="zh-CN">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t>牌位放在月亮的那个方向，红烛高燃，全家人依次拜祭月亮，祈求福佑。祭月赏月，托月追思，表达了人们的美好祝愿。</a:t>
            </a:r>
            <a:endParaRPr lang="en-US" altLang="zh-CN" sz="1400" u="sng">
              <a:solidFill>
                <a:schemeClr val="accent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40895" y="667353"/>
            <a:ext cx="5236142" cy="5236142"/>
          </a:xfrm>
          <a:prstGeom prst="rect">
            <a:avLst/>
          </a:prstGeom>
        </p:spPr>
      </p:pic>
      <p:grpSp>
        <p:nvGrpSpPr>
          <p:cNvPr id="10" name="组合 9"/>
          <p:cNvGrpSpPr/>
          <p:nvPr/>
        </p:nvGrpSpPr>
        <p:grpSpPr>
          <a:xfrm>
            <a:off x="5833058" y="1632549"/>
            <a:ext cx="2771775" cy="1317861"/>
            <a:chOff x="5833058" y="1632549"/>
            <a:chExt cx="2771775" cy="1317861"/>
          </a:xfrm>
        </p:grpSpPr>
        <p:sp>
          <p:nvSpPr>
            <p:cNvPr id="5" name="文本框 4"/>
            <p:cNvSpPr txBox="1"/>
            <p:nvPr/>
          </p:nvSpPr>
          <p:spPr>
            <a:xfrm>
              <a:off x="6384874" y="1632549"/>
              <a:ext cx="1668145" cy="830997"/>
            </a:xfrm>
            <a:prstGeom prst="rect">
              <a:avLst/>
            </a:prstGeom>
            <a:noFill/>
          </p:spPr>
          <p:txBody>
            <a:bodyPr wrap="square">
              <a:spAutoFit/>
            </a:bodyPr>
            <a:lstStyle/>
            <a:p>
              <a:pPr algn="dist"/>
              <a:r>
                <a:rPr lang="zh-CN" altLang="en-US" sz="4800">
                  <a:latin typeface="字体视界-一纸情书" panose="02000503000000000000" pitchFamily="2" charset="-122"/>
                  <a:ea typeface="字体视界-一纸情书" panose="02000503000000000000" pitchFamily="2" charset="-122"/>
                  <a:sym typeface="字魂36号-正文宋楷" panose="02000000000000000000" pitchFamily="2" charset="-122"/>
                </a:rPr>
                <a:t>拜月</a:t>
              </a:r>
              <a:endParaRPr lang="zh-CN" altLang="en-US" sz="4800"/>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3058" y="2321571"/>
              <a:ext cx="2771775" cy="628839"/>
            </a:xfrm>
            <a:prstGeom prst="rect">
              <a:avLst/>
            </a:prstGeom>
          </p:spPr>
        </p:pic>
      </p:grpSp>
    </p:spTree>
  </p:cSld>
  <p:clrMapOvr>
    <a:masterClrMapping/>
  </p:clrMapOvr>
  <mc:AlternateContent>
    <mc:Choice xmlns:p15="http://schemas.microsoft.com/office/powerpoint/2012/main" Requires="p15">
      <p:transition spd="slow" advTm="0" p14:dur="200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640785" y="1808599"/>
            <a:ext cx="10910430" cy="1620401"/>
            <a:chOff x="133929" y="1629361"/>
            <a:chExt cx="10910430" cy="1620401"/>
          </a:xfrm>
        </p:grpSpPr>
        <p:sp>
          <p:nvSpPr>
            <p:cNvPr id="3" name="文本框 2"/>
            <p:cNvSpPr txBox="1"/>
            <p:nvPr/>
          </p:nvSpPr>
          <p:spPr>
            <a:xfrm>
              <a:off x="10490361" y="1629361"/>
              <a:ext cx="553998" cy="1498210"/>
            </a:xfrm>
            <a:prstGeom prst="rect">
              <a:avLst/>
            </a:prstGeom>
            <a:noFill/>
          </p:spPr>
          <p:txBody>
            <a:bodyPr vert="eaVert" wrap="square" rtlCol="0">
              <a:spAutoFit/>
            </a:bodyPr>
            <a:lstStyle/>
            <a:p>
              <a:pPr lvl="0" algn="r">
                <a:defRPr/>
              </a:pPr>
              <a:r>
                <a:rPr lang="zh-CN" altLang="en-US" sz="2400" spc="600">
                  <a:latin typeface="字体视界-一纸情书" panose="02000503000000000000" pitchFamily="2" charset="-122"/>
                  <a:ea typeface="字体视界-一纸情书" panose="02000503000000000000" pitchFamily="2" charset="-122"/>
                  <a:sym typeface="字魂36号-正文宋楷" panose="02000000000000000000" pitchFamily="2" charset="-122"/>
                </a:rPr>
                <a:t>赏月</a:t>
              </a:r>
              <a:endParaRPr kumimoji="0" lang="zh-CN" altLang="en-US" sz="2800" b="1" i="0" u="none" strike="noStrike" kern="1200" cap="none" spc="600" normalizeH="0" baseline="0" noProof="0">
                <a:ln>
                  <a:noFill/>
                </a:ln>
                <a:solidFill>
                  <a:schemeClr val="accent1"/>
                </a:solidFill>
                <a:effectLst/>
                <a:uLnTx/>
                <a:uFillTx/>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cxnSp>
          <p:nvCxnSpPr>
            <p:cNvPr id="4" name="直接连接符 3"/>
            <p:cNvCxnSpPr/>
            <p:nvPr/>
          </p:nvCxnSpPr>
          <p:spPr>
            <a:xfrm flipH="1">
              <a:off x="10396027" y="1674181"/>
              <a:ext cx="0" cy="1364441"/>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sp>
          <p:nvSpPr>
            <p:cNvPr id="5" name="文本框 4"/>
            <p:cNvSpPr txBox="1"/>
            <p:nvPr/>
          </p:nvSpPr>
          <p:spPr>
            <a:xfrm>
              <a:off x="133929" y="1671565"/>
              <a:ext cx="10156627" cy="1578197"/>
            </a:xfrm>
            <a:prstGeom prst="rect">
              <a:avLst/>
            </a:prstGeom>
            <a:noFill/>
          </p:spPr>
          <p:txBody>
            <a:bodyPr vert="eaVert" wrap="square" rtlCol="0">
              <a:spAutoFit/>
            </a:bodyPr>
            <a:lstStyle/>
            <a:p>
              <a:pPr>
                <a:lnSpc>
                  <a:spcPct val="150000"/>
                </a:lnSpc>
              </a:pP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t>赏月的风俗来源于祭月，严肃的祭祀变成了轻松的欢娱。据说此夜月球距地球最近，月亮最大显圆最亮，所以从古至今都有饮宴赏月的习俗</a:t>
              </a:r>
              <a:r>
                <a:rPr lang="en-US" altLang="zh-CN">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t>回娘家的媳妇是日必返夫家，以寓圆满、吉庆之意。民间中秋赏月活动的文字记载出现在魏晋时期，但未成习。到了唐代，中秋赏月、玩月颇为盛行，许多诗人的名篇中都有咏月的诗句</a:t>
              </a:r>
              <a:endParaRPr lang="zh-CN" altLang="en-US">
                <a:solidFill>
                  <a:schemeClr val="accent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hlinkClick r:id="rId3"/>
              </a:endParaRPr>
            </a:p>
          </p:txBody>
        </p:sp>
      </p:grpSp>
      <p:grpSp>
        <p:nvGrpSpPr>
          <p:cNvPr id="6" name="组合 5"/>
          <p:cNvGrpSpPr/>
          <p:nvPr/>
        </p:nvGrpSpPr>
        <p:grpSpPr>
          <a:xfrm>
            <a:off x="3964772" y="4180421"/>
            <a:ext cx="7586443" cy="1620401"/>
            <a:chOff x="3457916" y="1629361"/>
            <a:chExt cx="7586443" cy="1620401"/>
          </a:xfrm>
        </p:grpSpPr>
        <p:sp>
          <p:nvSpPr>
            <p:cNvPr id="7" name="文本框 6"/>
            <p:cNvSpPr txBox="1"/>
            <p:nvPr/>
          </p:nvSpPr>
          <p:spPr>
            <a:xfrm>
              <a:off x="10490361" y="1629361"/>
              <a:ext cx="553998" cy="1498210"/>
            </a:xfrm>
            <a:prstGeom prst="rect">
              <a:avLst/>
            </a:prstGeom>
            <a:noFill/>
          </p:spPr>
          <p:txBody>
            <a:bodyPr vert="eaVert" wrap="square" rtlCol="0">
              <a:spAutoFit/>
            </a:bodyPr>
            <a:lstStyle/>
            <a:p>
              <a:pPr lvl="0">
                <a:defRPr/>
              </a:pPr>
              <a:r>
                <a:rPr lang="zh-CN" altLang="en-US" sz="2400" spc="600">
                  <a:latin typeface="字体视界-一纸情书" panose="02000503000000000000" pitchFamily="2" charset="-122"/>
                  <a:ea typeface="字体视界-一纸情书" panose="02000503000000000000" pitchFamily="2" charset="-122"/>
                  <a:sym typeface="字魂36号-正文宋楷" panose="02000000000000000000" pitchFamily="2" charset="-122"/>
                </a:rPr>
                <a:t>追月</a:t>
              </a:r>
              <a:endParaRPr kumimoji="0" lang="zh-CN" altLang="en-US" sz="2800" b="1" i="0" u="none" strike="noStrike" kern="1200" cap="none" spc="600" normalizeH="0" baseline="0" noProof="0">
                <a:ln>
                  <a:noFill/>
                </a:ln>
                <a:solidFill>
                  <a:schemeClr val="accent1"/>
                </a:solidFill>
                <a:effectLst/>
                <a:uLnTx/>
                <a:uFillTx/>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cxnSp>
          <p:nvCxnSpPr>
            <p:cNvPr id="8" name="直接连接符 7"/>
            <p:cNvCxnSpPr/>
            <p:nvPr/>
          </p:nvCxnSpPr>
          <p:spPr>
            <a:xfrm flipH="1">
              <a:off x="10396027" y="1674181"/>
              <a:ext cx="0" cy="1364441"/>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8"/>
            <p:cNvSpPr txBox="1"/>
            <p:nvPr/>
          </p:nvSpPr>
          <p:spPr>
            <a:xfrm>
              <a:off x="3457916" y="1671565"/>
              <a:ext cx="6832640" cy="1578197"/>
            </a:xfrm>
            <a:prstGeom prst="rect">
              <a:avLst/>
            </a:prstGeom>
            <a:noFill/>
          </p:spPr>
          <p:txBody>
            <a:bodyPr vert="eaVert" wrap="square" rtlCol="0">
              <a:spAutoFit/>
            </a:bodyPr>
            <a:lstStyle/>
            <a:p>
              <a:pPr>
                <a:lnSpc>
                  <a:spcPct val="150000"/>
                </a:lnSpc>
              </a:pP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t>所谓</a:t>
              </a:r>
              <a:r>
                <a:rPr lang="en-US" altLang="zh-CN">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t>追月</a:t>
              </a:r>
              <a:r>
                <a:rPr lang="en-US" altLang="zh-CN">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t>，即是过了农历八月十五，兴犹未尽，于是次日的晚上，不少人又邀约亲朋好友，继续赏月，名为</a:t>
              </a:r>
              <a:r>
                <a:rPr lang="en-US" altLang="zh-CN">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t>追月</a:t>
              </a:r>
              <a:r>
                <a:rPr lang="en-US" altLang="zh-CN">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t>。据清人陈子厚</a:t>
              </a:r>
              <a:r>
                <a:rPr lang="en-US" altLang="zh-CN">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t>岭南杂事钞</a:t>
              </a:r>
              <a:r>
                <a:rPr lang="en-US" altLang="zh-CN">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t>序云</a:t>
              </a:r>
              <a:r>
                <a:rPr lang="en-US" altLang="zh-CN">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t>粤中好事者，于八月十六夜，集亲朋治酒肴赏月，谓之追月。</a:t>
              </a:r>
              <a:r>
                <a:rPr lang="en-US" altLang="zh-CN">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endParaRPr lang="en-US" altLang="zh-CN" sz="1600" u="sng">
                <a:solidFill>
                  <a:schemeClr val="accent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gr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785" y="4067683"/>
            <a:ext cx="3776159" cy="1888079"/>
          </a:xfrm>
          <a:prstGeom prst="rect">
            <a:avLst/>
          </a:prstGeom>
        </p:spPr>
      </p:pic>
    </p:spTree>
  </p:cSld>
  <p:clrMapOvr>
    <a:masterClrMapping/>
  </p:clrMapOvr>
  <mc:AlternateContent>
    <mc:Choice xmlns:p15="http://schemas.microsoft.com/office/powerpoint/2012/main" Requires="p15">
      <p:transition spd="slow" advTm="0" p14:dur="200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750"/>
                                        <p:tgtEl>
                                          <p:spTgt spid="2"/>
                                        </p:tgtEl>
                                      </p:cBhvr>
                                    </p:animEffect>
                                  </p:childTnLst>
                                </p:cTn>
                              </p:par>
                            </p:childTnLst>
                          </p:cTn>
                        </p:par>
                        <p:par>
                          <p:cTn id="8" fill="hold" nodeType="afterGroup">
                            <p:stCondLst>
                              <p:cond delay="750"/>
                            </p:stCondLst>
                            <p:childTnLst>
                              <p:par>
                                <p:cTn id="9" presetID="2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750"/>
                                        <p:tgtEl>
                                          <p:spTgt spid="6"/>
                                        </p:tgtEl>
                                      </p:cBhvr>
                                    </p:animEffect>
                                  </p:childTnLst>
                                </p:cTn>
                              </p:par>
                            </p:childTnLst>
                          </p:cTn>
                        </p:par>
                      </p:childTnLst>
                    </p:cTn>
                  </p:par>
                  <p:par>
                    <p:cTn id="12" fill="hold" nodeType="clickPar">
                      <p:stCondLst>
                        <p:cond delay="indefinite"/>
                        <p:cond evt="onBegin" delay="0">
                          <p:tn val="11"/>
                        </p:cond>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组合 3"/>
          <p:cNvGrpSpPr/>
          <p:nvPr/>
        </p:nvGrpSpPr>
        <p:grpSpPr>
          <a:xfrm>
            <a:off x="6909047" y="2070457"/>
            <a:ext cx="4119316" cy="3482385"/>
            <a:chOff x="6330196" y="1709678"/>
            <a:chExt cx="4119316" cy="3482385"/>
          </a:xfrm>
        </p:grpSpPr>
        <p:sp>
          <p:nvSpPr>
            <p:cNvPr id="5" name="文本框 4"/>
            <p:cNvSpPr txBox="1"/>
            <p:nvPr/>
          </p:nvSpPr>
          <p:spPr>
            <a:xfrm>
              <a:off x="9895514" y="1709678"/>
              <a:ext cx="553998" cy="861774"/>
            </a:xfrm>
            <a:prstGeom prst="rect">
              <a:avLst/>
            </a:prstGeom>
            <a:noFill/>
          </p:spPr>
          <p:txBody>
            <a:bodyPr vert="eaVert" wrap="none" rtlCol="0">
              <a:spAutoFit/>
            </a:bodyPr>
            <a:lstStyle/>
            <a:p>
              <a:pPr lvl="0">
                <a:defRPr/>
              </a:pPr>
              <a:r>
                <a:rPr lang="zh-CN" altLang="en-US" sz="2400" spc="600">
                  <a:latin typeface="字体视界-一纸情书" panose="02000503000000000000" pitchFamily="2" charset="-122"/>
                  <a:ea typeface="字体视界-一纸情书" panose="02000503000000000000" pitchFamily="2" charset="-122"/>
                  <a:sym typeface="字魂36号-正文宋楷" panose="02000000000000000000" pitchFamily="2" charset="-122"/>
                </a:rPr>
                <a:t>观潮</a:t>
              </a:r>
              <a:endParaRPr kumimoji="0" lang="zh-CN" altLang="en-US" sz="2800" b="0" i="0" u="none" strike="noStrike" kern="1200" cap="none" spc="600" normalizeH="0" baseline="0" noProof="0">
                <a:ln>
                  <a:noFill/>
                </a:ln>
                <a:solidFill>
                  <a:schemeClr val="accent1"/>
                </a:solidFill>
                <a:effectLst/>
                <a:uLnTx/>
                <a:uFillTx/>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cxnSp>
          <p:nvCxnSpPr>
            <p:cNvPr id="6" name="直接连接符 5"/>
            <p:cNvCxnSpPr/>
            <p:nvPr/>
          </p:nvCxnSpPr>
          <p:spPr>
            <a:xfrm flipH="1">
              <a:off x="9827680" y="1709678"/>
              <a:ext cx="0" cy="3482385"/>
            </a:xfrm>
            <a:prstGeom prst="line">
              <a:avLst/>
            </a:prstGeom>
            <a:ln w="12700">
              <a:solidFill>
                <a:schemeClr val="accent3"/>
              </a:solidFill>
            </a:ln>
          </p:spPr>
          <p:style>
            <a:lnRef idx="1">
              <a:schemeClr val="dk1"/>
            </a:lnRef>
            <a:fillRef idx="0">
              <a:schemeClr val="dk1"/>
            </a:fillRef>
            <a:effectRef idx="0">
              <a:schemeClr val="dk1"/>
            </a:effectRef>
            <a:fontRef idx="minor">
              <a:schemeClr val="tx1"/>
            </a:fontRef>
          </p:style>
        </p:cxnSp>
        <p:sp>
          <p:nvSpPr>
            <p:cNvPr id="7" name="文本框 6"/>
            <p:cNvSpPr txBox="1"/>
            <p:nvPr/>
          </p:nvSpPr>
          <p:spPr>
            <a:xfrm>
              <a:off x="6330196" y="1709679"/>
              <a:ext cx="3508653" cy="3482384"/>
            </a:xfrm>
            <a:prstGeom prst="rect">
              <a:avLst/>
            </a:prstGeom>
            <a:noFill/>
          </p:spPr>
          <p:txBody>
            <a:bodyPr vert="eaVert" wrap="square" rtlCol="0">
              <a:spAutoFit/>
            </a:bodyPr>
            <a:lstStyle/>
            <a:p>
              <a:pPr>
                <a:lnSpc>
                  <a:spcPct val="150000"/>
                </a:lnSpc>
              </a:pPr>
              <a:r>
                <a:rPr lang="zh-CN" altLang="en-US">
                  <a:solidFill>
                    <a:schemeClr val="tx1">
                      <a:lumMod val="90000"/>
                      <a:lumOff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在古代，浙江一带除中秋赏月外，观潮可谓是又一中秋盛事。中秋观潮的风俗由来已久，早在汉代枚乘的</a:t>
              </a:r>
              <a:r>
                <a:rPr lang="en-US" altLang="zh-CN">
                  <a:solidFill>
                    <a:schemeClr val="tx1">
                      <a:lumMod val="90000"/>
                      <a:lumOff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a:solidFill>
                    <a:schemeClr val="tx1">
                      <a:lumMod val="90000"/>
                      <a:lumOff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hlinkClick r:id="rId3"/>
                </a:rPr>
                <a:t>七发</a:t>
              </a:r>
              <a:r>
                <a:rPr lang="en-US" altLang="zh-CN">
                  <a:solidFill>
                    <a:schemeClr val="tx1">
                      <a:lumMod val="90000"/>
                      <a:lumOff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a:solidFill>
                    <a:schemeClr val="tx1">
                      <a:lumMod val="90000"/>
                      <a:lumOff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赋中就有了相当详尽的记述。汉以后，中秋观潮之风更盛。明</a:t>
              </a:r>
              <a:r>
                <a:rPr lang="zh-CN" altLang="en-US">
                  <a:solidFill>
                    <a:schemeClr val="tx1">
                      <a:lumMod val="90000"/>
                      <a:lumOff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hlinkClick r:id="rId4"/>
                </a:rPr>
                <a:t>朱廷焕</a:t>
              </a:r>
              <a:r>
                <a:rPr lang="en-US" altLang="zh-CN">
                  <a:solidFill>
                    <a:schemeClr val="tx1">
                      <a:lumMod val="90000"/>
                      <a:lumOff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a:solidFill>
                    <a:schemeClr val="tx1">
                      <a:lumMod val="90000"/>
                      <a:lumOff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hlinkClick r:id="rId5"/>
                </a:rPr>
                <a:t>增补武林旧事</a:t>
              </a:r>
              <a:r>
                <a:rPr lang="en-US" altLang="zh-CN">
                  <a:solidFill>
                    <a:schemeClr val="tx1">
                      <a:lumMod val="90000"/>
                      <a:lumOff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a:solidFill>
                    <a:schemeClr val="tx1">
                      <a:lumMod val="90000"/>
                      <a:lumOff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和宋吴自牧</a:t>
              </a:r>
              <a:r>
                <a:rPr lang="en-US" altLang="zh-CN">
                  <a:solidFill>
                    <a:schemeClr val="tx1">
                      <a:lumMod val="90000"/>
                      <a:lumOff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a:solidFill>
                    <a:schemeClr val="tx1">
                      <a:lumMod val="90000"/>
                      <a:lumOff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hlinkClick r:id="rId6"/>
                </a:rPr>
                <a:t>梦粱录</a:t>
              </a:r>
              <a:r>
                <a:rPr lang="en-US" altLang="zh-CN">
                  <a:solidFill>
                    <a:schemeClr val="tx1">
                      <a:lumMod val="90000"/>
                      <a:lumOff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a:solidFill>
                    <a:schemeClr val="tx1">
                      <a:lumMod val="90000"/>
                      <a:lumOff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也有观潮记载。</a:t>
              </a:r>
              <a:endParaRPr lang="zh-CN" altLang="en-US" sz="1100" u="sng">
                <a:solidFill>
                  <a:schemeClr val="tx1">
                    <a:lumMod val="90000"/>
                    <a:lumOff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grpSp>
      <p:grpSp>
        <p:nvGrpSpPr>
          <p:cNvPr id="8" name="组合 7"/>
          <p:cNvGrpSpPr/>
          <p:nvPr/>
        </p:nvGrpSpPr>
        <p:grpSpPr>
          <a:xfrm>
            <a:off x="4700194" y="2070457"/>
            <a:ext cx="2000671" cy="3482385"/>
            <a:chOff x="8501881" y="1709678"/>
            <a:chExt cx="2000671" cy="3482385"/>
          </a:xfrm>
        </p:grpSpPr>
        <p:sp>
          <p:nvSpPr>
            <p:cNvPr id="9" name="文本框 8"/>
            <p:cNvSpPr txBox="1"/>
            <p:nvPr/>
          </p:nvSpPr>
          <p:spPr>
            <a:xfrm>
              <a:off x="9948554" y="1709678"/>
              <a:ext cx="553998" cy="2554545"/>
            </a:xfrm>
            <a:prstGeom prst="rect">
              <a:avLst/>
            </a:prstGeom>
            <a:noFill/>
          </p:spPr>
          <p:txBody>
            <a:bodyPr vert="eaVert" wrap="none" rtlCol="0">
              <a:spAutoFit/>
            </a:bodyPr>
            <a:lstStyle/>
            <a:p>
              <a:pPr lvl="0">
                <a:defRPr/>
              </a:pPr>
              <a:r>
                <a:rPr lang="zh-CN" altLang="en-US" sz="2400">
                  <a:solidFill>
                    <a:schemeClr val="tx1">
                      <a:lumMod val="90000"/>
                      <a:lumOff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赏桂花、饮</a:t>
              </a:r>
              <a:r>
                <a:rPr lang="zh-CN" altLang="en-US" sz="2400">
                  <a:solidFill>
                    <a:schemeClr val="tx1">
                      <a:lumMod val="90000"/>
                      <a:lumOff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hlinkClick r:id="rId7"/>
                </a:rPr>
                <a:t>桂花酒</a:t>
              </a:r>
              <a:endParaRPr kumimoji="0" lang="zh-CN" altLang="en-US" sz="2800" b="0" i="0" u="none" strike="noStrike" kern="1200" cap="none" spc="0" normalizeH="0" baseline="0" noProof="0">
                <a:ln>
                  <a:noFill/>
                </a:ln>
                <a:solidFill>
                  <a:schemeClr val="tx1">
                    <a:lumMod val="90000"/>
                    <a:lumOff val="10000"/>
                  </a:schemeClr>
                </a:solidFill>
                <a:effectLst/>
                <a:uLnTx/>
                <a:uFillTx/>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cxnSp>
          <p:nvCxnSpPr>
            <p:cNvPr id="10" name="直接连接符 9"/>
            <p:cNvCxnSpPr/>
            <p:nvPr/>
          </p:nvCxnSpPr>
          <p:spPr>
            <a:xfrm flipH="1">
              <a:off x="9827680" y="1709678"/>
              <a:ext cx="0" cy="348238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1" name="文本框 10"/>
            <p:cNvSpPr txBox="1"/>
            <p:nvPr/>
          </p:nvSpPr>
          <p:spPr>
            <a:xfrm>
              <a:off x="8501881" y="1709678"/>
              <a:ext cx="1146468" cy="3482385"/>
            </a:xfrm>
            <a:prstGeom prst="rect">
              <a:avLst/>
            </a:prstGeom>
            <a:noFill/>
          </p:spPr>
          <p:txBody>
            <a:bodyPr vert="eaVert" wrap="square" rtlCol="0">
              <a:spAutoFit/>
            </a:bodyPr>
            <a:lstStyle/>
            <a:p>
              <a:pPr>
                <a:lnSpc>
                  <a:spcPts val="2500"/>
                </a:lnSpc>
              </a:pP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t>人们经常在中秋时吃月饼赏桂花，食用桂花制作的各种食品，以糕点、糖果最为多见。</a:t>
              </a:r>
              <a:endParaRPr lang="zh-CN" altLang="en-US" sz="1100" u="sng">
                <a:solidFill>
                  <a:schemeClr val="accent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grpSp>
      <p:pic>
        <p:nvPicPr>
          <p:cNvPr id="2" name="图片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1532" y="1433069"/>
            <a:ext cx="4312704" cy="4312704"/>
          </a:xfrm>
          <a:prstGeom prst="rect">
            <a:avLst/>
          </a:prstGeom>
        </p:spPr>
      </p:pic>
    </p:spTree>
  </p:cSld>
  <p:clrMapOvr>
    <a:masterClrMapping/>
  </p:clrMapOvr>
  <mc:AlternateContent>
    <mc:Choice xmlns:p15="http://schemas.microsoft.com/office/powerpoint/2012/main" Requires="p15">
      <p:transition spd="slow" advTm="0" p14:dur="125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750"/>
                                        <p:tgtEl>
                                          <p:spTgt spid="4"/>
                                        </p:tgtEl>
                                      </p:cBhvr>
                                    </p:animEffect>
                                  </p:childTnLst>
                                </p:cTn>
                              </p:par>
                            </p:childTnLst>
                          </p:cTn>
                        </p:par>
                        <p:par>
                          <p:cTn id="8" fill="hold" nodeType="afterGroup">
                            <p:stCondLst>
                              <p:cond delay="750"/>
                            </p:stCondLst>
                            <p:childTnLst>
                              <p:par>
                                <p:cTn id="9" presetID="5"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heckerboard(across)">
                                      <p:cBhvr>
                                        <p:cTn id="11" dur="750"/>
                                        <p:tgtEl>
                                          <p:spTgt spid="8"/>
                                        </p:tgtEl>
                                      </p:cBhvr>
                                    </p:animEffect>
                                  </p:childTnLst>
                                </p:cTn>
                              </p:par>
                            </p:childTnLst>
                          </p:cTn>
                        </p:par>
                      </p:childTnLst>
                    </p:cTn>
                  </p:par>
                  <p:par>
                    <p:cTn id="12" fill="hold" nodeType="clickPar">
                      <p:stCondLst>
                        <p:cond delay="indefinite"/>
                        <p:cond evt="onBegin" delay="0">
                          <p:tn val="11"/>
                        </p:cond>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矩形 11"/>
          <p:cNvSpPr>
            <a:spLocks noChangeArrowheads="1"/>
          </p:cNvSpPr>
          <p:nvPr/>
        </p:nvSpPr>
        <p:spPr bwMode="auto">
          <a:xfrm>
            <a:off x="1195982" y="2287626"/>
            <a:ext cx="2677656" cy="311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charset="0"/>
                <a:ea typeface="宋体" panose="02010600030101010101" pitchFamily="2" charset="-122"/>
              </a:defRPr>
            </a:lvl1pPr>
            <a:lvl2pPr>
              <a:defRPr>
                <a:solidFill>
                  <a:schemeClr val="tx1"/>
                </a:solidFill>
                <a:latin typeface="Calibri" panose="020f0502020204030204" charset="0"/>
                <a:ea typeface="宋体" panose="02010600030101010101" pitchFamily="2" charset="-122"/>
              </a:defRPr>
            </a:lvl2pPr>
            <a:lvl3pPr>
              <a:defRPr>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nSpc>
                <a:spcPct val="150000"/>
              </a:lnSpc>
            </a:pP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t>月饼象征着大团圆，人们把它当作节日食品，用它祭月、赠送亲友。发展至今，吃月饼已经是中国南北各地过中秋节的必备习俗，中秋节这天人们都要吃月饼以示</a:t>
            </a:r>
            <a:r>
              <a:rPr lang="en-US" altLang="zh-CN">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t>团圆</a:t>
            </a:r>
            <a:r>
              <a:rPr lang="en-US" altLang="zh-CN">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endParaRPr lang="zh-CN" altLang="en-US">
              <a:solidFill>
                <a:schemeClr val="accent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hlinkClick r:id="rId3"/>
            </a:endParaRPr>
          </a:p>
        </p:txBody>
      </p:sp>
      <p:sp>
        <p:nvSpPr>
          <p:cNvPr id="14" name="矩形 13"/>
          <p:cNvSpPr>
            <a:spLocks noChangeArrowheads="1"/>
          </p:cNvSpPr>
          <p:nvPr/>
        </p:nvSpPr>
        <p:spPr bwMode="auto">
          <a:xfrm>
            <a:off x="7414077" y="2206406"/>
            <a:ext cx="2677656" cy="311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charset="0"/>
                <a:ea typeface="宋体" panose="02010600030101010101" pitchFamily="2" charset="-122"/>
              </a:defRPr>
            </a:lvl1pPr>
            <a:lvl2pPr>
              <a:defRPr>
                <a:solidFill>
                  <a:schemeClr val="tx1"/>
                </a:solidFill>
                <a:latin typeface="Calibri" panose="020f0502020204030204" charset="0"/>
                <a:ea typeface="宋体" panose="02010600030101010101" pitchFamily="2" charset="-122"/>
              </a:defRPr>
            </a:lvl2pPr>
            <a:lvl3pPr>
              <a:defRPr>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nSpc>
                <a:spcPct val="150000"/>
              </a:lnSpc>
            </a:pP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t>月饼，又叫月团、丰收饼、宫饼、团圆饼等，是古代中秋祭拜月神的供品。月饼最初是用来祭奉月神的祭品，后来人们逐渐把中秋赏月与品尝月饼，作为家人团圆的一大象征。</a:t>
            </a:r>
            <a:endParaRPr lang="zh-CN" altLang="en-US">
              <a:solidFill>
                <a:schemeClr val="accent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hlinkClick r:id="rId4"/>
            </a:endParaRPr>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8961" y="1573717"/>
            <a:ext cx="2970232" cy="4201440"/>
          </a:xfrm>
          <a:prstGeom prst="rect">
            <a:avLst/>
          </a:prstGeom>
        </p:spPr>
      </p:pic>
      <p:grpSp>
        <p:nvGrpSpPr>
          <p:cNvPr id="4" name="组合 3"/>
          <p:cNvGrpSpPr/>
          <p:nvPr/>
        </p:nvGrpSpPr>
        <p:grpSpPr>
          <a:xfrm>
            <a:off x="10144543" y="2446119"/>
            <a:ext cx="883820" cy="2456636"/>
            <a:chOff x="10144543" y="2271044"/>
            <a:chExt cx="883820" cy="2456636"/>
          </a:xfrm>
        </p:grpSpPr>
        <p:sp>
          <p:nvSpPr>
            <p:cNvPr id="27" name="文本框 26"/>
            <p:cNvSpPr txBox="1"/>
            <p:nvPr/>
          </p:nvSpPr>
          <p:spPr>
            <a:xfrm>
              <a:off x="10197366" y="2636735"/>
              <a:ext cx="830997" cy="1517433"/>
            </a:xfrm>
            <a:prstGeom prst="rect">
              <a:avLst/>
            </a:prstGeom>
            <a:noFill/>
            <a:ln>
              <a:noFill/>
            </a:ln>
          </p:spPr>
          <p:txBody>
            <a:bodyPr vert="eaVert" wrap="square" rtlCol="0">
              <a:spAutoFit/>
            </a:bodyPr>
            <a:lstStyle/>
            <a:p>
              <a:pPr algn="dist">
                <a:lnSpc>
                  <a:spcPct val="150000"/>
                </a:lnSpc>
              </a:pPr>
              <a:r>
                <a:rPr lang="zh-CN" altLang="en-US" sz="2800">
                  <a:latin typeface="字体视界-一纸情书" panose="02000503000000000000" pitchFamily="2" charset="-122"/>
                  <a:ea typeface="字体视界-一纸情书" panose="02000503000000000000" pitchFamily="2" charset="-122"/>
                  <a:sym typeface="字魂36号-正文宋楷" panose="02000000000000000000" pitchFamily="2" charset="-122"/>
                </a:rPr>
                <a:t>吃月饼</a:t>
              </a:r>
              <a:endParaRPr lang="en-US" altLang="zh-CN" sz="2800">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pic>
          <p:nvPicPr>
            <p:cNvPr id="3" name="图片 2"/>
            <p:cNvPicPr>
              <a:picLocks noChangeAspect="1"/>
            </p:cNvPicPr>
            <p:nvPr/>
          </p:nvPicPr>
          <p:blipFill>
            <a:blip r:embed="rId6">
              <a:extLst>
                <a:ext uri="{28A0092B-C50C-407E-A947-70E740481C1C}">
                  <a14:useLocalDpi xmlns:a14="http://schemas.microsoft.com/office/drawing/2010/main" val="0"/>
                </a:ext>
              </a:extLst>
            </a:blip>
            <a:srcRect l="74076" b="65064"/>
            <a:stretch>
              <a:fillRect/>
            </a:stretch>
          </p:blipFill>
          <p:spPr>
            <a:xfrm>
              <a:off x="10340790" y="2271044"/>
              <a:ext cx="544147" cy="731381"/>
            </a:xfrm>
            <a:prstGeom prst="rect">
              <a:avLst/>
            </a:prstGeom>
          </p:spPr>
        </p:pic>
        <p:pic>
          <p:nvPicPr>
            <p:cNvPr id="10" name="图片 9"/>
            <p:cNvPicPr>
              <a:picLocks noChangeAspect="1"/>
            </p:cNvPicPr>
            <p:nvPr/>
          </p:nvPicPr>
          <p:blipFill>
            <a:blip r:embed="rId7">
              <a:extLst>
                <a:ext uri="{28A0092B-C50C-407E-A947-70E740481C1C}">
                  <a14:useLocalDpi xmlns:a14="http://schemas.microsoft.com/office/drawing/2010/main" val="0"/>
                </a:ext>
              </a:extLst>
            </a:blip>
            <a:srcRect l="-3115" t="72031" r="77191" b="-6967"/>
            <a:stretch>
              <a:fillRect/>
            </a:stretch>
          </p:blipFill>
          <p:spPr>
            <a:xfrm>
              <a:off x="10144543" y="3996299"/>
              <a:ext cx="544147" cy="731381"/>
            </a:xfrm>
            <a:prstGeom prst="rect">
              <a:avLst/>
            </a:prstGeom>
          </p:spPr>
        </p:pic>
      </p:grpSp>
      <p:sp>
        <p:nvSpPr>
          <p:cNvPr id="5" name="矩形 4"/>
          <p:cNvSpPr/>
          <p:nvPr/>
        </p:nvSpPr>
        <p:spPr>
          <a:xfrm>
            <a:off x="1292234" y="1941093"/>
            <a:ext cx="2229853" cy="80211"/>
          </a:xfrm>
          <a:prstGeom prst="rect">
            <a:avLst/>
          </a:prstGeom>
          <a:solidFill>
            <a:srgbClr val="B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7583608" y="1941093"/>
            <a:ext cx="2229853" cy="80211"/>
          </a:xfrm>
          <a:prstGeom prst="rect">
            <a:avLst/>
          </a:prstGeom>
          <a:solidFill>
            <a:srgbClr val="B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5="http://schemas.microsoft.com/office/powerpoint/2012/main" Requires="p15">
      <p:transition spd="slow" advTm="0" p14:dur="125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childTnLst>
                    </p:cTn>
                  </p:par>
                  <p:par>
                    <p:cTn id="29" fill="hold" nodeType="clickPar">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5" grpId="0" animBg="1"/>
      <p:bldP spid="13" grpId="0" animBg="1"/>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9092" y="451262"/>
            <a:ext cx="2495761" cy="2495761"/>
          </a:xfrm>
          <a:prstGeom prst="rect">
            <a:avLst/>
          </a:prstGeom>
        </p:spPr>
      </p:pic>
      <p:sp>
        <p:nvSpPr>
          <p:cNvPr id="20" name="文本框 19"/>
          <p:cNvSpPr txBox="1"/>
          <p:nvPr/>
        </p:nvSpPr>
        <p:spPr>
          <a:xfrm flipH="1">
            <a:off x="4323736" y="2947023"/>
            <a:ext cx="3571063" cy="769441"/>
          </a:xfrm>
          <a:prstGeom prst="rect">
            <a:avLst/>
          </a:prstGeom>
          <a:noFill/>
          <a:ln>
            <a:noFill/>
          </a:ln>
        </p:spPr>
        <p:txBody>
          <a:bodyPr wrap="square" rtlCol="0">
            <a:spAutoFit/>
          </a:bodyPr>
          <a:lstStyle/>
          <a:p>
            <a:pPr algn="ctr"/>
            <a:r>
              <a:rPr lang="zh-CN" altLang="en-US" sz="4400">
                <a:latin typeface="字体视界-一纸情书" panose="02000503000000000000" pitchFamily="2" charset="-122"/>
                <a:ea typeface="字体视界-一纸情书" panose="02000503000000000000" pitchFamily="2" charset="-122"/>
                <a:sym typeface="字魂36号-正文宋楷" panose="02000000000000000000" pitchFamily="2" charset="-122"/>
              </a:rPr>
              <a:t>相关诗歌</a:t>
            </a:r>
            <a:endParaRPr lang="zh-CN" altLang="en-US" sz="4400">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sp>
        <p:nvSpPr>
          <p:cNvPr id="21" name="文本框 20"/>
          <p:cNvSpPr txBox="1"/>
          <p:nvPr/>
        </p:nvSpPr>
        <p:spPr>
          <a:xfrm>
            <a:off x="5307237" y="812970"/>
            <a:ext cx="2118311" cy="1569660"/>
          </a:xfrm>
          <a:prstGeom prst="rect">
            <a:avLst/>
          </a:prstGeom>
          <a:noFill/>
        </p:spPr>
        <p:txBody>
          <a:bodyPr wrap="square" rtlCol="0">
            <a:spAutoFit/>
          </a:bodyPr>
          <a:lstStyle/>
          <a:p>
            <a:r>
              <a:rPr lang="zh-CN" altLang="en-US" sz="9600">
                <a:latin typeface="字体视界-一纸情书" panose="02000503000000000000" pitchFamily="2" charset="-122"/>
                <a:ea typeface="字体视界-一纸情书" panose="02000503000000000000" pitchFamily="2" charset="-122"/>
                <a:sym typeface="字魂36号-正文宋楷" panose="02000000000000000000" pitchFamily="2" charset="-122"/>
              </a:rPr>
              <a:t>肆</a:t>
            </a:r>
            <a:endParaRPr lang="zh-CN" altLang="en-US" sz="9600">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sp>
        <p:nvSpPr>
          <p:cNvPr id="22" name="文本框 21"/>
          <p:cNvSpPr txBox="1"/>
          <p:nvPr/>
        </p:nvSpPr>
        <p:spPr>
          <a:xfrm>
            <a:off x="3576707" y="3824780"/>
            <a:ext cx="4840533" cy="1011367"/>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400">
                <a:solidFill>
                  <a:schemeClr val="bg2">
                    <a:lumMod val="10000"/>
                  </a:schemeClr>
                </a:solidFill>
                <a:latin typeface="字体视界-一纸情书" panose="02000503000000000000" pitchFamily="2" charset="-122"/>
                <a:ea typeface="字体视界-一纸情书" panose="02000503000000000000" pitchFamily="2" charset="-122"/>
                <a:cs typeface="Arial Unicode MS" panose="020b0604020202020204" pitchFamily="34" charset="-122"/>
                <a:sym typeface="字魂36号-正文宋楷" panose="02000000000000000000" pitchFamily="2" charset="-122"/>
              </a:rPr>
              <a:t>中秋节，又称祭月节、月光诞、月夕、秋节、仲秋节、拜月节、月娘节、月亮节、团圆节等，是中国民间的传统节日。中秋节源自天象崇拜，由上古时代秋夕祭月演变而来。</a:t>
            </a:r>
            <a:endParaRPr lang="zh-CN" altLang="en-US" sz="1400">
              <a:solidFill>
                <a:schemeClr val="bg2">
                  <a:lumMod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6461" y="1353752"/>
            <a:ext cx="5504248" cy="5504248"/>
          </a:xfrm>
          <a:prstGeom prst="rect">
            <a:avLst/>
          </a:prstGeom>
        </p:spPr>
      </p:pic>
    </p:spTree>
  </p:cSld>
  <p:clrMapOvr>
    <a:masterClrMapping/>
  </p:clrMapOvr>
  <mc:AlternateContent>
    <mc:Choice xmlns:p15="http://schemas.microsoft.com/office/powerpoint/2012/main" Requires="p15">
      <p:transition spd="slow" advTm="0" p14:dur="125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8" name="圆角矩形 17"/>
          <p:cNvSpPr/>
          <p:nvPr/>
        </p:nvSpPr>
        <p:spPr>
          <a:xfrm>
            <a:off x="4829376" y="623693"/>
            <a:ext cx="2618913" cy="707886"/>
          </a:xfrm>
          <a:prstGeom prst="roundRect">
            <a:avLst>
              <a:gd name="adj" fmla="val 50000"/>
            </a:avLst>
          </a:prstGeom>
          <a:solidFill>
            <a:srgbClr val="BE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3005576" y="1999394"/>
            <a:ext cx="3182198" cy="1106253"/>
            <a:chOff x="4864336" y="1727771"/>
            <a:chExt cx="2386649" cy="829689"/>
          </a:xfrm>
        </p:grpSpPr>
        <p:sp>
          <p:nvSpPr>
            <p:cNvPr id="3" name="TextBox 17"/>
            <p:cNvSpPr txBox="1"/>
            <p:nvPr/>
          </p:nvSpPr>
          <p:spPr>
            <a:xfrm>
              <a:off x="4878948" y="1727771"/>
              <a:ext cx="1353238" cy="346249"/>
            </a:xfrm>
            <a:prstGeom prst="rect">
              <a:avLst/>
            </a:prstGeom>
            <a:noFill/>
          </p:spPr>
          <p:txBody>
            <a:bodyPr wrap="square" rtlCol="0">
              <a:spAutoFit/>
            </a:bodyPr>
            <a:lstStyle/>
            <a:p>
              <a:r>
                <a:rPr lang="zh-CN" altLang="en-US" sz="2400" b="1">
                  <a:solidFill>
                    <a:schemeClr val="bg2">
                      <a:lumMod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节日简介</a:t>
              </a:r>
              <a:endParaRPr lang="zh-CN" altLang="en-US" sz="2400" b="1">
                <a:solidFill>
                  <a:schemeClr val="bg2">
                    <a:lumMod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sp>
          <p:nvSpPr>
            <p:cNvPr id="4" name="TextBox 18"/>
            <p:cNvSpPr txBox="1"/>
            <p:nvPr/>
          </p:nvSpPr>
          <p:spPr>
            <a:xfrm>
              <a:off x="4864336" y="1971050"/>
              <a:ext cx="2386649" cy="586410"/>
            </a:xfrm>
            <a:prstGeom prst="rect">
              <a:avLst/>
            </a:prstGeom>
            <a:noFill/>
          </p:spPr>
          <p:txBody>
            <a:bodyPr wrap="square" rtlCol="0">
              <a:spAutoFit/>
            </a:bodyPr>
            <a:lstStyle/>
            <a:p>
              <a:pPr>
                <a:lnSpc>
                  <a:spcPts val="1865"/>
                </a:lnSpc>
              </a:pPr>
              <a:r>
                <a:rPr lang="zh-CN" altLang="en-US" sz="900">
                  <a:solidFill>
                    <a:schemeClr val="bg2">
                      <a:lumMod val="10000"/>
                    </a:schemeClr>
                  </a:solidFill>
                  <a:latin typeface="字体视界-一纸情书" panose="02000503000000000000" pitchFamily="2" charset="-122"/>
                  <a:ea typeface="字体视界-一纸情书" panose="02000503000000000000" pitchFamily="2" charset="-122"/>
                  <a:cs typeface="Arial Unicode MS" panose="020b0604020202020204" pitchFamily="34" charset="-122"/>
                  <a:sym typeface="字魂36号-正文宋楷" panose="02000000000000000000" pitchFamily="2" charset="-122"/>
                </a:rPr>
                <a:t>中秋节，又称祭月节、月光诞、月夕、秋节、仲秋节、拜月节、月娘节、月亮节、团圆节等，是中国民间的传统节日。中秋节源自天象崇拜，由上古时代秋夕祭月演变而来。</a:t>
              </a:r>
              <a:endParaRPr lang="zh-CN" altLang="en-US" sz="900">
                <a:solidFill>
                  <a:schemeClr val="bg2">
                    <a:lumMod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grpSp>
      <p:grpSp>
        <p:nvGrpSpPr>
          <p:cNvPr id="5" name="组合 4"/>
          <p:cNvGrpSpPr/>
          <p:nvPr/>
        </p:nvGrpSpPr>
        <p:grpSpPr>
          <a:xfrm>
            <a:off x="6560255" y="1999393"/>
            <a:ext cx="3182200" cy="1117538"/>
            <a:chOff x="4864335" y="2758997"/>
            <a:chExt cx="2386650" cy="838153"/>
          </a:xfrm>
        </p:grpSpPr>
        <p:sp>
          <p:nvSpPr>
            <p:cNvPr id="6" name="TextBox 20"/>
            <p:cNvSpPr txBox="1"/>
            <p:nvPr/>
          </p:nvSpPr>
          <p:spPr>
            <a:xfrm>
              <a:off x="4864335" y="2758997"/>
              <a:ext cx="1487172" cy="346249"/>
            </a:xfrm>
            <a:prstGeom prst="rect">
              <a:avLst/>
            </a:prstGeom>
            <a:noFill/>
          </p:spPr>
          <p:txBody>
            <a:bodyPr wrap="square" rtlCol="0">
              <a:spAutoFit/>
            </a:bodyPr>
            <a:lstStyle/>
            <a:p>
              <a:r>
                <a:rPr lang="zh-CN" altLang="en-US" sz="2400" b="1">
                  <a:solidFill>
                    <a:schemeClr val="bg2">
                      <a:lumMod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各地习俗</a:t>
              </a:r>
              <a:endParaRPr lang="zh-CN" altLang="en-US" sz="2400" b="1">
                <a:solidFill>
                  <a:schemeClr val="bg2">
                    <a:lumMod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sp>
          <p:nvSpPr>
            <p:cNvPr id="7" name="TextBox 21"/>
            <p:cNvSpPr txBox="1"/>
            <p:nvPr/>
          </p:nvSpPr>
          <p:spPr>
            <a:xfrm>
              <a:off x="4864336" y="3002276"/>
              <a:ext cx="2386649" cy="594874"/>
            </a:xfrm>
            <a:prstGeom prst="rect">
              <a:avLst/>
            </a:prstGeom>
            <a:noFill/>
          </p:spPr>
          <p:txBody>
            <a:bodyPr wrap="square" rtlCol="0">
              <a:spAutoFit/>
            </a:bodyPr>
            <a:lstStyle/>
            <a:p>
              <a:pPr>
                <a:lnSpc>
                  <a:spcPts val="1865"/>
                </a:lnSpc>
              </a:pPr>
              <a:r>
                <a:rPr lang="zh-CN" altLang="en-US" sz="900">
                  <a:solidFill>
                    <a:schemeClr val="bg2">
                      <a:lumMod val="10000"/>
                    </a:schemeClr>
                  </a:solidFill>
                  <a:latin typeface="字体视界-一纸情书" panose="02000503000000000000" pitchFamily="2" charset="-122"/>
                  <a:ea typeface="字体视界-一纸情书" panose="02000503000000000000" pitchFamily="2" charset="-122"/>
                  <a:cs typeface="Arial Unicode MS" panose="020b0604020202020204" pitchFamily="34" charset="-122"/>
                  <a:sym typeface="字魂36号-正文宋楷" panose="02000000000000000000" pitchFamily="2" charset="-122"/>
                </a:rPr>
                <a:t>中秋节，又称祭月节、月光诞、月夕、秋节、仲秋节、拜月节、月娘节、月亮节、团圆节等，是中国民间的传统节日。中秋节源自天象崇拜，由上古时代秋夕祭月演变而来。</a:t>
              </a:r>
              <a:endParaRPr lang="zh-CN" altLang="en-US" sz="900">
                <a:solidFill>
                  <a:schemeClr val="bg2">
                    <a:lumMod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grpSp>
      <p:grpSp>
        <p:nvGrpSpPr>
          <p:cNvPr id="8" name="组合 7"/>
          <p:cNvGrpSpPr/>
          <p:nvPr/>
        </p:nvGrpSpPr>
        <p:grpSpPr>
          <a:xfrm>
            <a:off x="3025059" y="3596150"/>
            <a:ext cx="3214549" cy="1106253"/>
            <a:chOff x="4840073" y="1727771"/>
            <a:chExt cx="2410912" cy="829689"/>
          </a:xfrm>
        </p:grpSpPr>
        <p:sp>
          <p:nvSpPr>
            <p:cNvPr id="9" name="TextBox 17"/>
            <p:cNvSpPr txBox="1"/>
            <p:nvPr/>
          </p:nvSpPr>
          <p:spPr>
            <a:xfrm>
              <a:off x="4840073" y="1727771"/>
              <a:ext cx="1500195" cy="346249"/>
            </a:xfrm>
            <a:prstGeom prst="rect">
              <a:avLst/>
            </a:prstGeom>
            <a:noFill/>
          </p:spPr>
          <p:txBody>
            <a:bodyPr wrap="square" rtlCol="0">
              <a:spAutoFit/>
            </a:bodyPr>
            <a:lstStyle/>
            <a:p>
              <a:r>
                <a:rPr lang="zh-CN" altLang="en-US" sz="2400" b="1">
                  <a:solidFill>
                    <a:schemeClr val="bg2">
                      <a:lumMod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历史发展</a:t>
              </a:r>
              <a:endParaRPr lang="zh-CN" altLang="en-US" sz="2400" b="1">
                <a:solidFill>
                  <a:schemeClr val="bg2">
                    <a:lumMod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sp>
          <p:nvSpPr>
            <p:cNvPr id="10" name="TextBox 18"/>
            <p:cNvSpPr txBox="1"/>
            <p:nvPr/>
          </p:nvSpPr>
          <p:spPr>
            <a:xfrm>
              <a:off x="4864336" y="1971050"/>
              <a:ext cx="2386649" cy="586410"/>
            </a:xfrm>
            <a:prstGeom prst="rect">
              <a:avLst/>
            </a:prstGeom>
            <a:noFill/>
          </p:spPr>
          <p:txBody>
            <a:bodyPr wrap="square" rtlCol="0">
              <a:spAutoFit/>
            </a:bodyPr>
            <a:lstStyle/>
            <a:p>
              <a:pPr>
                <a:lnSpc>
                  <a:spcPts val="1865"/>
                </a:lnSpc>
              </a:pPr>
              <a:r>
                <a:rPr lang="zh-CN" altLang="en-US" sz="900">
                  <a:solidFill>
                    <a:schemeClr val="bg2">
                      <a:lumMod val="10000"/>
                    </a:schemeClr>
                  </a:solidFill>
                  <a:latin typeface="字体视界-一纸情书" panose="02000503000000000000" pitchFamily="2" charset="-122"/>
                  <a:ea typeface="字体视界-一纸情书" panose="02000503000000000000" pitchFamily="2" charset="-122"/>
                  <a:cs typeface="Arial Unicode MS" panose="020b0604020202020204" pitchFamily="34" charset="-122"/>
                  <a:sym typeface="字魂36号-正文宋楷" panose="02000000000000000000" pitchFamily="2" charset="-122"/>
                </a:rPr>
                <a:t>中秋节，又称祭月节、月光诞、月夕、秋节、仲秋节、拜月节、月娘节、月亮节、团圆节等，是中国民间的传统节日。中秋节源自天象崇拜，由上古时代秋夕祭月演变而来。</a:t>
              </a:r>
              <a:endParaRPr lang="zh-CN" altLang="en-US" sz="900">
                <a:solidFill>
                  <a:schemeClr val="bg2">
                    <a:lumMod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grpSp>
      <p:grpSp>
        <p:nvGrpSpPr>
          <p:cNvPr id="11" name="组合 10"/>
          <p:cNvGrpSpPr/>
          <p:nvPr/>
        </p:nvGrpSpPr>
        <p:grpSpPr>
          <a:xfrm>
            <a:off x="6560255" y="3524676"/>
            <a:ext cx="3182200" cy="1106253"/>
            <a:chOff x="4864335" y="2758997"/>
            <a:chExt cx="2386650" cy="829689"/>
          </a:xfrm>
        </p:grpSpPr>
        <p:sp>
          <p:nvSpPr>
            <p:cNvPr id="12" name="TextBox 20"/>
            <p:cNvSpPr txBox="1"/>
            <p:nvPr/>
          </p:nvSpPr>
          <p:spPr>
            <a:xfrm>
              <a:off x="4864335" y="2758997"/>
              <a:ext cx="1332051" cy="346249"/>
            </a:xfrm>
            <a:prstGeom prst="rect">
              <a:avLst/>
            </a:prstGeom>
            <a:noFill/>
          </p:spPr>
          <p:txBody>
            <a:bodyPr wrap="square" rtlCol="0">
              <a:spAutoFit/>
            </a:bodyPr>
            <a:lstStyle/>
            <a:p>
              <a:r>
                <a:rPr lang="zh-CN" altLang="en-US" sz="2400" b="1">
                  <a:solidFill>
                    <a:schemeClr val="bg2">
                      <a:lumMod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相关诗歌</a:t>
              </a:r>
              <a:endParaRPr lang="zh-CN" altLang="en-US" sz="2400" b="1">
                <a:solidFill>
                  <a:schemeClr val="bg2">
                    <a:lumMod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sp>
          <p:nvSpPr>
            <p:cNvPr id="13" name="TextBox 21"/>
            <p:cNvSpPr txBox="1"/>
            <p:nvPr/>
          </p:nvSpPr>
          <p:spPr>
            <a:xfrm>
              <a:off x="4864336" y="3002276"/>
              <a:ext cx="2386649" cy="586410"/>
            </a:xfrm>
            <a:prstGeom prst="rect">
              <a:avLst/>
            </a:prstGeom>
            <a:noFill/>
          </p:spPr>
          <p:txBody>
            <a:bodyPr wrap="square" rtlCol="0">
              <a:spAutoFit/>
            </a:bodyPr>
            <a:lstStyle/>
            <a:p>
              <a:pPr>
                <a:lnSpc>
                  <a:spcPts val="1865"/>
                </a:lnSpc>
              </a:pPr>
              <a:r>
                <a:rPr lang="zh-CN" altLang="en-US" sz="900">
                  <a:solidFill>
                    <a:schemeClr val="bg2">
                      <a:lumMod val="10000"/>
                    </a:schemeClr>
                  </a:solidFill>
                  <a:latin typeface="字体视界-一纸情书" panose="02000503000000000000" pitchFamily="2" charset="-122"/>
                  <a:ea typeface="字体视界-一纸情书" panose="02000503000000000000" pitchFamily="2" charset="-122"/>
                  <a:cs typeface="Arial Unicode MS" panose="020b0604020202020204" pitchFamily="34" charset="-122"/>
                  <a:sym typeface="字魂36号-正文宋楷" panose="02000000000000000000" pitchFamily="2" charset="-122"/>
                </a:rPr>
                <a:t>中秋节，又称祭月节、月光诞、月夕、秋节、仲秋节、拜月节、月娘节、月亮节、团圆节等，是中国民间的传统节日。中秋节源自天象崇拜，由上古时代秋夕祭月演变而来。</a:t>
              </a:r>
              <a:endParaRPr lang="zh-CN" altLang="en-US" sz="900">
                <a:solidFill>
                  <a:schemeClr val="bg2">
                    <a:lumMod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grpSp>
      <p:sp>
        <p:nvSpPr>
          <p:cNvPr id="16" name="TextBox 17"/>
          <p:cNvSpPr txBox="1"/>
          <p:nvPr/>
        </p:nvSpPr>
        <p:spPr>
          <a:xfrm>
            <a:off x="5314676" y="607651"/>
            <a:ext cx="1520756" cy="707886"/>
          </a:xfrm>
          <a:prstGeom prst="rect">
            <a:avLst/>
          </a:prstGeom>
          <a:noFill/>
        </p:spPr>
        <p:txBody>
          <a:bodyPr wrap="square" rtlCol="0">
            <a:spAutoFit/>
          </a:bodyPr>
          <a:lstStyle/>
          <a:p>
            <a:pPr algn="dist"/>
            <a:r>
              <a:rPr lang="zh-CN" altLang="en-US" sz="4000" b="1">
                <a:solidFill>
                  <a:schemeClr val="bg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目录</a:t>
            </a:r>
            <a:endParaRPr lang="zh-CN" altLang="en-US" sz="4000" b="1">
              <a:solidFill>
                <a:schemeClr val="bg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4789" y="2606382"/>
            <a:ext cx="3267211" cy="3267211"/>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mc:Choice xmlns:p15="http://schemas.microsoft.com/office/powerpoint/2012/main" Requires="p15">
      <p:transition spd="slow" advTm="0" p14:dur="125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nodeType="afterGroup">
                            <p:stCondLst>
                              <p:cond delay="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Effect transition="in" filter="fade">
                                      <p:cBhvr>
                                        <p:cTn id="20" dur="1000"/>
                                        <p:tgtEl>
                                          <p:spTgt spid="2"/>
                                        </p:tgtEl>
                                      </p:cBhvr>
                                    </p:animEffect>
                                  </p:childTnLst>
                                </p:cTn>
                              </p:par>
                            </p:childTnLst>
                          </p:cTn>
                        </p:par>
                        <p:par>
                          <p:cTn id="21" fill="hold" nodeType="afterGroup">
                            <p:stCondLst>
                              <p:cond delay="1500"/>
                            </p:stCondLst>
                            <p:childTnLst>
                              <p:par>
                                <p:cTn id="22" presetID="53" presetClass="entr" presetSubtype="16"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Effect transition="in" filter="fade">
                                      <p:cBhvr>
                                        <p:cTn id="26" dur="1000"/>
                                        <p:tgtEl>
                                          <p:spTgt spid="8"/>
                                        </p:tgtEl>
                                      </p:cBhvr>
                                    </p:animEffect>
                                  </p:childTnLst>
                                </p:cTn>
                              </p:par>
                            </p:childTnLst>
                          </p:cTn>
                        </p:par>
                        <p:par>
                          <p:cTn id="27" fill="hold" nodeType="afterGroup">
                            <p:stCondLst>
                              <p:cond delay="2500"/>
                            </p:stCondLst>
                            <p:childTnLst>
                              <p:par>
                                <p:cTn id="28" presetID="53" presetClass="entr" presetSubtype="16"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Effect transition="in" filter="fade">
                                      <p:cBhvr>
                                        <p:cTn id="32" dur="1000"/>
                                        <p:tgtEl>
                                          <p:spTgt spid="5"/>
                                        </p:tgtEl>
                                      </p:cBhvr>
                                    </p:animEffect>
                                  </p:childTnLst>
                                </p:cTn>
                              </p:par>
                            </p:childTnLst>
                          </p:cTn>
                        </p:par>
                        <p:par>
                          <p:cTn id="33" fill="hold" nodeType="afterGroup">
                            <p:stCondLst>
                              <p:cond delay="3500"/>
                            </p:stCondLst>
                            <p:childTnLst>
                              <p:par>
                                <p:cTn id="34" presetID="53" presetClass="entr" presetSubtype="16"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000" fill="hold"/>
                                        <p:tgtEl>
                                          <p:spTgt spid="11"/>
                                        </p:tgtEl>
                                        <p:attrNameLst>
                                          <p:attrName>ppt_w</p:attrName>
                                        </p:attrNameLst>
                                      </p:cBhvr>
                                      <p:tavLst>
                                        <p:tav tm="0">
                                          <p:val>
                                            <p:fltVal val="0"/>
                                          </p:val>
                                        </p:tav>
                                        <p:tav tm="100000">
                                          <p:val>
                                            <p:strVal val="#ppt_w"/>
                                          </p:val>
                                        </p:tav>
                                      </p:tavLst>
                                    </p:anim>
                                    <p:anim calcmode="lin" valueType="num">
                                      <p:cBhvr>
                                        <p:cTn id="37" dur="1000" fill="hold"/>
                                        <p:tgtEl>
                                          <p:spTgt spid="11"/>
                                        </p:tgtEl>
                                        <p:attrNameLst>
                                          <p:attrName>ppt_h</p:attrName>
                                        </p:attrNameLst>
                                      </p:cBhvr>
                                      <p:tavLst>
                                        <p:tav tm="0">
                                          <p:val>
                                            <p:fltVal val="0"/>
                                          </p:val>
                                        </p:tav>
                                        <p:tav tm="100000">
                                          <p:val>
                                            <p:strVal val="#ppt_h"/>
                                          </p:val>
                                        </p:tav>
                                      </p:tavLst>
                                    </p:anim>
                                    <p:animEffect transition="in" filter="fade">
                                      <p:cBhvr>
                                        <p:cTn id="3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p:cNvSpPr txBox="1"/>
          <p:nvPr/>
        </p:nvSpPr>
        <p:spPr>
          <a:xfrm>
            <a:off x="891593" y="2310494"/>
            <a:ext cx="2656205" cy="461665"/>
          </a:xfrm>
          <a:prstGeom prst="rect">
            <a:avLst/>
          </a:prstGeom>
          <a:solidFill>
            <a:srgbClr val="BE0000"/>
          </a:solidFill>
        </p:spPr>
        <p:txBody>
          <a:bodyPr wrap="square" rtlCol="0">
            <a:spAutoFit/>
          </a:bodyPr>
          <a:lstStyle/>
          <a:p>
            <a:pPr algn="ctr"/>
            <a:r>
              <a:rPr lang="en-US" altLang="zh-CN" sz="2400" b="1">
                <a:solidFill>
                  <a:schemeClr val="bg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sz="2400" b="1">
                <a:solidFill>
                  <a:schemeClr val="bg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十五夜望月</a:t>
            </a:r>
            <a:r>
              <a:rPr lang="en-US" altLang="zh-CN" sz="2400" b="1">
                <a:solidFill>
                  <a:schemeClr val="bg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endParaRPr lang="zh-CN" altLang="en-US" sz="2400" b="1">
              <a:solidFill>
                <a:schemeClr val="bg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sp>
        <p:nvSpPr>
          <p:cNvPr id="3" name="文本框 2"/>
          <p:cNvSpPr txBox="1"/>
          <p:nvPr/>
        </p:nvSpPr>
        <p:spPr>
          <a:xfrm>
            <a:off x="1068755" y="3022769"/>
            <a:ext cx="2656205" cy="1754326"/>
          </a:xfrm>
          <a:prstGeom prst="rect">
            <a:avLst/>
          </a:prstGeom>
          <a:noFill/>
        </p:spPr>
        <p:txBody>
          <a:bodyPr wrap="square" rtlCol="0">
            <a:spAutoFit/>
          </a:bodyPr>
          <a:lstStyle/>
          <a:p>
            <a:pPr algn="ctr">
              <a:lnSpc>
                <a:spcPct val="150000"/>
              </a:lnSpc>
            </a:pP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t>中庭地白树栖鸦，</a:t>
            </a:r>
            <a:b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b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t>冷露无声湿桂花。</a:t>
            </a:r>
            <a:b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b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t>今夜月明人尽望，</a:t>
            </a:r>
            <a:b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b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t>不知秋思落谁家？</a:t>
            </a:r>
            <a:endPar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sp>
        <p:nvSpPr>
          <p:cNvPr id="4" name="文本框 3"/>
          <p:cNvSpPr txBox="1"/>
          <p:nvPr/>
        </p:nvSpPr>
        <p:spPr>
          <a:xfrm>
            <a:off x="8309653" y="2310493"/>
            <a:ext cx="1988456" cy="461665"/>
          </a:xfrm>
          <a:prstGeom prst="rect">
            <a:avLst/>
          </a:prstGeom>
          <a:solidFill>
            <a:srgbClr val="BE0000"/>
          </a:solidFill>
        </p:spPr>
        <p:txBody>
          <a:bodyPr wrap="square" rtlCol="0">
            <a:spAutoFit/>
          </a:bodyPr>
          <a:lstStyle/>
          <a:p>
            <a:pPr algn="ctr"/>
            <a:r>
              <a:rPr lang="en-US" altLang="zh-CN" sz="2400" b="1">
                <a:solidFill>
                  <a:schemeClr val="bg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sz="2400" b="1">
                <a:solidFill>
                  <a:schemeClr val="bg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望月怀远</a:t>
            </a:r>
            <a:r>
              <a:rPr lang="en-US" altLang="zh-CN" sz="2400" b="1">
                <a:solidFill>
                  <a:schemeClr val="bg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endParaRPr lang="zh-CN" altLang="en-US" sz="2400" b="1">
              <a:solidFill>
                <a:schemeClr val="bg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sp>
        <p:nvSpPr>
          <p:cNvPr id="5" name="文本框 4"/>
          <p:cNvSpPr txBox="1"/>
          <p:nvPr/>
        </p:nvSpPr>
        <p:spPr>
          <a:xfrm>
            <a:off x="7934308" y="3093246"/>
            <a:ext cx="3300066" cy="2169825"/>
          </a:xfrm>
          <a:prstGeom prst="rect">
            <a:avLst/>
          </a:prstGeom>
          <a:noFill/>
        </p:spPr>
        <p:txBody>
          <a:bodyPr wrap="square" rtlCol="0">
            <a:spAutoFit/>
          </a:bodyPr>
          <a:lstStyle/>
          <a:p>
            <a:pPr>
              <a:lnSpc>
                <a:spcPct val="150000"/>
              </a:lnSpc>
            </a:pP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t>海上生明月，天涯共此时。</a:t>
            </a:r>
            <a:b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b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t>情人怨遥夜，竟夕起相思。</a:t>
            </a:r>
            <a:b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b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t>灭烛怜光满，披衣觉露滋。</a:t>
            </a:r>
            <a:b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b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t>不堪盈手赠，还寝梦佳期。</a:t>
            </a:r>
            <a:b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br>
            <a:endPar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0635" y="1475874"/>
            <a:ext cx="4563673" cy="4563673"/>
          </a:xfrm>
          <a:prstGeom prst="rect">
            <a:avLst/>
          </a:prstGeom>
        </p:spPr>
      </p:pic>
    </p:spTree>
  </p:cSld>
  <p:clrMapOvr>
    <a:masterClrMapping/>
  </p:clrMapOvr>
  <mc:AlternateContent>
    <mc:Choice xmlns:p14="http://schemas.microsoft.com/office/powerpoint/2010/main" Requires="p14">
      <p:transition spd="slow" advTm="0" p14:dur="1400">
        <p14:ripp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childTnLst>
                          </p:cTn>
                        </p:par>
                      </p:childTnLst>
                    </p:cTn>
                  </p:par>
                  <p:par>
                    <p:cTn id="13" fill="hold" nodeType="clickPar">
                      <p:stCondLst>
                        <p:cond delay="indefinite"/>
                        <p:cond evt="onBegin" delay="0">
                          <p:tn val="12"/>
                        </p:cond>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nodeType="afterGroup">
                            <p:stCondLst>
                              <p:cond delay="500"/>
                            </p:stCondLst>
                            <p:childTnLst>
                              <p:par>
                                <p:cTn id="21" presetID="12" presetClass="entr" presetSubtype="4"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p:tgtEl>
                                          <p:spTgt spid="4"/>
                                        </p:tgtEl>
                                        <p:attrNameLst>
                                          <p:attrName>ppt_y</p:attrName>
                                        </p:attrNameLst>
                                      </p:cBhvr>
                                      <p:tavLst>
                                        <p:tav tm="0">
                                          <p:val>
                                            <p:strVal val="#ppt_y+#ppt_h*1.125000"/>
                                          </p:val>
                                        </p:tav>
                                        <p:tav tm="100000">
                                          <p:val>
                                            <p:strVal val="#ppt_y"/>
                                          </p:val>
                                        </p:tav>
                                      </p:tavLst>
                                    </p:anim>
                                    <p:animEffect transition="in" filter="wipe(up)">
                                      <p:cBhvr>
                                        <p:cTn id="24" dur="500"/>
                                        <p:tgtEl>
                                          <p:spTgt spid="4"/>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p:tgtEl>
                                          <p:spTgt spid="5"/>
                                        </p:tgtEl>
                                        <p:attrNameLst>
                                          <p:attrName>ppt_y</p:attrName>
                                        </p:attrNameLst>
                                      </p:cBhvr>
                                      <p:tavLst>
                                        <p:tav tm="0">
                                          <p:val>
                                            <p:strVal val="#ppt_y+#ppt_h*1.125000"/>
                                          </p:val>
                                        </p:tav>
                                        <p:tav tm="100000">
                                          <p:val>
                                            <p:strVal val="#ppt_y"/>
                                          </p:val>
                                        </p:tav>
                                      </p:tavLst>
                                    </p:anim>
                                    <p:animEffect transition="in" filter="wipe(up)">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矩形 7"/>
          <p:cNvSpPr/>
          <p:nvPr/>
        </p:nvSpPr>
        <p:spPr>
          <a:xfrm>
            <a:off x="4256473" y="1604212"/>
            <a:ext cx="6668678" cy="4146882"/>
          </a:xfrm>
          <a:prstGeom prst="rect">
            <a:avLst/>
          </a:prstGeom>
          <a:solidFill>
            <a:srgbClr val="FDE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4256473" y="1750634"/>
            <a:ext cx="6437959" cy="4146732"/>
            <a:chOff x="4849554" y="1750634"/>
            <a:chExt cx="6437959" cy="4146732"/>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rcRect l="74076" b="65064"/>
            <a:stretch>
              <a:fillRect/>
            </a:stretch>
          </p:blipFill>
          <p:spPr>
            <a:xfrm>
              <a:off x="9981735" y="1750634"/>
              <a:ext cx="1305778" cy="1755079"/>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rcRect l="-3115" t="72031" r="77191" b="-6967"/>
            <a:stretch>
              <a:fillRect/>
            </a:stretch>
          </p:blipFill>
          <p:spPr>
            <a:xfrm>
              <a:off x="4849554" y="4142287"/>
              <a:ext cx="1305778" cy="1755079"/>
            </a:xfrm>
            <a:prstGeom prst="rect">
              <a:avLst/>
            </a:prstGeom>
          </p:spPr>
        </p:pic>
      </p:grpSp>
      <p:sp>
        <p:nvSpPr>
          <p:cNvPr id="4" name="文本框 3"/>
          <p:cNvSpPr txBox="1"/>
          <p:nvPr/>
        </p:nvSpPr>
        <p:spPr>
          <a:xfrm>
            <a:off x="4909362" y="2230761"/>
            <a:ext cx="5232202" cy="2911869"/>
          </a:xfrm>
          <a:prstGeom prst="rect">
            <a:avLst/>
          </a:prstGeom>
          <a:noFill/>
        </p:spPr>
        <p:txBody>
          <a:bodyPr vert="eaVert" wrap="square" rtlCol="0">
            <a:spAutoFit/>
          </a:bodyPr>
          <a:lstStyle>
            <a:defPPr>
              <a:defRPr lang="zh-CN"/>
            </a:defPPr>
            <a:lvl1pPr marR="0" lvl="0" indent="0" fontAlgn="auto">
              <a:lnSpc>
                <a:spcPts val="3000"/>
              </a:lnSpc>
              <a:spcBef>
                <a:spcPct val="0"/>
              </a:spcBef>
              <a:spcAft>
                <a:spcPct val="0"/>
              </a:spcAft>
              <a:buClrTx/>
              <a:buSzTx/>
              <a:buFontTx/>
              <a:buNone/>
              <a:defRPr sz="1400">
                <a:solidFill>
                  <a:prstClr val="black"/>
                </a:solidFill>
                <a:latin typeface="义启隶书体" panose="02010601030101010101" pitchFamily="2" charset="-122"/>
                <a:ea typeface="义启隶书体" panose="02010601030101010101" pitchFamily="2" charset="-122"/>
              </a:defRPr>
            </a:lvl1pPr>
          </a:lstStyle>
          <a:p>
            <a:pPr>
              <a:lnSpc>
                <a:spcPct val="150000"/>
              </a:lnSpc>
            </a:pPr>
            <a:r>
              <a:rPr lang="zh-CN" altLang="en-US" sz="2800" b="1">
                <a:solidFill>
                  <a:schemeClr val="tx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满江红中秋寄远</a:t>
            </a:r>
            <a:endParaRPr lang="en-US" altLang="zh-CN" sz="2800" b="1">
              <a:solidFill>
                <a:schemeClr val="tx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a:p>
            <a:pPr>
              <a:lnSpc>
                <a:spcPct val="150000"/>
              </a:lnSpc>
            </a:pPr>
            <a:endParaRPr lang="zh-CN" altLang="en-US" sz="2400" b="1">
              <a:solidFill>
                <a:schemeClr val="tx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a:p>
            <a:r>
              <a:rPr lang="zh-CN" altLang="en-US" sz="1800">
                <a:solidFill>
                  <a:schemeClr val="tx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快上西楼，怕天放、浮云遮月。但唤取、玉纤横管，一声吹裂。谁做冰壶凉世界，最怜玉斧修时节。问嫦娥、孤令有愁无？应华发。</a:t>
            </a:r>
            <a:br>
              <a:rPr lang="zh-CN" altLang="en-US" sz="1800">
                <a:solidFill>
                  <a:schemeClr val="tx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br>
            <a:r>
              <a:rPr lang="zh-CN" altLang="en-US" sz="1800">
                <a:solidFill>
                  <a:schemeClr val="tx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云液满，琼杯滑。长袖起，清歌咽。叹十常八九，欲磨还缺。但愿长圆如此夜，人情未必看承别。把从前、离恨总成欢，归时说。</a:t>
            </a:r>
            <a:endParaRPr lang="zh-CN" altLang="en-US" sz="1800">
              <a:solidFill>
                <a:schemeClr val="tx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336" y="1375608"/>
            <a:ext cx="4375485" cy="4375485"/>
          </a:xfrm>
          <a:prstGeom prst="rect">
            <a:avLst/>
          </a:prstGeom>
        </p:spPr>
      </p:pic>
    </p:spTree>
  </p:cSld>
  <p:clrMapOvr>
    <a:masterClrMapping/>
  </p:clrMapOvr>
  <mc:AlternateContent>
    <mc:Choice xmlns:p15="http://schemas.microsoft.com/office/powerpoint/2012/main" Requires="p15">
      <p:transition spd="slow" advTm="0" p14:dur="200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nodeType="clickPar">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p:cNvSpPr txBox="1"/>
          <p:nvPr/>
        </p:nvSpPr>
        <p:spPr>
          <a:xfrm>
            <a:off x="2587347" y="1903965"/>
            <a:ext cx="3508653" cy="3667870"/>
          </a:xfrm>
          <a:prstGeom prst="rect">
            <a:avLst/>
          </a:prstGeom>
          <a:noFill/>
        </p:spPr>
        <p:txBody>
          <a:bodyPr vert="eaVert" wrap="square" rtlCol="0">
            <a:spAutoFit/>
          </a:bodyPr>
          <a:lstStyle/>
          <a:p>
            <a:pPr>
              <a:lnSpc>
                <a:spcPct val="150000"/>
              </a:lnSpc>
            </a:pP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t>西风来劝凉云去，天东放开金镜。照野霜凝，如河桂湿，一一冰壶相映。殊方路永。更分破秋光，尽成悲境。有客踌躇，古庭空自吊孤影。江南朋旧在许，也能怜天际，诗思谁领。梦断刀头，书开虿尾，别有相思随定。忧心耿耿。对风鹊残枝，露蛩荒井。斟酌妲娥，九秋宫殿冷。</a:t>
            </a:r>
            <a:endPar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grpSp>
        <p:nvGrpSpPr>
          <p:cNvPr id="7" name="组合 6"/>
          <p:cNvGrpSpPr/>
          <p:nvPr/>
        </p:nvGrpSpPr>
        <p:grpSpPr>
          <a:xfrm>
            <a:off x="1475874" y="1903965"/>
            <a:ext cx="943445" cy="3667870"/>
            <a:chOff x="1475874" y="1903965"/>
            <a:chExt cx="943445" cy="3667870"/>
          </a:xfrm>
        </p:grpSpPr>
        <p:sp>
          <p:nvSpPr>
            <p:cNvPr id="6" name="矩形 5"/>
            <p:cNvSpPr/>
            <p:nvPr/>
          </p:nvSpPr>
          <p:spPr>
            <a:xfrm>
              <a:off x="1475874" y="1903965"/>
              <a:ext cx="898358" cy="3667870"/>
            </a:xfrm>
            <a:prstGeom prst="rect">
              <a:avLst/>
            </a:prstGeom>
            <a:solidFill>
              <a:srgbClr val="B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 name="矩形 2"/>
            <p:cNvSpPr/>
            <p:nvPr/>
          </p:nvSpPr>
          <p:spPr>
            <a:xfrm>
              <a:off x="1588322" y="1964729"/>
              <a:ext cx="830997" cy="3546341"/>
            </a:xfrm>
            <a:prstGeom prst="rect">
              <a:avLst/>
            </a:prstGeom>
          </p:spPr>
          <p:txBody>
            <a:bodyPr vert="eaVert" wrap="square">
              <a:spAutoFit/>
            </a:bodyPr>
            <a:lstStyle/>
            <a:p>
              <a:pPr algn="ctr">
                <a:lnSpc>
                  <a:spcPct val="150000"/>
                </a:lnSpc>
              </a:pPr>
              <a:r>
                <a:rPr lang="zh-CN" altLang="en-US" sz="2800" b="1">
                  <a:solidFill>
                    <a:schemeClr val="bg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齐天乐中秋宿真定驿</a:t>
              </a:r>
              <a:endParaRPr lang="zh-CN" altLang="en-US" sz="2800" b="1">
                <a:solidFill>
                  <a:schemeClr val="bg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gr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652338"/>
            <a:ext cx="5074879" cy="4431094"/>
          </a:xfrm>
          <a:prstGeom prst="rect">
            <a:avLst/>
          </a:prstGeom>
        </p:spPr>
      </p:pic>
    </p:spTree>
  </p:cSld>
  <p:clrMapOvr>
    <a:masterClrMapping/>
  </p:clrMapOvr>
  <mc:AlternateContent>
    <mc:Choice xmlns:p15="http://schemas.microsoft.com/office/powerpoint/2012/main" Requires="p15">
      <p:transition spd="slow" advTm="0" p14:dur="200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7328" y="0"/>
            <a:ext cx="6190454" cy="6190454"/>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3617" y="889994"/>
            <a:ext cx="5478723" cy="5478723"/>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mc:Choice xmlns:p15="http://schemas.microsoft.com/office/powerpoint/2012/main" Requires="p15">
      <p:transition spd="slow" advTm="0" p14:dur="2000">
        <p15:prstTrans prst="fallOve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52738" y="2223933"/>
            <a:ext cx="447475" cy="492699"/>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4" name="矩形 3"/>
          <p:cNvSpPr/>
          <p:nvPr/>
        </p:nvSpPr>
        <p:spPr>
          <a:xfrm>
            <a:off x="3694260" y="2226315"/>
            <a:ext cx="7016771" cy="4926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32" tIns="0" rIns="134932"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endParaRPr>
          </a:p>
        </p:txBody>
      </p:sp>
      <p:sp>
        <p:nvSpPr>
          <p:cNvPr id="7" name="矩形 6"/>
          <p:cNvSpPr/>
          <p:nvPr/>
        </p:nvSpPr>
        <p:spPr>
          <a:xfrm>
            <a:off x="1571141" y="1651500"/>
            <a:ext cx="6981068" cy="5807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6" name="直角三角形 5"/>
          <p:cNvSpPr/>
          <p:nvPr/>
        </p:nvSpPr>
        <p:spPr>
          <a:xfrm>
            <a:off x="8552208" y="1647931"/>
            <a:ext cx="640268" cy="58433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38917" name="矩形 11"/>
          <p:cNvSpPr/>
          <p:nvPr/>
        </p:nvSpPr>
        <p:spPr>
          <a:xfrm>
            <a:off x="2961166" y="2954649"/>
            <a:ext cx="6268204" cy="1268639"/>
          </a:xfrm>
          <a:prstGeom prst="rect">
            <a:avLst/>
          </a:prstGeom>
          <a:noFill/>
          <a:ln w="25400">
            <a:noFill/>
          </a:ln>
        </p:spPr>
        <p:txBody>
          <a:bodyPr lIns="91392" tIns="45694" rIns="91392" bIns="45694" anchor="ctr"/>
          <a:lstStyle/>
          <a:p>
            <a:pPr eaLnBrk="0" hangingPunct="0">
              <a:lnSpc>
                <a:spcPts val="2400"/>
              </a:lnSpc>
            </a:pP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模板下载：</a:t>
            </a:r>
            <a:r>
              <a:rPr lang="en-US" altLang="zh-CN" sz="1055" b="1">
                <a:solidFill>
                  <a:srgbClr val="FFC000"/>
                </a:solidFill>
                <a:latin typeface="微软雅黑" panose="020b0503020204020204" charset="-122"/>
                <a:ea typeface="微软雅黑" panose="020b0503020204020204" charset="-122"/>
                <a:hlinkClick r:id="rId3"/>
              </a:rPr>
              <a:t>www.ppthui.com/muban/</a:t>
            </a:r>
            <a:r>
              <a:rPr lang="en-US" altLang="zh-CN" sz="1055" b="1">
                <a:solidFill>
                  <a:srgbClr val="FFC000"/>
                </a:solidFill>
                <a:latin typeface="微软雅黑" panose="020b0503020204020204" charset="-122"/>
                <a:ea typeface="微软雅黑" panose="020b0503020204020204" charset="-122"/>
              </a:rPr>
              <a:t>            </a:t>
            </a:r>
            <a:r>
              <a:rPr lang="zh-CN" altLang="en-US" sz="1055" b="1">
                <a:solidFill>
                  <a:srgbClr val="4A452A"/>
                </a:solidFill>
                <a:latin typeface="微软雅黑" panose="020b0503020204020204" charset="-122"/>
                <a:ea typeface="微软雅黑" panose="020b0503020204020204" charset="-122"/>
              </a:rPr>
              <a:t>行业</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4"/>
              </a:rPr>
              <a:t>www.ppthui.com/hangye/</a:t>
            </a:r>
            <a:endParaRPr lang="en-US" altLang="zh-CN" sz="1055" b="1">
              <a:solidFill>
                <a:srgbClr val="4A452A"/>
              </a:solidFill>
              <a:latin typeface="微软雅黑" panose="020b0503020204020204" charset="-122"/>
              <a:ea typeface="微软雅黑" panose="020b0503020204020204" charset="-122"/>
            </a:endParaRPr>
          </a:p>
          <a:p>
            <a:pPr eaLnBrk="0" hangingPunct="0">
              <a:lnSpc>
                <a:spcPts val="2400"/>
              </a:lnSpc>
            </a:pPr>
            <a:r>
              <a:rPr lang="zh-CN" altLang="en-US" sz="1055" b="1">
                <a:solidFill>
                  <a:srgbClr val="4A452A"/>
                </a:solidFill>
                <a:latin typeface="微软雅黑" panose="020b0503020204020204" charset="-122"/>
                <a:ea typeface="微软雅黑" panose="020b0503020204020204" charset="-122"/>
              </a:rPr>
              <a:t>工作</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5"/>
              </a:rPr>
              <a:t>www.ppthui.com/gongzuo/</a:t>
            </a:r>
            <a:r>
              <a:rPr lang="en-US" altLang="zh-CN" sz="1055" b="1">
                <a:solidFill>
                  <a:srgbClr val="4A452A"/>
                </a:solidFill>
                <a:latin typeface="微软雅黑" panose="020b0503020204020204" charset="-122"/>
                <a:ea typeface="微软雅黑" panose="020b0503020204020204" charset="-122"/>
              </a:rPr>
              <a:t>         </a:t>
            </a:r>
            <a:r>
              <a:rPr lang="zh-CN" altLang="en-US" sz="1055" b="1">
                <a:solidFill>
                  <a:srgbClr val="4A452A"/>
                </a:solidFill>
                <a:latin typeface="微软雅黑" panose="020b0503020204020204" charset="-122"/>
                <a:ea typeface="微软雅黑" panose="020b0503020204020204" charset="-122"/>
              </a:rPr>
              <a:t>节日</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6"/>
              </a:rPr>
              <a:t>www.ppthui.com/jieri/</a:t>
            </a:r>
            <a:endParaRPr lang="en-US" altLang="zh-CN" sz="1055" b="1">
              <a:solidFill>
                <a:srgbClr val="4A452A"/>
              </a:solidFill>
              <a:latin typeface="微软雅黑" panose="020b0503020204020204" charset="-122"/>
              <a:ea typeface="微软雅黑" panose="020b0503020204020204" charset="-122"/>
            </a:endParaRPr>
          </a:p>
          <a:p>
            <a:pPr eaLnBrk="0" hangingPunct="0">
              <a:lnSpc>
                <a:spcPts val="2400"/>
              </a:lnSpc>
            </a:pPr>
            <a:endParaRPr lang="en-US" altLang="zh-CN" sz="1055" b="1">
              <a:solidFill>
                <a:srgbClr val="4A452A"/>
              </a:solidFill>
              <a:latin typeface="微软雅黑" panose="020b0503020204020204" charset="-122"/>
              <a:ea typeface="微软雅黑" panose="020b0503020204020204" charset="-122"/>
            </a:endParaRPr>
          </a:p>
        </p:txBody>
      </p:sp>
      <p:pic>
        <p:nvPicPr>
          <p:cNvPr id="38918" name="Picture 2" descr="C:\Users\20999\Desktop\PPT宣传页背景.png"/>
          <p:cNvPicPr>
            <a:picLocks noChangeAspect="1"/>
          </p:cNvPicPr>
          <p:nvPr>
            <p:custDataLst>
              <p:tags r:id="rId8"/>
            </p:custDataLst>
          </p:nvPr>
        </p:nvPicPr>
        <p:blipFill>
          <a:blip r:embed="rId7"/>
          <a:stretch>
            <a:fillRect/>
          </a:stretch>
        </p:blipFill>
        <p:spPr>
          <a:xfrm>
            <a:off x="4667756" y="131755"/>
            <a:ext cx="2856217" cy="1428109"/>
          </a:xfrm>
          <a:prstGeom prst="rect">
            <a:avLst/>
          </a:prstGeom>
          <a:noFill/>
          <a:ln w="9525">
            <a:noFill/>
          </a:ln>
        </p:spPr>
      </p:pic>
      <p:pic>
        <p:nvPicPr>
          <p:cNvPr id="2" name="图片 1" descr="wxewm"/>
          <p:cNvPicPr>
            <a:picLocks noChangeAspect="1"/>
          </p:cNvPicPr>
          <p:nvPr>
            <p:custDataLst>
              <p:tags r:id="rId10"/>
            </p:custDataLst>
          </p:nvPr>
        </p:nvPicPr>
        <p:blipFill>
          <a:blip r:embed="rId9"/>
          <a:stretch>
            <a:fillRect/>
          </a:stretch>
        </p:blipFill>
        <p:spPr>
          <a:xfrm>
            <a:off x="4810125" y="3878580"/>
            <a:ext cx="2572385" cy="2572385"/>
          </a:xfrm>
          <a:prstGeom prst="rect">
            <a:avLst/>
          </a:prstGeom>
        </p:spPr>
      </p:pic>
      <p:sp>
        <p:nvSpPr>
          <p:cNvPr id="5" name="文本框 4"/>
          <p:cNvSpPr txBox="1"/>
          <p:nvPr/>
        </p:nvSpPr>
        <p:spPr>
          <a:xfrm>
            <a:off x="3540125" y="6450965"/>
            <a:ext cx="5113020" cy="254000"/>
          </a:xfrm>
          <a:prstGeom prst="rect">
            <a:avLst/>
          </a:prstGeom>
          <a:noFill/>
        </p:spPr>
        <p:txBody>
          <a:bodyPr wrap="square" rtlCol="0">
            <a:spAutoFit/>
          </a:bodyPr>
          <a:lstStyle/>
          <a:p>
            <a:r>
              <a:rPr lang="zh-CN" altLang="en-US" sz="1055" b="1">
                <a:solidFill>
                  <a:srgbClr val="4A452A"/>
                </a:solidFill>
                <a:latin typeface="微软雅黑" panose="020b0503020204020204" charset="-122"/>
                <a:ea typeface="微软雅黑" panose="020b0503020204020204" charset="-122"/>
              </a:rPr>
              <a:t>扫描关注公众号“PPT汇”收藏网站防止遗忘</a:t>
            </a:r>
            <a:r>
              <a:rPr lang="en-US" altLang="zh-CN" sz="1055" b="1">
                <a:solidFill>
                  <a:srgbClr val="4A452A"/>
                </a:solidFill>
                <a:latin typeface="微软雅黑" panose="020b0503020204020204" charset="-122"/>
                <a:ea typeface="微软雅黑" panose="020b0503020204020204" charset="-122"/>
              </a:rPr>
              <a:t>/</a:t>
            </a:r>
            <a:r>
              <a:rPr lang="zh-CN" altLang="en-US" sz="1055" b="1">
                <a:solidFill>
                  <a:srgbClr val="4A452A"/>
                </a:solidFill>
                <a:latin typeface="微软雅黑" panose="020b0503020204020204" charset="-122"/>
                <a:ea typeface="微软雅黑" panose="020b0503020204020204" charset="-122"/>
              </a:rPr>
              <a:t>免费获取更多精选PPT模板下载资源</a:t>
            </a:r>
            <a:endParaRPr lang="zh-CN" altLang="en-US" sz="1055" b="1">
              <a:solidFill>
                <a:srgbClr val="4A452A"/>
              </a:solidFill>
              <a:latin typeface="微软雅黑" panose="020b0503020204020204" charset="-122"/>
              <a:ea typeface="微软雅黑" panose="020b0503020204020204" charset="-122"/>
            </a:endParaRPr>
          </a:p>
        </p:txBody>
      </p:sp>
    </p:spTree>
  </p:cSld>
  <p:clrMapOvr>
    <a:masterClrMapping/>
  </p:clrMapOvr>
  <p:transition spd="med" advClick="0" advTm="0">
    <p:push dir="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PPT模板下载：</a:t>
            </a:r>
            <a:r>
              <a:rPr lang="en-US" altLang="zh-CN" sz="1200">
                <a:latin typeface="微软雅黑" panose="020b0503020204020204" charset="-122"/>
                <a:ea typeface="微软雅黑" panose="020b0503020204020204" charset="-122"/>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行业PPT模板：</a:t>
            </a:r>
            <a:r>
              <a:rPr lang="en-US" altLang="zh-CN" sz="1200">
                <a:latin typeface="微软雅黑" panose="020b0503020204020204" charset="-122"/>
                <a:ea typeface="微软雅黑" panose="020b0503020204020204" charset="-122"/>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工作PPT模板：</a:t>
            </a:r>
            <a:r>
              <a:rPr lang="en-US" altLang="zh-CN" sz="1200">
                <a:latin typeface="微软雅黑" panose="020b0503020204020204" charset="-122"/>
                <a:ea typeface="微软雅黑" panose="020b0503020204020204" charset="-122"/>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节日PPT模板：</a:t>
            </a:r>
            <a:r>
              <a:rPr lang="en-US" altLang="zh-CN" sz="1200">
                <a:latin typeface="微软雅黑" panose="020b0503020204020204" charset="-122"/>
                <a:ea typeface="微软雅黑" panose="020b0503020204020204" charset="-122"/>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党政军事PPT：</a:t>
            </a:r>
            <a:r>
              <a:rPr lang="en-US" altLang="zh-CN" sz="1200">
                <a:latin typeface="微软雅黑" panose="020b0503020204020204" charset="-122"/>
                <a:ea typeface="微软雅黑" panose="020b0503020204020204" charset="-122"/>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教育说课课件：</a:t>
            </a:r>
            <a:r>
              <a:rPr lang="en-US" altLang="zh-CN" sz="1200">
                <a:latin typeface="微软雅黑" panose="020b0503020204020204" charset="-122"/>
                <a:ea typeface="微软雅黑" panose="020b0503020204020204" charset="-122"/>
                <a:cs typeface="微软雅黑" panose="020b0503020204020204" charset="-122"/>
                <a:hlinkClick r:id="rId9"/>
              </a:rPr>
              <a:t>www.ppthui.com/jiaoyu/</a:t>
            </a:r>
            <a:endParaRPr lang="en-US" altLang="zh-CN" sz="1200">
              <a:latin typeface="微软雅黑" panose="020b0503020204020204" charset="-122"/>
              <a:ea typeface="微软雅黑" panose="020b0503020204020204" charset="-122"/>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模板：</a:t>
            </a:r>
            <a:r>
              <a:rPr lang="zh-CN" altLang="en-US" sz="1200">
                <a:latin typeface="微软雅黑" panose="020b0503020204020204" charset="-122"/>
                <a:ea typeface="微软雅黑" panose="020b0503020204020204" charset="-122"/>
                <a:cs typeface="微软雅黑" panose="020b0503020204020204" charset="-122"/>
                <a:hlinkClick r:id="rId11" action="ppaction://hlinkfile"/>
              </a:rPr>
              <a:t>简洁模板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2" action="ppaction://hlinkfile"/>
              </a:rPr>
              <a:t>商务模板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3" action="ppaction://hlinkfile"/>
              </a:rPr>
              <a:t>自然风景</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4" action="ppaction://hlinkfile"/>
              </a:rPr>
              <a:t>时尚模板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5" action="ppaction://hlinkfile"/>
              </a:rPr>
              <a:t>古典模板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6" action="ppaction://hlinkfile"/>
              </a:rPr>
              <a:t>浪漫爱情</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7" action="ppaction://hlinkfile"/>
              </a:rPr>
              <a:t>卡通动漫</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8" action="ppaction://hlinkfile"/>
              </a:rPr>
              <a:t>艺术设计</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9" action="ppaction://hlinkfile"/>
              </a:rPr>
              <a:t>主题班会</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0" action="ppaction://hlinkfile"/>
              </a:rPr>
              <a:t>背景图片</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行业</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21" action="ppaction://hlinkfile"/>
              </a:rPr>
              <a:t>党政军事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2" action="ppaction://hlinkfile"/>
              </a:rPr>
              <a:t>科技模板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3" action="ppaction://hlinkfile"/>
              </a:rPr>
              <a:t>工业机械</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4" action="ppaction://hlinkfile"/>
              </a:rPr>
              <a:t>医学医疗</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5" action="ppaction://hlinkfile"/>
              </a:rPr>
              <a:t>旅游旅行</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金融理财</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7" action="ppaction://hlinkfile"/>
              </a:rPr>
              <a:t>餐饮美食</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8" action="ppaction://hlinkfile"/>
              </a:rPr>
              <a:t>教育培训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9" action="ppaction://hlinkfile"/>
              </a:rPr>
              <a:t>教学说课</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0" action="ppaction://hlinkfile"/>
              </a:rPr>
              <a:t>营销销售</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工作</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31" action="ppaction://hlinkfile"/>
              </a:rPr>
              <a:t>工作汇报</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2" action="ppaction://hlinkfile"/>
              </a:rPr>
              <a:t>毕业答辩</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3" action="ppaction://hlinkfile"/>
              </a:rPr>
              <a:t>工作培训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4" action="ppaction://hlinkfile"/>
              </a:rPr>
              <a:t>述职报告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5" action="ppaction://hlinkfile"/>
              </a:rPr>
              <a:t>分析报告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6" action="ppaction://hlinkfile"/>
              </a:rPr>
              <a:t>个人简历</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7" action="ppaction://hlinkfile"/>
              </a:rPr>
              <a:t>公司简介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商业金融</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8" action="ppaction://hlinkfile"/>
              </a:rPr>
              <a:t>工作总结</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9" action="ppaction://hlinkfile"/>
              </a:rPr>
              <a:t>团队管理</a:t>
            </a:r>
            <a:endParaRPr lang="zh-CN" altLang="en-US" sz="1000">
              <a:latin typeface="微软雅黑" panose="020b0503020204020204" charset="-122"/>
              <a:ea typeface="微软雅黑" panose="020b0503020204020204" charset="-122"/>
              <a:cs typeface="微软雅黑" panose="020b0503020204020204" charset="-122"/>
            </a:endParaRPr>
          </a:p>
          <a:p>
            <a:endParaRPr lang="zh-CN" altLang="en-US" sz="900">
              <a:latin typeface="微软雅黑" panose="020b0503020204020204" charset="-122"/>
              <a:ea typeface="微软雅黑" panose="020b0503020204020204" charset="-122"/>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0" name="文本框 19"/>
          <p:cNvSpPr txBox="1"/>
          <p:nvPr/>
        </p:nvSpPr>
        <p:spPr>
          <a:xfrm flipH="1">
            <a:off x="4195398" y="2947023"/>
            <a:ext cx="3571063" cy="769441"/>
          </a:xfrm>
          <a:prstGeom prst="rect">
            <a:avLst/>
          </a:prstGeom>
          <a:noFill/>
          <a:ln>
            <a:noFill/>
          </a:ln>
        </p:spPr>
        <p:txBody>
          <a:bodyPr wrap="square" rtlCol="0">
            <a:spAutoFit/>
          </a:bodyPr>
          <a:lstStyle/>
          <a:p>
            <a:pPr algn="ctr"/>
            <a:r>
              <a:rPr lang="zh-CN" altLang="en-US" sz="4400">
                <a:latin typeface="字体视界-一纸情书" panose="02000503000000000000" pitchFamily="2" charset="-122"/>
                <a:ea typeface="字体视界-一纸情书" panose="02000503000000000000" pitchFamily="2" charset="-122"/>
                <a:sym typeface="字魂36号-正文宋楷" panose="02000000000000000000" pitchFamily="2" charset="-122"/>
              </a:rPr>
              <a:t>节日简介</a:t>
            </a:r>
            <a:endParaRPr lang="zh-CN" altLang="en-US" sz="4400">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sp>
        <p:nvSpPr>
          <p:cNvPr id="21" name="文本框 20"/>
          <p:cNvSpPr txBox="1"/>
          <p:nvPr/>
        </p:nvSpPr>
        <p:spPr>
          <a:xfrm>
            <a:off x="5307237" y="812970"/>
            <a:ext cx="2118311" cy="1569660"/>
          </a:xfrm>
          <a:prstGeom prst="rect">
            <a:avLst/>
          </a:prstGeom>
          <a:noFill/>
        </p:spPr>
        <p:txBody>
          <a:bodyPr wrap="square" rtlCol="0">
            <a:spAutoFit/>
          </a:bodyPr>
          <a:lstStyle/>
          <a:p>
            <a:r>
              <a:rPr lang="zh-CN" altLang="en-US" sz="9600">
                <a:latin typeface="字体视界-一纸情书" panose="02000503000000000000" pitchFamily="2" charset="-122"/>
                <a:ea typeface="字体视界-一纸情书" panose="02000503000000000000" pitchFamily="2" charset="-122"/>
                <a:sym typeface="字魂36号-正文宋楷" panose="02000000000000000000" pitchFamily="2" charset="-122"/>
              </a:rPr>
              <a:t>壹</a:t>
            </a:r>
            <a:endParaRPr lang="zh-CN" altLang="en-US" sz="9600">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sp>
        <p:nvSpPr>
          <p:cNvPr id="22" name="文本框 21"/>
          <p:cNvSpPr txBox="1"/>
          <p:nvPr/>
        </p:nvSpPr>
        <p:spPr>
          <a:xfrm>
            <a:off x="3448369" y="3824780"/>
            <a:ext cx="4840533" cy="1011367"/>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400">
                <a:solidFill>
                  <a:schemeClr val="bg2">
                    <a:lumMod val="10000"/>
                  </a:schemeClr>
                </a:solidFill>
                <a:latin typeface="字体视界-一纸情书" panose="02000503000000000000" pitchFamily="2" charset="-122"/>
                <a:ea typeface="字体视界-一纸情书" panose="02000503000000000000" pitchFamily="2" charset="-122"/>
                <a:cs typeface="Arial Unicode MS" panose="020b0604020202020204" pitchFamily="34" charset="-122"/>
                <a:sym typeface="字魂36号-正文宋楷" panose="02000000000000000000" pitchFamily="2" charset="-122"/>
              </a:rPr>
              <a:t>中秋节，又称祭月节、月光诞、月夕、秋节、仲秋节、拜月节、月娘节、月亮节、团圆节等，是中国民间的传统节日。中秋节源自天象崇拜，由上古时代秋夕祭月演变而来。</a:t>
            </a:r>
            <a:endParaRPr lang="zh-CN" altLang="en-US" sz="1400">
              <a:solidFill>
                <a:schemeClr val="bg2">
                  <a:lumMod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5548" y="1072656"/>
            <a:ext cx="5504248" cy="5504248"/>
          </a:xfrm>
          <a:prstGeom prst="rect">
            <a:avLst/>
          </a:prstGeom>
        </p:spPr>
      </p:pic>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092" y="451262"/>
            <a:ext cx="2495761" cy="2495761"/>
          </a:xfrm>
          <a:prstGeom prst="rect">
            <a:avLst/>
          </a:prstGeom>
        </p:spPr>
      </p:pic>
    </p:spTree>
  </p:cSld>
  <p:clrMapOvr>
    <a:masterClrMapping/>
  </p:clrMapOvr>
  <mc:AlternateContent>
    <mc:Choice xmlns:p15="http://schemas.microsoft.com/office/powerpoint/2012/main" Requires="p15">
      <p:transition spd="slow" advTm="0" p14:dur="125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par>
                                <p:cTn id="17" presetID="53" presetClass="entr" presetSubtype="16"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nodeType="clickPar">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850" y="1346362"/>
            <a:ext cx="4531213" cy="4531213"/>
          </a:xfrm>
          <a:prstGeom prst="rect">
            <a:avLst/>
          </a:prstGeom>
        </p:spPr>
      </p:pic>
      <p:grpSp>
        <p:nvGrpSpPr>
          <p:cNvPr id="13" name="组合 12"/>
          <p:cNvGrpSpPr/>
          <p:nvPr/>
        </p:nvGrpSpPr>
        <p:grpSpPr>
          <a:xfrm>
            <a:off x="5811772" y="1602115"/>
            <a:ext cx="5261729" cy="1138990"/>
            <a:chOff x="5811772" y="1602115"/>
            <a:chExt cx="5261729" cy="1138990"/>
          </a:xfrm>
        </p:grpSpPr>
        <p:sp>
          <p:nvSpPr>
            <p:cNvPr id="2" name="文本框 1"/>
            <p:cNvSpPr txBox="1"/>
            <p:nvPr/>
          </p:nvSpPr>
          <p:spPr>
            <a:xfrm>
              <a:off x="6870194" y="1666444"/>
              <a:ext cx="4203307" cy="858377"/>
            </a:xfrm>
            <a:prstGeom prst="rect">
              <a:avLst/>
            </a:prstGeom>
            <a:noFill/>
          </p:spPr>
          <p:txBody>
            <a:bodyPr vert="horz" wrap="square" rtlCol="0">
              <a:spAutoFit/>
            </a:bodyPr>
            <a:lstStyle/>
            <a:p>
              <a:pPr>
                <a:lnSpc>
                  <a:spcPct val="150000"/>
                </a:lnSpc>
              </a:pP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t>中秋节与</a:t>
              </a: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hlinkClick r:id="rId4"/>
                </a:rPr>
                <a:t>春节</a:t>
              </a: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hlinkClick r:id="rId5"/>
                </a:rPr>
                <a:t>清明节</a:t>
              </a: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hlinkClick r:id="rId6"/>
                </a:rPr>
                <a:t>端午节</a:t>
              </a: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t>并称为中国四大传统节日。</a:t>
              </a:r>
              <a:endParaRPr lang="en-US" altLang="zh-CN" u="sng">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sp>
          <p:nvSpPr>
            <p:cNvPr id="3" name="文本框 2"/>
            <p:cNvSpPr txBox="1"/>
            <p:nvPr/>
          </p:nvSpPr>
          <p:spPr>
            <a:xfrm>
              <a:off x="6096000" y="1747941"/>
              <a:ext cx="570534" cy="64633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600" b="0" i="0" u="none" strike="noStrike" kern="1200" cap="none" spc="0" normalizeH="0" baseline="0" noProof="0">
                  <a:ln>
                    <a:noFill/>
                  </a:ln>
                  <a:effectLst/>
                  <a:uLnTx/>
                  <a:uFillTx/>
                  <a:latin typeface="字体视界-一纸情书" panose="02000503000000000000" pitchFamily="2" charset="-122"/>
                  <a:ea typeface="字体视界-一纸情书" panose="02000503000000000000" pitchFamily="2" charset="-122"/>
                  <a:cs typeface="+mn-ea"/>
                  <a:sym typeface="字魂36号-正文宋楷" panose="02000000000000000000" pitchFamily="2" charset="-122"/>
                </a:rPr>
                <a:t>壹</a:t>
              </a:r>
              <a:endParaRPr kumimoji="0" lang="zh-CN" altLang="en-US" sz="3600" b="0" i="0" u="none" strike="noStrike" kern="1200" cap="none" spc="0" normalizeH="0" baseline="0" noProof="0">
                <a:ln>
                  <a:noFill/>
                </a:ln>
                <a:effectLst/>
                <a:uLnTx/>
                <a:uFillTx/>
                <a:latin typeface="字体视界-一纸情书" panose="02000503000000000000" pitchFamily="2" charset="-122"/>
                <a:ea typeface="字体视界-一纸情书" panose="02000503000000000000" pitchFamily="2" charset="-122"/>
                <a:cs typeface="+mn-ea"/>
                <a:sym typeface="字魂36号-正文宋楷" panose="02000000000000000000" pitchFamily="2" charset="-122"/>
              </a:endParaRPr>
            </a:p>
          </p:txBody>
        </p:sp>
        <p:pic>
          <p:nvPicPr>
            <p:cNvPr id="10" name="图片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11772" y="1602115"/>
              <a:ext cx="1138990" cy="1138990"/>
            </a:xfrm>
            <a:prstGeom prst="rect">
              <a:avLst/>
            </a:prstGeom>
          </p:spPr>
        </p:pic>
      </p:grpSp>
      <p:grpSp>
        <p:nvGrpSpPr>
          <p:cNvPr id="14" name="组合 13"/>
          <p:cNvGrpSpPr/>
          <p:nvPr/>
        </p:nvGrpSpPr>
        <p:grpSpPr>
          <a:xfrm>
            <a:off x="5811772" y="3006440"/>
            <a:ext cx="5261729" cy="1273875"/>
            <a:chOff x="5811772" y="3006440"/>
            <a:chExt cx="5261729" cy="1273875"/>
          </a:xfrm>
        </p:grpSpPr>
        <p:sp>
          <p:nvSpPr>
            <p:cNvPr id="4" name="文本框 3"/>
            <p:cNvSpPr txBox="1"/>
            <p:nvPr/>
          </p:nvSpPr>
          <p:spPr>
            <a:xfrm>
              <a:off x="6870194" y="3006440"/>
              <a:ext cx="4203307" cy="1273875"/>
            </a:xfrm>
            <a:prstGeom prst="rect">
              <a:avLst/>
            </a:prstGeom>
            <a:noFill/>
          </p:spPr>
          <p:txBody>
            <a:bodyPr vert="horz" wrap="square" rtlCol="0">
              <a:spAutoFit/>
            </a:bodyPr>
            <a:lstStyle/>
            <a:p>
              <a:pPr>
                <a:lnSpc>
                  <a:spcPct val="150000"/>
                </a:lnSpc>
              </a:pP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t>受中华文化的影响，中秋节也是东亚和东南亚一些国家尤其是当地的华人华侨的传统节日。</a:t>
              </a:r>
              <a:endParaRPr lang="en-US" altLang="zh-CN" u="sng">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sp>
          <p:nvSpPr>
            <p:cNvPr id="5" name="文本框 4"/>
            <p:cNvSpPr txBox="1"/>
            <p:nvPr/>
          </p:nvSpPr>
          <p:spPr>
            <a:xfrm>
              <a:off x="6096000" y="3264399"/>
              <a:ext cx="570534" cy="64633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600" b="0" i="0" u="none" strike="noStrike" kern="1200" cap="none" spc="0" normalizeH="0" baseline="0" noProof="0">
                  <a:ln>
                    <a:noFill/>
                  </a:ln>
                  <a:effectLst/>
                  <a:uLnTx/>
                  <a:uFillTx/>
                  <a:latin typeface="字体视界-一纸情书" panose="02000503000000000000" pitchFamily="2" charset="-122"/>
                  <a:ea typeface="字体视界-一纸情书" panose="02000503000000000000" pitchFamily="2" charset="-122"/>
                  <a:cs typeface="+mn-ea"/>
                  <a:sym typeface="字魂36号-正文宋楷" panose="02000000000000000000" pitchFamily="2" charset="-122"/>
                </a:rPr>
                <a:t>贰</a:t>
              </a:r>
              <a:endParaRPr kumimoji="0" lang="zh-CN" altLang="en-US" sz="3600" b="0" i="0" u="none" strike="noStrike" kern="1200" cap="none" spc="0" normalizeH="0" baseline="0" noProof="0">
                <a:ln>
                  <a:noFill/>
                </a:ln>
                <a:effectLst/>
                <a:uLnTx/>
                <a:uFillTx/>
                <a:latin typeface="字体视界-一纸情书" panose="02000503000000000000" pitchFamily="2" charset="-122"/>
                <a:ea typeface="字体视界-一纸情书" panose="02000503000000000000" pitchFamily="2" charset="-122"/>
                <a:cs typeface="+mn-ea"/>
                <a:sym typeface="字魂36号-正文宋楷" panose="02000000000000000000" pitchFamily="2" charset="-122"/>
              </a:endParaRPr>
            </a:p>
          </p:txBody>
        </p:sp>
        <p:pic>
          <p:nvPicPr>
            <p:cNvPr id="11" name="图片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11772" y="3044815"/>
              <a:ext cx="1138990" cy="1138990"/>
            </a:xfrm>
            <a:prstGeom prst="rect">
              <a:avLst/>
            </a:prstGeom>
          </p:spPr>
        </p:pic>
      </p:grpSp>
      <p:grpSp>
        <p:nvGrpSpPr>
          <p:cNvPr id="15" name="组合 14"/>
          <p:cNvGrpSpPr/>
          <p:nvPr/>
        </p:nvGrpSpPr>
        <p:grpSpPr>
          <a:xfrm>
            <a:off x="5811772" y="4487515"/>
            <a:ext cx="5261729" cy="1251026"/>
            <a:chOff x="5811772" y="4487515"/>
            <a:chExt cx="5261729" cy="1251026"/>
          </a:xfrm>
        </p:grpSpPr>
        <p:sp>
          <p:nvSpPr>
            <p:cNvPr id="6" name="文本框 5"/>
            <p:cNvSpPr txBox="1"/>
            <p:nvPr/>
          </p:nvSpPr>
          <p:spPr>
            <a:xfrm>
              <a:off x="6870194" y="4487515"/>
              <a:ext cx="4203307" cy="1189236"/>
            </a:xfrm>
            <a:prstGeom prst="rect">
              <a:avLst/>
            </a:prstGeom>
            <a:noFill/>
          </p:spPr>
          <p:txBody>
            <a:bodyPr vert="horz" wrap="square" rtlCol="0">
              <a:spAutoFit/>
            </a:bodyPr>
            <a:lstStyle/>
            <a:p>
              <a:pPr>
                <a:lnSpc>
                  <a:spcPts val="3000"/>
                </a:lnSpc>
              </a:pPr>
              <a:r>
                <a:rPr lang="en-US" altLang="zh-CN">
                  <a:latin typeface="字体视界-一纸情书" panose="02000503000000000000" pitchFamily="2" charset="-122"/>
                  <a:ea typeface="字体视界-一纸情书" panose="02000503000000000000" pitchFamily="2" charset="-122"/>
                  <a:sym typeface="字魂36号-正文宋楷" panose="02000000000000000000" pitchFamily="2" charset="-122"/>
                </a:rPr>
                <a:t>2006</a:t>
              </a: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t>年</a:t>
              </a:r>
              <a:r>
                <a:rPr lang="en-US" altLang="zh-CN">
                  <a:latin typeface="字体视界-一纸情书" panose="02000503000000000000" pitchFamily="2" charset="-122"/>
                  <a:ea typeface="字体视界-一纸情书" panose="02000503000000000000" pitchFamily="2" charset="-122"/>
                  <a:sym typeface="字魂36号-正文宋楷" panose="02000000000000000000" pitchFamily="2" charset="-122"/>
                </a:rPr>
                <a:t>5</a:t>
              </a: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t>月</a:t>
              </a:r>
              <a:r>
                <a:rPr lang="en-US" altLang="zh-CN">
                  <a:latin typeface="字体视界-一纸情书" panose="02000503000000000000" pitchFamily="2" charset="-122"/>
                  <a:ea typeface="字体视界-一纸情书" panose="02000503000000000000" pitchFamily="2" charset="-122"/>
                  <a:sym typeface="字魂36号-正文宋楷" panose="02000000000000000000" pitchFamily="2" charset="-122"/>
                </a:rPr>
                <a:t>20</a:t>
              </a: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t>日，国务院列入首批</a:t>
              </a: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hlinkClick r:id="rId8"/>
                </a:rPr>
                <a:t>国家级非物质文化遗产名录</a:t>
              </a: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t>。自</a:t>
              </a:r>
              <a:r>
                <a:rPr lang="en-US" altLang="zh-CN">
                  <a:latin typeface="字体视界-一纸情书" panose="02000503000000000000" pitchFamily="2" charset="-122"/>
                  <a:ea typeface="字体视界-一纸情书" panose="02000503000000000000" pitchFamily="2" charset="-122"/>
                  <a:sym typeface="字魂36号-正文宋楷" panose="02000000000000000000" pitchFamily="2" charset="-122"/>
                </a:rPr>
                <a:t>2008</a:t>
              </a: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t>年起中秋节被列为国家</a:t>
              </a: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hlinkClick r:id="rId9"/>
                </a:rPr>
                <a:t>法定节假日</a:t>
              </a: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endParaRPr lang="en-US" altLang="zh-CN" sz="1400" u="sng">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sp>
          <p:nvSpPr>
            <p:cNvPr id="7" name="文本框 6"/>
            <p:cNvSpPr txBox="1"/>
            <p:nvPr/>
          </p:nvSpPr>
          <p:spPr>
            <a:xfrm>
              <a:off x="6096000" y="4777558"/>
              <a:ext cx="570534" cy="64633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600" b="0" i="0" u="none" strike="noStrike" kern="1200" cap="none" spc="0" normalizeH="0" baseline="0" noProof="0">
                  <a:ln>
                    <a:noFill/>
                  </a:ln>
                  <a:effectLst/>
                  <a:uLnTx/>
                  <a:uFillTx/>
                  <a:latin typeface="字体视界-一纸情书" panose="02000503000000000000" pitchFamily="2" charset="-122"/>
                  <a:ea typeface="字体视界-一纸情书" panose="02000503000000000000" pitchFamily="2" charset="-122"/>
                  <a:cs typeface="+mn-ea"/>
                  <a:sym typeface="字魂36号-正文宋楷" panose="02000000000000000000" pitchFamily="2" charset="-122"/>
                </a:rPr>
                <a:t>叁</a:t>
              </a:r>
              <a:endParaRPr kumimoji="0" lang="zh-CN" altLang="en-US" sz="3600" b="0" i="0" u="none" strike="noStrike" kern="1200" cap="none" spc="0" normalizeH="0" baseline="0" noProof="0">
                <a:ln>
                  <a:noFill/>
                </a:ln>
                <a:effectLst/>
                <a:uLnTx/>
                <a:uFillTx/>
                <a:latin typeface="字体视界-一纸情书" panose="02000503000000000000" pitchFamily="2" charset="-122"/>
                <a:ea typeface="字体视界-一纸情书" panose="02000503000000000000" pitchFamily="2" charset="-122"/>
                <a:cs typeface="+mn-ea"/>
                <a:sym typeface="字魂36号-正文宋楷" panose="02000000000000000000" pitchFamily="2" charset="-122"/>
              </a:endParaRPr>
            </a:p>
          </p:txBody>
        </p:sp>
        <p:pic>
          <p:nvPicPr>
            <p:cNvPr id="12" name="图片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11772" y="4599551"/>
              <a:ext cx="1138990" cy="1138990"/>
            </a:xfrm>
            <a:prstGeom prst="rect">
              <a:avLst/>
            </a:prstGeom>
          </p:spPr>
        </p:pic>
      </p:grpSp>
      <p:sp>
        <p:nvSpPr>
          <p:cNvPr id="9" name="文本框 8"/>
          <p:cNvSpPr txBox="1"/>
          <p:nvPr/>
        </p:nvSpPr>
        <p:spPr>
          <a:xfrm>
            <a:off x="1882066" y="648070"/>
            <a:ext cx="2317072" cy="338554"/>
          </a:xfrm>
          <a:prstGeom prst="rect">
            <a:avLst/>
          </a:prstGeom>
          <a:noFill/>
        </p:spPr>
        <p:txBody>
          <a:bodyPr wrap="square" rtlCol="0">
            <a:spAutoFit/>
          </a:bodyPr>
          <a:lstStyle/>
          <a:p>
            <a:r>
              <a:rPr lang="en-US" altLang="zh-CN" sz="1600">
                <a:solidFill>
                  <a:srgbClr val="FFFFFF"/>
                </a:solidFill>
              </a:rPr>
              <a:t>https://www.ypppt.com/</a:t>
            </a:r>
            <a:endParaRPr lang="zh-CN" altLang="en-US" sz="1600">
              <a:solidFill>
                <a:srgbClr val="FFFFFF"/>
              </a:solidFill>
            </a:endParaRPr>
          </a:p>
        </p:txBody>
      </p:sp>
    </p:spTree>
  </p:cSld>
  <p:clrMapOvr>
    <a:masterClrMapping/>
  </p:clrMapOvr>
  <mc:AlternateContent>
    <mc:Choice xmlns:p14="http://schemas.microsoft.com/office/powerpoint/2010/main" Requires="p14">
      <p:transition spd="slow" advTm="0" p14:dur="1400">
        <p14:ripp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cond evt="onBegin" delay="0">
                          <p:tn val="21"/>
                        </p:cond>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文本框 11"/>
          <p:cNvSpPr txBox="1"/>
          <p:nvPr/>
        </p:nvSpPr>
        <p:spPr>
          <a:xfrm>
            <a:off x="8069109" y="3570560"/>
            <a:ext cx="1846659" cy="2146044"/>
          </a:xfrm>
          <a:prstGeom prst="rect">
            <a:avLst/>
          </a:prstGeom>
          <a:noFill/>
        </p:spPr>
        <p:txBody>
          <a:bodyPr vert="eaVert" wrap="square" rtlCol="0">
            <a:spAutoFit/>
          </a:bodyPr>
          <a:lstStyle/>
          <a:p>
            <a:pPr>
              <a:lnSpc>
                <a:spcPct val="150000"/>
              </a:lnSpc>
            </a:pPr>
            <a:r>
              <a:rPr lang="zh-CN" altLang="en-US">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中秋节与</a:t>
            </a:r>
            <a:r>
              <a:rPr lang="zh-CN" altLang="en-US">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hlinkClick r:id="rId3"/>
              </a:rPr>
              <a:t>春节</a:t>
            </a:r>
            <a:r>
              <a:rPr lang="zh-CN" altLang="en-US">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hlinkClick r:id="rId4"/>
              </a:rPr>
              <a:t>清明节</a:t>
            </a:r>
            <a:r>
              <a:rPr lang="zh-CN" altLang="en-US">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hlinkClick r:id="rId5"/>
              </a:rPr>
              <a:t>端午节</a:t>
            </a:r>
            <a:r>
              <a:rPr lang="zh-CN" altLang="en-US">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并称为中国四大传统节日。</a:t>
            </a:r>
            <a:endParaRPr lang="en-US" altLang="zh-CN" u="sng">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sp>
        <p:nvSpPr>
          <p:cNvPr id="20" name="文本框 19"/>
          <p:cNvSpPr txBox="1"/>
          <p:nvPr/>
        </p:nvSpPr>
        <p:spPr>
          <a:xfrm>
            <a:off x="1659271" y="3570560"/>
            <a:ext cx="2262158" cy="2146044"/>
          </a:xfrm>
          <a:prstGeom prst="rect">
            <a:avLst/>
          </a:prstGeom>
          <a:noFill/>
        </p:spPr>
        <p:txBody>
          <a:bodyPr vert="eaVert" wrap="square" rtlCol="0">
            <a:spAutoFit/>
          </a:bodyPr>
          <a:lstStyle/>
          <a:p>
            <a:pPr>
              <a:lnSpc>
                <a:spcPct val="150000"/>
              </a:lnSpc>
            </a:pPr>
            <a:r>
              <a:rPr lang="zh-CN" altLang="en-US">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受中华文化的影响，中秋节也是东亚和东南亚一些国家尤其是当地的华人华侨的传统节日。</a:t>
            </a:r>
            <a:endParaRPr lang="en-US" altLang="zh-CN" u="sng">
              <a:solidFill>
                <a:schemeClr val="accent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grpSp>
        <p:nvGrpSpPr>
          <p:cNvPr id="6" name="组合 5"/>
          <p:cNvGrpSpPr/>
          <p:nvPr/>
        </p:nvGrpSpPr>
        <p:grpSpPr>
          <a:xfrm>
            <a:off x="1708042" y="1547369"/>
            <a:ext cx="2010879" cy="2108422"/>
            <a:chOff x="1708042" y="1547369"/>
            <a:chExt cx="2010879" cy="2108422"/>
          </a:xfrm>
        </p:grpSpPr>
        <p:sp>
          <p:nvSpPr>
            <p:cNvPr id="22" name="文本框 21"/>
            <p:cNvSpPr txBox="1"/>
            <p:nvPr/>
          </p:nvSpPr>
          <p:spPr>
            <a:xfrm>
              <a:off x="2456957" y="2263293"/>
              <a:ext cx="570534" cy="64633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600" b="0" i="0" u="none" strike="noStrike" kern="1200" cap="none" spc="0" normalizeH="0" baseline="0" noProof="0">
                  <a:ln>
                    <a:noFill/>
                  </a:ln>
                  <a:solidFill>
                    <a:schemeClr val="tx1">
                      <a:lumMod val="90000"/>
                      <a:lumOff val="10000"/>
                    </a:schemeClr>
                  </a:solidFill>
                  <a:effectLst/>
                  <a:uLnTx/>
                  <a:uFillTx/>
                  <a:latin typeface="字体视界-一纸情书" panose="02000503000000000000" pitchFamily="2" charset="-122"/>
                  <a:ea typeface="字体视界-一纸情书" panose="02000503000000000000" pitchFamily="2" charset="-122"/>
                  <a:cs typeface="+mn-ea"/>
                  <a:sym typeface="字魂36号-正文宋楷" panose="02000000000000000000" pitchFamily="2" charset="-122"/>
                </a:rPr>
                <a:t>贰</a:t>
              </a:r>
              <a:endParaRPr kumimoji="0" lang="zh-CN" altLang="en-US" sz="3600" b="0" i="0" u="none" strike="noStrike" kern="1200" cap="none" spc="0" normalizeH="0" baseline="0" noProof="0">
                <a:ln>
                  <a:noFill/>
                </a:ln>
                <a:solidFill>
                  <a:schemeClr val="tx1">
                    <a:lumMod val="90000"/>
                    <a:lumOff val="10000"/>
                  </a:schemeClr>
                </a:solidFill>
                <a:effectLst/>
                <a:uLnTx/>
                <a:uFillTx/>
                <a:latin typeface="字体视界-一纸情书" panose="02000503000000000000" pitchFamily="2" charset="-122"/>
                <a:ea typeface="字体视界-一纸情书" panose="02000503000000000000" pitchFamily="2" charset="-122"/>
                <a:cs typeface="+mn-ea"/>
                <a:sym typeface="字魂36号-正文宋楷" panose="02000000000000000000" pitchFamily="2" charset="-122"/>
              </a:endParaRPr>
            </a:p>
          </p:txBody>
        </p:sp>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497900">
              <a:off x="1659271" y="1596140"/>
              <a:ext cx="2108422" cy="2010879"/>
            </a:xfrm>
            <a:prstGeom prst="rect">
              <a:avLst/>
            </a:prstGeom>
          </p:spPr>
        </p:pic>
      </p:grpSp>
      <p:grpSp>
        <p:nvGrpSpPr>
          <p:cNvPr id="7" name="组合 6"/>
          <p:cNvGrpSpPr/>
          <p:nvPr/>
        </p:nvGrpSpPr>
        <p:grpSpPr>
          <a:xfrm>
            <a:off x="7986999" y="1547369"/>
            <a:ext cx="2010879" cy="2108422"/>
            <a:chOff x="7986999" y="1547369"/>
            <a:chExt cx="2010879" cy="2108422"/>
          </a:xfrm>
        </p:grpSpPr>
        <p:sp>
          <p:nvSpPr>
            <p:cNvPr id="16" name="文本框 15"/>
            <p:cNvSpPr txBox="1"/>
            <p:nvPr/>
          </p:nvSpPr>
          <p:spPr>
            <a:xfrm>
              <a:off x="8814460" y="2263293"/>
              <a:ext cx="570534" cy="64633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600" b="0" i="0" u="none" strike="noStrike" kern="1200" cap="none" spc="0" normalizeH="0" baseline="0" noProof="0">
                  <a:ln>
                    <a:noFill/>
                  </a:ln>
                  <a:solidFill>
                    <a:schemeClr val="tx1">
                      <a:lumMod val="90000"/>
                      <a:lumOff val="10000"/>
                    </a:schemeClr>
                  </a:solidFill>
                  <a:effectLst/>
                  <a:uLnTx/>
                  <a:uFillTx/>
                  <a:latin typeface="字体视界-一纸情书" panose="02000503000000000000" pitchFamily="2" charset="-122"/>
                  <a:ea typeface="字体视界-一纸情书" panose="02000503000000000000" pitchFamily="2" charset="-122"/>
                  <a:cs typeface="+mn-ea"/>
                  <a:sym typeface="字魂36号-正文宋楷" panose="02000000000000000000" pitchFamily="2" charset="-122"/>
                </a:rPr>
                <a:t>壹</a:t>
              </a:r>
              <a:endParaRPr kumimoji="0" lang="zh-CN" altLang="en-US" sz="3600" b="0" i="0" u="none" strike="noStrike" kern="1200" cap="none" spc="0" normalizeH="0" baseline="0" noProof="0">
                <a:ln>
                  <a:noFill/>
                </a:ln>
                <a:solidFill>
                  <a:schemeClr val="tx1">
                    <a:lumMod val="90000"/>
                    <a:lumOff val="10000"/>
                  </a:schemeClr>
                </a:solidFill>
                <a:effectLst/>
                <a:uLnTx/>
                <a:uFillTx/>
                <a:latin typeface="字体视界-一纸情书" panose="02000503000000000000" pitchFamily="2" charset="-122"/>
                <a:ea typeface="字体视界-一纸情书" panose="02000503000000000000" pitchFamily="2" charset="-122"/>
                <a:cs typeface="+mn-ea"/>
                <a:sym typeface="字魂36号-正文宋楷" panose="02000000000000000000" pitchFamily="2" charset="-122"/>
              </a:endParaRPr>
            </a:p>
          </p:txBody>
        </p:sp>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497900">
              <a:off x="7938228" y="1596140"/>
              <a:ext cx="2108422" cy="2010879"/>
            </a:xfrm>
            <a:prstGeom prst="rect">
              <a:avLst/>
            </a:prstGeom>
          </p:spPr>
        </p:pic>
      </p:grpSp>
      <p:pic>
        <p:nvPicPr>
          <p:cNvPr id="5" name="图片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58916" y="1842436"/>
            <a:ext cx="3874168" cy="3874168"/>
          </a:xfrm>
          <a:prstGeom prst="rect">
            <a:avLst/>
          </a:prstGeom>
        </p:spPr>
      </p:pic>
    </p:spTree>
  </p:cSld>
  <p:clrMapOvr>
    <a:masterClrMapping/>
  </p:clrMapOvr>
  <mc:AlternateContent>
    <mc:Choice xmlns:p15="http://schemas.microsoft.com/office/powerpoint/2012/main" Requires="p15">
      <p:transition spd="slow" advTm="0" p14:dur="200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nodeType="clickPar">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nodeType="clickPar">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矩形 3"/>
          <p:cNvSpPr/>
          <p:nvPr/>
        </p:nvSpPr>
        <p:spPr>
          <a:xfrm>
            <a:off x="10158590" y="1805940"/>
            <a:ext cx="580390" cy="2557513"/>
          </a:xfrm>
          <a:prstGeom prst="rect">
            <a:avLst/>
          </a:prstGeom>
          <a:solidFill>
            <a:srgbClr val="B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sp>
        <p:nvSpPr>
          <p:cNvPr id="7" name="矩形 6"/>
          <p:cNvSpPr/>
          <p:nvPr/>
        </p:nvSpPr>
        <p:spPr>
          <a:xfrm>
            <a:off x="7147442" y="1805940"/>
            <a:ext cx="580390" cy="2557513"/>
          </a:xfrm>
          <a:prstGeom prst="rect">
            <a:avLst/>
          </a:prstGeom>
          <a:solidFill>
            <a:srgbClr val="B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sp>
        <p:nvSpPr>
          <p:cNvPr id="8" name="文本框 7"/>
          <p:cNvSpPr txBox="1"/>
          <p:nvPr/>
        </p:nvSpPr>
        <p:spPr>
          <a:xfrm>
            <a:off x="7127519" y="1912620"/>
            <a:ext cx="553998" cy="3291840"/>
          </a:xfrm>
          <a:prstGeom prst="rect">
            <a:avLst/>
          </a:prstGeom>
          <a:noFill/>
        </p:spPr>
        <p:txBody>
          <a:bodyPr vert="eaVert" wrap="square" rtlCol="0">
            <a:spAutoFit/>
          </a:bodyPr>
          <a:lstStyle/>
          <a:p>
            <a:r>
              <a:rPr lang="zh-CN" altLang="en-US" sz="2400">
                <a:solidFill>
                  <a:schemeClr val="bg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中秋节节日简介</a:t>
            </a:r>
            <a:endParaRPr lang="zh-CN" altLang="en-US" sz="2400">
              <a:solidFill>
                <a:schemeClr val="bg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sp>
        <p:nvSpPr>
          <p:cNvPr id="9" name="文本框 8"/>
          <p:cNvSpPr txBox="1"/>
          <p:nvPr/>
        </p:nvSpPr>
        <p:spPr>
          <a:xfrm>
            <a:off x="10138669" y="1912620"/>
            <a:ext cx="553998" cy="3291840"/>
          </a:xfrm>
          <a:prstGeom prst="rect">
            <a:avLst/>
          </a:prstGeom>
          <a:noFill/>
        </p:spPr>
        <p:txBody>
          <a:bodyPr vert="eaVert" wrap="square" rtlCol="0">
            <a:spAutoFit/>
          </a:bodyPr>
          <a:lstStyle/>
          <a:p>
            <a:r>
              <a:rPr lang="zh-CN" altLang="en-US" sz="2400">
                <a:solidFill>
                  <a:schemeClr val="bg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中秋节节日简介</a:t>
            </a:r>
            <a:endParaRPr lang="zh-CN" altLang="en-US" sz="2400">
              <a:solidFill>
                <a:schemeClr val="bg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sp>
        <p:nvSpPr>
          <p:cNvPr id="10" name="文本框 9"/>
          <p:cNvSpPr txBox="1"/>
          <p:nvPr/>
        </p:nvSpPr>
        <p:spPr>
          <a:xfrm>
            <a:off x="4968162" y="1912620"/>
            <a:ext cx="2031325" cy="3657600"/>
          </a:xfrm>
          <a:prstGeom prst="rect">
            <a:avLst/>
          </a:prstGeom>
          <a:noFill/>
        </p:spPr>
        <p:txBody>
          <a:bodyPr vert="eaVert" wrap="square" rtlCol="0">
            <a:spAutoFit/>
          </a:bodyPr>
          <a:lstStyle/>
          <a:p>
            <a:pPr>
              <a:lnSpc>
                <a:spcPct val="150000"/>
              </a:lnSpc>
            </a:pPr>
            <a:r>
              <a:rPr lang="zh-CN" altLang="en-US" sz="160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中秋节源自天象崇拜，由上古时代秋夕祭月演变而来。最初</a:t>
            </a:r>
            <a:r>
              <a:rPr lang="en-US" altLang="zh-CN" sz="160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sz="160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祭月节</a:t>
            </a:r>
            <a:r>
              <a:rPr lang="en-US" altLang="zh-CN" sz="160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sz="160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的节期是在干支历二十四节气</a:t>
            </a:r>
            <a:r>
              <a:rPr lang="en-US" altLang="zh-CN" sz="160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sz="160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hlinkClick r:id="rId3"/>
              </a:rPr>
              <a:t>秋分</a:t>
            </a:r>
            <a:r>
              <a:rPr lang="en-US" altLang="zh-CN" sz="160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sz="160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这天，后来才调至夏历</a:t>
            </a:r>
            <a:r>
              <a:rPr lang="en-US" altLang="zh-CN" sz="160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sz="160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农历</a:t>
            </a:r>
            <a:r>
              <a:rPr lang="en-US" altLang="zh-CN" sz="160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sz="160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八月十五日，也有些地方将中秋节定在夏历八月十六日。</a:t>
            </a:r>
            <a:endParaRPr lang="zh-CN" altLang="en-US" sz="1600">
              <a:solidFill>
                <a:schemeClr val="accent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hlinkClick r:id="rId4"/>
            </a:endParaRPr>
          </a:p>
        </p:txBody>
      </p:sp>
      <p:sp>
        <p:nvSpPr>
          <p:cNvPr id="11" name="文本框 10"/>
          <p:cNvSpPr txBox="1"/>
          <p:nvPr/>
        </p:nvSpPr>
        <p:spPr>
          <a:xfrm>
            <a:off x="8157626" y="1912620"/>
            <a:ext cx="1846659" cy="3657600"/>
          </a:xfrm>
          <a:prstGeom prst="rect">
            <a:avLst/>
          </a:prstGeom>
          <a:noFill/>
        </p:spPr>
        <p:txBody>
          <a:bodyPr vert="eaVert" wrap="square" rtlCol="0">
            <a:spAutoFit/>
          </a:bodyPr>
          <a:lstStyle/>
          <a:p>
            <a:pPr>
              <a:lnSpc>
                <a:spcPct val="150000"/>
              </a:lnSpc>
            </a:pPr>
            <a:r>
              <a:rPr lang="zh-CN" altLang="en-US">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中秋节，又称祭月节、月光诞、月夕、秋节、仲秋节、拜月节、月娘节、月亮节、团圆节等，是中国民间的传统节日。</a:t>
            </a:r>
            <a:endParaRPr lang="zh-CN" altLang="en-US" sz="160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hlinkClick r:id="rId5"/>
            </a:endParaRPr>
          </a:p>
        </p:txBody>
      </p:sp>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640" y="1090863"/>
            <a:ext cx="5767137" cy="5767137"/>
          </a:xfrm>
          <a:prstGeom prst="rect">
            <a:avLst/>
          </a:prstGeom>
        </p:spPr>
      </p:pic>
    </p:spTree>
  </p:cSld>
  <p:clrMapOvr>
    <a:masterClrMapping/>
  </p:clrMapOvr>
  <mc:AlternateContent>
    <mc:Choice xmlns:p15="http://schemas.microsoft.com/office/powerpoint/2012/main" Requires="p15">
      <p:transition spd="slow" advTm="0" p14:dur="200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p:cNvSpPr txBox="1"/>
          <p:nvPr/>
        </p:nvSpPr>
        <p:spPr>
          <a:xfrm>
            <a:off x="959142" y="1851585"/>
            <a:ext cx="6001643" cy="3816350"/>
          </a:xfrm>
          <a:prstGeom prst="rect">
            <a:avLst/>
          </a:prstGeom>
          <a:noFill/>
        </p:spPr>
        <p:txBody>
          <a:bodyPr vert="eaVert" wrap="square" rtlCol="0">
            <a:spAutoFit/>
          </a:bodyPr>
          <a:lstStyle/>
          <a:p>
            <a:pPr>
              <a:lnSpc>
                <a:spcPct val="150000"/>
              </a:lnSpc>
            </a:pPr>
            <a:r>
              <a:rPr lang="zh-CN" altLang="en-US">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中秋节自古便有祭月、赏月、吃月饼、玩花灯、赏桂花、饮桂花酒等民俗，流传至今，经久不息。</a:t>
            </a:r>
            <a:endParaRPr lang="en-US" altLang="zh-CN">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a:p>
            <a:pPr>
              <a:lnSpc>
                <a:spcPct val="150000"/>
              </a:lnSpc>
            </a:pPr>
            <a:endParaRPr lang="en-US" altLang="zh-CN" u="sng">
              <a:solidFill>
                <a:schemeClr val="accent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a:p>
            <a:pPr>
              <a:lnSpc>
                <a:spcPct val="150000"/>
              </a:lnSpc>
            </a:pP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t>中秋节起源于上古时代，普及于汉代，定型于唐朝初年，盛行于宋朝以后。中秋节是秋季时令习俗的综合，其所包含的节俗因素，大都有着古老的渊源。</a:t>
            </a:r>
            <a:endParaRPr lang="en-US" altLang="zh-CN">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a:p>
            <a:pPr>
              <a:lnSpc>
                <a:spcPct val="150000"/>
              </a:lnSpc>
            </a:pPr>
            <a:endParaRPr lang="en-US" altLang="zh-CN">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a:p>
            <a:pPr>
              <a:lnSpc>
                <a:spcPct val="150000"/>
              </a:lnSpc>
            </a:pP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t> 中秋节以月之圆兆人之团圆，为寄托思念故乡，思念亲人之情，祈盼丰收、幸福，成为丰富多彩、弥足珍贵的文化遗产。</a:t>
            </a:r>
            <a:endParaRPr lang="en-US" altLang="zh-CN" u="sng">
              <a:solidFill>
                <a:schemeClr val="accent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0785" y="2566737"/>
            <a:ext cx="4062438" cy="2924735"/>
          </a:xfrm>
          <a:prstGeom prst="rect">
            <a:avLst/>
          </a:prstGeom>
        </p:spPr>
      </p:pic>
    </p:spTree>
  </p:cSld>
  <p:clrMapOvr>
    <a:masterClrMapping/>
  </p:clrMapOvr>
  <mc:AlternateContent>
    <mc:Choice xmlns:p15="http://schemas.microsoft.com/office/powerpoint/2012/main" Requires="p15">
      <p:transition spd="slow" advTm="0" p14:dur="125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9092" y="451262"/>
            <a:ext cx="2495761" cy="2495761"/>
          </a:xfrm>
          <a:prstGeom prst="rect">
            <a:avLst/>
          </a:prstGeom>
        </p:spPr>
      </p:pic>
      <p:sp>
        <p:nvSpPr>
          <p:cNvPr id="20" name="文本框 19"/>
          <p:cNvSpPr txBox="1"/>
          <p:nvPr/>
        </p:nvSpPr>
        <p:spPr>
          <a:xfrm flipH="1">
            <a:off x="4323736" y="2947023"/>
            <a:ext cx="3571063" cy="769441"/>
          </a:xfrm>
          <a:prstGeom prst="rect">
            <a:avLst/>
          </a:prstGeom>
          <a:noFill/>
          <a:ln>
            <a:noFill/>
          </a:ln>
        </p:spPr>
        <p:txBody>
          <a:bodyPr wrap="square" rtlCol="0">
            <a:spAutoFit/>
          </a:bodyPr>
          <a:lstStyle/>
          <a:p>
            <a:pPr algn="ctr"/>
            <a:r>
              <a:rPr lang="zh-CN" altLang="en-US" sz="4400">
                <a:latin typeface="字体视界-一纸情书" panose="02000503000000000000" pitchFamily="2" charset="-122"/>
                <a:ea typeface="字体视界-一纸情书" panose="02000503000000000000" pitchFamily="2" charset="-122"/>
                <a:sym typeface="字魂36号-正文宋楷" panose="02000000000000000000" pitchFamily="2" charset="-122"/>
              </a:rPr>
              <a:t>历史发展</a:t>
            </a:r>
            <a:endParaRPr lang="zh-CN" altLang="en-US" sz="4400">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sp>
        <p:nvSpPr>
          <p:cNvPr id="21" name="文本框 20"/>
          <p:cNvSpPr txBox="1"/>
          <p:nvPr/>
        </p:nvSpPr>
        <p:spPr>
          <a:xfrm>
            <a:off x="5307237" y="812970"/>
            <a:ext cx="2118311" cy="1569660"/>
          </a:xfrm>
          <a:prstGeom prst="rect">
            <a:avLst/>
          </a:prstGeom>
          <a:noFill/>
        </p:spPr>
        <p:txBody>
          <a:bodyPr wrap="square" rtlCol="0">
            <a:spAutoFit/>
          </a:bodyPr>
          <a:lstStyle/>
          <a:p>
            <a:r>
              <a:rPr lang="zh-CN" altLang="en-US" sz="9600">
                <a:latin typeface="字体视界-一纸情书" panose="02000503000000000000" pitchFamily="2" charset="-122"/>
                <a:ea typeface="字体视界-一纸情书" panose="02000503000000000000" pitchFamily="2" charset="-122"/>
                <a:sym typeface="字魂36号-正文宋楷" panose="02000000000000000000" pitchFamily="2" charset="-122"/>
              </a:rPr>
              <a:t>贰</a:t>
            </a:r>
            <a:endParaRPr lang="zh-CN" altLang="en-US" sz="9600">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sp>
        <p:nvSpPr>
          <p:cNvPr id="22" name="文本框 21"/>
          <p:cNvSpPr txBox="1"/>
          <p:nvPr/>
        </p:nvSpPr>
        <p:spPr>
          <a:xfrm>
            <a:off x="3576707" y="3824780"/>
            <a:ext cx="4840533" cy="1011367"/>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400">
                <a:solidFill>
                  <a:schemeClr val="bg2">
                    <a:lumMod val="10000"/>
                  </a:schemeClr>
                </a:solidFill>
                <a:latin typeface="字体视界-一纸情书" panose="02000503000000000000" pitchFamily="2" charset="-122"/>
                <a:ea typeface="字体视界-一纸情书" panose="02000503000000000000" pitchFamily="2" charset="-122"/>
                <a:cs typeface="Arial Unicode MS" panose="020b0604020202020204" pitchFamily="34" charset="-122"/>
                <a:sym typeface="字魂36号-正文宋楷" panose="02000000000000000000" pitchFamily="2" charset="-122"/>
              </a:rPr>
              <a:t>中秋节，又称祭月节、月光诞、月夕、秋节、仲秋节、拜月节、月娘节、月亮节、团圆节等，是中国民间的传统节日。中秋节源自天象崇拜，由上古时代秋夕祭月演变而来。</a:t>
            </a:r>
            <a:endParaRPr lang="zh-CN" altLang="en-US" sz="1400">
              <a:solidFill>
                <a:schemeClr val="bg2">
                  <a:lumMod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6461" y="1353752"/>
            <a:ext cx="5504248" cy="5504248"/>
          </a:xfrm>
          <a:prstGeom prst="rect">
            <a:avLst/>
          </a:prstGeom>
        </p:spPr>
      </p:pic>
    </p:spTree>
  </p:cSld>
  <p:clrMapOvr>
    <a:masterClrMapping/>
  </p:clrMapOvr>
  <mc:AlternateContent>
    <mc:Choice xmlns:p15="http://schemas.microsoft.com/office/powerpoint/2012/main" Requires="p15">
      <p:transition spd="slow" advTm="0" p14:dur="125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6397" y="1927609"/>
            <a:ext cx="3731524" cy="3721769"/>
          </a:xfrm>
          <a:prstGeom prst="rect">
            <a:avLst/>
          </a:prstGeom>
        </p:spPr>
      </p:pic>
      <p:sp>
        <p:nvSpPr>
          <p:cNvPr id="5" name="文本框 4"/>
          <p:cNvSpPr txBox="1"/>
          <p:nvPr/>
        </p:nvSpPr>
        <p:spPr>
          <a:xfrm>
            <a:off x="7502037" y="2182980"/>
            <a:ext cx="1431161" cy="3175084"/>
          </a:xfrm>
          <a:prstGeom prst="rect">
            <a:avLst/>
          </a:prstGeom>
          <a:noFill/>
          <a:ln>
            <a:noFill/>
          </a:ln>
        </p:spPr>
        <p:txBody>
          <a:bodyPr vert="eaVert" wrap="square" rtlCol="0">
            <a:spAutoFit/>
          </a:bodyPr>
          <a:lstStyle/>
          <a:p>
            <a:pPr>
              <a:lnSpc>
                <a:spcPct val="150000"/>
              </a:lnSpc>
            </a:pP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t>中秋节是上古天象崇拜</a:t>
            </a:r>
            <a:r>
              <a:rPr lang="en-US" altLang="zh-CN">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t>敬月习俗的遗痕。在二十四节气</a:t>
            </a:r>
            <a:r>
              <a:rPr lang="en-US" altLang="zh-CN">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t>秋分</a:t>
            </a:r>
            <a:r>
              <a:rPr lang="en-US" altLang="zh-CN">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t>时节，是古老的</a:t>
            </a:r>
            <a:r>
              <a:rPr lang="en-US" altLang="zh-CN">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t>祭月节</a:t>
            </a:r>
            <a:r>
              <a:rPr lang="en-US" altLang="zh-CN">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endParaRPr lang="en-US" altLang="zh-CN" sz="1100" u="sng">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sp>
        <p:nvSpPr>
          <p:cNvPr id="14" name="文本框 13"/>
          <p:cNvSpPr txBox="1"/>
          <p:nvPr/>
        </p:nvSpPr>
        <p:spPr>
          <a:xfrm>
            <a:off x="9002695" y="2609699"/>
            <a:ext cx="830997" cy="1517433"/>
          </a:xfrm>
          <a:prstGeom prst="rect">
            <a:avLst/>
          </a:prstGeom>
          <a:noFill/>
          <a:ln>
            <a:noFill/>
          </a:ln>
        </p:spPr>
        <p:txBody>
          <a:bodyPr vert="eaVert" wrap="square" rtlCol="0">
            <a:spAutoFit/>
          </a:bodyPr>
          <a:lstStyle/>
          <a:p>
            <a:pPr>
              <a:lnSpc>
                <a:spcPct val="150000"/>
              </a:lnSpc>
            </a:pPr>
            <a:r>
              <a:rPr lang="zh-CN" altLang="en-US" sz="2800">
                <a:solidFill>
                  <a:srgbClr val="C00000"/>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节日起源</a:t>
            </a:r>
            <a:endParaRPr lang="en-US" altLang="zh-CN" sz="2800">
              <a:solidFill>
                <a:srgbClr val="C00000"/>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348" y="-395518"/>
            <a:ext cx="7484475" cy="7649036"/>
          </a:xfrm>
          <a:prstGeom prst="rect">
            <a:avLst/>
          </a:prstGeom>
        </p:spPr>
      </p:pic>
    </p:spTree>
  </p:cSld>
  <p:clrMapOvr>
    <a:masterClrMapping/>
  </p:clrMapOvr>
  <mc:AlternateContent>
    <mc:Choice xmlns:p14="http://schemas.microsoft.com/office/powerpoint/2010/main" Requires="p14">
      <p:transition spd="slow" advTm="0" p14:dur="1400">
        <p14:ripp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KSO_WM_UNIT_PLACING_PICTURE_USER_VIEWPORT" val="{&quot;height&quot;:2248.9905511811025,&quot;width&quot;:4497.979527559055}"/>
</p:tagLst>
</file>

<file path=ppt/tags/tag62.xml><?xml version="1.0" encoding="utf-8"?>
<p:tagLst xmlns:p="http://schemas.openxmlformats.org/presentationml/2006/main">
  <p:tag name="KSO_WM_UNIT_PLACING_PICTURE_USER_VIEWPORT" val="{&quot;height&quot;:3870,&quot;width&quot;:3870}"/>
</p:tagLst>
</file>

<file path=ppt/tags/tag63.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PRESENTATION_TITLE" val="PowerPoint 演示文稿"/>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自定义 20">
      <a:dk1>
        <a:sysClr val="windowText" lastClr="000000"/>
      </a:dk1>
      <a:lt1>
        <a:sysClr val="window" lastClr="FFFFFF"/>
      </a:lt1>
      <a:dk2>
        <a:srgbClr val="44546A"/>
      </a:dk2>
      <a:lt2>
        <a:srgbClr val="E7E6E6"/>
      </a:lt2>
      <a:accent1>
        <a:srgbClr val="FFC000"/>
      </a:accent1>
      <a:accent2>
        <a:srgbClr val="ED7D31"/>
      </a:accent2>
      <a:accent3>
        <a:srgbClr val="A5A5A5"/>
      </a:accent3>
      <a:accent4>
        <a:srgbClr val="FFC000"/>
      </a:accent4>
      <a:accent5>
        <a:srgbClr val="000000"/>
      </a:accent5>
      <a:accent6>
        <a:srgbClr val="70AD47"/>
      </a:accent6>
      <a:hlink>
        <a:srgbClr val="000000"/>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panose="020b0503020204020204" charset="-122"/>
        <a:cs typeface="Arial"/>
      </a:majorFont>
      <a:minorFont>
        <a:latin typeface="Arial"/>
        <a:ea typeface="微软雅黑" panose="020b0503020204020204" charset="-122"/>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Manager>PPT汇_PPT模板免费下载_www.ppthui.com</Manager>
  <Company>PPT汇_PPT模板免费下载_www.ppthui.com</Company>
  <PresentationFormat>宽屏</PresentationFormat>
  <Paragraphs>84</Paragraphs>
  <Slides>25</Slides>
  <Notes>20</Notes>
  <TotalTime>0</TotalTime>
  <HiddenSlides>0</HiddenSlides>
  <MMClips>0</MMClips>
  <ScaleCrop>0</ScaleCrop>
  <HeadingPairs>
    <vt:vector baseType="variant" size="6">
      <vt:variant>
        <vt:lpstr>Fonts used</vt:lpstr>
      </vt:variant>
      <vt:variant>
        <vt:i4>12</vt:i4>
      </vt:variant>
      <vt:variant>
        <vt:lpstr>Theme</vt:lpstr>
      </vt:variant>
      <vt:variant>
        <vt:i4>1</vt:i4>
      </vt:variant>
      <vt:variant>
        <vt:lpstr>Slide Titles</vt:lpstr>
      </vt:variant>
      <vt:variant>
        <vt:i4>25</vt:i4>
      </vt:variant>
    </vt:vector>
  </HeadingPairs>
  <TitlesOfParts>
    <vt:vector baseType="lpstr" size="38">
      <vt:lpstr>Arial</vt:lpstr>
      <vt:lpstr>等线 Light</vt:lpstr>
      <vt:lpstr>等线</vt:lpstr>
      <vt:lpstr>字体视界-一纸情书</vt:lpstr>
      <vt:lpstr>字魂36号-正文宋楷</vt:lpstr>
      <vt:lpstr>Arial Unicode MS</vt:lpstr>
      <vt:lpstr>义启隶书体</vt:lpstr>
      <vt:lpstr>宋体</vt:lpstr>
      <vt:lpstr>Calibri</vt:lpstr>
      <vt:lpstr>微软雅黑</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PPT汇_PPT模板免费下载_www.ppthui.com</dc:creator>
  <dc:description>PPT汇_PPT模板免费下载_www.ppthui.com</dc:description>
  <cp:keywords>PPT汇_PPT模板免费下载_www.ppthui.com</cp:keywords>
  <cp:lastModifiedBy>xiaoke</cp:lastModifiedBy>
  <cp:revision>36</cp:revision>
  <dcterms:created xsi:type="dcterms:W3CDTF">2020-08-22T00:41:00Z</dcterms:created>
  <dcterms:modified xsi:type="dcterms:W3CDTF">2023-05-08T06:13:52Z</dcterms:modified>
  <dc:subject>PPT汇_PPT模板免费下载_www.ppthui.com</dc:subject>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463E14A52A4B4917B96EF99BA8F5678C</vt:lpwstr>
  </property>
  <property fmtid="{D5CDD505-2E9C-101B-9397-08002B2CF9AE}" pid="3" name="KSOProductBuildVer">
    <vt:lpwstr>2052-11.1.0.10495</vt:lpwstr>
  </property>
</Properties>
</file>