
<file path=[Content_Types].xml><?xml version="1.0" encoding="utf-8"?>
<Types xmlns="http://schemas.openxmlformats.org/package/2006/content-types">
  <Default Extension="dat" ContentType="application/unknown"/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  <p:sldMasterId id="2147483650" r:id="rId2"/>
    <p:sldMasterId id="2147483663" r:id="rId3"/>
    <p:sldMasterId id="2147483675" r:id="rId4"/>
    <p:sldMasterId id="2147483687" r:id="rId5"/>
    <p:sldMasterId id="2147483699" r:id="rId6"/>
    <p:sldMasterId id="2147483711" r:id="rId7"/>
    <p:sldMasterId id="2147483723" r:id="rId8"/>
    <p:sldMasterId id="2147483746" r:id="rId9"/>
  </p:sldMasterIdLst>
  <p:notesMasterIdLst>
    <p:notesMasterId r:id="rId10"/>
  </p:notesMasterIdLst>
  <p:handoutMasterIdLst>
    <p:handoutMasterId r:id="rId11"/>
  </p:handoutMasterIdLst>
  <p:sldIdLst>
    <p:sldId id="257" r:id="rId12"/>
    <p:sldId id="300" r:id="rId13"/>
    <p:sldId id="259" r:id="rId14"/>
    <p:sldId id="263" r:id="rId15"/>
    <p:sldId id="276" r:id="rId16"/>
    <p:sldId id="279" r:id="rId17"/>
    <p:sldId id="277" r:id="rId18"/>
    <p:sldId id="278" r:id="rId19"/>
    <p:sldId id="282" r:id="rId20"/>
    <p:sldId id="301" r:id="rId21"/>
    <p:sldId id="299" r:id="rId22"/>
    <p:sldId id="293" r:id="rId23"/>
    <p:sldId id="311" r:id="rId24"/>
    <p:sldId id="325" r:id="rId25"/>
  </p:sldIdLst>
  <p:sldSz cx="9144000" cy="5143500" type="screen16x9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2" autoAdjust="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636" y="108"/>
      </p:cViewPr>
      <p:guideLst>
        <p:guide orient="horz" pos="16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notesMaster" Target="notesMasters/notesMaster1.xml" /><Relationship Id="rId11" Type="http://schemas.openxmlformats.org/officeDocument/2006/relationships/handoutMaster" Target="handoutMasters/handoutMaster1.xml" /><Relationship Id="rId12" Type="http://schemas.openxmlformats.org/officeDocument/2006/relationships/slide" Target="slides/slide1.xml" /><Relationship Id="rId13" Type="http://schemas.openxmlformats.org/officeDocument/2006/relationships/slide" Target="slides/slide2.xml" /><Relationship Id="rId14" Type="http://schemas.openxmlformats.org/officeDocument/2006/relationships/slide" Target="slides/slide3.xml" /><Relationship Id="rId15" Type="http://schemas.openxmlformats.org/officeDocument/2006/relationships/slide" Target="slides/slide4.xml" /><Relationship Id="rId16" Type="http://schemas.openxmlformats.org/officeDocument/2006/relationships/slide" Target="slides/slide5.xml" /><Relationship Id="rId17" Type="http://schemas.openxmlformats.org/officeDocument/2006/relationships/slide" Target="slides/slide6.xml" /><Relationship Id="rId18" Type="http://schemas.openxmlformats.org/officeDocument/2006/relationships/slide" Target="slides/slide7.xml" /><Relationship Id="rId19" Type="http://schemas.openxmlformats.org/officeDocument/2006/relationships/slide" Target="slides/slide8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9.xml" /><Relationship Id="rId21" Type="http://schemas.openxmlformats.org/officeDocument/2006/relationships/slide" Target="slides/slide10.xml" /><Relationship Id="rId22" Type="http://schemas.openxmlformats.org/officeDocument/2006/relationships/slide" Target="slides/slide11.xml" /><Relationship Id="rId23" Type="http://schemas.openxmlformats.org/officeDocument/2006/relationships/slide" Target="slides/slide12.xml" /><Relationship Id="rId24" Type="http://schemas.openxmlformats.org/officeDocument/2006/relationships/slide" Target="slides/slide13.xml" /><Relationship Id="rId25" Type="http://schemas.openxmlformats.org/officeDocument/2006/relationships/slide" Target="slides/slide14.xml" /><Relationship Id="rId26" Type="http://schemas.openxmlformats.org/officeDocument/2006/relationships/tags" Target="tags/tag6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slideMaster" Target="slideMasters/slideMaster3.xml" /><Relationship Id="rId30" Type="http://schemas.openxmlformats.org/officeDocument/2006/relationships/tableStyles" Target="tableStyles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Master" Target="slideMasters/slideMaster6.xml" /><Relationship Id="rId7" Type="http://schemas.openxmlformats.org/officeDocument/2006/relationships/slideMaster" Target="slideMasters/slideMaster7.xml" /><Relationship Id="rId8" Type="http://schemas.openxmlformats.org/officeDocument/2006/relationships/slideMaster" Target="slideMasters/slideMaster8.xml" /><Relationship Id="rId9" Type="http://schemas.openxmlformats.org/officeDocument/2006/relationships/slideMaster" Target="slideMasters/slideMaster9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080671776086092"/>
          <c:y val="0.10965166240930557"/>
          <c:w val="0.46563386917114258"/>
          <c:h val="0.784161865711212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1D8AC1"/>
            </a:solidFill>
          </c:spPr>
          <c:dPt>
            <c:idx val="0"/>
            <c:invertIfNegative val="1"/>
            <c:spPr>
              <a:solidFill>
                <a:srgbClr val="204550"/>
              </a:solidFill>
              <a:effectLst>
                <a:innerShdw blurRad="63500" dist="50800" dir="2700000">
                  <a:prstClr val="black">
                    <a:alpha val="10000"/>
                  </a:prstClr>
                </a:innerShdw>
              </a:effectLst>
            </c:spPr>
          </c:dPt>
          <c:dPt>
            <c:idx val="1"/>
            <c:invertIfNegative val="1"/>
            <c:spPr>
              <a:solidFill>
                <a:srgbClr val="37AA86"/>
              </a:solidFill>
              <a:effectLst>
                <a:innerShdw blurRad="63500" dist="50800" dir="13500000">
                  <a:prstClr val="black">
                    <a:alpha val="10000"/>
                  </a:prstClr>
                </a:innerShdw>
              </a:effectLst>
            </c:spPr>
          </c:dPt>
          <c:dLbls>
            <c:dLbl>
              <c:idx val="0"/>
              <c:layout>
                <c:manualLayout>
                  <c:x val="0.15946769714355469"/>
                  <c:y val="0.29381215572357178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>
                      <a:defRPr lang="zh-CN" sz="18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阿里巴巴普惠体 R" panose="00020600040101010101" charset="-122"/>
                        <a:cs typeface="阿里巴巴普惠体 R" panose="00020600040101010101" charset="-122"/>
                      </a:defRPr>
                    </a:pPr>
                    <a:r>
                      <a:rPr lang="en-US"/>
                      <a:t>60%</a:t>
                    </a:r>
                    <a:endParaRPr lang="en-US"/>
                  </a:p>
                </c:rich>
              </c:tx>
              <c:txPr>
                <a:bodyPr/>
                <a:p>
                  <a:pPr>
                    <a:defRPr/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txPr>
                <a:bodyPr rot="0" spcFirstLastPara="0" vertOverflow="ellipsis" vert="horz" wrap="square" lIns="38100" tIns="19050" rIns="38100" bIns="19050" anchor="ctr" anchorCtr="1"/>
                <a:p>
                  <a:pPr>
                    <a:defRPr lang="zh-CN" sz="1800" b="0" i="0" u="none" strike="noStrike" kern="1200" baseline="0" smtId="4294967295">
                      <a:solidFill>
                        <a:schemeClr val="tx1"/>
                      </a:solidFill>
                      <a:latin typeface="+mn-lt"/>
                      <a:ea typeface="阿里巴巴普惠体 R" panose="00020600040101010101" charset="-122"/>
                      <a:cs typeface="阿里巴巴普惠体 R" panose="00020600040101010101" charset="-122"/>
                    </a:defRPr>
                  </a:pPr>
                  <a:endParaRPr lang="zh-CN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阿里巴巴普惠体 R" panose="00020600040101010101" charset="-122"/>
                    <a:cs typeface="阿里巴巴普惠体 R" panose="00020600040101010101" charset="-122"/>
                  </a:endParaRPr>
                </a:p>
              </c:tx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p>
                <a:pPr>
                  <a:defRPr lang="zh-CN" sz="1800" b="0" i="0" u="none" strike="noStrike" kern="1200" baseline="0" smtId="4294967295">
                    <a:solidFill>
                      <a:schemeClr val="tx1"/>
                    </a:solidFill>
                    <a:latin typeface="+mn-lt"/>
                    <a:ea typeface="阿里巴巴普惠体 R" panose="00020600040101010101" charset="-122"/>
                    <a:cs typeface="阿里巴巴普惠体 R" panose="00020600040101010101" charset="-122"/>
                  </a:defRPr>
                </a:pPr>
                <a:endParaRPr lang="zh-CN" sz="1800" b="0" i="0" u="none" strike="noStrike" kern="1200" baseline="0" smtId="4294967295">
                  <a:solidFill>
                    <a:schemeClr val="tx1"/>
                  </a:solidFill>
                  <a:latin typeface="+mn-lt"/>
                  <a:ea typeface="阿里巴巴普惠体 R" panose="00020600040101010101" charset="-122"/>
                  <a:cs typeface="阿里巴巴普惠体 R" panose="00020600040101010101" charset="-122"/>
                </a:endParaR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8575" cap="flat" cmpd="sng" algn="ctr">
                  <a:solidFill>
                    <a:srgbClr val="37AA86"/>
                  </a:solidFill>
                  <a:prstDash val="solid"/>
                  <a:round/>
                </a:ln>
              </c:spPr>
            </c:leaderLines>
            <c:extLst/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</c:pieChart>
    </c:plotArea>
    <c:plotVisOnly val="1"/>
    <c:dispBlanksAs val="gap"/>
    <c:showDLblsOverMax val="0"/>
  </c:chart>
  <c:txPr>
    <a:bodyPr/>
    <a:p>
      <a:pPr>
        <a:defRPr lang="zh-CN" sz="1800" smtId="4294967295">
          <a:ea typeface="阿里巴巴普惠体 R" panose="00020600040101010101" charset="-122"/>
          <a:cs typeface="阿里巴巴普惠体 R" panose="00020600040101010101" charset="-122"/>
        </a:defRPr>
      </a:pPr>
      <a:endParaRPr lang="zh-CN" sz="1800" smtId="4294967295">
        <a:ea typeface="阿里巴巴普惠体 R" panose="00020600040101010101" charset="-122"/>
        <a:cs typeface="阿里巴巴普惠体 R" panose="00020600040101010101" charset="-122"/>
      </a:endParaRPr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1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0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charset="-122"/>
        <a:ea typeface="阿里巴巴普惠体 R" panose="00020600040101010101" charset="-122"/>
        <a:cs typeface="阿里巴巴普惠体 R" panose="00020600040101010101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13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9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14</a:t>
            </a:fld>
            <a:endParaRPr lang="zh-CN" altLang="en-US" sz="9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4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4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4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6.xml" /></Relationships>
</file>

<file path=ppt/slideLayouts/_rels/slideLayout5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5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7.xml" /></Relationships>
</file>

<file path=ppt/slideLayouts/_rels/slideLayout6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7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8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9.xml" /></Relationships>
</file>

<file path=ppt/slideLayouts/_rels/slideLayout8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9.xml" /></Relationships>
</file>

<file path=ppt/slideLayouts/_rels/slideLayout8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9.xml" /></Relationships>
</file>

<file path=ppt/slideLayouts/_rels/slideLayout8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9.xml" /></Relationships>
</file>

<file path=ppt/slideLayouts/_rels/slideLayout8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9.xml" /></Relationships>
</file>

<file path=ppt/slideLayouts/_rels/slideLayout8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9.xml" /></Relationships>
</file>

<file path=ppt/slideLayouts/_rels/slideLayout8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9.xml" /></Relationships>
</file>

<file path=ppt/slideLayouts/_rels/slideLayout8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9.xml" /></Relationships>
</file>

<file path=ppt/slideLayouts/_rels/slideLayout8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9.xml" /></Relationships>
</file>

<file path=ppt/slideLayouts/_rels/slideLayout8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9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9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5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6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阿里巴巴普惠体 R" panose="00020600040101010101" charset="-122"/>
                <a:ea typeface="阿里巴巴普惠体 R" panose="00020600040101010101" charset="-122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单击此处添加副标题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57521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4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7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1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456300" y="456300"/>
            <a:ext cx="8226900" cy="5292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574766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cxnSp>
        <p:nvCxnSpPr>
          <p:cNvPr id="8" name="直接连接符 7" hidden="1"/>
          <p:cNvCxnSpPr/>
          <p:nvPr/>
        </p:nvCxnSpPr>
        <p:spPr>
          <a:xfrm flipH="1"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Layout>
</file>

<file path=ppt/slideLayouts/slideLayout9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10" Type="http://schemas.openxmlformats.org/officeDocument/2006/relationships/slideLayout" Target="../slideLayouts/slideLayout11.xml" /><Relationship Id="rId11" Type="http://schemas.openxmlformats.org/officeDocument/2006/relationships/slideLayout" Target="../slideLayouts/slideLayout12.xml" /><Relationship Id="rId12" Type="http://schemas.openxmlformats.org/officeDocument/2006/relationships/slideLayout" Target="../slideLayouts/slideLayout13.xml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3.xml" /><Relationship Id="rId3" Type="http://schemas.openxmlformats.org/officeDocument/2006/relationships/slideLayout" Target="../slideLayouts/slideLayout4.xml" /><Relationship Id="rId4" Type="http://schemas.openxmlformats.org/officeDocument/2006/relationships/slideLayout" Target="../slideLayouts/slideLayout5.xml" /><Relationship Id="rId5" Type="http://schemas.openxmlformats.org/officeDocument/2006/relationships/slideLayout" Target="../slideLayouts/slideLayout6.xml" /><Relationship Id="rId6" Type="http://schemas.openxmlformats.org/officeDocument/2006/relationships/slideLayout" Target="../slideLayouts/slideLayout7.xml" /><Relationship Id="rId7" Type="http://schemas.openxmlformats.org/officeDocument/2006/relationships/slideLayout" Target="../slideLayouts/slideLayout8.xml" /><Relationship Id="rId8" Type="http://schemas.openxmlformats.org/officeDocument/2006/relationships/slideLayout" Target="../slideLayouts/slideLayout9.xml" /><Relationship Id="rId9" Type="http://schemas.openxmlformats.org/officeDocument/2006/relationships/slideLayout" Target="../slideLayouts/slideLayout1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10" Type="http://schemas.openxmlformats.org/officeDocument/2006/relationships/slideLayout" Target="../slideLayouts/slideLayout23.xml" /><Relationship Id="rId11" Type="http://schemas.openxmlformats.org/officeDocument/2006/relationships/slideLayout" Target="../slideLayouts/slideLayout24.xml" /><Relationship Id="rId12" Type="http://schemas.openxmlformats.org/officeDocument/2006/relationships/theme" Target="../theme/theme3.xml" /><Relationship Id="rId2" Type="http://schemas.openxmlformats.org/officeDocument/2006/relationships/slideLayout" Target="../slideLayouts/slideLayout15.xml" /><Relationship Id="rId3" Type="http://schemas.openxmlformats.org/officeDocument/2006/relationships/slideLayout" Target="../slideLayouts/slideLayout16.xml" /><Relationship Id="rId4" Type="http://schemas.openxmlformats.org/officeDocument/2006/relationships/slideLayout" Target="../slideLayouts/slideLayout17.xml" /><Relationship Id="rId5" Type="http://schemas.openxmlformats.org/officeDocument/2006/relationships/slideLayout" Target="../slideLayouts/slideLayout18.xml" /><Relationship Id="rId6" Type="http://schemas.openxmlformats.org/officeDocument/2006/relationships/slideLayout" Target="../slideLayouts/slideLayout19.xml" /><Relationship Id="rId7" Type="http://schemas.openxmlformats.org/officeDocument/2006/relationships/slideLayout" Target="../slideLayouts/slideLayout20.xml" /><Relationship Id="rId8" Type="http://schemas.openxmlformats.org/officeDocument/2006/relationships/slideLayout" Target="../slideLayouts/slideLayout21.xml" /><Relationship Id="rId9" Type="http://schemas.openxmlformats.org/officeDocument/2006/relationships/slideLayout" Target="../slideLayouts/slideLayout22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5.xml" /><Relationship Id="rId10" Type="http://schemas.openxmlformats.org/officeDocument/2006/relationships/slideLayout" Target="../slideLayouts/slideLayout34.xml" /><Relationship Id="rId11" Type="http://schemas.openxmlformats.org/officeDocument/2006/relationships/slideLayout" Target="../slideLayouts/slideLayout35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27.xml" /><Relationship Id="rId4" Type="http://schemas.openxmlformats.org/officeDocument/2006/relationships/slideLayout" Target="../slideLayouts/slideLayout28.xml" /><Relationship Id="rId5" Type="http://schemas.openxmlformats.org/officeDocument/2006/relationships/slideLayout" Target="../slideLayouts/slideLayout29.xml" /><Relationship Id="rId6" Type="http://schemas.openxmlformats.org/officeDocument/2006/relationships/slideLayout" Target="../slideLayouts/slideLayout30.xml" /><Relationship Id="rId7" Type="http://schemas.openxmlformats.org/officeDocument/2006/relationships/slideLayout" Target="../slideLayouts/slideLayout31.xml" /><Relationship Id="rId8" Type="http://schemas.openxmlformats.org/officeDocument/2006/relationships/slideLayout" Target="../slideLayouts/slideLayout32.xml" /><Relationship Id="rId9" Type="http://schemas.openxmlformats.org/officeDocument/2006/relationships/slideLayout" Target="../slideLayouts/slideLayout33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6.xml" /><Relationship Id="rId10" Type="http://schemas.openxmlformats.org/officeDocument/2006/relationships/slideLayout" Target="../slideLayouts/slideLayout45.xml" /><Relationship Id="rId11" Type="http://schemas.openxmlformats.org/officeDocument/2006/relationships/slideLayout" Target="../slideLayouts/slideLayout46.xml" /><Relationship Id="rId12" Type="http://schemas.openxmlformats.org/officeDocument/2006/relationships/theme" Target="../theme/theme5.xml" /><Relationship Id="rId2" Type="http://schemas.openxmlformats.org/officeDocument/2006/relationships/slideLayout" Target="../slideLayouts/slideLayout37.xml" /><Relationship Id="rId3" Type="http://schemas.openxmlformats.org/officeDocument/2006/relationships/slideLayout" Target="../slideLayouts/slideLayout38.xml" /><Relationship Id="rId4" Type="http://schemas.openxmlformats.org/officeDocument/2006/relationships/slideLayout" Target="../slideLayouts/slideLayout39.xml" /><Relationship Id="rId5" Type="http://schemas.openxmlformats.org/officeDocument/2006/relationships/slideLayout" Target="../slideLayouts/slideLayout40.xml" /><Relationship Id="rId6" Type="http://schemas.openxmlformats.org/officeDocument/2006/relationships/slideLayout" Target="../slideLayouts/slideLayout41.xml" /><Relationship Id="rId7" Type="http://schemas.openxmlformats.org/officeDocument/2006/relationships/slideLayout" Target="../slideLayouts/slideLayout42.xml" /><Relationship Id="rId8" Type="http://schemas.openxmlformats.org/officeDocument/2006/relationships/slideLayout" Target="../slideLayouts/slideLayout43.xml" /><Relationship Id="rId9" Type="http://schemas.openxmlformats.org/officeDocument/2006/relationships/slideLayout" Target="../slideLayouts/slideLayout44.xml" /></Relationships>
</file>

<file path=ppt/slideMasters/_rels/slideMaster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7.xml" /><Relationship Id="rId10" Type="http://schemas.openxmlformats.org/officeDocument/2006/relationships/slideLayout" Target="../slideLayouts/slideLayout56.xml" /><Relationship Id="rId11" Type="http://schemas.openxmlformats.org/officeDocument/2006/relationships/slideLayout" Target="../slideLayouts/slideLayout57.xml" /><Relationship Id="rId12" Type="http://schemas.openxmlformats.org/officeDocument/2006/relationships/theme" Target="../theme/theme6.xml" /><Relationship Id="rId2" Type="http://schemas.openxmlformats.org/officeDocument/2006/relationships/slideLayout" Target="../slideLayouts/slideLayout48.xml" /><Relationship Id="rId3" Type="http://schemas.openxmlformats.org/officeDocument/2006/relationships/slideLayout" Target="../slideLayouts/slideLayout49.xml" /><Relationship Id="rId4" Type="http://schemas.openxmlformats.org/officeDocument/2006/relationships/slideLayout" Target="../slideLayouts/slideLayout50.xml" /><Relationship Id="rId5" Type="http://schemas.openxmlformats.org/officeDocument/2006/relationships/slideLayout" Target="../slideLayouts/slideLayout51.xml" /><Relationship Id="rId6" Type="http://schemas.openxmlformats.org/officeDocument/2006/relationships/slideLayout" Target="../slideLayouts/slideLayout52.xml" /><Relationship Id="rId7" Type="http://schemas.openxmlformats.org/officeDocument/2006/relationships/slideLayout" Target="../slideLayouts/slideLayout53.xml" /><Relationship Id="rId8" Type="http://schemas.openxmlformats.org/officeDocument/2006/relationships/slideLayout" Target="../slideLayouts/slideLayout54.xml" /><Relationship Id="rId9" Type="http://schemas.openxmlformats.org/officeDocument/2006/relationships/slideLayout" Target="../slideLayouts/slideLayout55.xml" /></Relationships>
</file>

<file path=ppt/slideMasters/_rels/slideMaster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8.xml" /><Relationship Id="rId10" Type="http://schemas.openxmlformats.org/officeDocument/2006/relationships/slideLayout" Target="../slideLayouts/slideLayout67.xml" /><Relationship Id="rId11" Type="http://schemas.openxmlformats.org/officeDocument/2006/relationships/slideLayout" Target="../slideLayouts/slideLayout68.xml" /><Relationship Id="rId12" Type="http://schemas.openxmlformats.org/officeDocument/2006/relationships/theme" Target="../theme/theme7.xml" /><Relationship Id="rId2" Type="http://schemas.openxmlformats.org/officeDocument/2006/relationships/slideLayout" Target="../slideLayouts/slideLayout59.xml" /><Relationship Id="rId3" Type="http://schemas.openxmlformats.org/officeDocument/2006/relationships/slideLayout" Target="../slideLayouts/slideLayout60.xml" /><Relationship Id="rId4" Type="http://schemas.openxmlformats.org/officeDocument/2006/relationships/slideLayout" Target="../slideLayouts/slideLayout61.xml" /><Relationship Id="rId5" Type="http://schemas.openxmlformats.org/officeDocument/2006/relationships/slideLayout" Target="../slideLayouts/slideLayout62.xml" /><Relationship Id="rId6" Type="http://schemas.openxmlformats.org/officeDocument/2006/relationships/slideLayout" Target="../slideLayouts/slideLayout63.xml" /><Relationship Id="rId7" Type="http://schemas.openxmlformats.org/officeDocument/2006/relationships/slideLayout" Target="../slideLayouts/slideLayout64.xml" /><Relationship Id="rId8" Type="http://schemas.openxmlformats.org/officeDocument/2006/relationships/slideLayout" Target="../slideLayouts/slideLayout65.xml" /><Relationship Id="rId9" Type="http://schemas.openxmlformats.org/officeDocument/2006/relationships/slideLayout" Target="../slideLayouts/slideLayout66.xml" /></Relationships>
</file>

<file path=ppt/slideMasters/_rels/slideMaster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9.xml" /><Relationship Id="rId10" Type="http://schemas.openxmlformats.org/officeDocument/2006/relationships/slideLayout" Target="../slideLayouts/slideLayout78.xml" /><Relationship Id="rId11" Type="http://schemas.openxmlformats.org/officeDocument/2006/relationships/slideLayout" Target="../slideLayouts/slideLayout79.xml" /><Relationship Id="rId12" Type="http://schemas.openxmlformats.org/officeDocument/2006/relationships/theme" Target="../theme/theme8.xml" /><Relationship Id="rId2" Type="http://schemas.openxmlformats.org/officeDocument/2006/relationships/slideLayout" Target="../slideLayouts/slideLayout70.xml" /><Relationship Id="rId3" Type="http://schemas.openxmlformats.org/officeDocument/2006/relationships/slideLayout" Target="../slideLayouts/slideLayout71.xml" /><Relationship Id="rId4" Type="http://schemas.openxmlformats.org/officeDocument/2006/relationships/slideLayout" Target="../slideLayouts/slideLayout72.xml" /><Relationship Id="rId5" Type="http://schemas.openxmlformats.org/officeDocument/2006/relationships/slideLayout" Target="../slideLayouts/slideLayout73.xml" /><Relationship Id="rId6" Type="http://schemas.openxmlformats.org/officeDocument/2006/relationships/slideLayout" Target="../slideLayouts/slideLayout74.xml" /><Relationship Id="rId7" Type="http://schemas.openxmlformats.org/officeDocument/2006/relationships/slideLayout" Target="../slideLayouts/slideLayout75.xml" /><Relationship Id="rId8" Type="http://schemas.openxmlformats.org/officeDocument/2006/relationships/slideLayout" Target="../slideLayouts/slideLayout76.xml" /><Relationship Id="rId9" Type="http://schemas.openxmlformats.org/officeDocument/2006/relationships/slideLayout" Target="../slideLayouts/slideLayout77.xml" /></Relationships>
</file>

<file path=ppt/slideMasters/_rels/slideMaster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0.xml" /><Relationship Id="rId10" Type="http://schemas.openxmlformats.org/officeDocument/2006/relationships/slideLayout" Target="../slideLayouts/slideLayout89.xml" /><Relationship Id="rId11" Type="http://schemas.openxmlformats.org/officeDocument/2006/relationships/slideLayout" Target="../slideLayouts/slideLayout90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9.xml" /><Relationship Id="rId2" Type="http://schemas.openxmlformats.org/officeDocument/2006/relationships/slideLayout" Target="../slideLayouts/slideLayout81.xml" /><Relationship Id="rId3" Type="http://schemas.openxmlformats.org/officeDocument/2006/relationships/slideLayout" Target="../slideLayouts/slideLayout82.xml" /><Relationship Id="rId4" Type="http://schemas.openxmlformats.org/officeDocument/2006/relationships/slideLayout" Target="../slideLayouts/slideLayout83.xml" /><Relationship Id="rId5" Type="http://schemas.openxmlformats.org/officeDocument/2006/relationships/slideLayout" Target="../slideLayouts/slideLayout84.xml" /><Relationship Id="rId6" Type="http://schemas.openxmlformats.org/officeDocument/2006/relationships/slideLayout" Target="../slideLayouts/slideLayout85.xml" /><Relationship Id="rId7" Type="http://schemas.openxmlformats.org/officeDocument/2006/relationships/slideLayout" Target="../slideLayouts/slideLayout86.xml" /><Relationship Id="rId8" Type="http://schemas.openxmlformats.org/officeDocument/2006/relationships/slideLayout" Target="../slideLayouts/slideLayout87.xml" /><Relationship Id="rId9" Type="http://schemas.openxmlformats.org/officeDocument/2006/relationships/slideLayout" Target="../slideLayouts/slideLayout88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阿里巴巴普惠体 R" panose="00020600040101010101" charset="-122"/>
                <a:ea typeface="阿里巴巴普惠体 R" panose="00020600040101010101" charset="-122"/>
                <a:cs typeface="阿里巴巴普惠体 R" panose="00020600040101010101" charset="-122"/>
              </a:defRPr>
            </a:lvl1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KSO_TEMPLATE" hidden="1"/>
          <p:cNvSpPr/>
          <p:nvPr/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阿里巴巴普惠体 R" panose="00020600040101010101" charset="-122"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阿里巴巴普惠体 R" panose="00020600040101010101" charset="-122"/>
          <a:ea typeface="阿里巴巴普惠体 R" panose="00020600040101010101" charset="-122"/>
          <a:cs typeface="阿里巴巴普惠体 R" panose="00020600040101010101" charset="-122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685800" rtl="0" eaLnBrk="1" latinLnBrk="0" hangingPunct="1">
              <a:defRPr sz="7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476"/>
            <a:ext cx="9144952" cy="5142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225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●"/>
        <a:defRPr sz="13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tabLst>
          <a:tab pos="1207294"/>
        </a:tabLst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Font typeface="Arial" panose="020b0604020202020204" pitchFamily="34" charset="0"/>
        <a:buChar char="●"/>
        <a:defRPr sz="120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Wingdings" panose="05000000000000000000" charset="0"/>
        <a:buChar char="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Font typeface="Arial" panose="020b0604020202020204" pitchFamily="34" charset="0"/>
        <a:buChar char="•"/>
        <a:defRPr sz="1050" u="none" strike="noStrike" kern="1200" cap="none" spc="112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image" Target="../media/image1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5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6.xml" /><Relationship Id="rId10" Type="http://schemas.openxmlformats.org/officeDocument/2006/relationships/image" Target="../media/image5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4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6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8.xml" /><Relationship Id="rId2" Type="http://schemas.openxmlformats.org/officeDocument/2006/relationships/chart" Target="../charts/char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9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 descr="封面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"/>
            <a:ext cx="9139555" cy="514159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04900" y="1007745"/>
            <a:ext cx="7059930" cy="301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54064" y="1815813"/>
            <a:ext cx="5843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400" b="1">
                <a:ea typeface="阿里巴巴普惠体 R" panose="00020600040101010101" charset="-122"/>
                <a:cs typeface="阿里巴巴普惠体 R" panose="00020600040101010101" charset="-122"/>
              </a:rPr>
              <a:t>大一学期末总结及展望</a:t>
            </a:r>
            <a:endParaRPr lang="zh-CN" altLang="en-US" sz="4400" b="1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08169" y="2750627"/>
            <a:ext cx="37522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600" b="1">
                <a:ea typeface="阿里巴巴普惠体 R" panose="00020600040101010101" charset="-122"/>
                <a:cs typeface="阿里巴巴普惠体 R" panose="00020600040101010101" charset="-122"/>
              </a:rPr>
              <a:t>财务管理</a:t>
            </a:r>
            <a:r>
              <a:rPr lang="en-US" altLang="zh-CN" sz="1600" b="1">
                <a:ea typeface="阿里巴巴普惠体 R" panose="00020600040101010101" charset="-122"/>
                <a:cs typeface="阿里巴巴普惠体 R" panose="00020600040101010101" charset="-122"/>
              </a:rPr>
              <a:t>121</a:t>
            </a:r>
            <a:r>
              <a:rPr lang="zh-CN" altLang="en-US" sz="1600" b="1">
                <a:ea typeface="阿里巴巴普惠体 R" panose="00020600040101010101" charset="-122"/>
                <a:cs typeface="阿里巴巴普惠体 R" panose="00020600040101010101" charset="-122"/>
              </a:rPr>
              <a:t>班</a:t>
            </a:r>
            <a:endParaRPr lang="zh-CN" altLang="en-US" sz="1600" b="1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pic>
        <p:nvPicPr>
          <p:cNvPr id="8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1564" y="2076047"/>
            <a:ext cx="878011" cy="194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等腰三角形 4"/>
          <p:cNvSpPr/>
          <p:nvPr/>
        </p:nvSpPr>
        <p:spPr>
          <a:xfrm rot="5400000" flipH="1">
            <a:off x="-1261117" y="1261116"/>
            <a:ext cx="5151968" cy="2629737"/>
          </a:xfrm>
          <a:custGeom>
            <a:rect l="l" t="t" r="r" b="b"/>
            <a:pathLst>
              <a:path w="5151968" h="5410203">
                <a:moveTo>
                  <a:pt x="5151967" y="2023534"/>
                </a:moveTo>
                <a:lnTo>
                  <a:pt x="0" y="2023534"/>
                </a:lnTo>
                <a:lnTo>
                  <a:pt x="2575984" y="0"/>
                </a:lnTo>
                <a:close/>
                <a:moveTo>
                  <a:pt x="5151968" y="2023536"/>
                </a:moveTo>
                <a:lnTo>
                  <a:pt x="5151968" y="5410203"/>
                </a:lnTo>
                <a:lnTo>
                  <a:pt x="8468" y="5410203"/>
                </a:lnTo>
                <a:lnTo>
                  <a:pt x="8468" y="2023536"/>
                </a:lnTo>
                <a:close/>
              </a:path>
            </a:pathLst>
          </a:custGeom>
          <a:solidFill>
            <a:srgbClr val="37AA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6714" y="647208"/>
            <a:ext cx="3570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班级建设总结</a:t>
            </a:r>
            <a:endParaRPr kumimoji="1" lang="en-US" altLang="zh-CN" sz="4400" b="1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50157" y="1405607"/>
            <a:ext cx="4339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在接下来的时间里，大家会努力提高自己，建设好这个班级。忆往昔，我们承前启后；看今朝，我们继往开来。没有空洞的承诺，却有实实在在的成绩，当然，成绩只能代表过去，我们深知“逆水行舟，不进则退”的道理。我们要总结经验，发扬优点，克服不足，使大家共同进步！正如我们的班级理念所说的“奋斗没有终点，成功自己实践”，我们要为成为更加出色的自己，更加优秀的班级而努力奋斗！</a:t>
            </a:r>
            <a:endParaRPr lang="en-US" altLang="zh-CN" sz="16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" name="文本框 22"/>
          <p:cNvSpPr txBox="1"/>
          <p:nvPr/>
        </p:nvSpPr>
        <p:spPr>
          <a:xfrm>
            <a:off x="3129229" y="235179"/>
            <a:ext cx="31154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版权声明</a:t>
            </a:r>
            <a:endParaRPr kumimoji="1" lang="zh-CN" altLang="en-US" sz="28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24" name="直线连接符 23"/>
          <p:cNvCxnSpPr/>
          <p:nvPr/>
        </p:nvCxnSpPr>
        <p:spPr>
          <a:xfrm>
            <a:off x="907642" y="800387"/>
            <a:ext cx="7558629" cy="0"/>
          </a:xfrm>
          <a:prstGeom prst="line">
            <a:avLst/>
          </a:prstGeom>
          <a:ln w="12700" cmpd="sng">
            <a:solidFill>
              <a:srgbClr val="2045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575065" y="4666345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zh-CN" altLang="en-US" sz="1000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</a:t>
            </a:r>
            <a:endParaRPr kumimoji="1" lang="zh-CN" altLang="en-US" sz="10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841375" y="1372235"/>
            <a:ext cx="7559040" cy="24622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感谢您下载办公资源网平台上提供的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PPT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作品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为了您和办公资源以及原创作者的利益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请勿复制、传播、销售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否则将承担法律责任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!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办公资源将对作品进行维权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按照传播下载次数进行十倍的索取赔偿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!</a:t>
            </a:r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1. 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在办公资源出售的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PPT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模板是免版税类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(RF: Royalty-Free)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正版受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《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中国人民共和国著作法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》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和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《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世界版权公约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》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的保护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作品的所有权、版权和著作权归办公资源所有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您下载的是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PPT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模板素材的使用权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.</a:t>
            </a:r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2. 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不得将办公资源的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PPT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模板、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PPT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素材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本身用于再出售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或者出租、出借、转让、分销、发布或者作为礼物供他人使用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,</a:t>
            </a:r>
            <a:r>
              <a:rPr lang="zh-CN" altLang="en-US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不得转授权、出卖、转让本协议或者本协议中的权利</a:t>
            </a:r>
            <a:r>
              <a:rPr lang="en-US" altLang="zh-CN" sz="1400" b="1">
                <a:solidFill>
                  <a:schemeClr val="tx1">
                    <a:lumMod val="85000"/>
                    <a:lumOff val="15000"/>
                  </a:schemeClr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.</a:t>
            </a:r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endParaRPr lang="en-US" altLang="zh-CN" sz="14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 descr="封面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"/>
            <a:ext cx="9139555" cy="514159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04900" y="1007745"/>
            <a:ext cx="7059930" cy="3016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476849" y="1753091"/>
            <a:ext cx="424688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80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76200" dir="6000000" sx="98000" sy="98000" algn="tl" rotWithShape="0">
                    <a:prstClr val="black">
                      <a:alpha val="23000"/>
                    </a:prstClr>
                  </a:outerShdw>
                </a:effectLst>
                <a:ea typeface="阿里巴巴普惠体 R" panose="00020600040101010101" charset="-122"/>
                <a:cs typeface="阿里巴巴普惠体 R" panose="00020600040101010101" charset="-122"/>
              </a:rPr>
              <a:t>谢谢观看</a:t>
            </a:r>
            <a:endParaRPr lang="zh-CN" altLang="en-US" sz="800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76200" dir="6000000" sx="98000" sy="98000" algn="tl" rotWithShape="0">
                  <a:prstClr val="black">
                    <a:alpha val="23000"/>
                  </a:prstClr>
                </a:outerShdw>
              </a:effectLst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endParaRPr kumimoji="1" lang="en-US" altLang="zh-CN" sz="8000" b="1">
              <a:solidFill>
                <a:schemeClr val="tx1">
                  <a:lumMod val="85000"/>
                  <a:lumOff val="15000"/>
                </a:schemeClr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1682666" y="2209839"/>
            <a:ext cx="447626" cy="492866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339" y="2212220"/>
            <a:ext cx="7019167" cy="4928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1" tIns="0" rIns="134981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4" y="163721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3945" y="1633639"/>
            <a:ext cx="640487" cy="58453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1390994" y="2940804"/>
            <a:ext cx="6270345" cy="1269070"/>
          </a:xfrm>
          <a:prstGeom prst="rect">
            <a:avLst/>
          </a:prstGeom>
          <a:noFill/>
          <a:ln w="25400">
            <a:noFill/>
          </a:ln>
        </p:spPr>
        <p:txBody>
          <a:bodyPr lIns="91427" tIns="45712" rIns="91427" bIns="45712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模板下载：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hlinkClick r:id="rId3"/>
              </a:rPr>
              <a:t>www.ppthui.com/muban/</a:t>
            </a:r>
            <a:r>
              <a:rPr lang="en-US" altLang="zh-CN" sz="105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</a:rPr>
              <a:t>   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行业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4"/>
              </a:rPr>
              <a:t>www.ppthui.com/hangye/</a:t>
            </a:r>
            <a:endParaRPr lang="en-US" altLang="zh-CN" sz="105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工作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5"/>
              </a:rPr>
              <a:t>www.ppthui.com/gongzuo/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节日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6"/>
              </a:rPr>
              <a:t>www.ppthui.com/jieri/</a:t>
            </a:r>
            <a:endParaRPr lang="en-US" altLang="zh-CN" sz="105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背景图片：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7"/>
              </a:rPr>
              <a:t>www.ppthui.com/beijing/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            PPT</a:t>
            </a:r>
            <a:r>
              <a:rPr lang="zh-CN" altLang="en-US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</a:rPr>
              <a:t>课件模板：</a:t>
            </a:r>
            <a:r>
              <a:rPr lang="en-US" altLang="zh-CN" sz="105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hlinkClick r:id="rId8"/>
              </a:rPr>
              <a:t>www.ppthui.com/kejian/</a:t>
            </a:r>
            <a:endParaRPr lang="en-US" altLang="zh-CN" sz="105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8166" y="116946"/>
            <a:ext cx="2857192" cy="142859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6668" y="-10478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6" y="1211580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15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zh-CN" altLang="en-US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81" b="1" i="0" u="none" strike="noStrike" kern="1200" cap="none" spc="15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www.ppthui.com</a:t>
            </a:r>
            <a:endParaRPr kumimoji="0" lang="en-US" altLang="zh-CN" sz="2081" b="1" i="0" u="none" strike="noStrike" kern="1200" cap="none" spc="15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095500" y="2336006"/>
            <a:ext cx="4950619" cy="1473517"/>
          </a:xfrm>
          <a:prstGeom prst="rect">
            <a:avLst/>
          </a:prstGeom>
          <a:noFill/>
          <a:ln w="25400">
            <a:noFill/>
          </a:ln>
        </p:spPr>
        <p:txBody>
          <a:bodyPr wrap="none" lIns="68540" tIns="34268" rIns="68540" bIns="34268" anchor="ctr">
            <a:no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1800"/>
              </a:lnSpc>
            </a:pPr>
            <a:r>
              <a:rPr lang="en-US" altLang="zh-CN" sz="21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1800" b="1" spc="15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1800"/>
              </a:lnSpc>
            </a:pPr>
            <a:endParaRPr lang="en-US" altLang="zh-CN" sz="18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PPT模板下载：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900" b="1">
                <a:solidFill>
                  <a:srgbClr val="FFC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</a:t>
            </a: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行业PPT模板：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工作PPT模板：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节日PPT模板：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900" b="1">
              <a:solidFill>
                <a:srgbClr val="4A452A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1800"/>
              </a:lnSpc>
            </a:pP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党政军事PPT：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900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900" b="1">
                <a:solidFill>
                  <a:srgbClr val="4A452A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教育说课课件：</a:t>
            </a:r>
            <a:r>
              <a:rPr lang="en-US" altLang="zh-CN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9924" y="72723"/>
            <a:ext cx="2142045" cy="107102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414939" y="3809524"/>
            <a:ext cx="6315551" cy="102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模板：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行业</a:t>
            </a: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</a:t>
            </a:r>
            <a:r>
              <a:rPr lang="en-US" altLang="zh-CN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sz="9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丨</a:t>
            </a:r>
            <a:r>
              <a:rPr lang="zh-CN" altLang="en-US" sz="9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75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 sz="67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/>
            <a:r>
              <a:rPr lang="en-US" altLang="zh-CN" sz="105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05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等腰三角形 4"/>
          <p:cNvSpPr/>
          <p:nvPr/>
        </p:nvSpPr>
        <p:spPr>
          <a:xfrm rot="5400000" flipH="1">
            <a:off x="-1090919" y="1090919"/>
            <a:ext cx="5151968" cy="2970131"/>
          </a:xfrm>
          <a:custGeom>
            <a:rect l="l" t="t" r="r" b="b"/>
            <a:pathLst>
              <a:path w="5151968" h="5410203">
                <a:moveTo>
                  <a:pt x="5151967" y="2023534"/>
                </a:moveTo>
                <a:lnTo>
                  <a:pt x="0" y="2023534"/>
                </a:lnTo>
                <a:lnTo>
                  <a:pt x="2575984" y="0"/>
                </a:lnTo>
                <a:close/>
                <a:moveTo>
                  <a:pt x="5151968" y="2023536"/>
                </a:moveTo>
                <a:lnTo>
                  <a:pt x="5151968" y="5410203"/>
                </a:lnTo>
                <a:lnTo>
                  <a:pt x="8468" y="5410203"/>
                </a:lnTo>
                <a:lnTo>
                  <a:pt x="8468" y="2023536"/>
                </a:lnTo>
                <a:close/>
              </a:path>
            </a:pathLst>
          </a:custGeom>
          <a:solidFill>
            <a:srgbClr val="37AA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56714" y="798627"/>
            <a:ext cx="12939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400" b="1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前言</a:t>
            </a:r>
            <a:endParaRPr kumimoji="1" lang="en-US" altLang="zh-CN" sz="4400" b="1">
              <a:solidFill>
                <a:srgbClr val="40404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50157" y="1405607"/>
            <a:ext cx="43390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ea typeface="阿里巴巴普惠体 R" panose="00020600040101010101" charset="-122"/>
                <a:cs typeface="阿里巴巴普惠体 R" panose="00020600040101010101" charset="-122"/>
              </a:rPr>
              <a:t>时光如电，日月如梭，转眼之间，我们的大一生活已经即将结束。作为班长，我的工作是统筹并协调各班委管理好班级的日常事物，努力创建优良的班风学风。回顾上学期，我带领我班班委，在学院团总支和辅导员老师的监督指导下，积极开展班级建设，并根据本班同学的特点和实际需求，积极组织和督促班级同学开展各种丰富多彩的活动，同时狠抓学习不放松。其间，有一定的成果，但是同时也存在许多不足。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 descr="目录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19050"/>
            <a:ext cx="9169400" cy="515810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916277" y="1134680"/>
            <a:ext cx="7226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>
                <a:ea typeface="阿里巴巴普惠体 R" panose="00020600040101010101" charset="-122"/>
                <a:cs typeface="阿里巴巴普惠体 R" panose="00020600040101010101" charset="-122"/>
              </a:rPr>
              <a:t>01</a:t>
            </a:r>
            <a:endParaRPr kumimoji="1" lang="en-US" altLang="zh-CN" sz="3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916277" y="1833404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>
                <a:ea typeface="阿里巴巴普惠体 R" panose="00020600040101010101" charset="-122"/>
                <a:cs typeface="阿里巴巴普惠体 R" panose="00020600040101010101" charset="-122"/>
              </a:rPr>
              <a:t>02</a:t>
            </a:r>
            <a:endParaRPr kumimoji="1" lang="en-US" altLang="zh-CN" sz="3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03577" y="2613740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>
                <a:ea typeface="阿里巴巴普惠体 R" panose="00020600040101010101" charset="-122"/>
                <a:cs typeface="阿里巴巴普惠体 R" panose="00020600040101010101" charset="-122"/>
              </a:rPr>
              <a:t>03</a:t>
            </a:r>
            <a:endParaRPr kumimoji="1" lang="en-US" altLang="zh-CN" sz="3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16277" y="3365971"/>
            <a:ext cx="6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600">
                <a:ea typeface="阿里巴巴普惠体 R" panose="00020600040101010101" charset="-122"/>
                <a:cs typeface="阿里巴巴普惠体 R" panose="00020600040101010101" charset="-122"/>
              </a:rPr>
              <a:t>04</a:t>
            </a:r>
            <a:endParaRPr kumimoji="1" lang="en-US" altLang="zh-CN" sz="3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38907" y="1275607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>
                <a:ea typeface="阿里巴巴普惠体 R" panose="00020600040101010101" charset="-122"/>
                <a:cs typeface="阿里巴巴普惠体 R" panose="00020600040101010101" charset="-122"/>
              </a:rPr>
              <a:t>班级整体学习成绩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38906" y="1970396"/>
            <a:ext cx="18261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>
                <a:ea typeface="阿里巴巴普惠体 R" panose="00020600040101010101" charset="-122"/>
                <a:cs typeface="阿里巴巴普惠体 R" panose="00020600040101010101" charset="-122"/>
              </a:rPr>
              <a:t>班级学风考勤情况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38907" y="2763427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>
                <a:ea typeface="阿里巴巴普惠体 R" panose="00020600040101010101" charset="-122"/>
                <a:cs typeface="阿里巴巴普惠体 R" panose="00020600040101010101" charset="-122"/>
              </a:rPr>
              <a:t>考证及奖惩情况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38907" y="3519859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1600">
                <a:ea typeface="阿里巴巴普惠体 R" panose="00020600040101010101" charset="-122"/>
                <a:cs typeface="阿里巴巴普惠体 R" panose="00020600040101010101" charset="-122"/>
              </a:rPr>
              <a:t>班级活动开展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pic>
        <p:nvPicPr>
          <p:cNvPr id="11" name="图片 10" descr="目录方块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010" y="629920"/>
            <a:ext cx="3314065" cy="352425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454428" y="1470025"/>
            <a:ext cx="1415772" cy="22891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8000">
                <a:ea typeface="阿里巴巴普惠体 R" panose="00020600040101010101" charset="-122"/>
                <a:cs typeface="阿里巴巴普惠体 R" panose="00020600040101010101" charset="-122"/>
              </a:rPr>
              <a:t>目录</a:t>
            </a:r>
            <a:endParaRPr lang="zh-CN" altLang="en-US" sz="80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11910" y="1379855"/>
            <a:ext cx="2014220" cy="2531745"/>
          </a:xfrm>
          <a:prstGeom prst="rect">
            <a:avLst/>
          </a:prstGeom>
          <a:noFill/>
          <a:ln w="28575">
            <a:solidFill>
              <a:srgbClr val="37AA8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p:transition spd="slow">
    <p:push dir="u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 descr="目录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19050"/>
            <a:ext cx="9169400" cy="5158105"/>
          </a:xfrm>
          <a:prstGeom prst="rect">
            <a:avLst/>
          </a:prstGeom>
        </p:spPr>
      </p:pic>
      <p:pic>
        <p:nvPicPr>
          <p:cNvPr id="3" name="图片 2" descr="目录方块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575" y="517525"/>
            <a:ext cx="1327150" cy="141097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19405" y="791184"/>
            <a:ext cx="697627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7200" b="1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1</a:t>
            </a:r>
            <a:endParaRPr kumimoji="1" lang="en-US" altLang="zh-CN" sz="7200" b="1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04655" y="2642882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800">
                <a:ea typeface="阿里巴巴普惠体 R" panose="00020600040101010101" charset="-122"/>
                <a:cs typeface="阿里巴巴普惠体 R" panose="00020600040101010101" charset="-122"/>
              </a:rPr>
              <a:t>班级整体学习成绩</a:t>
            </a:r>
            <a:endParaRPr lang="zh-CN" altLang="en-US" sz="48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500">
        <p14:window/>
      </p:transition>
    </mc:Choice>
    <mc:Fallback>
      <p:transition spd="slow">
        <p:fade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467704" y="79362"/>
            <a:ext cx="643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ea typeface="阿里巴巴普惠体 R" panose="00020600040101010101" charset="-122"/>
                <a:cs typeface="阿里巴巴普惠体 R" panose="00020600040101010101" charset="-122"/>
              </a:rPr>
              <a:t>上学期考试成绩总结</a:t>
            </a:r>
            <a:endParaRPr kumimoji="1" lang="zh-CN" altLang="en-US" sz="32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>
            <a:off x="907642" y="758399"/>
            <a:ext cx="7558629" cy="0"/>
          </a:xfrm>
          <a:prstGeom prst="line">
            <a:avLst/>
          </a:prstGeom>
          <a:ln w="12700" cmpd="sng">
            <a:solidFill>
              <a:srgbClr val="2045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65"/>
          <p:cNvCxnSpPr/>
          <p:nvPr/>
        </p:nvCxnSpPr>
        <p:spPr>
          <a:xfrm flipH="1">
            <a:off x="1467704" y="1832957"/>
            <a:ext cx="3533162" cy="24303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184091" y="1043645"/>
            <a:ext cx="1198065" cy="700190"/>
          </a:xfrm>
          <a:prstGeom prst="rect">
            <a:avLst/>
          </a:prstGeom>
          <a:noFill/>
        </p:spPr>
        <p:txBody>
          <a:bodyPr wrap="none" lIns="68570" tIns="34289" rIns="68570" bIns="34289" rtlCol="0">
            <a:spAutoFit/>
          </a:bodyPr>
          <a:lstStyle/>
          <a:p>
            <a:pPr defTabSz="685800"/>
            <a:r>
              <a:rPr lang="en-US" altLang="zh-CN" sz="4100" b="1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88%</a:t>
            </a:r>
            <a:endParaRPr lang="en-US" altLang="zh-CN" sz="4100" b="1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84091" y="1929328"/>
            <a:ext cx="1198065" cy="700190"/>
          </a:xfrm>
          <a:prstGeom prst="rect">
            <a:avLst/>
          </a:prstGeom>
          <a:noFill/>
        </p:spPr>
        <p:txBody>
          <a:bodyPr wrap="none" lIns="68570" tIns="34289" rIns="68570" bIns="34289" rtlCol="0">
            <a:spAutoFit/>
          </a:bodyPr>
          <a:lstStyle/>
          <a:p>
            <a:pPr defTabSz="685800"/>
            <a:r>
              <a:rPr lang="en-US" altLang="zh-CN" sz="4100" b="1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11%</a:t>
            </a:r>
            <a:endParaRPr lang="en-US" altLang="zh-CN" sz="4100" b="1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84091" y="2905279"/>
            <a:ext cx="1198065" cy="700190"/>
          </a:xfrm>
          <a:prstGeom prst="rect">
            <a:avLst/>
          </a:prstGeom>
          <a:noFill/>
        </p:spPr>
        <p:txBody>
          <a:bodyPr wrap="none" lIns="68570" tIns="34289" rIns="68570" bIns="34289" rtlCol="0">
            <a:spAutoFit/>
          </a:bodyPr>
          <a:lstStyle/>
          <a:p>
            <a:pPr defTabSz="685800"/>
            <a:r>
              <a:rPr lang="en-US" altLang="zh-CN" sz="4100" b="1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93%</a:t>
            </a:r>
            <a:endParaRPr lang="en-US" altLang="zh-CN" sz="4100" b="1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184091" y="3855439"/>
            <a:ext cx="1198065" cy="700190"/>
          </a:xfrm>
          <a:prstGeom prst="rect">
            <a:avLst/>
          </a:prstGeom>
          <a:noFill/>
        </p:spPr>
        <p:txBody>
          <a:bodyPr wrap="none" lIns="68570" tIns="34289" rIns="68570" bIns="34289" rtlCol="0">
            <a:spAutoFit/>
          </a:bodyPr>
          <a:lstStyle/>
          <a:p>
            <a:pPr defTabSz="685800"/>
            <a:r>
              <a:rPr lang="en-US" altLang="zh-CN" sz="4100" b="1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76%</a:t>
            </a:r>
            <a:endParaRPr lang="en-US" altLang="zh-CN" sz="4100" b="1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283385" y="1345949"/>
            <a:ext cx="3656144" cy="364585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800">
              <a:lnSpc>
                <a:spcPct val="130000"/>
              </a:lnSpc>
            </a:pPr>
            <a:r>
              <a:rPr lang="zh-CN" altLang="en-US" sz="1600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上学期全班</a:t>
            </a:r>
            <a:r>
              <a:rPr lang="en-US" altLang="zh-CN" sz="1600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77</a:t>
            </a:r>
            <a:r>
              <a:rPr lang="zh-CN" altLang="en-US" sz="1600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名同学同学参加期末考试</a:t>
            </a:r>
            <a:endParaRPr lang="zh-CN" altLang="en-US" sz="16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626718" y="1357478"/>
            <a:ext cx="1825245" cy="26654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marL="257175" indent="-257175"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  <a:buFont typeface="Wingdings" panose="05000000000000000000" pitchFamily="2" charset="2"/>
              <a:buChar char="p"/>
            </a:pPr>
            <a:r>
              <a:rPr lang="zh-CN" altLang="en-US" sz="200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及格率</a:t>
            </a:r>
            <a:endParaRPr lang="zh-CN" altLang="en-US" sz="20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626718" y="2136523"/>
            <a:ext cx="1825245" cy="26654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marL="257175" indent="-257175"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  <a:buFont typeface="Wingdings" panose="05000000000000000000" pitchFamily="2" charset="2"/>
              <a:buChar char="p"/>
            </a:pPr>
            <a:r>
              <a:rPr lang="zh-CN" altLang="en-US" sz="2000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挂科率</a:t>
            </a:r>
            <a:endParaRPr lang="zh-CN" altLang="en-US" sz="20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626717" y="3094244"/>
            <a:ext cx="1825245" cy="26654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marL="257175" indent="-257175"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  <a:buFont typeface="Wingdings" panose="05000000000000000000" pitchFamily="2" charset="2"/>
              <a:buChar char="p"/>
            </a:pPr>
            <a:r>
              <a:rPr lang="zh-CN" altLang="en-US" sz="2000" b="1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省二通过率</a:t>
            </a:r>
            <a:endParaRPr lang="zh-CN" altLang="en-US" sz="20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626717" y="4086590"/>
            <a:ext cx="2429555" cy="59702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marL="257175" indent="-257175"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  <a:buFont typeface="Wingdings" panose="05000000000000000000" pitchFamily="2" charset="2"/>
              <a:buChar char="p"/>
            </a:pPr>
            <a:r>
              <a:rPr lang="zh-CN" altLang="en-US" sz="2000" b="1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会计从业资格证书</a:t>
            </a:r>
            <a:endParaRPr lang="en-US" altLang="zh-CN" sz="2000" b="1">
              <a:solidFill>
                <a:schemeClr val="tx2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</a:pPr>
            <a:endParaRPr lang="en-US" altLang="zh-CN" sz="2000" b="1">
              <a:solidFill>
                <a:schemeClr val="tx2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 defTabSz="685800">
              <a:lnSpc>
                <a:spcPts val="1275"/>
              </a:lnSpc>
              <a:buClr>
                <a:prstClr val="white">
                  <a:lumMod val="65000"/>
                </a:prstClr>
              </a:buClr>
            </a:pPr>
            <a:r>
              <a:rPr lang="zh-CN" altLang="en-US" sz="2000" b="1">
                <a:solidFill>
                  <a:schemeClr val="tx2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通过率</a:t>
            </a:r>
            <a:endParaRPr lang="zh-CN" altLang="en-US" sz="20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25848" y="4704329"/>
            <a:ext cx="1892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zh-CN" altLang="en-US" sz="1200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</a:t>
            </a:r>
            <a:endParaRPr kumimoji="1" lang="zh-CN" altLang="en-US" sz="12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上箭头 1"/>
          <p:cNvSpPr/>
          <p:nvPr/>
        </p:nvSpPr>
        <p:spPr>
          <a:xfrm>
            <a:off x="7648698" y="2859784"/>
            <a:ext cx="1099768" cy="2096222"/>
          </a:xfrm>
          <a:prstGeom prst="upArrow">
            <a:avLst/>
          </a:prstGeom>
          <a:solidFill>
            <a:srgbClr val="2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上箭头 2"/>
          <p:cNvSpPr/>
          <p:nvPr/>
        </p:nvSpPr>
        <p:spPr>
          <a:xfrm rot="10800000">
            <a:off x="467544" y="627535"/>
            <a:ext cx="1099768" cy="2096222"/>
          </a:xfrm>
          <a:prstGeom prst="upArrow">
            <a:avLst/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455713" y="1275277"/>
            <a:ext cx="2232578" cy="22325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4024" tIns="214024" rIns="214024" bIns="214024" numCol="1" spcCol="1270" anchor="ctr" anchorCtr="0">
            <a:noAutofit/>
          </a:bodyPr>
          <a:lstStyle/>
          <a:p>
            <a:pPr algn="ctr"/>
            <a:endParaRPr lang="en-US" altLang="zh-CN" sz="1200" b="1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3524280" y="1102476"/>
          <a:ext cx="4320480" cy="256549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134635" y="2798205"/>
            <a:ext cx="2865355" cy="1160814"/>
          </a:xfrm>
          <a:prstGeom prst="rect">
            <a:avLst/>
          </a:prstGeom>
          <a:effectLst/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b="1">
                <a:ea typeface="阿里巴巴普惠体 R" panose="00020600040101010101" charset="-122"/>
                <a:cs typeface="阿里巴巴普惠体 R" panose="00020600040101010101" charset="-122"/>
              </a:rPr>
              <a:t>班级大部分同学学习态度端正，能正确对待学习任务，认真完成自己的学习任务。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TextBox 56"/>
          <p:cNvSpPr txBox="1"/>
          <p:nvPr/>
        </p:nvSpPr>
        <p:spPr>
          <a:xfrm>
            <a:off x="91205" y="91438"/>
            <a:ext cx="2865355" cy="461649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algn="l"/>
            <a:r>
              <a:rPr lang="zh-CN" altLang="en-US" sz="2400" b="1">
                <a:solidFill>
                  <a:schemeClr val="tx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成绩总体情况分析</a:t>
            </a:r>
            <a:endParaRPr lang="zh-CN" altLang="en-US" sz="2400" b="1">
              <a:solidFill>
                <a:schemeClr val="tx1"/>
              </a:solidFill>
              <a:effectLst/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47157" y="988599"/>
            <a:ext cx="3059067" cy="1160814"/>
          </a:xfrm>
          <a:prstGeom prst="rect">
            <a:avLst/>
          </a:prstGeom>
          <a:effectLst/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1600" b="1">
                <a:ea typeface="阿里巴巴普惠体 R" panose="00020600040101010101" charset="-122"/>
                <a:cs typeface="阿里巴巴普惠体 R" panose="00020600040101010101" charset="-122"/>
              </a:rPr>
              <a:t>期末考试前班级同学积极应对考试，认真复习，熟练掌握考试的难点重点，轻松应对考试。</a:t>
            </a:r>
            <a:endParaRPr lang="zh-CN" altLang="en-US" sz="16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25848" y="4704329"/>
            <a:ext cx="1892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zh-CN" altLang="en-US" sz="1200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</a:t>
            </a:r>
            <a:endParaRPr kumimoji="1" lang="zh-CN" altLang="en-US" sz="12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69820" y="1047750"/>
            <a:ext cx="11734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37AA86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40%</a:t>
            </a:r>
            <a:endParaRPr lang="en-US" altLang="zh-CN" sz="2800">
              <a:solidFill>
                <a:srgbClr val="37AA86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H="1" flipV="1">
            <a:off x="3200400" y="1421130"/>
            <a:ext cx="792480" cy="579120"/>
          </a:xfrm>
          <a:prstGeom prst="line">
            <a:avLst/>
          </a:prstGeom>
          <a:ln w="38100">
            <a:solidFill>
              <a:srgbClr val="37AA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467704" y="79362"/>
            <a:ext cx="643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>
                <a:ea typeface="阿里巴巴普惠体 R" panose="00020600040101010101" charset="-122"/>
                <a:cs typeface="阿里巴巴普惠体 R" panose="00020600040101010101" charset="-122"/>
              </a:rPr>
              <a:t>成绩总体情况分析</a:t>
            </a:r>
            <a:endParaRPr kumimoji="1" lang="zh-CN" altLang="en-US" sz="32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>
            <a:off x="907642" y="758399"/>
            <a:ext cx="7558629" cy="0"/>
          </a:xfrm>
          <a:prstGeom prst="line">
            <a:avLst/>
          </a:prstGeom>
          <a:ln w="12700" cmpd="sng">
            <a:solidFill>
              <a:srgbClr val="4A687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/>
          <p:nvPr/>
        </p:nvSpPr>
        <p:spPr>
          <a:xfrm>
            <a:off x="3382584" y="2856955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4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3382585" y="3246473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3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3382585" y="3635982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2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TextBox 9"/>
          <p:cNvSpPr txBox="1"/>
          <p:nvPr/>
        </p:nvSpPr>
        <p:spPr>
          <a:xfrm>
            <a:off x="3382585" y="4025490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1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TextBox 10"/>
          <p:cNvSpPr txBox="1"/>
          <p:nvPr/>
        </p:nvSpPr>
        <p:spPr>
          <a:xfrm>
            <a:off x="3382585" y="1298922"/>
            <a:ext cx="461645" cy="305435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8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9" name="TextBox 11"/>
          <p:cNvSpPr txBox="1"/>
          <p:nvPr/>
        </p:nvSpPr>
        <p:spPr>
          <a:xfrm>
            <a:off x="3382585" y="1688433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7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3382585" y="2077943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6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3382585" y="2467452"/>
            <a:ext cx="46366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4400">
              <a:defRPr/>
            </a:pPr>
            <a:r>
              <a:rPr lang="en-US" altLang="zh-CN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5</a:t>
            </a:r>
            <a:r>
              <a:rPr lang="zh-CN" altLang="en-US" sz="1400" kern="0">
                <a:solidFill>
                  <a:srgbClr val="204550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月</a:t>
            </a:r>
            <a:endParaRPr lang="zh-CN" altLang="en-US" sz="1400" kern="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12" name="直接连接符 15"/>
          <p:cNvCxnSpPr/>
          <p:nvPr/>
        </p:nvCxnSpPr>
        <p:spPr>
          <a:xfrm>
            <a:off x="3996416" y="144548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3" name="直接连接符 16"/>
          <p:cNvCxnSpPr/>
          <p:nvPr/>
        </p:nvCxnSpPr>
        <p:spPr>
          <a:xfrm>
            <a:off x="3996416" y="183499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4" name="直接连接符 17"/>
          <p:cNvCxnSpPr/>
          <p:nvPr/>
        </p:nvCxnSpPr>
        <p:spPr>
          <a:xfrm>
            <a:off x="3996416" y="222450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5" name="直接连接符 18"/>
          <p:cNvCxnSpPr/>
          <p:nvPr/>
        </p:nvCxnSpPr>
        <p:spPr>
          <a:xfrm>
            <a:off x="3996416" y="261401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6" name="直接连接符 19"/>
          <p:cNvCxnSpPr/>
          <p:nvPr/>
        </p:nvCxnSpPr>
        <p:spPr>
          <a:xfrm>
            <a:off x="3996416" y="300352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7" name="直接连接符 20"/>
          <p:cNvCxnSpPr/>
          <p:nvPr/>
        </p:nvCxnSpPr>
        <p:spPr>
          <a:xfrm>
            <a:off x="3996416" y="339303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8" name="直接连接符 21"/>
          <p:cNvCxnSpPr/>
          <p:nvPr/>
        </p:nvCxnSpPr>
        <p:spPr>
          <a:xfrm>
            <a:off x="3996416" y="3782541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9" name="直接连接符 22"/>
          <p:cNvCxnSpPr/>
          <p:nvPr/>
        </p:nvCxnSpPr>
        <p:spPr>
          <a:xfrm>
            <a:off x="3996416" y="4172048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sp>
        <p:nvSpPr>
          <p:cNvPr id="20" name="矩形 19"/>
          <p:cNvSpPr/>
          <p:nvPr/>
        </p:nvSpPr>
        <p:spPr>
          <a:xfrm>
            <a:off x="468897" y="3061678"/>
            <a:ext cx="2763524" cy="132342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000" b="1">
                <a:ea typeface="阿里巴巴普惠体 R" panose="00020600040101010101" charset="-122"/>
                <a:cs typeface="阿里巴巴普惠体 R" panose="00020600040101010101" charset="-122"/>
              </a:rPr>
              <a:t>上学期大部分学习科目都是选修课，学习难度不大，使同学们轻松过关。</a:t>
            </a:r>
            <a:endParaRPr lang="en-US" altLang="zh-CN" sz="2000" b="1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94341" y="1309301"/>
            <a:ext cx="2897368" cy="132342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000" b="1">
                <a:ea typeface="阿里巴巴普惠体 R" panose="00020600040101010101" charset="-122"/>
                <a:cs typeface="阿里巴巴普惠体 R" panose="00020600040101010101" charset="-122"/>
              </a:rPr>
              <a:t>任课老师上课时精心讲学，幽默风趣的教风也是同学们认真学习的重要原因。</a:t>
            </a:r>
            <a:endParaRPr lang="en-US" altLang="zh-CN" sz="2000" b="1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五边形 21"/>
          <p:cNvSpPr/>
          <p:nvPr/>
        </p:nvSpPr>
        <p:spPr>
          <a:xfrm rot="5400000">
            <a:off x="4457819" y="1650690"/>
            <a:ext cx="833070" cy="403404"/>
          </a:xfrm>
          <a:prstGeom prst="homePlate">
            <a:avLst/>
          </a:prstGeom>
          <a:solidFill>
            <a:srgbClr val="37AA8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五边形 22"/>
          <p:cNvSpPr/>
          <p:nvPr/>
        </p:nvSpPr>
        <p:spPr>
          <a:xfrm rot="5400000">
            <a:off x="4973887" y="2412309"/>
            <a:ext cx="1558040" cy="403404"/>
          </a:xfrm>
          <a:prstGeom prst="homePlate">
            <a:avLst/>
          </a:prstGeom>
          <a:solidFill>
            <a:srgbClr val="37AA8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4" name="五边形 23"/>
          <p:cNvSpPr/>
          <p:nvPr/>
        </p:nvSpPr>
        <p:spPr>
          <a:xfrm rot="5400000">
            <a:off x="5852437" y="2801819"/>
            <a:ext cx="1558040" cy="403404"/>
          </a:xfrm>
          <a:prstGeom prst="homePlate">
            <a:avLst/>
          </a:prstGeom>
          <a:solidFill>
            <a:srgbClr val="37AA8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5" name="五边形 24"/>
          <p:cNvSpPr/>
          <p:nvPr/>
        </p:nvSpPr>
        <p:spPr>
          <a:xfrm rot="5400000">
            <a:off x="6925743" y="3386084"/>
            <a:ext cx="1168528" cy="403404"/>
          </a:xfrm>
          <a:prstGeom prst="homePlate">
            <a:avLst/>
          </a:prstGeom>
          <a:solidFill>
            <a:srgbClr val="37AA8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algn="ctr"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0" name="Freeform 89"/>
          <p:cNvSpPr>
            <a:spLocks noChangeAspect="1" noEditPoints="1"/>
          </p:cNvSpPr>
          <p:nvPr/>
        </p:nvSpPr>
        <p:spPr bwMode="auto">
          <a:xfrm>
            <a:off x="7397833" y="3318746"/>
            <a:ext cx="224348" cy="180000"/>
          </a:xfrm>
          <a:custGeom>
            <a:gdLst>
              <a:gd name="T0" fmla="*/ 51 w 173"/>
              <a:gd name="T1" fmla="*/ 35 h 137"/>
              <a:gd name="T2" fmla="*/ 65 w 173"/>
              <a:gd name="T3" fmla="*/ 76 h 137"/>
              <a:gd name="T4" fmla="*/ 136 w 173"/>
              <a:gd name="T5" fmla="*/ 72 h 137"/>
              <a:gd name="T6" fmla="*/ 151 w 173"/>
              <a:gd name="T7" fmla="*/ 35 h 137"/>
              <a:gd name="T8" fmla="*/ 51 w 173"/>
              <a:gd name="T9" fmla="*/ 35 h 137"/>
              <a:gd name="T10" fmla="*/ 8 w 173"/>
              <a:gd name="T11" fmla="*/ 0 h 137"/>
              <a:gd name="T12" fmla="*/ 33 w 173"/>
              <a:gd name="T13" fmla="*/ 0 h 137"/>
              <a:gd name="T14" fmla="*/ 35 w 173"/>
              <a:gd name="T15" fmla="*/ 0 h 137"/>
              <a:gd name="T16" fmla="*/ 39 w 173"/>
              <a:gd name="T17" fmla="*/ 2 h 137"/>
              <a:gd name="T18" fmla="*/ 41 w 173"/>
              <a:gd name="T19" fmla="*/ 6 h 137"/>
              <a:gd name="T20" fmla="*/ 41 w 173"/>
              <a:gd name="T21" fmla="*/ 6 h 137"/>
              <a:gd name="T22" fmla="*/ 45 w 173"/>
              <a:gd name="T23" fmla="*/ 17 h 137"/>
              <a:gd name="T24" fmla="*/ 165 w 173"/>
              <a:gd name="T25" fmla="*/ 17 h 137"/>
              <a:gd name="T26" fmla="*/ 169 w 173"/>
              <a:gd name="T27" fmla="*/ 19 h 137"/>
              <a:gd name="T28" fmla="*/ 171 w 173"/>
              <a:gd name="T29" fmla="*/ 21 h 137"/>
              <a:gd name="T30" fmla="*/ 173 w 173"/>
              <a:gd name="T31" fmla="*/ 27 h 137"/>
              <a:gd name="T32" fmla="*/ 171 w 173"/>
              <a:gd name="T33" fmla="*/ 29 h 137"/>
              <a:gd name="T34" fmla="*/ 171 w 173"/>
              <a:gd name="T35" fmla="*/ 29 h 137"/>
              <a:gd name="T36" fmla="*/ 147 w 173"/>
              <a:gd name="T37" fmla="*/ 84 h 137"/>
              <a:gd name="T38" fmla="*/ 147 w 173"/>
              <a:gd name="T39" fmla="*/ 84 h 137"/>
              <a:gd name="T40" fmla="*/ 145 w 173"/>
              <a:gd name="T41" fmla="*/ 86 h 137"/>
              <a:gd name="T42" fmla="*/ 142 w 173"/>
              <a:gd name="T43" fmla="*/ 88 h 137"/>
              <a:gd name="T44" fmla="*/ 71 w 173"/>
              <a:gd name="T45" fmla="*/ 92 h 137"/>
              <a:gd name="T46" fmla="*/ 75 w 173"/>
              <a:gd name="T47" fmla="*/ 104 h 137"/>
              <a:gd name="T48" fmla="*/ 151 w 173"/>
              <a:gd name="T49" fmla="*/ 104 h 137"/>
              <a:gd name="T50" fmla="*/ 157 w 173"/>
              <a:gd name="T51" fmla="*/ 106 h 137"/>
              <a:gd name="T52" fmla="*/ 163 w 173"/>
              <a:gd name="T53" fmla="*/ 110 h 137"/>
              <a:gd name="T54" fmla="*/ 165 w 173"/>
              <a:gd name="T55" fmla="*/ 114 h 137"/>
              <a:gd name="T56" fmla="*/ 167 w 173"/>
              <a:gd name="T57" fmla="*/ 119 h 137"/>
              <a:gd name="T58" fmla="*/ 165 w 173"/>
              <a:gd name="T59" fmla="*/ 127 h 137"/>
              <a:gd name="T60" fmla="*/ 163 w 173"/>
              <a:gd name="T61" fmla="*/ 131 h 137"/>
              <a:gd name="T62" fmla="*/ 157 w 173"/>
              <a:gd name="T63" fmla="*/ 135 h 137"/>
              <a:gd name="T64" fmla="*/ 151 w 173"/>
              <a:gd name="T65" fmla="*/ 137 h 137"/>
              <a:gd name="T66" fmla="*/ 145 w 173"/>
              <a:gd name="T67" fmla="*/ 135 h 137"/>
              <a:gd name="T68" fmla="*/ 140 w 173"/>
              <a:gd name="T69" fmla="*/ 131 h 137"/>
              <a:gd name="T70" fmla="*/ 136 w 173"/>
              <a:gd name="T71" fmla="*/ 127 h 137"/>
              <a:gd name="T72" fmla="*/ 136 w 173"/>
              <a:gd name="T73" fmla="*/ 119 h 137"/>
              <a:gd name="T74" fmla="*/ 59 w 173"/>
              <a:gd name="T75" fmla="*/ 119 h 137"/>
              <a:gd name="T76" fmla="*/ 59 w 173"/>
              <a:gd name="T77" fmla="*/ 127 h 137"/>
              <a:gd name="T78" fmla="*/ 55 w 173"/>
              <a:gd name="T79" fmla="*/ 131 h 137"/>
              <a:gd name="T80" fmla="*/ 49 w 173"/>
              <a:gd name="T81" fmla="*/ 135 h 137"/>
              <a:gd name="T82" fmla="*/ 43 w 173"/>
              <a:gd name="T83" fmla="*/ 137 h 137"/>
              <a:gd name="T84" fmla="*/ 37 w 173"/>
              <a:gd name="T85" fmla="*/ 135 h 137"/>
              <a:gd name="T86" fmla="*/ 31 w 173"/>
              <a:gd name="T87" fmla="*/ 131 h 137"/>
              <a:gd name="T88" fmla="*/ 30 w 173"/>
              <a:gd name="T89" fmla="*/ 127 h 137"/>
              <a:gd name="T90" fmla="*/ 28 w 173"/>
              <a:gd name="T91" fmla="*/ 119 h 137"/>
              <a:gd name="T92" fmla="*/ 30 w 173"/>
              <a:gd name="T93" fmla="*/ 114 h 137"/>
              <a:gd name="T94" fmla="*/ 31 w 173"/>
              <a:gd name="T95" fmla="*/ 110 h 137"/>
              <a:gd name="T96" fmla="*/ 37 w 173"/>
              <a:gd name="T97" fmla="*/ 106 h 137"/>
              <a:gd name="T98" fmla="*/ 43 w 173"/>
              <a:gd name="T99" fmla="*/ 104 h 137"/>
              <a:gd name="T100" fmla="*/ 59 w 173"/>
              <a:gd name="T101" fmla="*/ 104 h 137"/>
              <a:gd name="T102" fmla="*/ 28 w 173"/>
              <a:gd name="T103" fmla="*/ 15 h 137"/>
              <a:gd name="T104" fmla="*/ 8 w 173"/>
              <a:gd name="T105" fmla="*/ 15 h 137"/>
              <a:gd name="T106" fmla="*/ 4 w 173"/>
              <a:gd name="T107" fmla="*/ 13 h 137"/>
              <a:gd name="T108" fmla="*/ 2 w 173"/>
              <a:gd name="T109" fmla="*/ 11 h 137"/>
              <a:gd name="T110" fmla="*/ 0 w 173"/>
              <a:gd name="T111" fmla="*/ 7 h 137"/>
              <a:gd name="T112" fmla="*/ 2 w 173"/>
              <a:gd name="T113" fmla="*/ 4 h 137"/>
              <a:gd name="T114" fmla="*/ 4 w 173"/>
              <a:gd name="T115" fmla="*/ 0 h 137"/>
              <a:gd name="T116" fmla="*/ 8 w 173"/>
              <a:gd name="T117" fmla="*/ 0 h 13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73" h="137">
                <a:moveTo>
                  <a:pt x="51" y="35"/>
                </a:moveTo>
                <a:lnTo>
                  <a:pt x="65" y="76"/>
                </a:lnTo>
                <a:lnTo>
                  <a:pt x="136" y="72"/>
                </a:lnTo>
                <a:lnTo>
                  <a:pt x="151" y="35"/>
                </a:lnTo>
                <a:lnTo>
                  <a:pt x="51" y="35"/>
                </a:lnTo>
                <a:close/>
                <a:moveTo>
                  <a:pt x="8" y="0"/>
                </a:moveTo>
                <a:lnTo>
                  <a:pt x="33" y="0"/>
                </a:lnTo>
                <a:lnTo>
                  <a:pt x="35" y="0"/>
                </a:lnTo>
                <a:lnTo>
                  <a:pt x="39" y="2"/>
                </a:lnTo>
                <a:lnTo>
                  <a:pt x="41" y="6"/>
                </a:lnTo>
                <a:lnTo>
                  <a:pt x="41" y="6"/>
                </a:lnTo>
                <a:lnTo>
                  <a:pt x="45" y="17"/>
                </a:lnTo>
                <a:lnTo>
                  <a:pt x="165" y="17"/>
                </a:lnTo>
                <a:lnTo>
                  <a:pt x="169" y="19"/>
                </a:lnTo>
                <a:lnTo>
                  <a:pt x="171" y="21"/>
                </a:lnTo>
                <a:lnTo>
                  <a:pt x="173" y="27"/>
                </a:lnTo>
                <a:lnTo>
                  <a:pt x="171" y="29"/>
                </a:lnTo>
                <a:lnTo>
                  <a:pt x="171" y="29"/>
                </a:lnTo>
                <a:lnTo>
                  <a:pt x="147" y="84"/>
                </a:lnTo>
                <a:lnTo>
                  <a:pt x="147" y="84"/>
                </a:lnTo>
                <a:lnTo>
                  <a:pt x="145" y="86"/>
                </a:lnTo>
                <a:lnTo>
                  <a:pt x="142" y="88"/>
                </a:lnTo>
                <a:lnTo>
                  <a:pt x="71" y="92"/>
                </a:lnTo>
                <a:lnTo>
                  <a:pt x="75" y="104"/>
                </a:lnTo>
                <a:lnTo>
                  <a:pt x="151" y="104"/>
                </a:lnTo>
                <a:lnTo>
                  <a:pt x="157" y="106"/>
                </a:lnTo>
                <a:lnTo>
                  <a:pt x="163" y="110"/>
                </a:lnTo>
                <a:lnTo>
                  <a:pt x="165" y="114"/>
                </a:lnTo>
                <a:lnTo>
                  <a:pt x="167" y="119"/>
                </a:lnTo>
                <a:lnTo>
                  <a:pt x="165" y="127"/>
                </a:lnTo>
                <a:lnTo>
                  <a:pt x="163" y="131"/>
                </a:lnTo>
                <a:lnTo>
                  <a:pt x="157" y="135"/>
                </a:lnTo>
                <a:lnTo>
                  <a:pt x="151" y="137"/>
                </a:lnTo>
                <a:lnTo>
                  <a:pt x="145" y="135"/>
                </a:lnTo>
                <a:lnTo>
                  <a:pt x="140" y="131"/>
                </a:lnTo>
                <a:lnTo>
                  <a:pt x="136" y="127"/>
                </a:lnTo>
                <a:lnTo>
                  <a:pt x="136" y="119"/>
                </a:lnTo>
                <a:lnTo>
                  <a:pt x="59" y="119"/>
                </a:lnTo>
                <a:lnTo>
                  <a:pt x="59" y="127"/>
                </a:lnTo>
                <a:lnTo>
                  <a:pt x="55" y="131"/>
                </a:lnTo>
                <a:lnTo>
                  <a:pt x="49" y="135"/>
                </a:lnTo>
                <a:lnTo>
                  <a:pt x="43" y="137"/>
                </a:lnTo>
                <a:lnTo>
                  <a:pt x="37" y="135"/>
                </a:lnTo>
                <a:lnTo>
                  <a:pt x="31" y="131"/>
                </a:lnTo>
                <a:lnTo>
                  <a:pt x="30" y="127"/>
                </a:lnTo>
                <a:lnTo>
                  <a:pt x="28" y="119"/>
                </a:lnTo>
                <a:lnTo>
                  <a:pt x="30" y="114"/>
                </a:lnTo>
                <a:lnTo>
                  <a:pt x="31" y="110"/>
                </a:lnTo>
                <a:lnTo>
                  <a:pt x="37" y="106"/>
                </a:lnTo>
                <a:lnTo>
                  <a:pt x="43" y="104"/>
                </a:lnTo>
                <a:lnTo>
                  <a:pt x="59" y="104"/>
                </a:lnTo>
                <a:lnTo>
                  <a:pt x="28" y="15"/>
                </a:lnTo>
                <a:lnTo>
                  <a:pt x="8" y="15"/>
                </a:lnTo>
                <a:lnTo>
                  <a:pt x="4" y="13"/>
                </a:lnTo>
                <a:lnTo>
                  <a:pt x="2" y="11"/>
                </a:lnTo>
                <a:lnTo>
                  <a:pt x="0" y="7"/>
                </a:lnTo>
                <a:lnTo>
                  <a:pt x="2" y="4"/>
                </a:lnTo>
                <a:lnTo>
                  <a:pt x="4" y="0"/>
                </a:lnTo>
                <a:lnTo>
                  <a:pt x="8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24" tIns="45712" rIns="91424" bIns="45712" numCol="1" anchor="t" anchorCtr="0" compatLnSpc="1"/>
          <a:lstStyle/>
          <a:p>
            <a:pPr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1" name="Freeform 113"/>
          <p:cNvSpPr>
            <a:spLocks noChangeAspect="1"/>
          </p:cNvSpPr>
          <p:nvPr/>
        </p:nvSpPr>
        <p:spPr bwMode="auto">
          <a:xfrm>
            <a:off x="5654080" y="2586736"/>
            <a:ext cx="201038" cy="180000"/>
          </a:xfrm>
          <a:custGeom>
            <a:gdLst>
              <a:gd name="T0" fmla="*/ 90 w 173"/>
              <a:gd name="T1" fmla="*/ 0 h 153"/>
              <a:gd name="T2" fmla="*/ 120 w 173"/>
              <a:gd name="T3" fmla="*/ 2 h 153"/>
              <a:gd name="T4" fmla="*/ 142 w 173"/>
              <a:gd name="T5" fmla="*/ 11 h 153"/>
              <a:gd name="T6" fmla="*/ 159 w 173"/>
              <a:gd name="T7" fmla="*/ 25 h 153"/>
              <a:gd name="T8" fmla="*/ 169 w 173"/>
              <a:gd name="T9" fmla="*/ 45 h 153"/>
              <a:gd name="T10" fmla="*/ 173 w 173"/>
              <a:gd name="T11" fmla="*/ 65 h 153"/>
              <a:gd name="T12" fmla="*/ 169 w 173"/>
              <a:gd name="T13" fmla="*/ 86 h 153"/>
              <a:gd name="T14" fmla="*/ 159 w 173"/>
              <a:gd name="T15" fmla="*/ 104 h 153"/>
              <a:gd name="T16" fmla="*/ 142 w 173"/>
              <a:gd name="T17" fmla="*/ 118 h 153"/>
              <a:gd name="T18" fmla="*/ 120 w 173"/>
              <a:gd name="T19" fmla="*/ 127 h 153"/>
              <a:gd name="T20" fmla="*/ 90 w 173"/>
              <a:gd name="T21" fmla="*/ 131 h 153"/>
              <a:gd name="T22" fmla="*/ 83 w 173"/>
              <a:gd name="T23" fmla="*/ 129 h 153"/>
              <a:gd name="T24" fmla="*/ 73 w 173"/>
              <a:gd name="T25" fmla="*/ 127 h 153"/>
              <a:gd name="T26" fmla="*/ 57 w 173"/>
              <a:gd name="T27" fmla="*/ 141 h 153"/>
              <a:gd name="T28" fmla="*/ 41 w 173"/>
              <a:gd name="T29" fmla="*/ 149 h 153"/>
              <a:gd name="T30" fmla="*/ 28 w 173"/>
              <a:gd name="T31" fmla="*/ 151 h 153"/>
              <a:gd name="T32" fmla="*/ 16 w 173"/>
              <a:gd name="T33" fmla="*/ 153 h 153"/>
              <a:gd name="T34" fmla="*/ 12 w 173"/>
              <a:gd name="T35" fmla="*/ 151 h 153"/>
              <a:gd name="T36" fmla="*/ 28 w 173"/>
              <a:gd name="T37" fmla="*/ 141 h 153"/>
              <a:gd name="T38" fmla="*/ 35 w 173"/>
              <a:gd name="T39" fmla="*/ 129 h 153"/>
              <a:gd name="T40" fmla="*/ 35 w 173"/>
              <a:gd name="T41" fmla="*/ 121 h 153"/>
              <a:gd name="T42" fmla="*/ 33 w 173"/>
              <a:gd name="T43" fmla="*/ 116 h 153"/>
              <a:gd name="T44" fmla="*/ 16 w 173"/>
              <a:gd name="T45" fmla="*/ 102 h 153"/>
              <a:gd name="T46" fmla="*/ 4 w 173"/>
              <a:gd name="T47" fmla="*/ 84 h 153"/>
              <a:gd name="T48" fmla="*/ 0 w 173"/>
              <a:gd name="T49" fmla="*/ 65 h 153"/>
              <a:gd name="T50" fmla="*/ 6 w 173"/>
              <a:gd name="T51" fmla="*/ 45 h 153"/>
              <a:gd name="T52" fmla="*/ 18 w 173"/>
              <a:gd name="T53" fmla="*/ 25 h 153"/>
              <a:gd name="T54" fmla="*/ 37 w 173"/>
              <a:gd name="T55" fmla="*/ 11 h 153"/>
              <a:gd name="T56" fmla="*/ 63 w 173"/>
              <a:gd name="T57" fmla="*/ 2 h 153"/>
              <a:gd name="T58" fmla="*/ 90 w 173"/>
              <a:gd name="T59" fmla="*/ 0 h 15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73" h="153">
                <a:moveTo>
                  <a:pt x="90" y="0"/>
                </a:moveTo>
                <a:lnTo>
                  <a:pt x="120" y="2"/>
                </a:lnTo>
                <a:lnTo>
                  <a:pt x="142" y="11"/>
                </a:lnTo>
                <a:lnTo>
                  <a:pt x="159" y="25"/>
                </a:lnTo>
                <a:lnTo>
                  <a:pt x="169" y="45"/>
                </a:lnTo>
                <a:lnTo>
                  <a:pt x="173" y="65"/>
                </a:lnTo>
                <a:lnTo>
                  <a:pt x="169" y="86"/>
                </a:lnTo>
                <a:lnTo>
                  <a:pt x="159" y="104"/>
                </a:lnTo>
                <a:lnTo>
                  <a:pt x="142" y="118"/>
                </a:lnTo>
                <a:lnTo>
                  <a:pt x="120" y="127"/>
                </a:lnTo>
                <a:lnTo>
                  <a:pt x="90" y="131"/>
                </a:lnTo>
                <a:lnTo>
                  <a:pt x="83" y="129"/>
                </a:lnTo>
                <a:lnTo>
                  <a:pt x="73" y="127"/>
                </a:lnTo>
                <a:lnTo>
                  <a:pt x="57" y="141"/>
                </a:lnTo>
                <a:lnTo>
                  <a:pt x="41" y="149"/>
                </a:lnTo>
                <a:lnTo>
                  <a:pt x="28" y="151"/>
                </a:lnTo>
                <a:lnTo>
                  <a:pt x="16" y="153"/>
                </a:lnTo>
                <a:lnTo>
                  <a:pt x="12" y="151"/>
                </a:lnTo>
                <a:lnTo>
                  <a:pt x="28" y="141"/>
                </a:lnTo>
                <a:lnTo>
                  <a:pt x="35" y="129"/>
                </a:lnTo>
                <a:lnTo>
                  <a:pt x="35" y="121"/>
                </a:lnTo>
                <a:lnTo>
                  <a:pt x="33" y="116"/>
                </a:lnTo>
                <a:lnTo>
                  <a:pt x="16" y="102"/>
                </a:lnTo>
                <a:lnTo>
                  <a:pt x="4" y="84"/>
                </a:lnTo>
                <a:lnTo>
                  <a:pt x="0" y="65"/>
                </a:lnTo>
                <a:lnTo>
                  <a:pt x="6" y="45"/>
                </a:lnTo>
                <a:lnTo>
                  <a:pt x="18" y="25"/>
                </a:lnTo>
                <a:lnTo>
                  <a:pt x="37" y="11"/>
                </a:lnTo>
                <a:lnTo>
                  <a:pt x="63" y="2"/>
                </a:lnTo>
                <a:lnTo>
                  <a:pt x="90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24" tIns="45712" rIns="91424" bIns="45712" numCol="1" anchor="t" anchorCtr="0" compatLnSpc="1"/>
          <a:lstStyle/>
          <a:p>
            <a:pPr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2" name="Freeform 197"/>
          <p:cNvSpPr>
            <a:spLocks noChangeAspect="1" noEditPoints="1"/>
          </p:cNvSpPr>
          <p:nvPr/>
        </p:nvSpPr>
        <p:spPr bwMode="auto">
          <a:xfrm>
            <a:off x="6547817" y="2913521"/>
            <a:ext cx="167293" cy="180000"/>
          </a:xfrm>
          <a:custGeom>
            <a:gdLst>
              <a:gd name="T0" fmla="*/ 23 w 157"/>
              <a:gd name="T1" fmla="*/ 136 h 171"/>
              <a:gd name="T2" fmla="*/ 25 w 157"/>
              <a:gd name="T3" fmla="*/ 144 h 171"/>
              <a:gd name="T4" fmla="*/ 132 w 157"/>
              <a:gd name="T5" fmla="*/ 144 h 171"/>
              <a:gd name="T6" fmla="*/ 134 w 157"/>
              <a:gd name="T7" fmla="*/ 136 h 171"/>
              <a:gd name="T8" fmla="*/ 29 w 157"/>
              <a:gd name="T9" fmla="*/ 132 h 171"/>
              <a:gd name="T10" fmla="*/ 23 w 157"/>
              <a:gd name="T11" fmla="*/ 100 h 171"/>
              <a:gd name="T12" fmla="*/ 25 w 157"/>
              <a:gd name="T13" fmla="*/ 112 h 171"/>
              <a:gd name="T14" fmla="*/ 132 w 157"/>
              <a:gd name="T15" fmla="*/ 112 h 171"/>
              <a:gd name="T16" fmla="*/ 134 w 157"/>
              <a:gd name="T17" fmla="*/ 100 h 171"/>
              <a:gd name="T18" fmla="*/ 29 w 157"/>
              <a:gd name="T19" fmla="*/ 96 h 171"/>
              <a:gd name="T20" fmla="*/ 23 w 157"/>
              <a:gd name="T21" fmla="*/ 65 h 171"/>
              <a:gd name="T22" fmla="*/ 25 w 157"/>
              <a:gd name="T23" fmla="*/ 77 h 171"/>
              <a:gd name="T24" fmla="*/ 132 w 157"/>
              <a:gd name="T25" fmla="*/ 77 h 171"/>
              <a:gd name="T26" fmla="*/ 134 w 157"/>
              <a:gd name="T27" fmla="*/ 65 h 171"/>
              <a:gd name="T28" fmla="*/ 29 w 157"/>
              <a:gd name="T29" fmla="*/ 61 h 171"/>
              <a:gd name="T30" fmla="*/ 22 w 157"/>
              <a:gd name="T31" fmla="*/ 24 h 171"/>
              <a:gd name="T32" fmla="*/ 31 w 157"/>
              <a:gd name="T33" fmla="*/ 40 h 171"/>
              <a:gd name="T34" fmla="*/ 49 w 157"/>
              <a:gd name="T35" fmla="*/ 36 h 171"/>
              <a:gd name="T36" fmla="*/ 55 w 157"/>
              <a:gd name="T37" fmla="*/ 16 h 171"/>
              <a:gd name="T38" fmla="*/ 63 w 157"/>
              <a:gd name="T39" fmla="*/ 30 h 171"/>
              <a:gd name="T40" fmla="*/ 78 w 157"/>
              <a:gd name="T41" fmla="*/ 40 h 171"/>
              <a:gd name="T42" fmla="*/ 94 w 157"/>
              <a:gd name="T43" fmla="*/ 30 h 171"/>
              <a:gd name="T44" fmla="*/ 102 w 157"/>
              <a:gd name="T45" fmla="*/ 16 h 171"/>
              <a:gd name="T46" fmla="*/ 108 w 157"/>
              <a:gd name="T47" fmla="*/ 36 h 171"/>
              <a:gd name="T48" fmla="*/ 126 w 157"/>
              <a:gd name="T49" fmla="*/ 40 h 171"/>
              <a:gd name="T50" fmla="*/ 135 w 157"/>
              <a:gd name="T51" fmla="*/ 24 h 171"/>
              <a:gd name="T52" fmla="*/ 153 w 157"/>
              <a:gd name="T53" fmla="*/ 18 h 171"/>
              <a:gd name="T54" fmla="*/ 157 w 157"/>
              <a:gd name="T55" fmla="*/ 163 h 171"/>
              <a:gd name="T56" fmla="*/ 149 w 157"/>
              <a:gd name="T57" fmla="*/ 171 h 171"/>
              <a:gd name="T58" fmla="*/ 2 w 157"/>
              <a:gd name="T59" fmla="*/ 167 h 171"/>
              <a:gd name="T60" fmla="*/ 2 w 157"/>
              <a:gd name="T61" fmla="*/ 20 h 171"/>
              <a:gd name="T62" fmla="*/ 118 w 157"/>
              <a:gd name="T63" fmla="*/ 0 h 171"/>
              <a:gd name="T64" fmla="*/ 128 w 157"/>
              <a:gd name="T65" fmla="*/ 8 h 171"/>
              <a:gd name="T66" fmla="*/ 124 w 157"/>
              <a:gd name="T67" fmla="*/ 32 h 171"/>
              <a:gd name="T68" fmla="*/ 112 w 157"/>
              <a:gd name="T69" fmla="*/ 28 h 171"/>
              <a:gd name="T70" fmla="*/ 112 w 157"/>
              <a:gd name="T71" fmla="*/ 4 h 171"/>
              <a:gd name="T72" fmla="*/ 78 w 157"/>
              <a:gd name="T73" fmla="*/ 0 h 171"/>
              <a:gd name="T74" fmla="*/ 86 w 157"/>
              <a:gd name="T75" fmla="*/ 8 h 171"/>
              <a:gd name="T76" fmla="*/ 82 w 157"/>
              <a:gd name="T77" fmla="*/ 32 h 171"/>
              <a:gd name="T78" fmla="*/ 71 w 157"/>
              <a:gd name="T79" fmla="*/ 28 h 171"/>
              <a:gd name="T80" fmla="*/ 71 w 157"/>
              <a:gd name="T81" fmla="*/ 4 h 171"/>
              <a:gd name="T82" fmla="*/ 39 w 157"/>
              <a:gd name="T83" fmla="*/ 0 h 171"/>
              <a:gd name="T84" fmla="*/ 47 w 157"/>
              <a:gd name="T85" fmla="*/ 8 h 171"/>
              <a:gd name="T86" fmla="*/ 43 w 157"/>
              <a:gd name="T87" fmla="*/ 32 h 171"/>
              <a:gd name="T88" fmla="*/ 31 w 157"/>
              <a:gd name="T89" fmla="*/ 28 h 171"/>
              <a:gd name="T90" fmla="*/ 31 w 157"/>
              <a:gd name="T91" fmla="*/ 4 h 17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57" h="171">
                <a:moveTo>
                  <a:pt x="29" y="132"/>
                </a:moveTo>
                <a:lnTo>
                  <a:pt x="25" y="132"/>
                </a:lnTo>
                <a:lnTo>
                  <a:pt x="23" y="136"/>
                </a:lnTo>
                <a:lnTo>
                  <a:pt x="22" y="138"/>
                </a:lnTo>
                <a:lnTo>
                  <a:pt x="23" y="142"/>
                </a:lnTo>
                <a:lnTo>
                  <a:pt x="25" y="144"/>
                </a:lnTo>
                <a:lnTo>
                  <a:pt x="29" y="146"/>
                </a:lnTo>
                <a:lnTo>
                  <a:pt x="128" y="146"/>
                </a:lnTo>
                <a:lnTo>
                  <a:pt x="132" y="144"/>
                </a:lnTo>
                <a:lnTo>
                  <a:pt x="134" y="142"/>
                </a:lnTo>
                <a:lnTo>
                  <a:pt x="135" y="138"/>
                </a:lnTo>
                <a:lnTo>
                  <a:pt x="134" y="136"/>
                </a:lnTo>
                <a:lnTo>
                  <a:pt x="132" y="132"/>
                </a:lnTo>
                <a:lnTo>
                  <a:pt x="128" y="132"/>
                </a:lnTo>
                <a:lnTo>
                  <a:pt x="29" y="132"/>
                </a:lnTo>
                <a:close/>
                <a:moveTo>
                  <a:pt x="29" y="96"/>
                </a:moveTo>
                <a:lnTo>
                  <a:pt x="25" y="98"/>
                </a:lnTo>
                <a:lnTo>
                  <a:pt x="23" y="100"/>
                </a:lnTo>
                <a:lnTo>
                  <a:pt x="22" y="104"/>
                </a:lnTo>
                <a:lnTo>
                  <a:pt x="23" y="108"/>
                </a:lnTo>
                <a:lnTo>
                  <a:pt x="25" y="112"/>
                </a:lnTo>
                <a:lnTo>
                  <a:pt x="29" y="112"/>
                </a:lnTo>
                <a:lnTo>
                  <a:pt x="128" y="112"/>
                </a:lnTo>
                <a:lnTo>
                  <a:pt x="132" y="112"/>
                </a:lnTo>
                <a:lnTo>
                  <a:pt x="134" y="108"/>
                </a:lnTo>
                <a:lnTo>
                  <a:pt x="135" y="104"/>
                </a:lnTo>
                <a:lnTo>
                  <a:pt x="134" y="100"/>
                </a:lnTo>
                <a:lnTo>
                  <a:pt x="132" y="98"/>
                </a:lnTo>
                <a:lnTo>
                  <a:pt x="128" y="96"/>
                </a:lnTo>
                <a:lnTo>
                  <a:pt x="29" y="96"/>
                </a:lnTo>
                <a:close/>
                <a:moveTo>
                  <a:pt x="29" y="61"/>
                </a:moveTo>
                <a:lnTo>
                  <a:pt x="25" y="63"/>
                </a:lnTo>
                <a:lnTo>
                  <a:pt x="23" y="65"/>
                </a:lnTo>
                <a:lnTo>
                  <a:pt x="22" y="69"/>
                </a:lnTo>
                <a:lnTo>
                  <a:pt x="23" y="73"/>
                </a:lnTo>
                <a:lnTo>
                  <a:pt x="25" y="77"/>
                </a:lnTo>
                <a:lnTo>
                  <a:pt x="29" y="79"/>
                </a:lnTo>
                <a:lnTo>
                  <a:pt x="128" y="79"/>
                </a:lnTo>
                <a:lnTo>
                  <a:pt x="132" y="77"/>
                </a:lnTo>
                <a:lnTo>
                  <a:pt x="134" y="73"/>
                </a:lnTo>
                <a:lnTo>
                  <a:pt x="135" y="69"/>
                </a:lnTo>
                <a:lnTo>
                  <a:pt x="134" y="65"/>
                </a:lnTo>
                <a:lnTo>
                  <a:pt x="132" y="63"/>
                </a:lnTo>
                <a:lnTo>
                  <a:pt x="128" y="61"/>
                </a:lnTo>
                <a:lnTo>
                  <a:pt x="29" y="61"/>
                </a:lnTo>
                <a:close/>
                <a:moveTo>
                  <a:pt x="8" y="16"/>
                </a:moveTo>
                <a:lnTo>
                  <a:pt x="22" y="16"/>
                </a:lnTo>
                <a:lnTo>
                  <a:pt x="22" y="24"/>
                </a:lnTo>
                <a:lnTo>
                  <a:pt x="23" y="30"/>
                </a:lnTo>
                <a:lnTo>
                  <a:pt x="27" y="36"/>
                </a:lnTo>
                <a:lnTo>
                  <a:pt x="31" y="40"/>
                </a:lnTo>
                <a:lnTo>
                  <a:pt x="39" y="40"/>
                </a:lnTo>
                <a:lnTo>
                  <a:pt x="45" y="40"/>
                </a:lnTo>
                <a:lnTo>
                  <a:pt x="49" y="36"/>
                </a:lnTo>
                <a:lnTo>
                  <a:pt x="53" y="30"/>
                </a:lnTo>
                <a:lnTo>
                  <a:pt x="55" y="24"/>
                </a:lnTo>
                <a:lnTo>
                  <a:pt x="55" y="16"/>
                </a:lnTo>
                <a:lnTo>
                  <a:pt x="63" y="16"/>
                </a:lnTo>
                <a:lnTo>
                  <a:pt x="63" y="24"/>
                </a:lnTo>
                <a:lnTo>
                  <a:pt x="63" y="30"/>
                </a:lnTo>
                <a:lnTo>
                  <a:pt x="67" y="36"/>
                </a:lnTo>
                <a:lnTo>
                  <a:pt x="73" y="40"/>
                </a:lnTo>
                <a:lnTo>
                  <a:pt x="78" y="40"/>
                </a:lnTo>
                <a:lnTo>
                  <a:pt x="84" y="40"/>
                </a:lnTo>
                <a:lnTo>
                  <a:pt x="90" y="36"/>
                </a:lnTo>
                <a:lnTo>
                  <a:pt x="94" y="30"/>
                </a:lnTo>
                <a:lnTo>
                  <a:pt x="94" y="24"/>
                </a:lnTo>
                <a:lnTo>
                  <a:pt x="94" y="16"/>
                </a:lnTo>
                <a:lnTo>
                  <a:pt x="102" y="16"/>
                </a:lnTo>
                <a:lnTo>
                  <a:pt x="102" y="24"/>
                </a:lnTo>
                <a:lnTo>
                  <a:pt x="104" y="30"/>
                </a:lnTo>
                <a:lnTo>
                  <a:pt x="108" y="36"/>
                </a:lnTo>
                <a:lnTo>
                  <a:pt x="112" y="40"/>
                </a:lnTo>
                <a:lnTo>
                  <a:pt x="118" y="40"/>
                </a:lnTo>
                <a:lnTo>
                  <a:pt x="126" y="40"/>
                </a:lnTo>
                <a:lnTo>
                  <a:pt x="130" y="36"/>
                </a:lnTo>
                <a:lnTo>
                  <a:pt x="134" y="30"/>
                </a:lnTo>
                <a:lnTo>
                  <a:pt x="135" y="24"/>
                </a:lnTo>
                <a:lnTo>
                  <a:pt x="135" y="16"/>
                </a:lnTo>
                <a:lnTo>
                  <a:pt x="149" y="16"/>
                </a:lnTo>
                <a:lnTo>
                  <a:pt x="153" y="18"/>
                </a:lnTo>
                <a:lnTo>
                  <a:pt x="155" y="20"/>
                </a:lnTo>
                <a:lnTo>
                  <a:pt x="157" y="24"/>
                </a:lnTo>
                <a:lnTo>
                  <a:pt x="157" y="163"/>
                </a:lnTo>
                <a:lnTo>
                  <a:pt x="155" y="167"/>
                </a:lnTo>
                <a:lnTo>
                  <a:pt x="153" y="171"/>
                </a:lnTo>
                <a:lnTo>
                  <a:pt x="149" y="171"/>
                </a:lnTo>
                <a:lnTo>
                  <a:pt x="8" y="171"/>
                </a:lnTo>
                <a:lnTo>
                  <a:pt x="4" y="171"/>
                </a:lnTo>
                <a:lnTo>
                  <a:pt x="2" y="167"/>
                </a:lnTo>
                <a:lnTo>
                  <a:pt x="0" y="163"/>
                </a:lnTo>
                <a:lnTo>
                  <a:pt x="0" y="24"/>
                </a:lnTo>
                <a:lnTo>
                  <a:pt x="2" y="20"/>
                </a:lnTo>
                <a:lnTo>
                  <a:pt x="4" y="18"/>
                </a:lnTo>
                <a:lnTo>
                  <a:pt x="8" y="16"/>
                </a:lnTo>
                <a:close/>
                <a:moveTo>
                  <a:pt x="118" y="0"/>
                </a:moveTo>
                <a:lnTo>
                  <a:pt x="124" y="0"/>
                </a:lnTo>
                <a:lnTo>
                  <a:pt x="126" y="4"/>
                </a:lnTo>
                <a:lnTo>
                  <a:pt x="128" y="8"/>
                </a:lnTo>
                <a:lnTo>
                  <a:pt x="128" y="24"/>
                </a:lnTo>
                <a:lnTo>
                  <a:pt x="126" y="28"/>
                </a:lnTo>
                <a:lnTo>
                  <a:pt x="124" y="32"/>
                </a:lnTo>
                <a:lnTo>
                  <a:pt x="118" y="32"/>
                </a:lnTo>
                <a:lnTo>
                  <a:pt x="114" y="32"/>
                </a:lnTo>
                <a:lnTo>
                  <a:pt x="112" y="28"/>
                </a:lnTo>
                <a:lnTo>
                  <a:pt x="110" y="24"/>
                </a:lnTo>
                <a:lnTo>
                  <a:pt x="110" y="8"/>
                </a:lnTo>
                <a:lnTo>
                  <a:pt x="112" y="4"/>
                </a:lnTo>
                <a:lnTo>
                  <a:pt x="114" y="0"/>
                </a:lnTo>
                <a:lnTo>
                  <a:pt x="118" y="0"/>
                </a:lnTo>
                <a:close/>
                <a:moveTo>
                  <a:pt x="78" y="0"/>
                </a:moveTo>
                <a:lnTo>
                  <a:pt x="82" y="0"/>
                </a:lnTo>
                <a:lnTo>
                  <a:pt x="86" y="4"/>
                </a:lnTo>
                <a:lnTo>
                  <a:pt x="86" y="8"/>
                </a:lnTo>
                <a:lnTo>
                  <a:pt x="86" y="24"/>
                </a:lnTo>
                <a:lnTo>
                  <a:pt x="86" y="28"/>
                </a:lnTo>
                <a:lnTo>
                  <a:pt x="82" y="32"/>
                </a:lnTo>
                <a:lnTo>
                  <a:pt x="78" y="32"/>
                </a:lnTo>
                <a:lnTo>
                  <a:pt x="75" y="32"/>
                </a:lnTo>
                <a:lnTo>
                  <a:pt x="71" y="28"/>
                </a:lnTo>
                <a:lnTo>
                  <a:pt x="71" y="24"/>
                </a:lnTo>
                <a:lnTo>
                  <a:pt x="71" y="8"/>
                </a:lnTo>
                <a:lnTo>
                  <a:pt x="71" y="4"/>
                </a:lnTo>
                <a:lnTo>
                  <a:pt x="75" y="0"/>
                </a:lnTo>
                <a:lnTo>
                  <a:pt x="78" y="0"/>
                </a:lnTo>
                <a:close/>
                <a:moveTo>
                  <a:pt x="39" y="0"/>
                </a:moveTo>
                <a:lnTo>
                  <a:pt x="43" y="0"/>
                </a:lnTo>
                <a:lnTo>
                  <a:pt x="45" y="4"/>
                </a:lnTo>
                <a:lnTo>
                  <a:pt x="47" y="8"/>
                </a:lnTo>
                <a:lnTo>
                  <a:pt x="47" y="24"/>
                </a:lnTo>
                <a:lnTo>
                  <a:pt x="45" y="28"/>
                </a:lnTo>
                <a:lnTo>
                  <a:pt x="43" y="32"/>
                </a:lnTo>
                <a:lnTo>
                  <a:pt x="39" y="32"/>
                </a:lnTo>
                <a:lnTo>
                  <a:pt x="33" y="32"/>
                </a:lnTo>
                <a:lnTo>
                  <a:pt x="31" y="28"/>
                </a:lnTo>
                <a:lnTo>
                  <a:pt x="29" y="24"/>
                </a:lnTo>
                <a:lnTo>
                  <a:pt x="29" y="8"/>
                </a:lnTo>
                <a:lnTo>
                  <a:pt x="31" y="4"/>
                </a:lnTo>
                <a:lnTo>
                  <a:pt x="33" y="0"/>
                </a:lnTo>
                <a:lnTo>
                  <a:pt x="39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24" tIns="45712" rIns="91424" bIns="45712" numCol="1" anchor="t" anchorCtr="0" compatLnSpc="1"/>
          <a:lstStyle/>
          <a:p>
            <a:pPr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3" name="Freeform 234"/>
          <p:cNvSpPr>
            <a:spLocks noChangeAspect="1"/>
          </p:cNvSpPr>
          <p:nvPr/>
        </p:nvSpPr>
        <p:spPr bwMode="auto">
          <a:xfrm>
            <a:off x="4781101" y="1502330"/>
            <a:ext cx="186506" cy="180000"/>
          </a:xfrm>
          <a:custGeom>
            <a:gdLst>
              <a:gd name="T0" fmla="*/ 94 w 173"/>
              <a:gd name="T1" fmla="*/ 2 h 167"/>
              <a:gd name="T2" fmla="*/ 108 w 173"/>
              <a:gd name="T3" fmla="*/ 7 h 167"/>
              <a:gd name="T4" fmla="*/ 114 w 173"/>
              <a:gd name="T5" fmla="*/ 15 h 167"/>
              <a:gd name="T6" fmla="*/ 118 w 173"/>
              <a:gd name="T7" fmla="*/ 25 h 167"/>
              <a:gd name="T8" fmla="*/ 118 w 173"/>
              <a:gd name="T9" fmla="*/ 37 h 167"/>
              <a:gd name="T10" fmla="*/ 118 w 173"/>
              <a:gd name="T11" fmla="*/ 43 h 167"/>
              <a:gd name="T12" fmla="*/ 120 w 173"/>
              <a:gd name="T13" fmla="*/ 49 h 167"/>
              <a:gd name="T14" fmla="*/ 120 w 173"/>
              <a:gd name="T15" fmla="*/ 55 h 167"/>
              <a:gd name="T16" fmla="*/ 118 w 173"/>
              <a:gd name="T17" fmla="*/ 61 h 167"/>
              <a:gd name="T18" fmla="*/ 116 w 173"/>
              <a:gd name="T19" fmla="*/ 64 h 167"/>
              <a:gd name="T20" fmla="*/ 112 w 173"/>
              <a:gd name="T21" fmla="*/ 72 h 167"/>
              <a:gd name="T22" fmla="*/ 108 w 173"/>
              <a:gd name="T23" fmla="*/ 82 h 167"/>
              <a:gd name="T24" fmla="*/ 106 w 173"/>
              <a:gd name="T25" fmla="*/ 84 h 167"/>
              <a:gd name="T26" fmla="*/ 106 w 173"/>
              <a:gd name="T27" fmla="*/ 100 h 167"/>
              <a:gd name="T28" fmla="*/ 110 w 173"/>
              <a:gd name="T29" fmla="*/ 102 h 167"/>
              <a:gd name="T30" fmla="*/ 118 w 173"/>
              <a:gd name="T31" fmla="*/ 106 h 167"/>
              <a:gd name="T32" fmla="*/ 132 w 173"/>
              <a:gd name="T33" fmla="*/ 112 h 167"/>
              <a:gd name="T34" fmla="*/ 138 w 173"/>
              <a:gd name="T35" fmla="*/ 114 h 167"/>
              <a:gd name="T36" fmla="*/ 142 w 173"/>
              <a:gd name="T37" fmla="*/ 114 h 167"/>
              <a:gd name="T38" fmla="*/ 147 w 173"/>
              <a:gd name="T39" fmla="*/ 116 h 167"/>
              <a:gd name="T40" fmla="*/ 163 w 173"/>
              <a:gd name="T41" fmla="*/ 129 h 167"/>
              <a:gd name="T42" fmla="*/ 173 w 173"/>
              <a:gd name="T43" fmla="*/ 153 h 167"/>
              <a:gd name="T44" fmla="*/ 173 w 173"/>
              <a:gd name="T45" fmla="*/ 159 h 167"/>
              <a:gd name="T46" fmla="*/ 171 w 173"/>
              <a:gd name="T47" fmla="*/ 163 h 167"/>
              <a:gd name="T48" fmla="*/ 165 w 173"/>
              <a:gd name="T49" fmla="*/ 167 h 167"/>
              <a:gd name="T50" fmla="*/ 4 w 173"/>
              <a:gd name="T51" fmla="*/ 165 h 167"/>
              <a:gd name="T52" fmla="*/ 0 w 173"/>
              <a:gd name="T53" fmla="*/ 159 h 167"/>
              <a:gd name="T54" fmla="*/ 0 w 173"/>
              <a:gd name="T55" fmla="*/ 159 h 167"/>
              <a:gd name="T56" fmla="*/ 4 w 173"/>
              <a:gd name="T57" fmla="*/ 143 h 167"/>
              <a:gd name="T58" fmla="*/ 22 w 173"/>
              <a:gd name="T59" fmla="*/ 117 h 167"/>
              <a:gd name="T60" fmla="*/ 30 w 173"/>
              <a:gd name="T61" fmla="*/ 116 h 167"/>
              <a:gd name="T62" fmla="*/ 33 w 173"/>
              <a:gd name="T63" fmla="*/ 114 h 167"/>
              <a:gd name="T64" fmla="*/ 37 w 173"/>
              <a:gd name="T65" fmla="*/ 114 h 167"/>
              <a:gd name="T66" fmla="*/ 47 w 173"/>
              <a:gd name="T67" fmla="*/ 110 h 167"/>
              <a:gd name="T68" fmla="*/ 59 w 173"/>
              <a:gd name="T69" fmla="*/ 104 h 167"/>
              <a:gd name="T70" fmla="*/ 67 w 173"/>
              <a:gd name="T71" fmla="*/ 102 h 167"/>
              <a:gd name="T72" fmla="*/ 67 w 173"/>
              <a:gd name="T73" fmla="*/ 100 h 167"/>
              <a:gd name="T74" fmla="*/ 67 w 173"/>
              <a:gd name="T75" fmla="*/ 84 h 167"/>
              <a:gd name="T76" fmla="*/ 63 w 173"/>
              <a:gd name="T77" fmla="*/ 78 h 167"/>
              <a:gd name="T78" fmla="*/ 59 w 173"/>
              <a:gd name="T79" fmla="*/ 64 h 167"/>
              <a:gd name="T80" fmla="*/ 55 w 173"/>
              <a:gd name="T81" fmla="*/ 62 h 167"/>
              <a:gd name="T82" fmla="*/ 55 w 173"/>
              <a:gd name="T83" fmla="*/ 57 h 167"/>
              <a:gd name="T84" fmla="*/ 53 w 173"/>
              <a:gd name="T85" fmla="*/ 51 h 167"/>
              <a:gd name="T86" fmla="*/ 53 w 173"/>
              <a:gd name="T87" fmla="*/ 45 h 167"/>
              <a:gd name="T88" fmla="*/ 57 w 173"/>
              <a:gd name="T89" fmla="*/ 43 h 167"/>
              <a:gd name="T90" fmla="*/ 55 w 173"/>
              <a:gd name="T91" fmla="*/ 31 h 167"/>
              <a:gd name="T92" fmla="*/ 57 w 173"/>
              <a:gd name="T93" fmla="*/ 19 h 167"/>
              <a:gd name="T94" fmla="*/ 65 w 173"/>
              <a:gd name="T95" fmla="*/ 9 h 167"/>
              <a:gd name="T96" fmla="*/ 79 w 173"/>
              <a:gd name="T97" fmla="*/ 2 h 16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73" h="167">
                <a:moveTo>
                  <a:pt x="86" y="0"/>
                </a:moveTo>
                <a:lnTo>
                  <a:pt x="94" y="2"/>
                </a:lnTo>
                <a:lnTo>
                  <a:pt x="102" y="4"/>
                </a:lnTo>
                <a:lnTo>
                  <a:pt x="108" y="7"/>
                </a:lnTo>
                <a:lnTo>
                  <a:pt x="112" y="11"/>
                </a:lnTo>
                <a:lnTo>
                  <a:pt x="114" y="15"/>
                </a:lnTo>
                <a:lnTo>
                  <a:pt x="116" y="21"/>
                </a:lnTo>
                <a:lnTo>
                  <a:pt x="118" y="25"/>
                </a:lnTo>
                <a:lnTo>
                  <a:pt x="118" y="31"/>
                </a:lnTo>
                <a:lnTo>
                  <a:pt x="118" y="37"/>
                </a:lnTo>
                <a:lnTo>
                  <a:pt x="116" y="43"/>
                </a:lnTo>
                <a:lnTo>
                  <a:pt x="118" y="43"/>
                </a:lnTo>
                <a:lnTo>
                  <a:pt x="120" y="45"/>
                </a:lnTo>
                <a:lnTo>
                  <a:pt x="120" y="49"/>
                </a:lnTo>
                <a:lnTo>
                  <a:pt x="120" y="51"/>
                </a:lnTo>
                <a:lnTo>
                  <a:pt x="120" y="55"/>
                </a:lnTo>
                <a:lnTo>
                  <a:pt x="118" y="57"/>
                </a:lnTo>
                <a:lnTo>
                  <a:pt x="118" y="61"/>
                </a:lnTo>
                <a:lnTo>
                  <a:pt x="118" y="62"/>
                </a:lnTo>
                <a:lnTo>
                  <a:pt x="116" y="64"/>
                </a:lnTo>
                <a:lnTo>
                  <a:pt x="114" y="64"/>
                </a:lnTo>
                <a:lnTo>
                  <a:pt x="112" y="72"/>
                </a:lnTo>
                <a:lnTo>
                  <a:pt x="110" y="78"/>
                </a:lnTo>
                <a:lnTo>
                  <a:pt x="108" y="82"/>
                </a:lnTo>
                <a:lnTo>
                  <a:pt x="106" y="84"/>
                </a:lnTo>
                <a:lnTo>
                  <a:pt x="106" y="84"/>
                </a:lnTo>
                <a:lnTo>
                  <a:pt x="106" y="100"/>
                </a:lnTo>
                <a:lnTo>
                  <a:pt x="106" y="100"/>
                </a:lnTo>
                <a:lnTo>
                  <a:pt x="106" y="102"/>
                </a:lnTo>
                <a:lnTo>
                  <a:pt x="110" y="102"/>
                </a:lnTo>
                <a:lnTo>
                  <a:pt x="114" y="104"/>
                </a:lnTo>
                <a:lnTo>
                  <a:pt x="118" y="106"/>
                </a:lnTo>
                <a:lnTo>
                  <a:pt x="126" y="110"/>
                </a:lnTo>
                <a:lnTo>
                  <a:pt x="132" y="112"/>
                </a:lnTo>
                <a:lnTo>
                  <a:pt x="136" y="114"/>
                </a:lnTo>
                <a:lnTo>
                  <a:pt x="138" y="114"/>
                </a:lnTo>
                <a:lnTo>
                  <a:pt x="140" y="114"/>
                </a:lnTo>
                <a:lnTo>
                  <a:pt x="142" y="114"/>
                </a:lnTo>
                <a:lnTo>
                  <a:pt x="143" y="116"/>
                </a:lnTo>
                <a:lnTo>
                  <a:pt x="147" y="116"/>
                </a:lnTo>
                <a:lnTo>
                  <a:pt x="151" y="117"/>
                </a:lnTo>
                <a:lnTo>
                  <a:pt x="163" y="129"/>
                </a:lnTo>
                <a:lnTo>
                  <a:pt x="169" y="143"/>
                </a:lnTo>
                <a:lnTo>
                  <a:pt x="173" y="153"/>
                </a:lnTo>
                <a:lnTo>
                  <a:pt x="173" y="159"/>
                </a:lnTo>
                <a:lnTo>
                  <a:pt x="173" y="159"/>
                </a:lnTo>
                <a:lnTo>
                  <a:pt x="173" y="159"/>
                </a:lnTo>
                <a:lnTo>
                  <a:pt x="171" y="163"/>
                </a:lnTo>
                <a:lnTo>
                  <a:pt x="169" y="165"/>
                </a:lnTo>
                <a:lnTo>
                  <a:pt x="165" y="167"/>
                </a:lnTo>
                <a:lnTo>
                  <a:pt x="8" y="167"/>
                </a:lnTo>
                <a:lnTo>
                  <a:pt x="4" y="165"/>
                </a:lnTo>
                <a:lnTo>
                  <a:pt x="2" y="163"/>
                </a:lnTo>
                <a:lnTo>
                  <a:pt x="0" y="159"/>
                </a:lnTo>
                <a:lnTo>
                  <a:pt x="0" y="159"/>
                </a:lnTo>
                <a:lnTo>
                  <a:pt x="0" y="159"/>
                </a:lnTo>
                <a:lnTo>
                  <a:pt x="0" y="153"/>
                </a:lnTo>
                <a:lnTo>
                  <a:pt x="4" y="143"/>
                </a:lnTo>
                <a:lnTo>
                  <a:pt x="10" y="129"/>
                </a:lnTo>
                <a:lnTo>
                  <a:pt x="22" y="117"/>
                </a:lnTo>
                <a:lnTo>
                  <a:pt x="26" y="116"/>
                </a:lnTo>
                <a:lnTo>
                  <a:pt x="30" y="116"/>
                </a:lnTo>
                <a:lnTo>
                  <a:pt x="31" y="114"/>
                </a:lnTo>
                <a:lnTo>
                  <a:pt x="33" y="114"/>
                </a:lnTo>
                <a:lnTo>
                  <a:pt x="35" y="114"/>
                </a:lnTo>
                <a:lnTo>
                  <a:pt x="37" y="114"/>
                </a:lnTo>
                <a:lnTo>
                  <a:pt x="41" y="112"/>
                </a:lnTo>
                <a:lnTo>
                  <a:pt x="47" y="110"/>
                </a:lnTo>
                <a:lnTo>
                  <a:pt x="55" y="108"/>
                </a:lnTo>
                <a:lnTo>
                  <a:pt x="59" y="104"/>
                </a:lnTo>
                <a:lnTo>
                  <a:pt x="63" y="104"/>
                </a:lnTo>
                <a:lnTo>
                  <a:pt x="67" y="102"/>
                </a:lnTo>
                <a:lnTo>
                  <a:pt x="67" y="102"/>
                </a:lnTo>
                <a:lnTo>
                  <a:pt x="67" y="100"/>
                </a:lnTo>
                <a:lnTo>
                  <a:pt x="67" y="84"/>
                </a:lnTo>
                <a:lnTo>
                  <a:pt x="67" y="84"/>
                </a:lnTo>
                <a:lnTo>
                  <a:pt x="65" y="82"/>
                </a:lnTo>
                <a:lnTo>
                  <a:pt x="63" y="78"/>
                </a:lnTo>
                <a:lnTo>
                  <a:pt x="61" y="72"/>
                </a:lnTo>
                <a:lnTo>
                  <a:pt x="59" y="64"/>
                </a:lnTo>
                <a:lnTo>
                  <a:pt x="57" y="64"/>
                </a:lnTo>
                <a:lnTo>
                  <a:pt x="55" y="62"/>
                </a:lnTo>
                <a:lnTo>
                  <a:pt x="55" y="61"/>
                </a:lnTo>
                <a:lnTo>
                  <a:pt x="55" y="57"/>
                </a:lnTo>
                <a:lnTo>
                  <a:pt x="53" y="55"/>
                </a:lnTo>
                <a:lnTo>
                  <a:pt x="53" y="51"/>
                </a:lnTo>
                <a:lnTo>
                  <a:pt x="53" y="49"/>
                </a:lnTo>
                <a:lnTo>
                  <a:pt x="53" y="45"/>
                </a:lnTo>
                <a:lnTo>
                  <a:pt x="55" y="43"/>
                </a:lnTo>
                <a:lnTo>
                  <a:pt x="57" y="43"/>
                </a:lnTo>
                <a:lnTo>
                  <a:pt x="55" y="37"/>
                </a:lnTo>
                <a:lnTo>
                  <a:pt x="55" y="31"/>
                </a:lnTo>
                <a:lnTo>
                  <a:pt x="55" y="25"/>
                </a:lnTo>
                <a:lnTo>
                  <a:pt x="57" y="19"/>
                </a:lnTo>
                <a:lnTo>
                  <a:pt x="59" y="13"/>
                </a:lnTo>
                <a:lnTo>
                  <a:pt x="65" y="9"/>
                </a:lnTo>
                <a:lnTo>
                  <a:pt x="71" y="4"/>
                </a:lnTo>
                <a:lnTo>
                  <a:pt x="79" y="2"/>
                </a:lnTo>
                <a:lnTo>
                  <a:pt x="86" y="0"/>
                </a:lnTo>
                <a:close/>
              </a:path>
            </a:pathLst>
          </a:custGeom>
          <a:solidFill>
            <a:sysClr val="window" lastClr="FFFFFF"/>
          </a:solidFill>
          <a:ln w="0">
            <a:noFill/>
            <a:prstDash val="solid"/>
            <a:round/>
          </a:ln>
        </p:spPr>
        <p:txBody>
          <a:bodyPr vert="horz" wrap="square" lIns="91424" tIns="45712" rIns="91424" bIns="45712" numCol="1" anchor="t" anchorCtr="0" compatLnSpc="1"/>
          <a:lstStyle/>
          <a:p>
            <a:pPr defTabSz="914400">
              <a:defRPr/>
            </a:pPr>
            <a:endParaRPr lang="en-US" kern="0">
              <a:solidFill>
                <a:srgbClr val="FFFFFF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625848" y="4704329"/>
            <a:ext cx="1892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zh-CN" altLang="en-US" sz="1200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</a:t>
            </a:r>
            <a:endParaRPr kumimoji="1" lang="zh-CN" altLang="en-US" sz="12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467704" y="79362"/>
            <a:ext cx="643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ea typeface="阿里巴巴普惠体 R" panose="00020600040101010101" charset="-122"/>
                <a:cs typeface="阿里巴巴普惠体 R" panose="00020600040101010101" charset="-122"/>
              </a:rPr>
              <a:t>班级活动开展</a:t>
            </a:r>
            <a:endParaRPr kumimoji="1" lang="zh-CN" altLang="en-US" sz="3200">
              <a:solidFill>
                <a:srgbClr val="20455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3" name="直线连接符 2"/>
          <p:cNvCxnSpPr/>
          <p:nvPr/>
        </p:nvCxnSpPr>
        <p:spPr>
          <a:xfrm>
            <a:off x="907642" y="758399"/>
            <a:ext cx="7558629" cy="0"/>
          </a:xfrm>
          <a:prstGeom prst="line">
            <a:avLst/>
          </a:prstGeom>
          <a:ln w="12700" cmpd="sng">
            <a:solidFill>
              <a:srgbClr val="2045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同侧圆角矩形 3"/>
          <p:cNvSpPr/>
          <p:nvPr/>
        </p:nvSpPr>
        <p:spPr>
          <a:xfrm>
            <a:off x="1307094" y="1063647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同侧圆角矩形 4"/>
          <p:cNvSpPr/>
          <p:nvPr/>
        </p:nvSpPr>
        <p:spPr>
          <a:xfrm>
            <a:off x="1307094" y="3223889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solidFill>
                <a:srgbClr val="40404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41601" y="1543964"/>
            <a:ext cx="2421778" cy="954091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1400" b="1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抓好班级建设和学风建设的同时，我们也没有忽视开展各类活动，以丰富同学们的课余生活。</a:t>
            </a:r>
            <a:endParaRPr lang="zh-CN" altLang="en-US" sz="1400" b="1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8" name="直接连接符 83"/>
          <p:cNvCxnSpPr/>
          <p:nvPr/>
        </p:nvCxnSpPr>
        <p:spPr>
          <a:xfrm>
            <a:off x="1561781" y="2791839"/>
            <a:ext cx="2193593" cy="0"/>
          </a:xfrm>
          <a:prstGeom prst="line">
            <a:avLst/>
          </a:prstGeom>
          <a:ln w="34925" cap="rnd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4"/>
          <p:cNvCxnSpPr/>
          <p:nvPr/>
        </p:nvCxnSpPr>
        <p:spPr>
          <a:xfrm>
            <a:off x="1561781" y="2790043"/>
            <a:ext cx="1437509" cy="0"/>
          </a:xfrm>
          <a:prstGeom prst="line">
            <a:avLst/>
          </a:prstGeom>
          <a:ln w="57150" cap="rnd">
            <a:solidFill>
              <a:schemeClr val="bg1"/>
            </a:solidFill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椭圆 11"/>
          <p:cNvSpPr/>
          <p:nvPr/>
        </p:nvSpPr>
        <p:spPr>
          <a:xfrm>
            <a:off x="1538583" y="3511920"/>
            <a:ext cx="452588" cy="452588"/>
          </a:xfrm>
          <a:prstGeom prst="ellipse">
            <a:avLst/>
          </a:prstGeom>
          <a:noFill/>
          <a:ln w="190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0404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13" name="组合 91"/>
          <p:cNvGrpSpPr/>
          <p:nvPr/>
        </p:nvGrpSpPr>
        <p:grpSpPr>
          <a:xfrm>
            <a:off x="1650701" y="3597893"/>
            <a:ext cx="228351" cy="261219"/>
            <a:chOff x="10856093" y="315913"/>
            <a:chExt cx="419100" cy="479425"/>
          </a:xfrm>
          <a:solidFill>
            <a:srgbClr val="404040"/>
          </a:solidFill>
        </p:grpSpPr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0856093" y="315913"/>
              <a:ext cx="330200" cy="419100"/>
            </a:xfrm>
            <a:custGeom>
              <a:gdLst>
                <a:gd name="T0" fmla="*/ 208 w 208"/>
                <a:gd name="T1" fmla="*/ 264 h 264"/>
                <a:gd name="T2" fmla="*/ 0 w 208"/>
                <a:gd name="T3" fmla="*/ 264 h 264"/>
                <a:gd name="T4" fmla="*/ 0 w 208"/>
                <a:gd name="T5" fmla="*/ 0 h 264"/>
                <a:gd name="T6" fmla="*/ 208 w 208"/>
                <a:gd name="T7" fmla="*/ 0 h 264"/>
                <a:gd name="T8" fmla="*/ 208 w 208"/>
                <a:gd name="T9" fmla="*/ 264 h 264"/>
                <a:gd name="T10" fmla="*/ 19 w 208"/>
                <a:gd name="T11" fmla="*/ 245 h 264"/>
                <a:gd name="T12" fmla="*/ 189 w 208"/>
                <a:gd name="T13" fmla="*/ 245 h 264"/>
                <a:gd name="T14" fmla="*/ 189 w 208"/>
                <a:gd name="T15" fmla="*/ 18 h 264"/>
                <a:gd name="T16" fmla="*/ 19 w 208"/>
                <a:gd name="T17" fmla="*/ 18 h 264"/>
                <a:gd name="T18" fmla="*/ 19 w 208"/>
                <a:gd name="T19" fmla="*/ 245 h 2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64">
                  <a:moveTo>
                    <a:pt x="208" y="264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264"/>
                  </a:lnTo>
                  <a:close/>
                  <a:moveTo>
                    <a:pt x="19" y="245"/>
                  </a:moveTo>
                  <a:lnTo>
                    <a:pt x="189" y="245"/>
                  </a:lnTo>
                  <a:lnTo>
                    <a:pt x="189" y="18"/>
                  </a:lnTo>
                  <a:lnTo>
                    <a:pt x="19" y="18"/>
                  </a:lnTo>
                  <a:lnTo>
                    <a:pt x="19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10930706" y="495301"/>
              <a:ext cx="1793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10930706" y="555626"/>
              <a:ext cx="1793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0930706" y="615951"/>
              <a:ext cx="179388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0930706" y="434975"/>
              <a:ext cx="904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10960868" y="374650"/>
              <a:ext cx="314325" cy="420688"/>
            </a:xfrm>
            <a:custGeom>
              <a:gdLst>
                <a:gd name="T0" fmla="*/ 198 w 198"/>
                <a:gd name="T1" fmla="*/ 265 h 265"/>
                <a:gd name="T2" fmla="*/ 0 w 198"/>
                <a:gd name="T3" fmla="*/ 265 h 265"/>
                <a:gd name="T4" fmla="*/ 0 w 198"/>
                <a:gd name="T5" fmla="*/ 246 h 265"/>
                <a:gd name="T6" fmla="*/ 179 w 198"/>
                <a:gd name="T7" fmla="*/ 246 h 265"/>
                <a:gd name="T8" fmla="*/ 179 w 198"/>
                <a:gd name="T9" fmla="*/ 19 h 265"/>
                <a:gd name="T10" fmla="*/ 160 w 198"/>
                <a:gd name="T11" fmla="*/ 19 h 265"/>
                <a:gd name="T12" fmla="*/ 160 w 198"/>
                <a:gd name="T13" fmla="*/ 0 h 265"/>
                <a:gd name="T14" fmla="*/ 198 w 198"/>
                <a:gd name="T15" fmla="*/ 0 h 265"/>
                <a:gd name="T16" fmla="*/ 198 w 198"/>
                <a:gd name="T17" fmla="*/ 265 h 2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265">
                  <a:moveTo>
                    <a:pt x="198" y="265"/>
                  </a:moveTo>
                  <a:lnTo>
                    <a:pt x="0" y="265"/>
                  </a:lnTo>
                  <a:lnTo>
                    <a:pt x="0" y="246"/>
                  </a:lnTo>
                  <a:lnTo>
                    <a:pt x="179" y="246"/>
                  </a:lnTo>
                  <a:lnTo>
                    <a:pt x="179" y="19"/>
                  </a:lnTo>
                  <a:lnTo>
                    <a:pt x="160" y="19"/>
                  </a:lnTo>
                  <a:lnTo>
                    <a:pt x="160" y="0"/>
                  </a:lnTo>
                  <a:lnTo>
                    <a:pt x="198" y="0"/>
                  </a:lnTo>
                  <a:lnTo>
                    <a:pt x="198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2048258" y="3239140"/>
            <a:ext cx="1959136" cy="87862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b="1">
                <a:ea typeface="阿里巴巴普惠体 R" panose="00020600040101010101" charset="-122"/>
                <a:cs typeface="阿里巴巴普惠体 R" panose="00020600040101010101" charset="-122"/>
              </a:rPr>
              <a:t>通过这些活动，同学们的联系紧密了，交流也加深了，更重要的是通过这些活动，班委会成员加深了与同学之间的交流和沟通。</a:t>
            </a:r>
            <a:endParaRPr lang="zh-CN" altLang="en-US" sz="10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1" name="同侧圆角矩形 20"/>
          <p:cNvSpPr/>
          <p:nvPr/>
        </p:nvSpPr>
        <p:spPr>
          <a:xfrm>
            <a:off x="5868142" y="10296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2" name="同侧圆角矩形 21"/>
          <p:cNvSpPr/>
          <p:nvPr/>
        </p:nvSpPr>
        <p:spPr>
          <a:xfrm>
            <a:off x="5868142" y="31899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>
              <a:solidFill>
                <a:srgbClr val="40404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044493" y="1281195"/>
            <a:ext cx="2421778" cy="146891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b="1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班委组织了许多文体活动，团委也开展了丰富多彩的团日活动，在活动中，同学们的积极性很高，反应也很激烈。</a:t>
            </a:r>
            <a:endParaRPr lang="zh-CN" altLang="en-US" sz="14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25" name="直接连接符 103"/>
          <p:cNvCxnSpPr/>
          <p:nvPr/>
        </p:nvCxnSpPr>
        <p:spPr>
          <a:xfrm>
            <a:off x="6122829" y="2757878"/>
            <a:ext cx="2193593" cy="0"/>
          </a:xfrm>
          <a:prstGeom prst="line">
            <a:avLst/>
          </a:prstGeom>
          <a:ln w="34925" cap="rnd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104"/>
          <p:cNvCxnSpPr/>
          <p:nvPr/>
        </p:nvCxnSpPr>
        <p:spPr>
          <a:xfrm>
            <a:off x="6122823" y="2756082"/>
            <a:ext cx="1096796" cy="0"/>
          </a:xfrm>
          <a:prstGeom prst="line">
            <a:avLst/>
          </a:prstGeom>
          <a:ln w="57150" cap="rnd">
            <a:solidFill>
              <a:schemeClr val="bg1"/>
            </a:solidFill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6099630" y="3477959"/>
            <a:ext cx="452588" cy="452588"/>
          </a:xfrm>
          <a:prstGeom prst="ellipse">
            <a:avLst/>
          </a:prstGeom>
          <a:noFill/>
          <a:ln w="190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404040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30" name="组合 136"/>
          <p:cNvGrpSpPr/>
          <p:nvPr/>
        </p:nvGrpSpPr>
        <p:grpSpPr>
          <a:xfrm>
            <a:off x="6211748" y="3563932"/>
            <a:ext cx="228351" cy="261219"/>
            <a:chOff x="10856093" y="315913"/>
            <a:chExt cx="419100" cy="479425"/>
          </a:xfrm>
          <a:solidFill>
            <a:srgbClr val="404040"/>
          </a:soli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10856093" y="315913"/>
              <a:ext cx="330200" cy="419100"/>
            </a:xfrm>
            <a:custGeom>
              <a:gdLst>
                <a:gd name="T0" fmla="*/ 208 w 208"/>
                <a:gd name="T1" fmla="*/ 264 h 264"/>
                <a:gd name="T2" fmla="*/ 0 w 208"/>
                <a:gd name="T3" fmla="*/ 264 h 264"/>
                <a:gd name="T4" fmla="*/ 0 w 208"/>
                <a:gd name="T5" fmla="*/ 0 h 264"/>
                <a:gd name="T6" fmla="*/ 208 w 208"/>
                <a:gd name="T7" fmla="*/ 0 h 264"/>
                <a:gd name="T8" fmla="*/ 208 w 208"/>
                <a:gd name="T9" fmla="*/ 264 h 264"/>
                <a:gd name="T10" fmla="*/ 19 w 208"/>
                <a:gd name="T11" fmla="*/ 245 h 264"/>
                <a:gd name="T12" fmla="*/ 189 w 208"/>
                <a:gd name="T13" fmla="*/ 245 h 264"/>
                <a:gd name="T14" fmla="*/ 189 w 208"/>
                <a:gd name="T15" fmla="*/ 18 h 264"/>
                <a:gd name="T16" fmla="*/ 19 w 208"/>
                <a:gd name="T17" fmla="*/ 18 h 264"/>
                <a:gd name="T18" fmla="*/ 19 w 208"/>
                <a:gd name="T19" fmla="*/ 245 h 26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8" h="264">
                  <a:moveTo>
                    <a:pt x="208" y="264"/>
                  </a:moveTo>
                  <a:lnTo>
                    <a:pt x="0" y="264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264"/>
                  </a:lnTo>
                  <a:close/>
                  <a:moveTo>
                    <a:pt x="19" y="245"/>
                  </a:moveTo>
                  <a:lnTo>
                    <a:pt x="189" y="245"/>
                  </a:lnTo>
                  <a:lnTo>
                    <a:pt x="189" y="18"/>
                  </a:lnTo>
                  <a:lnTo>
                    <a:pt x="19" y="18"/>
                  </a:lnTo>
                  <a:lnTo>
                    <a:pt x="19" y="2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10930706" y="495301"/>
              <a:ext cx="1793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10930706" y="555626"/>
              <a:ext cx="1793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10930706" y="615951"/>
              <a:ext cx="179388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5" name="Rectangle 11"/>
            <p:cNvSpPr>
              <a:spLocks noChangeArrowheads="1"/>
            </p:cNvSpPr>
            <p:nvPr/>
          </p:nvSpPr>
          <p:spPr bwMode="auto">
            <a:xfrm>
              <a:off x="10930706" y="434975"/>
              <a:ext cx="90488" cy="301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6" name="Freeform 12"/>
            <p:cNvSpPr/>
            <p:nvPr/>
          </p:nvSpPr>
          <p:spPr bwMode="auto">
            <a:xfrm>
              <a:off x="10960868" y="374650"/>
              <a:ext cx="314325" cy="420688"/>
            </a:xfrm>
            <a:custGeom>
              <a:gdLst>
                <a:gd name="T0" fmla="*/ 198 w 198"/>
                <a:gd name="T1" fmla="*/ 265 h 265"/>
                <a:gd name="T2" fmla="*/ 0 w 198"/>
                <a:gd name="T3" fmla="*/ 265 h 265"/>
                <a:gd name="T4" fmla="*/ 0 w 198"/>
                <a:gd name="T5" fmla="*/ 246 h 265"/>
                <a:gd name="T6" fmla="*/ 179 w 198"/>
                <a:gd name="T7" fmla="*/ 246 h 265"/>
                <a:gd name="T8" fmla="*/ 179 w 198"/>
                <a:gd name="T9" fmla="*/ 19 h 265"/>
                <a:gd name="T10" fmla="*/ 160 w 198"/>
                <a:gd name="T11" fmla="*/ 19 h 265"/>
                <a:gd name="T12" fmla="*/ 160 w 198"/>
                <a:gd name="T13" fmla="*/ 0 h 265"/>
                <a:gd name="T14" fmla="*/ 198 w 198"/>
                <a:gd name="T15" fmla="*/ 0 h 265"/>
                <a:gd name="T16" fmla="*/ 198 w 198"/>
                <a:gd name="T17" fmla="*/ 265 h 2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8" h="265">
                  <a:moveTo>
                    <a:pt x="198" y="265"/>
                  </a:moveTo>
                  <a:lnTo>
                    <a:pt x="0" y="265"/>
                  </a:lnTo>
                  <a:lnTo>
                    <a:pt x="0" y="246"/>
                  </a:lnTo>
                  <a:lnTo>
                    <a:pt x="179" y="246"/>
                  </a:lnTo>
                  <a:lnTo>
                    <a:pt x="179" y="19"/>
                  </a:lnTo>
                  <a:lnTo>
                    <a:pt x="160" y="19"/>
                  </a:lnTo>
                  <a:lnTo>
                    <a:pt x="160" y="0"/>
                  </a:lnTo>
                  <a:lnTo>
                    <a:pt x="198" y="0"/>
                  </a:lnTo>
                  <a:lnTo>
                    <a:pt x="198" y="2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404040"/>
                </a:solidFill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6560867" y="3223571"/>
            <a:ext cx="1905404" cy="875545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b="1">
                <a:ea typeface="阿里巴巴普惠体 R" panose="00020600040101010101" charset="-122"/>
                <a:cs typeface="阿里巴巴普惠体 R" panose="00020600040101010101" charset="-122"/>
              </a:rPr>
              <a:t>为以后开展工作创造了条件。除此之外，全班同学还积极参加院校组织的各类活动，展现了当代大学生的精神风貌。</a:t>
            </a:r>
            <a:endParaRPr lang="zh-CN" altLang="en-US" sz="10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3625848" y="4704329"/>
            <a:ext cx="18923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zh-CN" altLang="en-US" sz="1200">
                <a:solidFill>
                  <a:schemeClr val="bg1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办公资源</a:t>
            </a:r>
            <a:endParaRPr kumimoji="1" lang="zh-CN" altLang="en-US" sz="1200">
              <a:solidFill>
                <a:schemeClr val="bg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同心圆 1"/>
          <p:cNvSpPr/>
          <p:nvPr/>
        </p:nvSpPr>
        <p:spPr>
          <a:xfrm>
            <a:off x="1051312" y="1931424"/>
            <a:ext cx="2261374" cy="2261374"/>
          </a:xfrm>
          <a:prstGeom prst="donut">
            <a:avLst>
              <a:gd name="adj" fmla="val 386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" name="椭圆 2"/>
          <p:cNvSpPr>
            <a:spLocks noChangeAspect="1"/>
          </p:cNvSpPr>
          <p:nvPr/>
        </p:nvSpPr>
        <p:spPr>
          <a:xfrm>
            <a:off x="964381" y="1901512"/>
            <a:ext cx="720000" cy="720000"/>
          </a:xfrm>
          <a:prstGeom prst="ellipse">
            <a:avLst/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" name="椭圆 3"/>
          <p:cNvSpPr>
            <a:spLocks noChangeAspect="1"/>
          </p:cNvSpPr>
          <p:nvPr/>
        </p:nvSpPr>
        <p:spPr>
          <a:xfrm>
            <a:off x="2679086" y="1888812"/>
            <a:ext cx="720000" cy="720000"/>
          </a:xfrm>
          <a:prstGeom prst="ellipse">
            <a:avLst/>
          </a:prstGeom>
          <a:solidFill>
            <a:srgbClr val="2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" name="椭圆 4"/>
          <p:cNvSpPr>
            <a:spLocks noChangeAspect="1"/>
          </p:cNvSpPr>
          <p:nvPr/>
        </p:nvSpPr>
        <p:spPr>
          <a:xfrm>
            <a:off x="2679617" y="3392697"/>
            <a:ext cx="720000" cy="720000"/>
          </a:xfrm>
          <a:prstGeom prst="ellipse">
            <a:avLst/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042064" y="3497404"/>
            <a:ext cx="720000" cy="720000"/>
          </a:xfrm>
          <a:prstGeom prst="ellipse">
            <a:avLst/>
          </a:prstGeom>
          <a:solidFill>
            <a:srgbClr val="2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1641999" y="2522111"/>
            <a:ext cx="1080000" cy="1080000"/>
          </a:xfrm>
          <a:prstGeom prst="ellipse">
            <a:avLst/>
          </a:prstGeom>
          <a:solidFill>
            <a:srgbClr val="37AA86"/>
          </a:solidFill>
          <a:ln>
            <a:solidFill>
              <a:srgbClr val="37A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8" name="Freeform 218"/>
          <p:cNvSpPr>
            <a:spLocks noChangeAspect="1" noEditPoints="1"/>
          </p:cNvSpPr>
          <p:nvPr/>
        </p:nvSpPr>
        <p:spPr bwMode="auto">
          <a:xfrm>
            <a:off x="1925169" y="2792111"/>
            <a:ext cx="513659" cy="540000"/>
          </a:xfrm>
          <a:custGeom>
            <a:gdLst>
              <a:gd name="T0" fmla="*/ 61 w 117"/>
              <a:gd name="T1" fmla="*/ 38 h 123"/>
              <a:gd name="T2" fmla="*/ 72 w 117"/>
              <a:gd name="T3" fmla="*/ 43 h 123"/>
              <a:gd name="T4" fmla="*/ 76 w 117"/>
              <a:gd name="T5" fmla="*/ 47 h 123"/>
              <a:gd name="T6" fmla="*/ 63 w 117"/>
              <a:gd name="T7" fmla="*/ 62 h 123"/>
              <a:gd name="T8" fmla="*/ 61 w 117"/>
              <a:gd name="T9" fmla="*/ 59 h 123"/>
              <a:gd name="T10" fmla="*/ 54 w 117"/>
              <a:gd name="T11" fmla="*/ 57 h 123"/>
              <a:gd name="T12" fmla="*/ 49 w 117"/>
              <a:gd name="T13" fmla="*/ 59 h 123"/>
              <a:gd name="T14" fmla="*/ 24 w 117"/>
              <a:gd name="T15" fmla="*/ 83 h 123"/>
              <a:gd name="T16" fmla="*/ 20 w 117"/>
              <a:gd name="T17" fmla="*/ 88 h 123"/>
              <a:gd name="T18" fmla="*/ 20 w 117"/>
              <a:gd name="T19" fmla="*/ 94 h 123"/>
              <a:gd name="T20" fmla="*/ 24 w 117"/>
              <a:gd name="T21" fmla="*/ 100 h 123"/>
              <a:gd name="T22" fmla="*/ 27 w 117"/>
              <a:gd name="T23" fmla="*/ 102 h 123"/>
              <a:gd name="T24" fmla="*/ 33 w 117"/>
              <a:gd name="T25" fmla="*/ 104 h 123"/>
              <a:gd name="T26" fmla="*/ 38 w 117"/>
              <a:gd name="T27" fmla="*/ 102 h 123"/>
              <a:gd name="T28" fmla="*/ 51 w 117"/>
              <a:gd name="T29" fmla="*/ 91 h 123"/>
              <a:gd name="T30" fmla="*/ 58 w 117"/>
              <a:gd name="T31" fmla="*/ 88 h 123"/>
              <a:gd name="T32" fmla="*/ 65 w 117"/>
              <a:gd name="T33" fmla="*/ 91 h 123"/>
              <a:gd name="T34" fmla="*/ 67 w 117"/>
              <a:gd name="T35" fmla="*/ 97 h 123"/>
              <a:gd name="T36" fmla="*/ 65 w 117"/>
              <a:gd name="T37" fmla="*/ 104 h 123"/>
              <a:gd name="T38" fmla="*/ 45 w 117"/>
              <a:gd name="T39" fmla="*/ 121 h 123"/>
              <a:gd name="T40" fmla="*/ 33 w 117"/>
              <a:gd name="T41" fmla="*/ 123 h 123"/>
              <a:gd name="T42" fmla="*/ 11 w 117"/>
              <a:gd name="T43" fmla="*/ 114 h 123"/>
              <a:gd name="T44" fmla="*/ 3 w 117"/>
              <a:gd name="T45" fmla="*/ 102 h 123"/>
              <a:gd name="T46" fmla="*/ 3 w 117"/>
              <a:gd name="T47" fmla="*/ 79 h 123"/>
              <a:gd name="T48" fmla="*/ 32 w 117"/>
              <a:gd name="T49" fmla="*/ 47 h 123"/>
              <a:gd name="T50" fmla="*/ 54 w 117"/>
              <a:gd name="T51" fmla="*/ 38 h 123"/>
              <a:gd name="T52" fmla="*/ 97 w 117"/>
              <a:gd name="T53" fmla="*/ 3 h 123"/>
              <a:gd name="T54" fmla="*/ 108 w 117"/>
              <a:gd name="T55" fmla="*/ 9 h 123"/>
              <a:gd name="T56" fmla="*/ 117 w 117"/>
              <a:gd name="T57" fmla="*/ 32 h 123"/>
              <a:gd name="T58" fmla="*/ 108 w 117"/>
              <a:gd name="T59" fmla="*/ 54 h 123"/>
              <a:gd name="T60" fmla="*/ 75 w 117"/>
              <a:gd name="T61" fmla="*/ 83 h 123"/>
              <a:gd name="T62" fmla="*/ 63 w 117"/>
              <a:gd name="T63" fmla="*/ 85 h 123"/>
              <a:gd name="T64" fmla="*/ 42 w 117"/>
              <a:gd name="T65" fmla="*/ 76 h 123"/>
              <a:gd name="T66" fmla="*/ 54 w 117"/>
              <a:gd name="T67" fmla="*/ 62 h 123"/>
              <a:gd name="T68" fmla="*/ 58 w 117"/>
              <a:gd name="T69" fmla="*/ 64 h 123"/>
              <a:gd name="T70" fmla="*/ 63 w 117"/>
              <a:gd name="T71" fmla="*/ 66 h 123"/>
              <a:gd name="T72" fmla="*/ 70 w 117"/>
              <a:gd name="T73" fmla="*/ 64 h 123"/>
              <a:gd name="T74" fmla="*/ 95 w 117"/>
              <a:gd name="T75" fmla="*/ 41 h 123"/>
              <a:gd name="T76" fmla="*/ 97 w 117"/>
              <a:gd name="T77" fmla="*/ 36 h 123"/>
              <a:gd name="T78" fmla="*/ 97 w 117"/>
              <a:gd name="T79" fmla="*/ 29 h 123"/>
              <a:gd name="T80" fmla="*/ 95 w 117"/>
              <a:gd name="T81" fmla="*/ 24 h 123"/>
              <a:gd name="T82" fmla="*/ 91 w 117"/>
              <a:gd name="T83" fmla="*/ 21 h 123"/>
              <a:gd name="T84" fmla="*/ 86 w 117"/>
              <a:gd name="T85" fmla="*/ 19 h 123"/>
              <a:gd name="T86" fmla="*/ 79 w 117"/>
              <a:gd name="T87" fmla="*/ 21 h 123"/>
              <a:gd name="T88" fmla="*/ 67 w 117"/>
              <a:gd name="T89" fmla="*/ 32 h 123"/>
              <a:gd name="T90" fmla="*/ 61 w 117"/>
              <a:gd name="T91" fmla="*/ 34 h 123"/>
              <a:gd name="T92" fmla="*/ 54 w 117"/>
              <a:gd name="T93" fmla="*/ 32 h 123"/>
              <a:gd name="T94" fmla="*/ 51 w 117"/>
              <a:gd name="T95" fmla="*/ 25 h 123"/>
              <a:gd name="T96" fmla="*/ 54 w 117"/>
              <a:gd name="T97" fmla="*/ 19 h 123"/>
              <a:gd name="T98" fmla="*/ 74 w 117"/>
              <a:gd name="T99" fmla="*/ 3 h 1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17" h="123">
                <a:moveTo>
                  <a:pt x="54" y="38"/>
                </a:moveTo>
                <a:lnTo>
                  <a:pt x="61" y="38"/>
                </a:lnTo>
                <a:lnTo>
                  <a:pt x="66" y="41"/>
                </a:lnTo>
                <a:lnTo>
                  <a:pt x="72" y="43"/>
                </a:lnTo>
                <a:lnTo>
                  <a:pt x="75" y="45"/>
                </a:lnTo>
                <a:lnTo>
                  <a:pt x="76" y="47"/>
                </a:lnTo>
                <a:lnTo>
                  <a:pt x="78" y="47"/>
                </a:lnTo>
                <a:lnTo>
                  <a:pt x="63" y="62"/>
                </a:lnTo>
                <a:lnTo>
                  <a:pt x="62" y="60"/>
                </a:lnTo>
                <a:lnTo>
                  <a:pt x="61" y="59"/>
                </a:lnTo>
                <a:lnTo>
                  <a:pt x="57" y="58"/>
                </a:lnTo>
                <a:lnTo>
                  <a:pt x="54" y="57"/>
                </a:lnTo>
                <a:lnTo>
                  <a:pt x="51" y="58"/>
                </a:lnTo>
                <a:lnTo>
                  <a:pt x="49" y="59"/>
                </a:lnTo>
                <a:lnTo>
                  <a:pt x="46" y="60"/>
                </a:lnTo>
                <a:lnTo>
                  <a:pt x="24" y="83"/>
                </a:lnTo>
                <a:lnTo>
                  <a:pt x="21" y="85"/>
                </a:lnTo>
                <a:lnTo>
                  <a:pt x="20" y="88"/>
                </a:lnTo>
                <a:lnTo>
                  <a:pt x="20" y="91"/>
                </a:lnTo>
                <a:lnTo>
                  <a:pt x="20" y="94"/>
                </a:lnTo>
                <a:lnTo>
                  <a:pt x="21" y="97"/>
                </a:lnTo>
                <a:lnTo>
                  <a:pt x="24" y="100"/>
                </a:lnTo>
                <a:lnTo>
                  <a:pt x="24" y="100"/>
                </a:lnTo>
                <a:lnTo>
                  <a:pt x="27" y="102"/>
                </a:lnTo>
                <a:lnTo>
                  <a:pt x="31" y="104"/>
                </a:lnTo>
                <a:lnTo>
                  <a:pt x="33" y="104"/>
                </a:lnTo>
                <a:lnTo>
                  <a:pt x="36" y="104"/>
                </a:lnTo>
                <a:lnTo>
                  <a:pt x="38" y="102"/>
                </a:lnTo>
                <a:lnTo>
                  <a:pt x="41" y="100"/>
                </a:lnTo>
                <a:lnTo>
                  <a:pt x="51" y="91"/>
                </a:lnTo>
                <a:lnTo>
                  <a:pt x="54" y="89"/>
                </a:lnTo>
                <a:lnTo>
                  <a:pt x="58" y="88"/>
                </a:lnTo>
                <a:lnTo>
                  <a:pt x="61" y="89"/>
                </a:lnTo>
                <a:lnTo>
                  <a:pt x="65" y="91"/>
                </a:lnTo>
                <a:lnTo>
                  <a:pt x="66" y="94"/>
                </a:lnTo>
                <a:lnTo>
                  <a:pt x="67" y="97"/>
                </a:lnTo>
                <a:lnTo>
                  <a:pt x="66" y="101"/>
                </a:lnTo>
                <a:lnTo>
                  <a:pt x="65" y="104"/>
                </a:lnTo>
                <a:lnTo>
                  <a:pt x="55" y="114"/>
                </a:lnTo>
                <a:lnTo>
                  <a:pt x="45" y="121"/>
                </a:lnTo>
                <a:lnTo>
                  <a:pt x="33" y="123"/>
                </a:lnTo>
                <a:lnTo>
                  <a:pt x="33" y="123"/>
                </a:lnTo>
                <a:lnTo>
                  <a:pt x="21" y="121"/>
                </a:lnTo>
                <a:lnTo>
                  <a:pt x="11" y="114"/>
                </a:lnTo>
                <a:lnTo>
                  <a:pt x="10" y="113"/>
                </a:lnTo>
                <a:lnTo>
                  <a:pt x="3" y="102"/>
                </a:lnTo>
                <a:lnTo>
                  <a:pt x="0" y="91"/>
                </a:lnTo>
                <a:lnTo>
                  <a:pt x="3" y="79"/>
                </a:lnTo>
                <a:lnTo>
                  <a:pt x="10" y="70"/>
                </a:lnTo>
                <a:lnTo>
                  <a:pt x="32" y="47"/>
                </a:lnTo>
                <a:lnTo>
                  <a:pt x="42" y="40"/>
                </a:lnTo>
                <a:lnTo>
                  <a:pt x="54" y="38"/>
                </a:lnTo>
                <a:close/>
                <a:moveTo>
                  <a:pt x="86" y="0"/>
                </a:moveTo>
                <a:lnTo>
                  <a:pt x="97" y="3"/>
                </a:lnTo>
                <a:lnTo>
                  <a:pt x="107" y="9"/>
                </a:lnTo>
                <a:lnTo>
                  <a:pt x="108" y="9"/>
                </a:lnTo>
                <a:lnTo>
                  <a:pt x="114" y="20"/>
                </a:lnTo>
                <a:lnTo>
                  <a:pt x="117" y="32"/>
                </a:lnTo>
                <a:lnTo>
                  <a:pt x="114" y="43"/>
                </a:lnTo>
                <a:lnTo>
                  <a:pt x="108" y="54"/>
                </a:lnTo>
                <a:lnTo>
                  <a:pt x="86" y="76"/>
                </a:lnTo>
                <a:lnTo>
                  <a:pt x="75" y="83"/>
                </a:lnTo>
                <a:lnTo>
                  <a:pt x="63" y="85"/>
                </a:lnTo>
                <a:lnTo>
                  <a:pt x="63" y="85"/>
                </a:lnTo>
                <a:lnTo>
                  <a:pt x="51" y="83"/>
                </a:lnTo>
                <a:lnTo>
                  <a:pt x="42" y="76"/>
                </a:lnTo>
                <a:lnTo>
                  <a:pt x="41" y="75"/>
                </a:lnTo>
                <a:lnTo>
                  <a:pt x="54" y="62"/>
                </a:lnTo>
                <a:lnTo>
                  <a:pt x="55" y="63"/>
                </a:lnTo>
                <a:lnTo>
                  <a:pt x="58" y="64"/>
                </a:lnTo>
                <a:lnTo>
                  <a:pt x="61" y="66"/>
                </a:lnTo>
                <a:lnTo>
                  <a:pt x="63" y="66"/>
                </a:lnTo>
                <a:lnTo>
                  <a:pt x="67" y="66"/>
                </a:lnTo>
                <a:lnTo>
                  <a:pt x="70" y="64"/>
                </a:lnTo>
                <a:lnTo>
                  <a:pt x="72" y="63"/>
                </a:lnTo>
                <a:lnTo>
                  <a:pt x="95" y="41"/>
                </a:lnTo>
                <a:lnTo>
                  <a:pt x="96" y="38"/>
                </a:lnTo>
                <a:lnTo>
                  <a:pt x="97" y="36"/>
                </a:lnTo>
                <a:lnTo>
                  <a:pt x="97" y="32"/>
                </a:lnTo>
                <a:lnTo>
                  <a:pt x="97" y="29"/>
                </a:lnTo>
                <a:lnTo>
                  <a:pt x="96" y="26"/>
                </a:lnTo>
                <a:lnTo>
                  <a:pt x="95" y="24"/>
                </a:lnTo>
                <a:lnTo>
                  <a:pt x="93" y="22"/>
                </a:lnTo>
                <a:lnTo>
                  <a:pt x="91" y="21"/>
                </a:lnTo>
                <a:lnTo>
                  <a:pt x="88" y="20"/>
                </a:lnTo>
                <a:lnTo>
                  <a:pt x="86" y="19"/>
                </a:lnTo>
                <a:lnTo>
                  <a:pt x="82" y="20"/>
                </a:lnTo>
                <a:lnTo>
                  <a:pt x="79" y="21"/>
                </a:lnTo>
                <a:lnTo>
                  <a:pt x="76" y="22"/>
                </a:lnTo>
                <a:lnTo>
                  <a:pt x="67" y="32"/>
                </a:lnTo>
                <a:lnTo>
                  <a:pt x="65" y="34"/>
                </a:lnTo>
                <a:lnTo>
                  <a:pt x="61" y="34"/>
                </a:lnTo>
                <a:lnTo>
                  <a:pt x="57" y="34"/>
                </a:lnTo>
                <a:lnTo>
                  <a:pt x="54" y="32"/>
                </a:lnTo>
                <a:lnTo>
                  <a:pt x="51" y="29"/>
                </a:lnTo>
                <a:lnTo>
                  <a:pt x="51" y="25"/>
                </a:lnTo>
                <a:lnTo>
                  <a:pt x="51" y="21"/>
                </a:lnTo>
                <a:lnTo>
                  <a:pt x="54" y="19"/>
                </a:lnTo>
                <a:lnTo>
                  <a:pt x="63" y="9"/>
                </a:lnTo>
                <a:lnTo>
                  <a:pt x="74" y="3"/>
                </a:lnTo>
                <a:lnTo>
                  <a:pt x="8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grpSp>
        <p:nvGrpSpPr>
          <p:cNvPr id="9" name="组合 12"/>
          <p:cNvGrpSpPr>
            <a:grpSpLocks noChangeAspect="1"/>
          </p:cNvGrpSpPr>
          <p:nvPr/>
        </p:nvGrpSpPr>
        <p:grpSpPr>
          <a:xfrm>
            <a:off x="1239449" y="2099562"/>
            <a:ext cx="173775" cy="216000"/>
            <a:chOff x="1103314" y="674687"/>
            <a:chExt cx="169863" cy="211138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130301" y="674687"/>
              <a:ext cx="112713" cy="112713"/>
            </a:xfrm>
            <a:prstGeom prst="ellips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1103314" y="808037"/>
              <a:ext cx="169863" cy="77788"/>
            </a:xfrm>
            <a:custGeom>
              <a:gdLst>
                <a:gd name="T0" fmla="*/ 80 w 107"/>
                <a:gd name="T1" fmla="*/ 0 h 49"/>
                <a:gd name="T2" fmla="*/ 102 w 107"/>
                <a:gd name="T3" fmla="*/ 9 h 49"/>
                <a:gd name="T4" fmla="*/ 107 w 107"/>
                <a:gd name="T5" fmla="*/ 49 h 49"/>
                <a:gd name="T6" fmla="*/ 0 w 107"/>
                <a:gd name="T7" fmla="*/ 49 h 49"/>
                <a:gd name="T8" fmla="*/ 4 w 107"/>
                <a:gd name="T9" fmla="*/ 9 h 49"/>
                <a:gd name="T10" fmla="*/ 27 w 107"/>
                <a:gd name="T11" fmla="*/ 0 h 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49">
                  <a:moveTo>
                    <a:pt x="80" y="0"/>
                  </a:moveTo>
                  <a:lnTo>
                    <a:pt x="102" y="9"/>
                  </a:lnTo>
                  <a:lnTo>
                    <a:pt x="107" y="49"/>
                  </a:lnTo>
                  <a:lnTo>
                    <a:pt x="0" y="49"/>
                  </a:lnTo>
                  <a:lnTo>
                    <a:pt x="4" y="9"/>
                  </a:lnTo>
                  <a:lnTo>
                    <a:pt x="27" y="0"/>
                  </a:lnTo>
                </a:path>
              </a:pathLst>
            </a:cu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2" name="组合 17"/>
          <p:cNvGrpSpPr>
            <a:grpSpLocks noChangeAspect="1"/>
          </p:cNvGrpSpPr>
          <p:nvPr/>
        </p:nvGrpSpPr>
        <p:grpSpPr>
          <a:xfrm>
            <a:off x="2924628" y="2155917"/>
            <a:ext cx="268485" cy="216000"/>
            <a:chOff x="1082676" y="1274762"/>
            <a:chExt cx="211138" cy="169863"/>
          </a:xfrm>
        </p:grpSpPr>
        <p:sp>
          <p:nvSpPr>
            <p:cNvPr id="13" name="Rectangle 20"/>
            <p:cNvSpPr>
              <a:spLocks noChangeArrowheads="1"/>
            </p:cNvSpPr>
            <p:nvPr/>
          </p:nvSpPr>
          <p:spPr bwMode="auto">
            <a:xfrm>
              <a:off x="1082676" y="1274762"/>
              <a:ext cx="211138" cy="169863"/>
            </a:xfrm>
            <a:prstGeom prst="rect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1103314" y="1339850"/>
              <a:ext cx="42863" cy="6985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1103314" y="1317625"/>
              <a:ext cx="169863" cy="42863"/>
            </a:xfrm>
            <a:custGeom>
              <a:gdLst>
                <a:gd name="T0" fmla="*/ 107 w 107"/>
                <a:gd name="T1" fmla="*/ 0 h 27"/>
                <a:gd name="T2" fmla="*/ 53 w 107"/>
                <a:gd name="T3" fmla="*/ 27 h 27"/>
                <a:gd name="T4" fmla="*/ 0 w 107"/>
                <a:gd name="T5" fmla="*/ 0 h 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27">
                  <a:moveTo>
                    <a:pt x="107" y="0"/>
                  </a:moveTo>
                  <a:lnTo>
                    <a:pt x="53" y="27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H="1" flipV="1">
              <a:off x="1230314" y="1339850"/>
              <a:ext cx="42863" cy="6985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17" name="组合 30"/>
          <p:cNvGrpSpPr>
            <a:grpSpLocks noChangeAspect="1"/>
          </p:cNvGrpSpPr>
          <p:nvPr/>
        </p:nvGrpSpPr>
        <p:grpSpPr>
          <a:xfrm>
            <a:off x="1267058" y="3752697"/>
            <a:ext cx="268485" cy="216000"/>
            <a:chOff x="1082676" y="3014662"/>
            <a:chExt cx="211138" cy="169863"/>
          </a:xfrm>
        </p:grpSpPr>
        <p:sp>
          <p:nvSpPr>
            <p:cNvPr id="18" name="Line 86"/>
            <p:cNvSpPr>
              <a:spLocks noChangeShapeType="1"/>
            </p:cNvSpPr>
            <p:nvPr/>
          </p:nvSpPr>
          <p:spPr bwMode="auto">
            <a:xfrm flipH="1">
              <a:off x="1082676" y="3014662"/>
              <a:ext cx="211138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19" name="Line 87"/>
            <p:cNvSpPr>
              <a:spLocks noChangeShapeType="1"/>
            </p:cNvSpPr>
            <p:nvPr/>
          </p:nvSpPr>
          <p:spPr bwMode="auto">
            <a:xfrm>
              <a:off x="1082676" y="3184525"/>
              <a:ext cx="211138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0" name="Line 88"/>
            <p:cNvSpPr>
              <a:spLocks noChangeShapeType="1"/>
            </p:cNvSpPr>
            <p:nvPr/>
          </p:nvSpPr>
          <p:spPr bwMode="auto">
            <a:xfrm>
              <a:off x="1103314" y="3036887"/>
              <a:ext cx="14288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1" name="Line 89"/>
            <p:cNvSpPr>
              <a:spLocks noChangeShapeType="1"/>
            </p:cNvSpPr>
            <p:nvPr/>
          </p:nvSpPr>
          <p:spPr bwMode="auto">
            <a:xfrm>
              <a:off x="1123951" y="3036887"/>
              <a:ext cx="14288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2" name="Line 90"/>
            <p:cNvSpPr>
              <a:spLocks noChangeShapeType="1"/>
            </p:cNvSpPr>
            <p:nvPr/>
          </p:nvSpPr>
          <p:spPr bwMode="auto">
            <a:xfrm>
              <a:off x="1146176" y="3036887"/>
              <a:ext cx="14288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3" name="Rectangle 91"/>
            <p:cNvSpPr>
              <a:spLocks noChangeArrowheads="1"/>
            </p:cNvSpPr>
            <p:nvPr/>
          </p:nvSpPr>
          <p:spPr bwMode="auto">
            <a:xfrm>
              <a:off x="1109664" y="3092450"/>
              <a:ext cx="42863" cy="57150"/>
            </a:xfrm>
            <a:prstGeom prst="rect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4" name="Line 92"/>
            <p:cNvSpPr>
              <a:spLocks noChangeShapeType="1"/>
            </p:cNvSpPr>
            <p:nvPr/>
          </p:nvSpPr>
          <p:spPr bwMode="auto">
            <a:xfrm>
              <a:off x="1174751" y="3092450"/>
              <a:ext cx="49213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5" name="Rectangle 93"/>
            <p:cNvSpPr>
              <a:spLocks noChangeArrowheads="1"/>
            </p:cNvSpPr>
            <p:nvPr/>
          </p:nvSpPr>
          <p:spPr bwMode="auto">
            <a:xfrm>
              <a:off x="1082676" y="3014662"/>
              <a:ext cx="211138" cy="42863"/>
            </a:xfrm>
            <a:prstGeom prst="rect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6" name="Freeform 94"/>
            <p:cNvSpPr/>
            <p:nvPr/>
          </p:nvSpPr>
          <p:spPr bwMode="auto">
            <a:xfrm>
              <a:off x="1082676" y="3078162"/>
              <a:ext cx="211138" cy="106363"/>
            </a:xfrm>
            <a:custGeom>
              <a:gdLst>
                <a:gd name="T0" fmla="*/ 133 w 133"/>
                <a:gd name="T1" fmla="*/ 0 h 67"/>
                <a:gd name="T2" fmla="*/ 133 w 133"/>
                <a:gd name="T3" fmla="*/ 67 h 67"/>
                <a:gd name="T4" fmla="*/ 0 w 133"/>
                <a:gd name="T5" fmla="*/ 67 h 67"/>
                <a:gd name="T6" fmla="*/ 0 w 133"/>
                <a:gd name="T7" fmla="*/ 5 h 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67">
                  <a:moveTo>
                    <a:pt x="133" y="0"/>
                  </a:moveTo>
                  <a:lnTo>
                    <a:pt x="133" y="67"/>
                  </a:lnTo>
                  <a:lnTo>
                    <a:pt x="0" y="67"/>
                  </a:lnTo>
                  <a:lnTo>
                    <a:pt x="0" y="5"/>
                  </a:lnTo>
                </a:path>
              </a:pathLst>
            </a:cu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7" name="Line 95"/>
            <p:cNvSpPr>
              <a:spLocks noChangeShapeType="1"/>
            </p:cNvSpPr>
            <p:nvPr/>
          </p:nvSpPr>
          <p:spPr bwMode="auto">
            <a:xfrm>
              <a:off x="1174751" y="3092450"/>
              <a:ext cx="49213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8" name="Line 96"/>
            <p:cNvSpPr>
              <a:spLocks noChangeShapeType="1"/>
            </p:cNvSpPr>
            <p:nvPr/>
          </p:nvSpPr>
          <p:spPr bwMode="auto">
            <a:xfrm>
              <a:off x="1174751" y="3121025"/>
              <a:ext cx="98425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29" name="Line 97"/>
            <p:cNvSpPr>
              <a:spLocks noChangeShapeType="1"/>
            </p:cNvSpPr>
            <p:nvPr/>
          </p:nvSpPr>
          <p:spPr bwMode="auto">
            <a:xfrm>
              <a:off x="1174751" y="3149600"/>
              <a:ext cx="98425" cy="0"/>
            </a:xfrm>
            <a:prstGeom prst="line">
              <a:avLst/>
            </a:prstGeom>
            <a:noFill/>
            <a:ln w="14288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grpSp>
        <p:nvGrpSpPr>
          <p:cNvPr id="30" name="组合 39"/>
          <p:cNvGrpSpPr>
            <a:grpSpLocks noChangeAspect="1"/>
          </p:cNvGrpSpPr>
          <p:nvPr/>
        </p:nvGrpSpPr>
        <p:grpSpPr>
          <a:xfrm>
            <a:off x="2879359" y="3644697"/>
            <a:ext cx="320516" cy="216000"/>
            <a:chOff x="6084888" y="2105025"/>
            <a:chExt cx="146050" cy="98425"/>
          </a:xfrm>
        </p:grpSpPr>
        <p:sp>
          <p:nvSpPr>
            <p:cNvPr id="31" name="Freeform 393"/>
            <p:cNvSpPr/>
            <p:nvPr/>
          </p:nvSpPr>
          <p:spPr bwMode="auto">
            <a:xfrm>
              <a:off x="6084888" y="2105025"/>
              <a:ext cx="146050" cy="33338"/>
            </a:xfrm>
            <a:custGeom>
              <a:gdLst>
                <a:gd name="T0" fmla="*/ 0 w 120"/>
                <a:gd name="T1" fmla="*/ 27 h 27"/>
                <a:gd name="T2" fmla="*/ 60 w 120"/>
                <a:gd name="T3" fmla="*/ 0 h 27"/>
                <a:gd name="T4" fmla="*/ 120 w 120"/>
                <a:gd name="T5" fmla="*/ 27 h 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27">
                  <a:moveTo>
                    <a:pt x="0" y="27"/>
                  </a:moveTo>
                  <a:cubicBezTo>
                    <a:pt x="14" y="10"/>
                    <a:pt x="36" y="0"/>
                    <a:pt x="60" y="0"/>
                  </a:cubicBezTo>
                  <a:cubicBezTo>
                    <a:pt x="84" y="0"/>
                    <a:pt x="106" y="10"/>
                    <a:pt x="120" y="27"/>
                  </a:cubicBezTo>
                </a:path>
              </a:pathLst>
            </a:custGeom>
            <a:noFill/>
            <a:ln w="952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2" name="Freeform 394"/>
            <p:cNvSpPr/>
            <p:nvPr/>
          </p:nvSpPr>
          <p:spPr bwMode="auto">
            <a:xfrm>
              <a:off x="6105525" y="2132013"/>
              <a:ext cx="106363" cy="26988"/>
            </a:xfrm>
            <a:custGeom>
              <a:gdLst>
                <a:gd name="T0" fmla="*/ 0 w 87"/>
                <a:gd name="T1" fmla="*/ 21 h 21"/>
                <a:gd name="T2" fmla="*/ 43 w 87"/>
                <a:gd name="T3" fmla="*/ 0 h 21"/>
                <a:gd name="T4" fmla="*/ 87 w 87"/>
                <a:gd name="T5" fmla="*/ 21 h 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7" h="21">
                  <a:moveTo>
                    <a:pt x="0" y="21"/>
                  </a:moveTo>
                  <a:cubicBezTo>
                    <a:pt x="10" y="8"/>
                    <a:pt x="25" y="0"/>
                    <a:pt x="43" y="0"/>
                  </a:cubicBezTo>
                  <a:cubicBezTo>
                    <a:pt x="61" y="0"/>
                    <a:pt x="76" y="8"/>
                    <a:pt x="87" y="21"/>
                  </a:cubicBezTo>
                </a:path>
              </a:pathLst>
            </a:custGeom>
            <a:noFill/>
            <a:ln w="952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3" name="Freeform 395"/>
            <p:cNvSpPr/>
            <p:nvPr/>
          </p:nvSpPr>
          <p:spPr bwMode="auto">
            <a:xfrm>
              <a:off x="6124575" y="2160588"/>
              <a:ext cx="66675" cy="17463"/>
            </a:xfrm>
            <a:custGeom>
              <a:gdLst>
                <a:gd name="T0" fmla="*/ 0 w 54"/>
                <a:gd name="T1" fmla="*/ 14 h 14"/>
                <a:gd name="T2" fmla="*/ 27 w 54"/>
                <a:gd name="T3" fmla="*/ 0 h 14"/>
                <a:gd name="T4" fmla="*/ 54 w 54"/>
                <a:gd name="T5" fmla="*/ 14 h 14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4">
                  <a:moveTo>
                    <a:pt x="0" y="14"/>
                  </a:moveTo>
                  <a:cubicBezTo>
                    <a:pt x="6" y="5"/>
                    <a:pt x="16" y="0"/>
                    <a:pt x="27" y="0"/>
                  </a:cubicBezTo>
                  <a:cubicBezTo>
                    <a:pt x="38" y="0"/>
                    <a:pt x="48" y="5"/>
                    <a:pt x="54" y="14"/>
                  </a:cubicBezTo>
                </a:path>
              </a:pathLst>
            </a:custGeom>
            <a:noFill/>
            <a:ln w="9525" cap="rnd">
              <a:solidFill>
                <a:schemeClr val="bg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  <p:sp>
          <p:nvSpPr>
            <p:cNvPr id="34" name="Oval 396"/>
            <p:cNvSpPr>
              <a:spLocks noChangeArrowheads="1"/>
            </p:cNvSpPr>
            <p:nvPr/>
          </p:nvSpPr>
          <p:spPr bwMode="auto">
            <a:xfrm>
              <a:off x="6153150" y="2193925"/>
              <a:ext cx="9525" cy="9525"/>
            </a:xfrm>
            <a:prstGeom prst="ellipse">
              <a:avLst/>
            </a:prstGeom>
            <a:noFill/>
            <a:ln w="9525" cap="flat">
              <a:solidFill>
                <a:schemeClr val="bg1"/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阿里巴巴普惠体 R" panose="00020600040101010101" charset="-122"/>
                <a:cs typeface="阿里巴巴普惠体 R" panose="00020600040101010101" charset="-122"/>
              </a:endParaRPr>
            </a:p>
          </p:txBody>
        </p:sp>
      </p:grpSp>
      <p:sp>
        <p:nvSpPr>
          <p:cNvPr id="35" name="椭圆 34"/>
          <p:cNvSpPr>
            <a:spLocks noChangeAspect="1"/>
          </p:cNvSpPr>
          <p:nvPr/>
        </p:nvSpPr>
        <p:spPr>
          <a:xfrm>
            <a:off x="4298501" y="1733913"/>
            <a:ext cx="432000" cy="432000"/>
          </a:xfrm>
          <a:prstGeom prst="ellipse">
            <a:avLst/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a typeface="阿里巴巴普惠体 R" panose="00020600040101010101" charset="-122"/>
                <a:cs typeface="阿里巴巴普惠体 R" panose="00020600040101010101" charset="-122"/>
              </a:rPr>
              <a:t>1</a:t>
            </a:r>
            <a:endParaRPr lang="en-US" altLang="zh-CN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6" name="椭圆 35"/>
          <p:cNvSpPr>
            <a:spLocks noChangeAspect="1"/>
          </p:cNvSpPr>
          <p:nvPr/>
        </p:nvSpPr>
        <p:spPr>
          <a:xfrm>
            <a:off x="4298501" y="2426270"/>
            <a:ext cx="432000" cy="432000"/>
          </a:xfrm>
          <a:prstGeom prst="ellipse">
            <a:avLst/>
          </a:prstGeom>
          <a:solidFill>
            <a:srgbClr val="2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a typeface="阿里巴巴普惠体 R" panose="00020600040101010101" charset="-122"/>
                <a:cs typeface="阿里巴巴普惠体 R" panose="00020600040101010101" charset="-122"/>
              </a:rPr>
              <a:t>2</a:t>
            </a:r>
            <a:endParaRPr lang="en-US" altLang="zh-CN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7" name="椭圆 36"/>
          <p:cNvSpPr>
            <a:spLocks noChangeAspect="1"/>
          </p:cNvSpPr>
          <p:nvPr/>
        </p:nvSpPr>
        <p:spPr>
          <a:xfrm>
            <a:off x="4298501" y="3118627"/>
            <a:ext cx="432000" cy="432000"/>
          </a:xfrm>
          <a:prstGeom prst="ellipse">
            <a:avLst/>
          </a:prstGeom>
          <a:solidFill>
            <a:srgbClr val="37A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a typeface="阿里巴巴普惠体 R" panose="00020600040101010101" charset="-122"/>
                <a:cs typeface="阿里巴巴普惠体 R" panose="00020600040101010101" charset="-122"/>
              </a:rPr>
              <a:t>3</a:t>
            </a:r>
            <a:endParaRPr lang="en-US" altLang="zh-CN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38" name="椭圆 37"/>
          <p:cNvSpPr>
            <a:spLocks noChangeAspect="1"/>
          </p:cNvSpPr>
          <p:nvPr/>
        </p:nvSpPr>
        <p:spPr>
          <a:xfrm>
            <a:off x="4298501" y="3810983"/>
            <a:ext cx="432000" cy="432000"/>
          </a:xfrm>
          <a:prstGeom prst="ellipse">
            <a:avLst/>
          </a:prstGeom>
          <a:solidFill>
            <a:srgbClr val="204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a typeface="阿里巴巴普惠体 R" panose="00020600040101010101" charset="-122"/>
                <a:cs typeface="阿里巴巴普惠体 R" panose="00020600040101010101" charset="-122"/>
              </a:rPr>
              <a:t>4</a:t>
            </a:r>
            <a:endParaRPr lang="en-US" altLang="zh-CN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807596" y="1585286"/>
            <a:ext cx="32822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班委要狠抓出勤问题，在大一下学期减少挂科</a:t>
            </a: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人数。帮助困难同学制定复习计划，整理复习</a:t>
            </a: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资料，实现低挂科、零作弊。</a:t>
            </a: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819729" y="3810983"/>
            <a:ext cx="3282207" cy="47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0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建成一个作风正派、强健有力的班团委，着力提升班级凝集力。</a:t>
            </a:r>
            <a:endParaRPr lang="zh-CN" altLang="en-US" sz="10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807595" y="2403805"/>
            <a:ext cx="3282207" cy="515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班级要保持形成优良的班风，良好的精神风貌，在学校树立一个良好的形象。</a:t>
            </a:r>
            <a:endParaRPr lang="zh-CN" altLang="en-US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807594" y="3127224"/>
            <a:ext cx="345537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有些同学行为自由散漫，不利于班风建设。在这方</a:t>
            </a: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100">
                <a:solidFill>
                  <a:srgbClr val="1D1D1D"/>
                </a:solidFill>
                <a:ea typeface="阿里巴巴普惠体 R" panose="00020600040101010101" charset="-122"/>
                <a:cs typeface="阿里巴巴普惠体 R" panose="00020600040101010101" charset="-122"/>
              </a:rPr>
              <a:t>面班委会要强化管理，使同学们提高自我管理的能力。</a:t>
            </a:r>
            <a:endParaRPr lang="en-US" altLang="zh-CN" sz="1100">
              <a:solidFill>
                <a:srgbClr val="1D1D1D"/>
              </a:solidFill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1467704" y="79362"/>
            <a:ext cx="643850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>
                <a:ea typeface="阿里巴巴普惠体 R" panose="00020600040101010101" charset="-122"/>
                <a:cs typeface="阿里巴巴普惠体 R" panose="00020600040101010101" charset="-122"/>
              </a:rPr>
              <a:t>学风建设目标及措施</a:t>
            </a:r>
            <a:endParaRPr kumimoji="1" lang="zh-CN" altLang="en-US" sz="3200">
              <a:ea typeface="阿里巴巴普惠体 R" panose="00020600040101010101" charset="-122"/>
              <a:cs typeface="阿里巴巴普惠体 R" panose="00020600040101010101" charset="-122"/>
            </a:endParaRPr>
          </a:p>
        </p:txBody>
      </p:sp>
      <p:cxnSp>
        <p:nvCxnSpPr>
          <p:cNvPr id="56" name="直线连接符 55"/>
          <p:cNvCxnSpPr/>
          <p:nvPr/>
        </p:nvCxnSpPr>
        <p:spPr>
          <a:xfrm>
            <a:off x="907642" y="758399"/>
            <a:ext cx="7558629" cy="0"/>
          </a:xfrm>
          <a:prstGeom prst="line">
            <a:avLst/>
          </a:prstGeom>
          <a:ln w="12700" cmpd="sng">
            <a:solidFill>
              <a:srgbClr val="2045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办公资源网：www.bangongziyuan.com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Century Gothic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Century Gothic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1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2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3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5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6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r="http://schemas.openxmlformats.org/officeDocument/2006/relationships" xmlns:a="http://schemas.openxmlformats.org/drawingml/2006/main" name="7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r="http://schemas.openxmlformats.org/officeDocument/2006/relationships" xmlns:a="http://schemas.openxmlformats.org/drawingml/2006/main" name="8_空白设计模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Arial Black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panose="020b0503020204020204" charset="-122"/>
        <a:cs typeface="Arial"/>
      </a:majorFont>
      <a:minorFont>
        <a:latin typeface="Arial"/>
        <a:ea typeface="微软雅黑" panose="020b0503020204020204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Manager>PPT汇_PPT模板免费下载_www.ppthui.com</Manager>
  <Company>PPT汇_PPT模板免费下载_www.ppthui.com</Company>
  <PresentationFormat>On-screen Show (16:9)</PresentationFormat>
  <Paragraphs>85</Paragraphs>
  <Slides>14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26">
      <vt:lpstr>Arial</vt:lpstr>
      <vt:lpstr>Century Gothic</vt:lpstr>
      <vt:lpstr>Arial Black</vt:lpstr>
      <vt:lpstr>阿里巴巴普惠体 R</vt:lpstr>
      <vt:lpstr>Calibri Light</vt:lpstr>
      <vt:lpstr>Calibri</vt:lpstr>
      <vt:lpstr>Wingdings</vt:lpstr>
      <vt:lpstr>方正粗宋简体</vt:lpstr>
      <vt:lpstr>微软雅黑</vt:lpstr>
      <vt:lpstr>Meiryo</vt:lpstr>
      <vt:lpstr>宋体</vt:lpstr>
      <vt:lpstr>办公资源网：www.bangongziyuan.com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PPT汇_PPT模板免费下载_www.ppthui.com</dc:creator>
  <dc:description>PPT汇_PPT模板免费下载_www.ppthui.com</dc:description>
  <cp:keywords>PPT汇_PPT模板免费下载_www.ppthui.com</cp:keywords>
  <cp:lastModifiedBy>xiaoke</cp:lastModifiedBy>
  <cp:revision>33</cp:revision>
  <dcterms:created xsi:type="dcterms:W3CDTF">2010-04-12T23:12:00Z</dcterms:created>
  <dcterms:modified xsi:type="dcterms:W3CDTF">2023-05-08T04:57:31Z</dcterms:modified>
  <dc:subject>PPT汇_PPT模板免费下载_www.ppthui.com</dc:subject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2052-11.1.0.9208</vt:lpwstr>
  </property>
</Properties>
</file>