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66" r:id="rId2"/>
  </p:sldMasterIdLst>
  <p:notesMasterIdLst>
    <p:notesMasterId r:id="rId3"/>
  </p:notesMasterIdLst>
  <p:sldIdLst>
    <p:sldId id="553" r:id="rId4"/>
    <p:sldId id="601" r:id="rId5"/>
    <p:sldId id="602" r:id="rId6"/>
    <p:sldId id="557" r:id="rId7"/>
    <p:sldId id="558" r:id="rId8"/>
    <p:sldId id="565" r:id="rId9"/>
    <p:sldId id="603" r:id="rId10"/>
    <p:sldId id="568" r:id="rId11"/>
    <p:sldId id="569" r:id="rId12"/>
    <p:sldId id="582" r:id="rId13"/>
    <p:sldId id="604" r:id="rId14"/>
    <p:sldId id="594" r:id="rId15"/>
    <p:sldId id="595" r:id="rId16"/>
    <p:sldId id="596" r:id="rId17"/>
    <p:sldId id="597" r:id="rId18"/>
    <p:sldId id="598" r:id="rId19"/>
    <p:sldId id="599" r:id="rId20"/>
    <p:sldId id="600" r:id="rId21"/>
    <p:sldId id="605" r:id="rId22"/>
    <p:sldId id="620" r:id="rId23"/>
    <p:sldId id="640" r:id="rId24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77" autoAdjust="0"/>
    <p:restoredTop sz="94700" autoAdjust="0"/>
  </p:normalViewPr>
  <p:slideViewPr>
    <p:cSldViewPr>
      <p:cViewPr>
        <p:scale>
          <a:sx n="89" d="100"/>
          <a:sy n="89" d="100"/>
        </p:scale>
        <p:origin x="1572" y="10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6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21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8735" y="438150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树立正确的心态和理念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8735" y="438150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建立意识培养职业道德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8735" y="438150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做一个中国式优秀员工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16.xml" /><Relationship Id="rId11" Type="http://schemas.openxmlformats.org/officeDocument/2006/relationships/slideLayout" Target="../slideLayouts/slideLayout17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8.xml" /><Relationship Id="rId3" Type="http://schemas.openxmlformats.org/officeDocument/2006/relationships/slideLayout" Target="../slideLayouts/slideLayout9.xml" /><Relationship Id="rId4" Type="http://schemas.openxmlformats.org/officeDocument/2006/relationships/slideLayout" Target="../slideLayouts/slideLayout10.xml" /><Relationship Id="rId5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2.xml" /><Relationship Id="rId7" Type="http://schemas.openxmlformats.org/officeDocument/2006/relationships/slideLayout" Target="../slideLayouts/slideLayout13.xml" /><Relationship Id="rId8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microsoft.com/office/2007/relationships/hdphoto" Target="../media/image2.wdp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microsoft.com/office/2007/relationships/media" Target="../media/media1.mp3" /><Relationship Id="rId8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Relationship Id="rId4" Type="http://schemas.microsoft.com/office/2007/relationships/hdphoto" Target="../media/image2.wdp" /><Relationship Id="rId5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image" Target="../media/image2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8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219819" y="4216594"/>
            <a:ext cx="1881442" cy="926906"/>
            <a:chOff x="1006878" y="5622125"/>
            <a:chExt cx="2508590" cy="1235875"/>
          </a:xfrm>
        </p:grpSpPr>
        <p:sp>
          <p:nvSpPr>
            <p:cNvPr id="18" name="椭圆 17"/>
            <p:cNvSpPr/>
            <p:nvPr/>
          </p:nvSpPr>
          <p:spPr>
            <a:xfrm flipV="1">
              <a:off x="2930292" y="5729257"/>
              <a:ext cx="585176" cy="5851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flipV="1">
              <a:off x="1006878" y="5622125"/>
              <a:ext cx="1835249" cy="1235875"/>
            </a:xfrm>
            <a:custGeom>
              <a:gdLst>
                <a:gd name="connsiteX0" fmla="*/ 41106 w 1256762"/>
                <a:gd name="connsiteY0" fmla="*/ 0 h 846316"/>
                <a:gd name="connsiteX1" fmla="*/ 382791 w 1256762"/>
                <a:gd name="connsiteY1" fmla="*/ 0 h 846316"/>
                <a:gd name="connsiteX2" fmla="*/ 355042 w 1256762"/>
                <a:gd name="connsiteY2" fmla="*/ 33632 h 846316"/>
                <a:gd name="connsiteX3" fmla="*/ 298745 w 1256762"/>
                <a:gd name="connsiteY3" fmla="*/ 217935 h 846316"/>
                <a:gd name="connsiteX4" fmla="*/ 628381 w 1256762"/>
                <a:gd name="connsiteY4" fmla="*/ 547571 h 846316"/>
                <a:gd name="connsiteX5" fmla="*/ 958017 w 1256762"/>
                <a:gd name="connsiteY5" fmla="*/ 217935 h 846316"/>
                <a:gd name="connsiteX6" fmla="*/ 901720 w 1256762"/>
                <a:gd name="connsiteY6" fmla="*/ 33632 h 846316"/>
                <a:gd name="connsiteX7" fmla="*/ 873971 w 1256762"/>
                <a:gd name="connsiteY7" fmla="*/ 0 h 846316"/>
                <a:gd name="connsiteX8" fmla="*/ 1215656 w 1256762"/>
                <a:gd name="connsiteY8" fmla="*/ 0 h 846316"/>
                <a:gd name="connsiteX9" fmla="*/ 1243996 w 1256762"/>
                <a:gd name="connsiteY9" fmla="*/ 91294 h 846316"/>
                <a:gd name="connsiteX10" fmla="*/ 1256762 w 1256762"/>
                <a:gd name="connsiteY10" fmla="*/ 217935 h 846316"/>
                <a:gd name="connsiteX11" fmla="*/ 628381 w 1256762"/>
                <a:gd name="connsiteY11" fmla="*/ 846316 h 846316"/>
                <a:gd name="connsiteX12" fmla="*/ 0 w 1256762"/>
                <a:gd name="connsiteY12" fmla="*/ 217935 h 846316"/>
                <a:gd name="connsiteX13" fmla="*/ 12766 w 1256762"/>
                <a:gd name="connsiteY13" fmla="*/ 91294 h 8463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6762" h="846316">
                  <a:moveTo>
                    <a:pt x="41106" y="0"/>
                  </a:moveTo>
                  <a:lnTo>
                    <a:pt x="382791" y="0"/>
                  </a:lnTo>
                  <a:lnTo>
                    <a:pt x="355042" y="33632"/>
                  </a:lnTo>
                  <a:cubicBezTo>
                    <a:pt x="319499" y="86243"/>
                    <a:pt x="298745" y="149665"/>
                    <a:pt x="298745" y="217935"/>
                  </a:cubicBezTo>
                  <a:cubicBezTo>
                    <a:pt x="298745" y="399988"/>
                    <a:pt x="446328" y="547571"/>
                    <a:pt x="628381" y="547571"/>
                  </a:cubicBezTo>
                  <a:cubicBezTo>
                    <a:pt x="810434" y="547571"/>
                    <a:pt x="958017" y="399988"/>
                    <a:pt x="958017" y="217935"/>
                  </a:cubicBezTo>
                  <a:cubicBezTo>
                    <a:pt x="958017" y="149665"/>
                    <a:pt x="937263" y="86243"/>
                    <a:pt x="901720" y="33632"/>
                  </a:cubicBezTo>
                  <a:lnTo>
                    <a:pt x="873971" y="0"/>
                  </a:lnTo>
                  <a:lnTo>
                    <a:pt x="1215656" y="0"/>
                  </a:lnTo>
                  <a:lnTo>
                    <a:pt x="1243996" y="91294"/>
                  </a:lnTo>
                  <a:cubicBezTo>
                    <a:pt x="1252366" y="132200"/>
                    <a:pt x="1256762" y="174554"/>
                    <a:pt x="1256762" y="217935"/>
                  </a:cubicBezTo>
                  <a:cubicBezTo>
                    <a:pt x="1256762" y="564980"/>
                    <a:pt x="975426" y="846316"/>
                    <a:pt x="628381" y="846316"/>
                  </a:cubicBezTo>
                  <a:cubicBezTo>
                    <a:pt x="281336" y="846316"/>
                    <a:pt x="0" y="564980"/>
                    <a:pt x="0" y="217935"/>
                  </a:cubicBezTo>
                  <a:cubicBezTo>
                    <a:pt x="0" y="174554"/>
                    <a:pt x="4396" y="132200"/>
                    <a:pt x="12766" y="9129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 rot="5400000" flipH="1" flipV="1">
            <a:off x="7907581" y="399944"/>
            <a:ext cx="1504950" cy="969670"/>
          </a:xfrm>
          <a:custGeom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62801" y="3634426"/>
            <a:ext cx="1981202" cy="1508198"/>
            <a:chOff x="9077731" y="4465552"/>
            <a:chExt cx="3140951" cy="2391063"/>
          </a:xfrm>
        </p:grpSpPr>
        <p:sp>
          <p:nvSpPr>
            <p:cNvPr id="15" name="任意多边形 14"/>
            <p:cNvSpPr/>
            <p:nvPr/>
          </p:nvSpPr>
          <p:spPr>
            <a:xfrm flipV="1">
              <a:off x="9077731" y="5351269"/>
              <a:ext cx="2037824" cy="1505346"/>
            </a:xfrm>
            <a:custGeom>
              <a:gdLst>
                <a:gd name="connsiteX0" fmla="*/ 142707 w 2355920"/>
                <a:gd name="connsiteY0" fmla="*/ 0 h 1740324"/>
                <a:gd name="connsiteX1" fmla="*/ 2213213 w 2355920"/>
                <a:gd name="connsiteY1" fmla="*/ 0 h 1740324"/>
                <a:gd name="connsiteX2" fmla="*/ 2213747 w 2355920"/>
                <a:gd name="connsiteY2" fmla="*/ 879 h 1740324"/>
                <a:gd name="connsiteX3" fmla="*/ 2355920 w 2355920"/>
                <a:gd name="connsiteY3" fmla="*/ 562364 h 1740324"/>
                <a:gd name="connsiteX4" fmla="*/ 1177960 w 2355920"/>
                <a:gd name="connsiteY4" fmla="*/ 1740324 h 1740324"/>
                <a:gd name="connsiteX5" fmla="*/ 0 w 2355920"/>
                <a:gd name="connsiteY5" fmla="*/ 562364 h 1740324"/>
                <a:gd name="connsiteX6" fmla="*/ 142174 w 2355920"/>
                <a:gd name="connsiteY6" fmla="*/ 879 h 17403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5920" h="1740324">
                  <a:moveTo>
                    <a:pt x="142707" y="0"/>
                  </a:moveTo>
                  <a:lnTo>
                    <a:pt x="2213213" y="0"/>
                  </a:lnTo>
                  <a:lnTo>
                    <a:pt x="2213747" y="879"/>
                  </a:lnTo>
                  <a:cubicBezTo>
                    <a:pt x="2304417" y="167788"/>
                    <a:pt x="2355920" y="359061"/>
                    <a:pt x="2355920" y="562364"/>
                  </a:cubicBezTo>
                  <a:cubicBezTo>
                    <a:pt x="2355920" y="1212933"/>
                    <a:pt x="1828529" y="1740324"/>
                    <a:pt x="1177960" y="1740324"/>
                  </a:cubicBezTo>
                  <a:cubicBezTo>
                    <a:pt x="527391" y="1740324"/>
                    <a:pt x="0" y="1212933"/>
                    <a:pt x="0" y="562364"/>
                  </a:cubicBezTo>
                  <a:cubicBezTo>
                    <a:pt x="0" y="359061"/>
                    <a:pt x="51503" y="167788"/>
                    <a:pt x="142174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10942202" y="4465552"/>
              <a:ext cx="1276480" cy="1398234"/>
            </a:xfrm>
            <a:custGeom>
              <a:gdLst>
                <a:gd name="connsiteX0" fmla="*/ 699117 w 1276480"/>
                <a:gd name="connsiteY0" fmla="*/ 332374 h 1398234"/>
                <a:gd name="connsiteX1" fmla="*/ 332374 w 1276480"/>
                <a:gd name="connsiteY1" fmla="*/ 699117 h 1398234"/>
                <a:gd name="connsiteX2" fmla="*/ 699117 w 1276480"/>
                <a:gd name="connsiteY2" fmla="*/ 1065860 h 1398234"/>
                <a:gd name="connsiteX3" fmla="*/ 1065860 w 1276480"/>
                <a:gd name="connsiteY3" fmla="*/ 699117 h 1398234"/>
                <a:gd name="connsiteX4" fmla="*/ 699117 w 1276480"/>
                <a:gd name="connsiteY4" fmla="*/ 332374 h 1398234"/>
                <a:gd name="connsiteX5" fmla="*/ 699117 w 1276480"/>
                <a:gd name="connsiteY5" fmla="*/ 0 h 1398234"/>
                <a:gd name="connsiteX6" fmla="*/ 1193468 w 1276480"/>
                <a:gd name="connsiteY6" fmla="*/ 204767 h 1398234"/>
                <a:gd name="connsiteX7" fmla="*/ 1276480 w 1276480"/>
                <a:gd name="connsiteY7" fmla="*/ 305379 h 1398234"/>
                <a:gd name="connsiteX8" fmla="*/ 1276480 w 1276480"/>
                <a:gd name="connsiteY8" fmla="*/ 1092856 h 1398234"/>
                <a:gd name="connsiteX9" fmla="*/ 1193468 w 1276480"/>
                <a:gd name="connsiteY9" fmla="*/ 1193468 h 1398234"/>
                <a:gd name="connsiteX10" fmla="*/ 699117 w 1276480"/>
                <a:gd name="connsiteY10" fmla="*/ 1398234 h 1398234"/>
                <a:gd name="connsiteX11" fmla="*/ 0 w 1276480"/>
                <a:gd name="connsiteY11" fmla="*/ 699117 h 1398234"/>
                <a:gd name="connsiteX12" fmla="*/ 699117 w 1276480"/>
                <a:gd name="connsiteY12" fmla="*/ 0 h 13982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480" h="1398234">
                  <a:moveTo>
                    <a:pt x="699117" y="332374"/>
                  </a:moveTo>
                  <a:cubicBezTo>
                    <a:pt x="496570" y="332374"/>
                    <a:pt x="332374" y="496570"/>
                    <a:pt x="332374" y="699117"/>
                  </a:cubicBezTo>
                  <a:cubicBezTo>
                    <a:pt x="332374" y="901664"/>
                    <a:pt x="496570" y="1065860"/>
                    <a:pt x="699117" y="1065860"/>
                  </a:cubicBezTo>
                  <a:cubicBezTo>
                    <a:pt x="901664" y="1065860"/>
                    <a:pt x="1065860" y="901664"/>
                    <a:pt x="1065860" y="699117"/>
                  </a:cubicBezTo>
                  <a:cubicBezTo>
                    <a:pt x="1065860" y="496570"/>
                    <a:pt x="901664" y="332374"/>
                    <a:pt x="699117" y="332374"/>
                  </a:cubicBezTo>
                  <a:close/>
                  <a:moveTo>
                    <a:pt x="699117" y="0"/>
                  </a:moveTo>
                  <a:cubicBezTo>
                    <a:pt x="892173" y="0"/>
                    <a:pt x="1066952" y="78251"/>
                    <a:pt x="1193468" y="204767"/>
                  </a:cubicBezTo>
                  <a:lnTo>
                    <a:pt x="1276480" y="305379"/>
                  </a:lnTo>
                  <a:lnTo>
                    <a:pt x="1276480" y="1092856"/>
                  </a:lnTo>
                  <a:lnTo>
                    <a:pt x="1193468" y="1193468"/>
                  </a:lnTo>
                  <a:cubicBezTo>
                    <a:pt x="1066952" y="1319983"/>
                    <a:pt x="892173" y="1398234"/>
                    <a:pt x="699117" y="1398234"/>
                  </a:cubicBezTo>
                  <a:cubicBezTo>
                    <a:pt x="313005" y="1398234"/>
                    <a:pt x="0" y="1085229"/>
                    <a:pt x="0" y="699117"/>
                  </a:cubicBezTo>
                  <a:cubicBezTo>
                    <a:pt x="0" y="313005"/>
                    <a:pt x="313005" y="0"/>
                    <a:pt x="69911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5029200" y="895350"/>
            <a:ext cx="3225096" cy="3225094"/>
            <a:chOff x="854536" y="976949"/>
            <a:chExt cx="3225096" cy="3225094"/>
          </a:xfrm>
        </p:grpSpPr>
        <p:sp>
          <p:nvSpPr>
            <p:cNvPr id="13" name="椭圆 12"/>
            <p:cNvSpPr/>
            <p:nvPr/>
          </p:nvSpPr>
          <p:spPr>
            <a:xfrm>
              <a:off x="854536" y="976949"/>
              <a:ext cx="3225096" cy="32250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990600" y="1123950"/>
              <a:ext cx="2931093" cy="2931093"/>
            </a:xfrm>
            <a:prstGeom prst="ellipse">
              <a:avLst/>
            </a:prstGeom>
            <a:blipFill dpi="0" rotWithShape="0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 l="-22000" r="-20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3" name="TextBox 4"/>
          <p:cNvSpPr txBox="1"/>
          <p:nvPr/>
        </p:nvSpPr>
        <p:spPr>
          <a:xfrm>
            <a:off x="661104" y="944143"/>
            <a:ext cx="4139496" cy="1484969"/>
          </a:xfrm>
          <a:prstGeom prst="rect">
            <a:avLst/>
          </a:prstGeom>
          <a:noFill/>
        </p:spPr>
        <p:txBody>
          <a:bodyPr wrap="none" lIns="68531" tIns="34264" rIns="68531" bIns="34264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defTabSz="685165">
              <a:defRPr/>
            </a:pPr>
            <a:r>
              <a:rPr lang="zh-CN" altLang="en-US" sz="4600" b="0" kern="0" spc="600">
                <a:solidFill>
                  <a:schemeClr val="bg1"/>
                </a:solidFill>
                <a:effectLst/>
                <a:latin typeface="汉仪菱心体简" panose="02010400000101010101" pitchFamily="2" charset="-122"/>
                <a:ea typeface="汉仪菱心体简" panose="02010400000101010101" pitchFamily="2" charset="-122"/>
              </a:rPr>
              <a:t>塑造阳光心态</a:t>
            </a:r>
            <a:endParaRPr lang="zh-CN" altLang="en-US" sz="4600" b="0" kern="0" spc="600">
              <a:solidFill>
                <a:schemeClr val="bg1"/>
              </a:solidFill>
              <a:effectLst/>
              <a:latin typeface="汉仪菱心体简" panose="02010400000101010101" pitchFamily="2" charset="-122"/>
              <a:ea typeface="汉仪菱心体简" panose="02010400000101010101" pitchFamily="2" charset="-122"/>
            </a:endParaRPr>
          </a:p>
          <a:p>
            <a:pPr algn="l" defTabSz="685165">
              <a:defRPr/>
            </a:pPr>
            <a:r>
              <a:rPr lang="zh-CN" altLang="en-US" sz="4600" b="0" kern="0" spc="600">
                <a:solidFill>
                  <a:schemeClr val="bg1"/>
                </a:solidFill>
                <a:effectLst/>
                <a:latin typeface="汉仪菱心体简" panose="02010400000101010101" pitchFamily="2" charset="-122"/>
                <a:ea typeface="汉仪菱心体简" panose="02010400000101010101" pitchFamily="2" charset="-122"/>
              </a:rPr>
              <a:t>培养职业道德</a:t>
            </a:r>
            <a:endParaRPr lang="zh-CN" altLang="en-US" sz="4600" b="0" kern="0" spc="600">
              <a:solidFill>
                <a:schemeClr val="bg1"/>
              </a:solidFill>
              <a:effectLst/>
              <a:latin typeface="汉仪菱心体简" panose="02010400000101010101" pitchFamily="2" charset="-122"/>
              <a:ea typeface="汉仪菱心体简" panose="0201040000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1104" y="2860735"/>
            <a:ext cx="3906481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bg1"/>
                </a:solidFill>
                <a:latin typeface="+mn-ea"/>
              </a:rPr>
              <a:t>shaping sunshine mentality and cultivating professional ethics mentality </a:t>
            </a:r>
            <a:r>
              <a:rPr lang="en-US" altLang="zh-CN" sz="1000">
                <a:solidFill>
                  <a:schemeClr val="bg1"/>
                </a:solidFill>
                <a:latin typeface="+mn-ea"/>
              </a:rPr>
              <a:t>and cultivating </a:t>
            </a:r>
            <a:r>
              <a:rPr lang="en-US" altLang="zh-CN" sz="1000" smtClean="0">
                <a:solidFill>
                  <a:schemeClr val="bg1"/>
                </a:solidFill>
                <a:latin typeface="+mn-ea"/>
              </a:rPr>
              <a:t>professional</a:t>
            </a:r>
            <a:endParaRPr lang="zh-CN" altLang="en-US" sz="1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3942" y="3486150"/>
            <a:ext cx="2901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宣讲人：某某某   时间：</a:t>
            </a: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20XX.XX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57940" y="2647950"/>
            <a:ext cx="3837342" cy="53382"/>
            <a:chOff x="858836" y="2780254"/>
            <a:chExt cx="3837342" cy="5338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858836" y="2800350"/>
              <a:ext cx="38373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858836" y="2780254"/>
              <a:ext cx="1281463" cy="53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2" y="4374841"/>
            <a:ext cx="581968" cy="817208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2602808" y="590550"/>
            <a:ext cx="806099" cy="466961"/>
            <a:chOff x="2602808" y="526910"/>
            <a:chExt cx="806099" cy="673240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3004457" y="526910"/>
              <a:ext cx="0" cy="6732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2602808" y="645501"/>
              <a:ext cx="186846" cy="5546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3222061" y="645501"/>
              <a:ext cx="186846" cy="5546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mp3-5ba075ea2dc6c933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fade in="1000.00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950" y="555518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0" grpId="0" animBg="1"/>
      <p:bldP spid="23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文本框 41"/>
          <p:cNvSpPr txBox="1"/>
          <p:nvPr/>
        </p:nvSpPr>
        <p:spPr>
          <a:xfrm>
            <a:off x="804547" y="1877024"/>
            <a:ext cx="22837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整理（</a:t>
            </a:r>
            <a:r>
              <a:rPr lang="en-US" altLang="zh-CN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SEIRI</a:t>
            </a: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）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04547" y="2771444"/>
            <a:ext cx="228379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整顿（</a:t>
            </a:r>
            <a:r>
              <a:rPr lang="en-US" altLang="zh-CN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SEITON</a:t>
            </a: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）</a:t>
            </a:r>
            <a:endParaRPr lang="zh-CN" altLang="en-US" sz="1600" b="1">
              <a:solidFill>
                <a:schemeClr val="bg1"/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4547" y="3676892"/>
            <a:ext cx="22837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清扫（</a:t>
            </a:r>
            <a:r>
              <a:rPr lang="en-US" altLang="zh-CN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SEISO)</a:t>
            </a:r>
            <a:endParaRPr lang="zh-CN" altLang="en-US" sz="1600" b="1">
              <a:solidFill>
                <a:schemeClr val="bg1"/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71547" y="1885950"/>
            <a:ext cx="254825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清洁（</a:t>
            </a:r>
            <a:r>
              <a:rPr lang="en-US" altLang="zh-CN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SEIKETSU</a:t>
            </a: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）</a:t>
            </a:r>
            <a:endParaRPr lang="zh-CN" altLang="en-US" sz="1600" b="1">
              <a:solidFill>
                <a:schemeClr val="bg1"/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471547" y="2811855"/>
            <a:ext cx="254825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修养（</a:t>
            </a:r>
            <a:r>
              <a:rPr lang="en-US" altLang="zh-CN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SHITSUKE</a:t>
            </a: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）</a:t>
            </a:r>
            <a:endParaRPr lang="zh-CN" altLang="en-US" sz="1600" b="1">
              <a:solidFill>
                <a:schemeClr val="bg1"/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471547" y="3595099"/>
            <a:ext cx="254825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安全（</a:t>
            </a:r>
            <a:r>
              <a:rPr lang="en-US" altLang="zh-CN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SAFETY</a:t>
            </a:r>
            <a:r>
              <a:rPr lang="zh-CN" altLang="en-US" sz="1600" b="1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）</a:t>
            </a:r>
            <a:endParaRPr lang="zh-CN" altLang="en-US" sz="1600" b="1">
              <a:solidFill>
                <a:schemeClr val="bg1"/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58" y="1880875"/>
            <a:ext cx="2018542" cy="221487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219819" y="4216594"/>
            <a:ext cx="1881442" cy="926906"/>
            <a:chOff x="1006878" y="5622125"/>
            <a:chExt cx="2508590" cy="1235875"/>
          </a:xfrm>
        </p:grpSpPr>
        <p:sp>
          <p:nvSpPr>
            <p:cNvPr id="18" name="椭圆 17"/>
            <p:cNvSpPr/>
            <p:nvPr/>
          </p:nvSpPr>
          <p:spPr>
            <a:xfrm flipV="1">
              <a:off x="2930292" y="5729257"/>
              <a:ext cx="585176" cy="5851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flipV="1">
              <a:off x="1006878" y="5622125"/>
              <a:ext cx="1835249" cy="1235875"/>
            </a:xfrm>
            <a:custGeom>
              <a:gdLst>
                <a:gd name="connsiteX0" fmla="*/ 41106 w 1256762"/>
                <a:gd name="connsiteY0" fmla="*/ 0 h 846316"/>
                <a:gd name="connsiteX1" fmla="*/ 382791 w 1256762"/>
                <a:gd name="connsiteY1" fmla="*/ 0 h 846316"/>
                <a:gd name="connsiteX2" fmla="*/ 355042 w 1256762"/>
                <a:gd name="connsiteY2" fmla="*/ 33632 h 846316"/>
                <a:gd name="connsiteX3" fmla="*/ 298745 w 1256762"/>
                <a:gd name="connsiteY3" fmla="*/ 217935 h 846316"/>
                <a:gd name="connsiteX4" fmla="*/ 628381 w 1256762"/>
                <a:gd name="connsiteY4" fmla="*/ 547571 h 846316"/>
                <a:gd name="connsiteX5" fmla="*/ 958017 w 1256762"/>
                <a:gd name="connsiteY5" fmla="*/ 217935 h 846316"/>
                <a:gd name="connsiteX6" fmla="*/ 901720 w 1256762"/>
                <a:gd name="connsiteY6" fmla="*/ 33632 h 846316"/>
                <a:gd name="connsiteX7" fmla="*/ 873971 w 1256762"/>
                <a:gd name="connsiteY7" fmla="*/ 0 h 846316"/>
                <a:gd name="connsiteX8" fmla="*/ 1215656 w 1256762"/>
                <a:gd name="connsiteY8" fmla="*/ 0 h 846316"/>
                <a:gd name="connsiteX9" fmla="*/ 1243996 w 1256762"/>
                <a:gd name="connsiteY9" fmla="*/ 91294 h 846316"/>
                <a:gd name="connsiteX10" fmla="*/ 1256762 w 1256762"/>
                <a:gd name="connsiteY10" fmla="*/ 217935 h 846316"/>
                <a:gd name="connsiteX11" fmla="*/ 628381 w 1256762"/>
                <a:gd name="connsiteY11" fmla="*/ 846316 h 846316"/>
                <a:gd name="connsiteX12" fmla="*/ 0 w 1256762"/>
                <a:gd name="connsiteY12" fmla="*/ 217935 h 846316"/>
                <a:gd name="connsiteX13" fmla="*/ 12766 w 1256762"/>
                <a:gd name="connsiteY13" fmla="*/ 91294 h 8463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6762" h="846316">
                  <a:moveTo>
                    <a:pt x="41106" y="0"/>
                  </a:moveTo>
                  <a:lnTo>
                    <a:pt x="382791" y="0"/>
                  </a:lnTo>
                  <a:lnTo>
                    <a:pt x="355042" y="33632"/>
                  </a:lnTo>
                  <a:cubicBezTo>
                    <a:pt x="319499" y="86243"/>
                    <a:pt x="298745" y="149665"/>
                    <a:pt x="298745" y="217935"/>
                  </a:cubicBezTo>
                  <a:cubicBezTo>
                    <a:pt x="298745" y="399988"/>
                    <a:pt x="446328" y="547571"/>
                    <a:pt x="628381" y="547571"/>
                  </a:cubicBezTo>
                  <a:cubicBezTo>
                    <a:pt x="810434" y="547571"/>
                    <a:pt x="958017" y="399988"/>
                    <a:pt x="958017" y="217935"/>
                  </a:cubicBezTo>
                  <a:cubicBezTo>
                    <a:pt x="958017" y="149665"/>
                    <a:pt x="937263" y="86243"/>
                    <a:pt x="901720" y="33632"/>
                  </a:cubicBezTo>
                  <a:lnTo>
                    <a:pt x="873971" y="0"/>
                  </a:lnTo>
                  <a:lnTo>
                    <a:pt x="1215656" y="0"/>
                  </a:lnTo>
                  <a:lnTo>
                    <a:pt x="1243996" y="91294"/>
                  </a:lnTo>
                  <a:cubicBezTo>
                    <a:pt x="1252366" y="132200"/>
                    <a:pt x="1256762" y="174554"/>
                    <a:pt x="1256762" y="217935"/>
                  </a:cubicBezTo>
                  <a:cubicBezTo>
                    <a:pt x="1256762" y="564980"/>
                    <a:pt x="975426" y="846316"/>
                    <a:pt x="628381" y="846316"/>
                  </a:cubicBezTo>
                  <a:cubicBezTo>
                    <a:pt x="281336" y="846316"/>
                    <a:pt x="0" y="564980"/>
                    <a:pt x="0" y="217935"/>
                  </a:cubicBezTo>
                  <a:cubicBezTo>
                    <a:pt x="0" y="174554"/>
                    <a:pt x="4396" y="132200"/>
                    <a:pt x="12766" y="9129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 rot="16200000" flipH="1">
            <a:off x="7906690" y="3773010"/>
            <a:ext cx="1504950" cy="969670"/>
          </a:xfrm>
          <a:custGeom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flipV="1">
            <a:off x="7161910" y="0"/>
            <a:ext cx="1981202" cy="1508198"/>
            <a:chOff x="9077731" y="4465552"/>
            <a:chExt cx="3140951" cy="2391063"/>
          </a:xfrm>
        </p:grpSpPr>
        <p:sp>
          <p:nvSpPr>
            <p:cNvPr id="15" name="任意多边形 14"/>
            <p:cNvSpPr/>
            <p:nvPr/>
          </p:nvSpPr>
          <p:spPr>
            <a:xfrm flipV="1">
              <a:off x="9077731" y="5351269"/>
              <a:ext cx="2037824" cy="1505346"/>
            </a:xfrm>
            <a:custGeom>
              <a:gdLst>
                <a:gd name="connsiteX0" fmla="*/ 142707 w 2355920"/>
                <a:gd name="connsiteY0" fmla="*/ 0 h 1740324"/>
                <a:gd name="connsiteX1" fmla="*/ 2213213 w 2355920"/>
                <a:gd name="connsiteY1" fmla="*/ 0 h 1740324"/>
                <a:gd name="connsiteX2" fmla="*/ 2213747 w 2355920"/>
                <a:gd name="connsiteY2" fmla="*/ 879 h 1740324"/>
                <a:gd name="connsiteX3" fmla="*/ 2355920 w 2355920"/>
                <a:gd name="connsiteY3" fmla="*/ 562364 h 1740324"/>
                <a:gd name="connsiteX4" fmla="*/ 1177960 w 2355920"/>
                <a:gd name="connsiteY4" fmla="*/ 1740324 h 1740324"/>
                <a:gd name="connsiteX5" fmla="*/ 0 w 2355920"/>
                <a:gd name="connsiteY5" fmla="*/ 562364 h 1740324"/>
                <a:gd name="connsiteX6" fmla="*/ 142174 w 2355920"/>
                <a:gd name="connsiteY6" fmla="*/ 879 h 17403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5920" h="1740324">
                  <a:moveTo>
                    <a:pt x="142707" y="0"/>
                  </a:moveTo>
                  <a:lnTo>
                    <a:pt x="2213213" y="0"/>
                  </a:lnTo>
                  <a:lnTo>
                    <a:pt x="2213747" y="879"/>
                  </a:lnTo>
                  <a:cubicBezTo>
                    <a:pt x="2304417" y="167788"/>
                    <a:pt x="2355920" y="359061"/>
                    <a:pt x="2355920" y="562364"/>
                  </a:cubicBezTo>
                  <a:cubicBezTo>
                    <a:pt x="2355920" y="1212933"/>
                    <a:pt x="1828529" y="1740324"/>
                    <a:pt x="1177960" y="1740324"/>
                  </a:cubicBezTo>
                  <a:cubicBezTo>
                    <a:pt x="527391" y="1740324"/>
                    <a:pt x="0" y="1212933"/>
                    <a:pt x="0" y="562364"/>
                  </a:cubicBezTo>
                  <a:cubicBezTo>
                    <a:pt x="0" y="359061"/>
                    <a:pt x="51503" y="167788"/>
                    <a:pt x="142174" y="879"/>
                  </a:cubicBezTo>
                  <a:close/>
                </a:path>
              </a:pathLst>
            </a:custGeom>
            <a:solidFill>
              <a:srgbClr val="074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10942202" y="4465552"/>
              <a:ext cx="1276480" cy="1398234"/>
            </a:xfrm>
            <a:custGeom>
              <a:gdLst>
                <a:gd name="connsiteX0" fmla="*/ 699117 w 1276480"/>
                <a:gd name="connsiteY0" fmla="*/ 332374 h 1398234"/>
                <a:gd name="connsiteX1" fmla="*/ 332374 w 1276480"/>
                <a:gd name="connsiteY1" fmla="*/ 699117 h 1398234"/>
                <a:gd name="connsiteX2" fmla="*/ 699117 w 1276480"/>
                <a:gd name="connsiteY2" fmla="*/ 1065860 h 1398234"/>
                <a:gd name="connsiteX3" fmla="*/ 1065860 w 1276480"/>
                <a:gd name="connsiteY3" fmla="*/ 699117 h 1398234"/>
                <a:gd name="connsiteX4" fmla="*/ 699117 w 1276480"/>
                <a:gd name="connsiteY4" fmla="*/ 332374 h 1398234"/>
                <a:gd name="connsiteX5" fmla="*/ 699117 w 1276480"/>
                <a:gd name="connsiteY5" fmla="*/ 0 h 1398234"/>
                <a:gd name="connsiteX6" fmla="*/ 1193468 w 1276480"/>
                <a:gd name="connsiteY6" fmla="*/ 204767 h 1398234"/>
                <a:gd name="connsiteX7" fmla="*/ 1276480 w 1276480"/>
                <a:gd name="connsiteY7" fmla="*/ 305379 h 1398234"/>
                <a:gd name="connsiteX8" fmla="*/ 1276480 w 1276480"/>
                <a:gd name="connsiteY8" fmla="*/ 1092856 h 1398234"/>
                <a:gd name="connsiteX9" fmla="*/ 1193468 w 1276480"/>
                <a:gd name="connsiteY9" fmla="*/ 1193468 h 1398234"/>
                <a:gd name="connsiteX10" fmla="*/ 699117 w 1276480"/>
                <a:gd name="connsiteY10" fmla="*/ 1398234 h 1398234"/>
                <a:gd name="connsiteX11" fmla="*/ 0 w 1276480"/>
                <a:gd name="connsiteY11" fmla="*/ 699117 h 1398234"/>
                <a:gd name="connsiteX12" fmla="*/ 699117 w 1276480"/>
                <a:gd name="connsiteY12" fmla="*/ 0 h 13982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480" h="1398234">
                  <a:moveTo>
                    <a:pt x="699117" y="332374"/>
                  </a:moveTo>
                  <a:cubicBezTo>
                    <a:pt x="496570" y="332374"/>
                    <a:pt x="332374" y="496570"/>
                    <a:pt x="332374" y="699117"/>
                  </a:cubicBezTo>
                  <a:cubicBezTo>
                    <a:pt x="332374" y="901664"/>
                    <a:pt x="496570" y="1065860"/>
                    <a:pt x="699117" y="1065860"/>
                  </a:cubicBezTo>
                  <a:cubicBezTo>
                    <a:pt x="901664" y="1065860"/>
                    <a:pt x="1065860" y="901664"/>
                    <a:pt x="1065860" y="699117"/>
                  </a:cubicBezTo>
                  <a:cubicBezTo>
                    <a:pt x="1065860" y="496570"/>
                    <a:pt x="901664" y="332374"/>
                    <a:pt x="699117" y="332374"/>
                  </a:cubicBezTo>
                  <a:close/>
                  <a:moveTo>
                    <a:pt x="699117" y="0"/>
                  </a:moveTo>
                  <a:cubicBezTo>
                    <a:pt x="892173" y="0"/>
                    <a:pt x="1066952" y="78251"/>
                    <a:pt x="1193468" y="204767"/>
                  </a:cubicBezTo>
                  <a:lnTo>
                    <a:pt x="1276480" y="305379"/>
                  </a:lnTo>
                  <a:lnTo>
                    <a:pt x="1276480" y="1092856"/>
                  </a:lnTo>
                  <a:lnTo>
                    <a:pt x="1193468" y="1193468"/>
                  </a:lnTo>
                  <a:cubicBezTo>
                    <a:pt x="1066952" y="1319983"/>
                    <a:pt x="892173" y="1398234"/>
                    <a:pt x="699117" y="1398234"/>
                  </a:cubicBezTo>
                  <a:cubicBezTo>
                    <a:pt x="313005" y="1398234"/>
                    <a:pt x="0" y="1085229"/>
                    <a:pt x="0" y="699117"/>
                  </a:cubicBezTo>
                  <a:cubicBezTo>
                    <a:pt x="0" y="313005"/>
                    <a:pt x="313005" y="0"/>
                    <a:pt x="6991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810567" y="1401118"/>
            <a:ext cx="2008833" cy="2008832"/>
            <a:chOff x="854536" y="976949"/>
            <a:chExt cx="3225096" cy="3225094"/>
          </a:xfrm>
        </p:grpSpPr>
        <p:sp>
          <p:nvSpPr>
            <p:cNvPr id="13" name="椭圆 12"/>
            <p:cNvSpPr/>
            <p:nvPr/>
          </p:nvSpPr>
          <p:spPr>
            <a:xfrm>
              <a:off x="854536" y="976949"/>
              <a:ext cx="3225096" cy="32250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990600" y="1123950"/>
              <a:ext cx="2931093" cy="2931093"/>
            </a:xfrm>
            <a:prstGeom prst="ellipse">
              <a:avLst/>
            </a:prstGeom>
            <a:blipFill dpi="0" rotWithShape="0">
              <a:blip r:embed="rId3"/>
              <a:stretch>
                <a:fillRect l="-39000" r="-50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4" name="TextBox 48"/>
          <p:cNvSpPr txBox="1"/>
          <p:nvPr/>
        </p:nvSpPr>
        <p:spPr>
          <a:xfrm>
            <a:off x="3244446" y="2034629"/>
            <a:ext cx="53661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b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做一个中国式优秀员工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TextBox 48"/>
          <p:cNvSpPr txBox="1"/>
          <p:nvPr/>
        </p:nvSpPr>
        <p:spPr>
          <a:xfrm>
            <a:off x="3244446" y="1348829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第三部分</a:t>
            </a:r>
            <a:endParaRPr lang="en-US" altLang="zh-CN" sz="4000" spc="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68248" y="2720429"/>
            <a:ext cx="544235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latin typeface="+mn-ea"/>
              </a:rPr>
              <a:t>shaping sunshine mentality and cultivating professional ethics mentality and cultivating </a:t>
            </a:r>
            <a:r>
              <a:rPr lang="en-US" altLang="zh-CN" sz="1100" smtClean="0">
                <a:solidFill>
                  <a:schemeClr val="bg1"/>
                </a:solidFill>
                <a:latin typeface="+mn-ea"/>
              </a:rPr>
              <a:t>professional cultivating professional ethics</a:t>
            </a:r>
            <a:endParaRPr lang="en-US" altLang="zh-CN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4200" y="3330029"/>
            <a:ext cx="40735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0" smtClean="0">
                <a:solidFill>
                  <a:schemeClr val="bg1"/>
                </a:solidFill>
                <a:latin typeface="+mj-ea"/>
                <a:ea typeface="+mj-ea"/>
              </a:rPr>
              <a:t>SHAPING SUNSHINE MENTALITY </a:t>
            </a:r>
            <a:endParaRPr lang="zh-CN" altLang="en-US" sz="1900">
              <a:latin typeface="+mj-ea"/>
              <a:ea typeface="+mj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28" grpId="0"/>
      <p:bldP spid="2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990600" y="1809750"/>
            <a:ext cx="1964541" cy="2286000"/>
            <a:chOff x="1143000" y="1733550"/>
            <a:chExt cx="1964541" cy="2286000"/>
          </a:xfrm>
        </p:grpSpPr>
        <p:sp>
          <p:nvSpPr>
            <p:cNvPr id="9" name="矩形 8"/>
            <p:cNvSpPr/>
            <p:nvPr/>
          </p:nvSpPr>
          <p:spPr>
            <a:xfrm>
              <a:off x="1371600" y="1885950"/>
              <a:ext cx="1531918" cy="1670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7080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面对下级你是指挥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者合理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组织人力财力与物力，以确保任务的完成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43000" y="1733550"/>
              <a:ext cx="1964541" cy="2286000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03141" y="1809750"/>
            <a:ext cx="1964541" cy="2286000"/>
            <a:chOff x="1143000" y="1733550"/>
            <a:chExt cx="1964541" cy="2286000"/>
          </a:xfrm>
        </p:grpSpPr>
        <p:sp>
          <p:nvSpPr>
            <p:cNvPr id="12" name="矩形 11"/>
            <p:cNvSpPr/>
            <p:nvPr/>
          </p:nvSpPr>
          <p:spPr>
            <a:xfrm>
              <a:off x="1507341" y="1886656"/>
              <a:ext cx="1531918" cy="1670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7080">
                <a:lnSpc>
                  <a:spcPct val="150000"/>
                </a:lnSpc>
              </a:pP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合理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分工、明确职责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；做好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工作的督促检查，及时发现问题，解决问题；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143000" y="1733550"/>
              <a:ext cx="1964541" cy="2286000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259941" y="1865519"/>
            <a:ext cx="2495743" cy="47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合理组织</a:t>
            </a:r>
            <a:endParaRPr lang="en-US" altLang="zh-CN" sz="21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52" y="2429927"/>
            <a:ext cx="2486188" cy="165839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1211011" y="1809750"/>
            <a:ext cx="1964541" cy="2286000"/>
            <a:chOff x="1143000" y="1733550"/>
            <a:chExt cx="1964541" cy="2286000"/>
          </a:xfrm>
        </p:grpSpPr>
        <p:sp>
          <p:nvSpPr>
            <p:cNvPr id="9" name="矩形 8"/>
            <p:cNvSpPr/>
            <p:nvPr/>
          </p:nvSpPr>
          <p:spPr>
            <a:xfrm>
              <a:off x="1371600" y="2114550"/>
              <a:ext cx="1531918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7080">
                <a:lnSpc>
                  <a:spcPct val="150000"/>
                </a:lnSpc>
              </a:pP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面对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下级你又是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教练发现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问题，并及时提供指导培训改善行为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.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  <a:p>
              <a:pPr defTabSz="767080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设立重点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目标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43000" y="1733550"/>
              <a:ext cx="1964541" cy="2286000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97011" y="1809750"/>
            <a:ext cx="1964541" cy="2298166"/>
            <a:chOff x="1143000" y="1733550"/>
            <a:chExt cx="1964541" cy="2298166"/>
          </a:xfrm>
        </p:grpSpPr>
        <p:sp>
          <p:nvSpPr>
            <p:cNvPr id="12" name="矩形 11"/>
            <p:cNvSpPr/>
            <p:nvPr/>
          </p:nvSpPr>
          <p:spPr>
            <a:xfrm>
              <a:off x="1295400" y="2038350"/>
              <a:ext cx="1735941" cy="1993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7080">
                <a:lnSpc>
                  <a:spcPct val="150000"/>
                </a:lnSpc>
              </a:pP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制定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培训计划；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  <a:p>
              <a:pPr defTabSz="767080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选择合适的时机与方式进行培训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  <a:p>
              <a:pPr defTabSz="767080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及时评价与跟进，发现新的问题；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  <a:p>
              <a:pPr defTabSz="767080">
                <a:lnSpc>
                  <a:spcPct val="150000"/>
                </a:lnSpc>
              </a:pP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143000" y="1733550"/>
              <a:ext cx="1964541" cy="2286000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5715000" y="1826060"/>
            <a:ext cx="2251036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9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制定培训计划</a:t>
            </a:r>
            <a:endParaRPr lang="en-US" altLang="zh-CN" sz="19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61" y="2413391"/>
            <a:ext cx="2409239" cy="160615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581400" y="1879155"/>
            <a:ext cx="4800600" cy="134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708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站在他人立场了解他的需求，尽力提供配合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；一切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从大局出发，不要只关注部门的利益，换位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思维把握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双赢原则，实现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互惠互利真诚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相待，相互尊重，相互帮助能准确无误的领会上级的指示和意图，并向员工布置与传达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；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38350"/>
            <a:ext cx="2523564" cy="189267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648636" y="3367064"/>
            <a:ext cx="4477872" cy="576286"/>
            <a:chOff x="3827928" y="3181350"/>
            <a:chExt cx="4477872" cy="576286"/>
          </a:xfrm>
        </p:grpSpPr>
        <p:sp>
          <p:nvSpPr>
            <p:cNvPr id="11" name="圆角矩形 10"/>
            <p:cNvSpPr/>
            <p:nvPr/>
          </p:nvSpPr>
          <p:spPr>
            <a:xfrm>
              <a:off x="3827928" y="3181350"/>
              <a:ext cx="4477872" cy="5762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150656" y="3263282"/>
              <a:ext cx="3572436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b="1" smtClean="0">
                  <a:solidFill>
                    <a:schemeClr val="accent1"/>
                  </a:solidFill>
                  <a:latin typeface="+mj-ea"/>
                  <a:ea typeface="+mj-ea"/>
                </a:rPr>
                <a:t>保质</a:t>
              </a:r>
              <a:r>
                <a:rPr lang="zh-CN" altLang="en-US" sz="1600" b="1">
                  <a:solidFill>
                    <a:schemeClr val="accent1"/>
                  </a:solidFill>
                  <a:latin typeface="+mj-ea"/>
                  <a:ea typeface="+mj-ea"/>
                </a:rPr>
                <a:t>、保量、安全、</a:t>
              </a:r>
              <a:r>
                <a:rPr lang="zh-CN" altLang="en-US" sz="1600" b="1" smtClean="0">
                  <a:solidFill>
                    <a:schemeClr val="accent1"/>
                  </a:solidFill>
                  <a:latin typeface="+mj-ea"/>
                  <a:ea typeface="+mj-ea"/>
                </a:rPr>
                <a:t>准时</a:t>
              </a:r>
              <a:endParaRPr lang="zh-CN" altLang="en-US" sz="1600" b="1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5486400" y="1869017"/>
            <a:ext cx="2251036" cy="42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基层信息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6400" y="2278174"/>
            <a:ext cx="2971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708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能准确无误的领会上级的指示和意图，并向员工布置与传达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；能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带领本班组成员保质、保量、安全、准时完成生产任务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；能够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及时准确的向上级提供基层信息；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91000" y="2046036"/>
            <a:ext cx="990600" cy="1883747"/>
            <a:chOff x="1066800" y="1962150"/>
            <a:chExt cx="990600" cy="1883747"/>
          </a:xfrm>
        </p:grpSpPr>
        <p:sp>
          <p:nvSpPr>
            <p:cNvPr id="11" name="圆角矩形 10"/>
            <p:cNvSpPr/>
            <p:nvPr/>
          </p:nvSpPr>
          <p:spPr>
            <a:xfrm>
              <a:off x="1066800" y="1962150"/>
              <a:ext cx="990600" cy="1883747"/>
            </a:xfrm>
            <a:prstGeom prst="roundRect">
              <a:avLst>
                <a:gd name="adj" fmla="val 70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367135" y="2311851"/>
              <a:ext cx="461665" cy="122588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b="1" spc="300" smtClean="0">
                  <a:solidFill>
                    <a:schemeClr val="bg1"/>
                  </a:solidFill>
                  <a:latin typeface="+mj-ea"/>
                  <a:ea typeface="+mj-ea"/>
                </a:rPr>
                <a:t>保量安全</a:t>
              </a:r>
              <a:endParaRPr lang="zh-CN" altLang="en-US" b="1" spc="3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21417"/>
            <a:ext cx="3000574" cy="199813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38200" y="2051601"/>
            <a:ext cx="3886200" cy="204414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1600" noProof="1" smtClean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让</a:t>
            </a:r>
            <a:r>
              <a:rPr lang="zh-CN" altLang="en-US" sz="1600" noProof="1">
                <a:solidFill>
                  <a:schemeClr val="tx2"/>
                </a:solidFill>
                <a:latin typeface="+mn-ea"/>
                <a:cs typeface="+mn-ea"/>
                <a:sym typeface="+mn-lt"/>
              </a:rPr>
              <a:t>每个人清楚要干什么，工作标准是什么；</a:t>
            </a:r>
            <a:endParaRPr lang="zh-CN" altLang="en-US" sz="1600" noProof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1600" noProof="1">
                <a:solidFill>
                  <a:schemeClr val="tx2"/>
                </a:solidFill>
                <a:latin typeface="+mn-ea"/>
                <a:cs typeface="+mn-ea"/>
                <a:sym typeface="+mn-lt"/>
              </a:rPr>
              <a:t>要是非分明，奖罚</a:t>
            </a:r>
            <a:r>
              <a:rPr lang="zh-CN" altLang="en-US" sz="1600" noProof="1" smtClean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公正关心</a:t>
            </a:r>
            <a:r>
              <a:rPr lang="zh-CN" altLang="en-US" sz="1600" noProof="1">
                <a:solidFill>
                  <a:schemeClr val="tx2"/>
                </a:solidFill>
                <a:latin typeface="+mn-ea"/>
                <a:cs typeface="+mn-ea"/>
                <a:sym typeface="+mn-lt"/>
              </a:rPr>
              <a:t>员工的对工作的感受，关心员工的生活</a:t>
            </a:r>
            <a:r>
              <a:rPr lang="zh-CN" altLang="en-US" sz="1600" noProof="1" smtClean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；员工</a:t>
            </a:r>
            <a:r>
              <a:rPr lang="zh-CN" altLang="en-US" sz="1600" noProof="1">
                <a:solidFill>
                  <a:schemeClr val="tx2"/>
                </a:solidFill>
                <a:latin typeface="+mn-ea"/>
                <a:cs typeface="+mn-ea"/>
                <a:sym typeface="+mn-lt"/>
              </a:rPr>
              <a:t>工作和生活中遇到困难时，及时给予指导帮助，而不是奚落和批评；</a:t>
            </a:r>
            <a:endParaRPr lang="zh-CN" altLang="en-US" sz="1600" noProof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200" y="1651491"/>
            <a:ext cx="373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n-ea"/>
                <a:sym typeface="+mn-ea"/>
              </a:rPr>
              <a:t>基层员工对你的期望</a:t>
            </a:r>
            <a:endParaRPr lang="zh-CN" altLang="en-US" sz="2000" b="1">
              <a:solidFill>
                <a:schemeClr val="accent1"/>
              </a:solidFill>
              <a:latin typeface="+mn-ea"/>
              <a:sym typeface="+mn-ea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4953000" y="1962150"/>
            <a:ext cx="3197248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spc="30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清楚要干什么</a:t>
            </a:r>
            <a:endParaRPr lang="zh-CN" altLang="en-US" sz="1500" spc="30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4953000" y="2536086"/>
            <a:ext cx="3197248" cy="3231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spc="30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工作标准</a:t>
            </a:r>
            <a:endParaRPr lang="zh-CN" altLang="en-US" sz="1500" spc="30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4953000" y="3110022"/>
            <a:ext cx="3197248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spc="30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奖罚公正</a:t>
            </a:r>
            <a:endParaRPr lang="zh-CN" altLang="en-US" sz="1500" spc="30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4953000" y="3683957"/>
            <a:ext cx="3197248" cy="3231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spc="30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关心员工</a:t>
            </a:r>
            <a:endParaRPr lang="zh-CN" altLang="en-US" sz="1500" spc="30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143000" y="1809750"/>
            <a:ext cx="1964541" cy="2286000"/>
            <a:chOff x="1143000" y="1733550"/>
            <a:chExt cx="1964541" cy="2286000"/>
          </a:xfrm>
        </p:grpSpPr>
        <p:sp>
          <p:nvSpPr>
            <p:cNvPr id="10" name="矩形 9"/>
            <p:cNvSpPr/>
            <p:nvPr/>
          </p:nvSpPr>
          <p:spPr>
            <a:xfrm>
              <a:off x="1371600" y="2114550"/>
              <a:ext cx="1531918" cy="1670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7080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如何提升自己与下属的责任意识；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  <a:p>
              <a:pPr defTabSz="767080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如何替上司分担责任（成长的阶梯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）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43000" y="1733550"/>
              <a:ext cx="1964541" cy="2286000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29000" y="1809750"/>
            <a:ext cx="1964541" cy="2286000"/>
            <a:chOff x="1143000" y="1733550"/>
            <a:chExt cx="1964541" cy="2286000"/>
          </a:xfrm>
        </p:grpSpPr>
        <p:sp>
          <p:nvSpPr>
            <p:cNvPr id="13" name="矩形 12"/>
            <p:cNvSpPr/>
            <p:nvPr/>
          </p:nvSpPr>
          <p:spPr>
            <a:xfrm>
              <a:off x="1295400" y="2038350"/>
              <a:ext cx="1735941" cy="1670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7080">
                <a:lnSpc>
                  <a:spcPct val="150000"/>
                </a:lnSpc>
              </a:pP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如何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提升自己的执行能力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（令必行，行必果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）如何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培养和造自己成为执行型人才；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143000" y="1733550"/>
              <a:ext cx="1964541" cy="2286000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89" y="1885951"/>
            <a:ext cx="2409238" cy="2133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914400" y="1809750"/>
            <a:ext cx="1964541" cy="2286000"/>
            <a:chOff x="1143000" y="1733550"/>
            <a:chExt cx="1964541" cy="2286000"/>
          </a:xfrm>
        </p:grpSpPr>
        <p:sp>
          <p:nvSpPr>
            <p:cNvPr id="10" name="矩形 9"/>
            <p:cNvSpPr/>
            <p:nvPr/>
          </p:nvSpPr>
          <p:spPr>
            <a:xfrm>
              <a:off x="1371600" y="1885950"/>
              <a:ext cx="1531918" cy="1670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7080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面对工作任务如何来组织你的部属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；如何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提升你的工作指派与授权能力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；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43000" y="1733550"/>
              <a:ext cx="1964541" cy="2286000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26941" y="1809750"/>
            <a:ext cx="1964541" cy="2286000"/>
            <a:chOff x="1143000" y="1733550"/>
            <a:chExt cx="1964541" cy="2286000"/>
          </a:xfrm>
        </p:grpSpPr>
        <p:sp>
          <p:nvSpPr>
            <p:cNvPr id="13" name="矩形 12"/>
            <p:cNvSpPr/>
            <p:nvPr/>
          </p:nvSpPr>
          <p:spPr>
            <a:xfrm>
              <a:off x="1507341" y="1886656"/>
              <a:ext cx="1531918" cy="1670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7080">
                <a:lnSpc>
                  <a:spcPct val="150000"/>
                </a:lnSpc>
              </a:pP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如何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加强团队内与团队间配合与协调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；如何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协调整个团队去达成工作绩效；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143000" y="1733550"/>
              <a:ext cx="1964541" cy="2286000"/>
            </a:xfrm>
            <a:prstGeom prst="roundRect">
              <a:avLst>
                <a:gd name="adj" fmla="val 702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6"/>
          <a:stretch>
            <a:fillRect/>
          </a:stretch>
        </p:blipFill>
        <p:spPr>
          <a:xfrm>
            <a:off x="3159847" y="1801722"/>
            <a:ext cx="2478953" cy="221782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219819" y="4216594"/>
            <a:ext cx="1881442" cy="926906"/>
            <a:chOff x="1006878" y="5622125"/>
            <a:chExt cx="2508590" cy="1235875"/>
          </a:xfrm>
        </p:grpSpPr>
        <p:sp>
          <p:nvSpPr>
            <p:cNvPr id="18" name="椭圆 17"/>
            <p:cNvSpPr/>
            <p:nvPr/>
          </p:nvSpPr>
          <p:spPr>
            <a:xfrm flipV="1">
              <a:off x="2930292" y="5729257"/>
              <a:ext cx="585176" cy="5851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flipV="1">
              <a:off x="1006878" y="5622125"/>
              <a:ext cx="1835249" cy="1235875"/>
            </a:xfrm>
            <a:custGeom>
              <a:gdLst>
                <a:gd name="connsiteX0" fmla="*/ 41106 w 1256762"/>
                <a:gd name="connsiteY0" fmla="*/ 0 h 846316"/>
                <a:gd name="connsiteX1" fmla="*/ 382791 w 1256762"/>
                <a:gd name="connsiteY1" fmla="*/ 0 h 846316"/>
                <a:gd name="connsiteX2" fmla="*/ 355042 w 1256762"/>
                <a:gd name="connsiteY2" fmla="*/ 33632 h 846316"/>
                <a:gd name="connsiteX3" fmla="*/ 298745 w 1256762"/>
                <a:gd name="connsiteY3" fmla="*/ 217935 h 846316"/>
                <a:gd name="connsiteX4" fmla="*/ 628381 w 1256762"/>
                <a:gd name="connsiteY4" fmla="*/ 547571 h 846316"/>
                <a:gd name="connsiteX5" fmla="*/ 958017 w 1256762"/>
                <a:gd name="connsiteY5" fmla="*/ 217935 h 846316"/>
                <a:gd name="connsiteX6" fmla="*/ 901720 w 1256762"/>
                <a:gd name="connsiteY6" fmla="*/ 33632 h 846316"/>
                <a:gd name="connsiteX7" fmla="*/ 873971 w 1256762"/>
                <a:gd name="connsiteY7" fmla="*/ 0 h 846316"/>
                <a:gd name="connsiteX8" fmla="*/ 1215656 w 1256762"/>
                <a:gd name="connsiteY8" fmla="*/ 0 h 846316"/>
                <a:gd name="connsiteX9" fmla="*/ 1243996 w 1256762"/>
                <a:gd name="connsiteY9" fmla="*/ 91294 h 846316"/>
                <a:gd name="connsiteX10" fmla="*/ 1256762 w 1256762"/>
                <a:gd name="connsiteY10" fmla="*/ 217935 h 846316"/>
                <a:gd name="connsiteX11" fmla="*/ 628381 w 1256762"/>
                <a:gd name="connsiteY11" fmla="*/ 846316 h 846316"/>
                <a:gd name="connsiteX12" fmla="*/ 0 w 1256762"/>
                <a:gd name="connsiteY12" fmla="*/ 217935 h 846316"/>
                <a:gd name="connsiteX13" fmla="*/ 12766 w 1256762"/>
                <a:gd name="connsiteY13" fmla="*/ 91294 h 8463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6762" h="846316">
                  <a:moveTo>
                    <a:pt x="41106" y="0"/>
                  </a:moveTo>
                  <a:lnTo>
                    <a:pt x="382791" y="0"/>
                  </a:lnTo>
                  <a:lnTo>
                    <a:pt x="355042" y="33632"/>
                  </a:lnTo>
                  <a:cubicBezTo>
                    <a:pt x="319499" y="86243"/>
                    <a:pt x="298745" y="149665"/>
                    <a:pt x="298745" y="217935"/>
                  </a:cubicBezTo>
                  <a:cubicBezTo>
                    <a:pt x="298745" y="399988"/>
                    <a:pt x="446328" y="547571"/>
                    <a:pt x="628381" y="547571"/>
                  </a:cubicBezTo>
                  <a:cubicBezTo>
                    <a:pt x="810434" y="547571"/>
                    <a:pt x="958017" y="399988"/>
                    <a:pt x="958017" y="217935"/>
                  </a:cubicBezTo>
                  <a:cubicBezTo>
                    <a:pt x="958017" y="149665"/>
                    <a:pt x="937263" y="86243"/>
                    <a:pt x="901720" y="33632"/>
                  </a:cubicBezTo>
                  <a:lnTo>
                    <a:pt x="873971" y="0"/>
                  </a:lnTo>
                  <a:lnTo>
                    <a:pt x="1215656" y="0"/>
                  </a:lnTo>
                  <a:lnTo>
                    <a:pt x="1243996" y="91294"/>
                  </a:lnTo>
                  <a:cubicBezTo>
                    <a:pt x="1252366" y="132200"/>
                    <a:pt x="1256762" y="174554"/>
                    <a:pt x="1256762" y="217935"/>
                  </a:cubicBezTo>
                  <a:cubicBezTo>
                    <a:pt x="1256762" y="564980"/>
                    <a:pt x="975426" y="846316"/>
                    <a:pt x="628381" y="846316"/>
                  </a:cubicBezTo>
                  <a:cubicBezTo>
                    <a:pt x="281336" y="846316"/>
                    <a:pt x="0" y="564980"/>
                    <a:pt x="0" y="217935"/>
                  </a:cubicBezTo>
                  <a:cubicBezTo>
                    <a:pt x="0" y="174554"/>
                    <a:pt x="4396" y="132200"/>
                    <a:pt x="12766" y="9129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 rot="5400000" flipH="1" flipV="1">
            <a:off x="7907581" y="399944"/>
            <a:ext cx="1504950" cy="969670"/>
          </a:xfrm>
          <a:custGeom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62801" y="3634426"/>
            <a:ext cx="1981202" cy="1508198"/>
            <a:chOff x="9077731" y="4465552"/>
            <a:chExt cx="3140951" cy="2391063"/>
          </a:xfrm>
        </p:grpSpPr>
        <p:sp>
          <p:nvSpPr>
            <p:cNvPr id="15" name="任意多边形 14"/>
            <p:cNvSpPr/>
            <p:nvPr/>
          </p:nvSpPr>
          <p:spPr>
            <a:xfrm flipV="1">
              <a:off x="9077731" y="5351269"/>
              <a:ext cx="2037824" cy="1505346"/>
            </a:xfrm>
            <a:custGeom>
              <a:gdLst>
                <a:gd name="connsiteX0" fmla="*/ 142707 w 2355920"/>
                <a:gd name="connsiteY0" fmla="*/ 0 h 1740324"/>
                <a:gd name="connsiteX1" fmla="*/ 2213213 w 2355920"/>
                <a:gd name="connsiteY1" fmla="*/ 0 h 1740324"/>
                <a:gd name="connsiteX2" fmla="*/ 2213747 w 2355920"/>
                <a:gd name="connsiteY2" fmla="*/ 879 h 1740324"/>
                <a:gd name="connsiteX3" fmla="*/ 2355920 w 2355920"/>
                <a:gd name="connsiteY3" fmla="*/ 562364 h 1740324"/>
                <a:gd name="connsiteX4" fmla="*/ 1177960 w 2355920"/>
                <a:gd name="connsiteY4" fmla="*/ 1740324 h 1740324"/>
                <a:gd name="connsiteX5" fmla="*/ 0 w 2355920"/>
                <a:gd name="connsiteY5" fmla="*/ 562364 h 1740324"/>
                <a:gd name="connsiteX6" fmla="*/ 142174 w 2355920"/>
                <a:gd name="connsiteY6" fmla="*/ 879 h 17403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5920" h="1740324">
                  <a:moveTo>
                    <a:pt x="142707" y="0"/>
                  </a:moveTo>
                  <a:lnTo>
                    <a:pt x="2213213" y="0"/>
                  </a:lnTo>
                  <a:lnTo>
                    <a:pt x="2213747" y="879"/>
                  </a:lnTo>
                  <a:cubicBezTo>
                    <a:pt x="2304417" y="167788"/>
                    <a:pt x="2355920" y="359061"/>
                    <a:pt x="2355920" y="562364"/>
                  </a:cubicBezTo>
                  <a:cubicBezTo>
                    <a:pt x="2355920" y="1212933"/>
                    <a:pt x="1828529" y="1740324"/>
                    <a:pt x="1177960" y="1740324"/>
                  </a:cubicBezTo>
                  <a:cubicBezTo>
                    <a:pt x="527391" y="1740324"/>
                    <a:pt x="0" y="1212933"/>
                    <a:pt x="0" y="562364"/>
                  </a:cubicBezTo>
                  <a:cubicBezTo>
                    <a:pt x="0" y="359061"/>
                    <a:pt x="51503" y="167788"/>
                    <a:pt x="142174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10942202" y="4465552"/>
              <a:ext cx="1276480" cy="1398234"/>
            </a:xfrm>
            <a:custGeom>
              <a:gdLst>
                <a:gd name="connsiteX0" fmla="*/ 699117 w 1276480"/>
                <a:gd name="connsiteY0" fmla="*/ 332374 h 1398234"/>
                <a:gd name="connsiteX1" fmla="*/ 332374 w 1276480"/>
                <a:gd name="connsiteY1" fmla="*/ 699117 h 1398234"/>
                <a:gd name="connsiteX2" fmla="*/ 699117 w 1276480"/>
                <a:gd name="connsiteY2" fmla="*/ 1065860 h 1398234"/>
                <a:gd name="connsiteX3" fmla="*/ 1065860 w 1276480"/>
                <a:gd name="connsiteY3" fmla="*/ 699117 h 1398234"/>
                <a:gd name="connsiteX4" fmla="*/ 699117 w 1276480"/>
                <a:gd name="connsiteY4" fmla="*/ 332374 h 1398234"/>
                <a:gd name="connsiteX5" fmla="*/ 699117 w 1276480"/>
                <a:gd name="connsiteY5" fmla="*/ 0 h 1398234"/>
                <a:gd name="connsiteX6" fmla="*/ 1193468 w 1276480"/>
                <a:gd name="connsiteY6" fmla="*/ 204767 h 1398234"/>
                <a:gd name="connsiteX7" fmla="*/ 1276480 w 1276480"/>
                <a:gd name="connsiteY7" fmla="*/ 305379 h 1398234"/>
                <a:gd name="connsiteX8" fmla="*/ 1276480 w 1276480"/>
                <a:gd name="connsiteY8" fmla="*/ 1092856 h 1398234"/>
                <a:gd name="connsiteX9" fmla="*/ 1193468 w 1276480"/>
                <a:gd name="connsiteY9" fmla="*/ 1193468 h 1398234"/>
                <a:gd name="connsiteX10" fmla="*/ 699117 w 1276480"/>
                <a:gd name="connsiteY10" fmla="*/ 1398234 h 1398234"/>
                <a:gd name="connsiteX11" fmla="*/ 0 w 1276480"/>
                <a:gd name="connsiteY11" fmla="*/ 699117 h 1398234"/>
                <a:gd name="connsiteX12" fmla="*/ 699117 w 1276480"/>
                <a:gd name="connsiteY12" fmla="*/ 0 h 13982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480" h="1398234">
                  <a:moveTo>
                    <a:pt x="699117" y="332374"/>
                  </a:moveTo>
                  <a:cubicBezTo>
                    <a:pt x="496570" y="332374"/>
                    <a:pt x="332374" y="496570"/>
                    <a:pt x="332374" y="699117"/>
                  </a:cubicBezTo>
                  <a:cubicBezTo>
                    <a:pt x="332374" y="901664"/>
                    <a:pt x="496570" y="1065860"/>
                    <a:pt x="699117" y="1065860"/>
                  </a:cubicBezTo>
                  <a:cubicBezTo>
                    <a:pt x="901664" y="1065860"/>
                    <a:pt x="1065860" y="901664"/>
                    <a:pt x="1065860" y="699117"/>
                  </a:cubicBezTo>
                  <a:cubicBezTo>
                    <a:pt x="1065860" y="496570"/>
                    <a:pt x="901664" y="332374"/>
                    <a:pt x="699117" y="332374"/>
                  </a:cubicBezTo>
                  <a:close/>
                  <a:moveTo>
                    <a:pt x="699117" y="0"/>
                  </a:moveTo>
                  <a:cubicBezTo>
                    <a:pt x="892173" y="0"/>
                    <a:pt x="1066952" y="78251"/>
                    <a:pt x="1193468" y="204767"/>
                  </a:cubicBezTo>
                  <a:lnTo>
                    <a:pt x="1276480" y="305379"/>
                  </a:lnTo>
                  <a:lnTo>
                    <a:pt x="1276480" y="1092856"/>
                  </a:lnTo>
                  <a:lnTo>
                    <a:pt x="1193468" y="1193468"/>
                  </a:lnTo>
                  <a:cubicBezTo>
                    <a:pt x="1066952" y="1319983"/>
                    <a:pt x="892173" y="1398234"/>
                    <a:pt x="699117" y="1398234"/>
                  </a:cubicBezTo>
                  <a:cubicBezTo>
                    <a:pt x="313005" y="1398234"/>
                    <a:pt x="0" y="1085229"/>
                    <a:pt x="0" y="699117"/>
                  </a:cubicBezTo>
                  <a:cubicBezTo>
                    <a:pt x="0" y="313005"/>
                    <a:pt x="313005" y="0"/>
                    <a:pt x="69911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5029200" y="895350"/>
            <a:ext cx="3225096" cy="3225094"/>
            <a:chOff x="854536" y="976949"/>
            <a:chExt cx="3225096" cy="3225094"/>
          </a:xfrm>
        </p:grpSpPr>
        <p:sp>
          <p:nvSpPr>
            <p:cNvPr id="13" name="椭圆 12"/>
            <p:cNvSpPr/>
            <p:nvPr/>
          </p:nvSpPr>
          <p:spPr>
            <a:xfrm>
              <a:off x="854536" y="976949"/>
              <a:ext cx="3225096" cy="32250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990600" y="1123950"/>
              <a:ext cx="2931093" cy="2931093"/>
            </a:xfrm>
            <a:prstGeom prst="ellipse">
              <a:avLst/>
            </a:prstGeom>
            <a:blipFill dpi="0" rotWithShape="0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 l="-22000" r="-20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3" name="TextBox 4"/>
          <p:cNvSpPr txBox="1"/>
          <p:nvPr/>
        </p:nvSpPr>
        <p:spPr>
          <a:xfrm>
            <a:off x="661104" y="944143"/>
            <a:ext cx="4139496" cy="1484969"/>
          </a:xfrm>
          <a:prstGeom prst="rect">
            <a:avLst/>
          </a:prstGeom>
          <a:noFill/>
        </p:spPr>
        <p:txBody>
          <a:bodyPr wrap="none" lIns="68531" tIns="34264" rIns="68531" bIns="34264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defTabSz="685165">
              <a:defRPr/>
            </a:pPr>
            <a:r>
              <a:rPr lang="zh-CN" altLang="en-US" sz="4600" b="0" kern="0" spc="600">
                <a:solidFill>
                  <a:schemeClr val="bg1"/>
                </a:solidFill>
                <a:effectLst/>
                <a:latin typeface="汉仪菱心体简" panose="02010400000101010101" pitchFamily="2" charset="-122"/>
                <a:ea typeface="汉仪菱心体简" panose="02010400000101010101" pitchFamily="2" charset="-122"/>
              </a:rPr>
              <a:t>塑造阳光心态</a:t>
            </a:r>
            <a:endParaRPr lang="zh-CN" altLang="en-US" sz="4600" b="0" kern="0" spc="600">
              <a:solidFill>
                <a:schemeClr val="bg1"/>
              </a:solidFill>
              <a:effectLst/>
              <a:latin typeface="汉仪菱心体简" panose="02010400000101010101" pitchFamily="2" charset="-122"/>
              <a:ea typeface="汉仪菱心体简" panose="02010400000101010101" pitchFamily="2" charset="-122"/>
            </a:endParaRPr>
          </a:p>
          <a:p>
            <a:pPr algn="l" defTabSz="685165">
              <a:defRPr/>
            </a:pPr>
            <a:r>
              <a:rPr lang="zh-CN" altLang="en-US" sz="4600" b="0" kern="0" spc="600">
                <a:solidFill>
                  <a:schemeClr val="bg1"/>
                </a:solidFill>
                <a:effectLst/>
                <a:latin typeface="汉仪菱心体简" panose="02010400000101010101" pitchFamily="2" charset="-122"/>
                <a:ea typeface="汉仪菱心体简" panose="02010400000101010101" pitchFamily="2" charset="-122"/>
              </a:rPr>
              <a:t>培养职业道德</a:t>
            </a:r>
            <a:endParaRPr lang="zh-CN" altLang="en-US" sz="4600" b="0" kern="0" spc="600">
              <a:solidFill>
                <a:schemeClr val="bg1"/>
              </a:solidFill>
              <a:effectLst/>
              <a:latin typeface="汉仪菱心体简" panose="02010400000101010101" pitchFamily="2" charset="-122"/>
              <a:ea typeface="汉仪菱心体简" panose="0201040000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1104" y="2860735"/>
            <a:ext cx="3906481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bg1"/>
                </a:solidFill>
                <a:latin typeface="+mn-ea"/>
              </a:rPr>
              <a:t>shaping sunshine mentality and cultivating professional ethics mentality </a:t>
            </a:r>
            <a:r>
              <a:rPr lang="en-US" altLang="zh-CN" sz="1000">
                <a:solidFill>
                  <a:schemeClr val="bg1"/>
                </a:solidFill>
                <a:latin typeface="+mn-ea"/>
              </a:rPr>
              <a:t>and cultivating </a:t>
            </a:r>
            <a:r>
              <a:rPr lang="en-US" altLang="zh-CN" sz="1000" smtClean="0">
                <a:solidFill>
                  <a:schemeClr val="bg1"/>
                </a:solidFill>
                <a:latin typeface="+mn-ea"/>
              </a:rPr>
              <a:t>professional</a:t>
            </a:r>
            <a:endParaRPr lang="zh-CN" altLang="en-US" sz="1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3942" y="3486150"/>
            <a:ext cx="2901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pc="600" smtClean="0">
                <a:solidFill>
                  <a:schemeClr val="bg1"/>
                </a:solidFill>
                <a:latin typeface="+mn-ea"/>
              </a:rPr>
              <a:t>演示完毕感谢您的观看</a:t>
            </a:r>
            <a:endParaRPr lang="zh-CN" altLang="en-US" sz="1400" spc="6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57940" y="2647950"/>
            <a:ext cx="3837342" cy="53382"/>
            <a:chOff x="858836" y="2780254"/>
            <a:chExt cx="3837342" cy="5338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858836" y="2800350"/>
              <a:ext cx="38373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858836" y="2780254"/>
              <a:ext cx="1281463" cy="53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2" y="4374841"/>
            <a:ext cx="581968" cy="817208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2602808" y="590550"/>
            <a:ext cx="806099" cy="466961"/>
            <a:chOff x="2602808" y="526910"/>
            <a:chExt cx="806099" cy="673240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3004457" y="526910"/>
              <a:ext cx="0" cy="6732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2602808" y="645501"/>
              <a:ext cx="186846" cy="5546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3222061" y="645501"/>
              <a:ext cx="186846" cy="5546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 flipH="1">
            <a:off x="6781800" y="4206309"/>
            <a:ext cx="1881442" cy="926906"/>
            <a:chOff x="1006878" y="5622125"/>
            <a:chExt cx="2508590" cy="1235875"/>
          </a:xfrm>
        </p:grpSpPr>
        <p:sp>
          <p:nvSpPr>
            <p:cNvPr id="18" name="椭圆 17"/>
            <p:cNvSpPr/>
            <p:nvPr/>
          </p:nvSpPr>
          <p:spPr>
            <a:xfrm flipV="1">
              <a:off x="2930292" y="5729257"/>
              <a:ext cx="585176" cy="5851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flipV="1">
              <a:off x="1006878" y="5622125"/>
              <a:ext cx="1835249" cy="1235875"/>
            </a:xfrm>
            <a:custGeom>
              <a:gdLst>
                <a:gd name="connsiteX0" fmla="*/ 41106 w 1256762"/>
                <a:gd name="connsiteY0" fmla="*/ 0 h 846316"/>
                <a:gd name="connsiteX1" fmla="*/ 382791 w 1256762"/>
                <a:gd name="connsiteY1" fmla="*/ 0 h 846316"/>
                <a:gd name="connsiteX2" fmla="*/ 355042 w 1256762"/>
                <a:gd name="connsiteY2" fmla="*/ 33632 h 846316"/>
                <a:gd name="connsiteX3" fmla="*/ 298745 w 1256762"/>
                <a:gd name="connsiteY3" fmla="*/ 217935 h 846316"/>
                <a:gd name="connsiteX4" fmla="*/ 628381 w 1256762"/>
                <a:gd name="connsiteY4" fmla="*/ 547571 h 846316"/>
                <a:gd name="connsiteX5" fmla="*/ 958017 w 1256762"/>
                <a:gd name="connsiteY5" fmla="*/ 217935 h 846316"/>
                <a:gd name="connsiteX6" fmla="*/ 901720 w 1256762"/>
                <a:gd name="connsiteY6" fmla="*/ 33632 h 846316"/>
                <a:gd name="connsiteX7" fmla="*/ 873971 w 1256762"/>
                <a:gd name="connsiteY7" fmla="*/ 0 h 846316"/>
                <a:gd name="connsiteX8" fmla="*/ 1215656 w 1256762"/>
                <a:gd name="connsiteY8" fmla="*/ 0 h 846316"/>
                <a:gd name="connsiteX9" fmla="*/ 1243996 w 1256762"/>
                <a:gd name="connsiteY9" fmla="*/ 91294 h 846316"/>
                <a:gd name="connsiteX10" fmla="*/ 1256762 w 1256762"/>
                <a:gd name="connsiteY10" fmla="*/ 217935 h 846316"/>
                <a:gd name="connsiteX11" fmla="*/ 628381 w 1256762"/>
                <a:gd name="connsiteY11" fmla="*/ 846316 h 846316"/>
                <a:gd name="connsiteX12" fmla="*/ 0 w 1256762"/>
                <a:gd name="connsiteY12" fmla="*/ 217935 h 846316"/>
                <a:gd name="connsiteX13" fmla="*/ 12766 w 1256762"/>
                <a:gd name="connsiteY13" fmla="*/ 91294 h 8463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6762" h="846316">
                  <a:moveTo>
                    <a:pt x="41106" y="0"/>
                  </a:moveTo>
                  <a:lnTo>
                    <a:pt x="382791" y="0"/>
                  </a:lnTo>
                  <a:lnTo>
                    <a:pt x="355042" y="33632"/>
                  </a:lnTo>
                  <a:cubicBezTo>
                    <a:pt x="319499" y="86243"/>
                    <a:pt x="298745" y="149665"/>
                    <a:pt x="298745" y="217935"/>
                  </a:cubicBezTo>
                  <a:cubicBezTo>
                    <a:pt x="298745" y="399988"/>
                    <a:pt x="446328" y="547571"/>
                    <a:pt x="628381" y="547571"/>
                  </a:cubicBezTo>
                  <a:cubicBezTo>
                    <a:pt x="810434" y="547571"/>
                    <a:pt x="958017" y="399988"/>
                    <a:pt x="958017" y="217935"/>
                  </a:cubicBezTo>
                  <a:cubicBezTo>
                    <a:pt x="958017" y="149665"/>
                    <a:pt x="937263" y="86243"/>
                    <a:pt x="901720" y="33632"/>
                  </a:cubicBezTo>
                  <a:lnTo>
                    <a:pt x="873971" y="0"/>
                  </a:lnTo>
                  <a:lnTo>
                    <a:pt x="1215656" y="0"/>
                  </a:lnTo>
                  <a:lnTo>
                    <a:pt x="1243996" y="91294"/>
                  </a:lnTo>
                  <a:cubicBezTo>
                    <a:pt x="1252366" y="132200"/>
                    <a:pt x="1256762" y="174554"/>
                    <a:pt x="1256762" y="217935"/>
                  </a:cubicBezTo>
                  <a:cubicBezTo>
                    <a:pt x="1256762" y="564980"/>
                    <a:pt x="975426" y="846316"/>
                    <a:pt x="628381" y="846316"/>
                  </a:cubicBezTo>
                  <a:cubicBezTo>
                    <a:pt x="281336" y="846316"/>
                    <a:pt x="0" y="564980"/>
                    <a:pt x="0" y="217935"/>
                  </a:cubicBezTo>
                  <a:cubicBezTo>
                    <a:pt x="0" y="174554"/>
                    <a:pt x="4396" y="132200"/>
                    <a:pt x="12766" y="9129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888" y="0"/>
            <a:ext cx="1981202" cy="1508198"/>
            <a:chOff x="9077731" y="4465552"/>
            <a:chExt cx="3140951" cy="2391063"/>
          </a:xfrm>
        </p:grpSpPr>
        <p:sp>
          <p:nvSpPr>
            <p:cNvPr id="15" name="任意多边形 14"/>
            <p:cNvSpPr/>
            <p:nvPr/>
          </p:nvSpPr>
          <p:spPr>
            <a:xfrm flipV="1">
              <a:off x="9077731" y="5351269"/>
              <a:ext cx="2037824" cy="1505346"/>
            </a:xfrm>
            <a:custGeom>
              <a:gdLst>
                <a:gd name="connsiteX0" fmla="*/ 142707 w 2355920"/>
                <a:gd name="connsiteY0" fmla="*/ 0 h 1740324"/>
                <a:gd name="connsiteX1" fmla="*/ 2213213 w 2355920"/>
                <a:gd name="connsiteY1" fmla="*/ 0 h 1740324"/>
                <a:gd name="connsiteX2" fmla="*/ 2213747 w 2355920"/>
                <a:gd name="connsiteY2" fmla="*/ 879 h 1740324"/>
                <a:gd name="connsiteX3" fmla="*/ 2355920 w 2355920"/>
                <a:gd name="connsiteY3" fmla="*/ 562364 h 1740324"/>
                <a:gd name="connsiteX4" fmla="*/ 1177960 w 2355920"/>
                <a:gd name="connsiteY4" fmla="*/ 1740324 h 1740324"/>
                <a:gd name="connsiteX5" fmla="*/ 0 w 2355920"/>
                <a:gd name="connsiteY5" fmla="*/ 562364 h 1740324"/>
                <a:gd name="connsiteX6" fmla="*/ 142174 w 2355920"/>
                <a:gd name="connsiteY6" fmla="*/ 879 h 17403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5920" h="1740324">
                  <a:moveTo>
                    <a:pt x="142707" y="0"/>
                  </a:moveTo>
                  <a:lnTo>
                    <a:pt x="2213213" y="0"/>
                  </a:lnTo>
                  <a:lnTo>
                    <a:pt x="2213747" y="879"/>
                  </a:lnTo>
                  <a:cubicBezTo>
                    <a:pt x="2304417" y="167788"/>
                    <a:pt x="2355920" y="359061"/>
                    <a:pt x="2355920" y="562364"/>
                  </a:cubicBezTo>
                  <a:cubicBezTo>
                    <a:pt x="2355920" y="1212933"/>
                    <a:pt x="1828529" y="1740324"/>
                    <a:pt x="1177960" y="1740324"/>
                  </a:cubicBezTo>
                  <a:cubicBezTo>
                    <a:pt x="527391" y="1740324"/>
                    <a:pt x="0" y="1212933"/>
                    <a:pt x="0" y="562364"/>
                  </a:cubicBezTo>
                  <a:cubicBezTo>
                    <a:pt x="0" y="359061"/>
                    <a:pt x="51503" y="167788"/>
                    <a:pt x="142174" y="87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10942202" y="4465552"/>
              <a:ext cx="1276480" cy="1398234"/>
            </a:xfrm>
            <a:custGeom>
              <a:gdLst>
                <a:gd name="connsiteX0" fmla="*/ 699117 w 1276480"/>
                <a:gd name="connsiteY0" fmla="*/ 332374 h 1398234"/>
                <a:gd name="connsiteX1" fmla="*/ 332374 w 1276480"/>
                <a:gd name="connsiteY1" fmla="*/ 699117 h 1398234"/>
                <a:gd name="connsiteX2" fmla="*/ 699117 w 1276480"/>
                <a:gd name="connsiteY2" fmla="*/ 1065860 h 1398234"/>
                <a:gd name="connsiteX3" fmla="*/ 1065860 w 1276480"/>
                <a:gd name="connsiteY3" fmla="*/ 699117 h 1398234"/>
                <a:gd name="connsiteX4" fmla="*/ 699117 w 1276480"/>
                <a:gd name="connsiteY4" fmla="*/ 332374 h 1398234"/>
                <a:gd name="connsiteX5" fmla="*/ 699117 w 1276480"/>
                <a:gd name="connsiteY5" fmla="*/ 0 h 1398234"/>
                <a:gd name="connsiteX6" fmla="*/ 1193468 w 1276480"/>
                <a:gd name="connsiteY6" fmla="*/ 204767 h 1398234"/>
                <a:gd name="connsiteX7" fmla="*/ 1276480 w 1276480"/>
                <a:gd name="connsiteY7" fmla="*/ 305379 h 1398234"/>
                <a:gd name="connsiteX8" fmla="*/ 1276480 w 1276480"/>
                <a:gd name="connsiteY8" fmla="*/ 1092856 h 1398234"/>
                <a:gd name="connsiteX9" fmla="*/ 1193468 w 1276480"/>
                <a:gd name="connsiteY9" fmla="*/ 1193468 h 1398234"/>
                <a:gd name="connsiteX10" fmla="*/ 699117 w 1276480"/>
                <a:gd name="connsiteY10" fmla="*/ 1398234 h 1398234"/>
                <a:gd name="connsiteX11" fmla="*/ 0 w 1276480"/>
                <a:gd name="connsiteY11" fmla="*/ 699117 h 1398234"/>
                <a:gd name="connsiteX12" fmla="*/ 699117 w 1276480"/>
                <a:gd name="connsiteY12" fmla="*/ 0 h 13982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480" h="1398234">
                  <a:moveTo>
                    <a:pt x="699117" y="332374"/>
                  </a:moveTo>
                  <a:cubicBezTo>
                    <a:pt x="496570" y="332374"/>
                    <a:pt x="332374" y="496570"/>
                    <a:pt x="332374" y="699117"/>
                  </a:cubicBezTo>
                  <a:cubicBezTo>
                    <a:pt x="332374" y="901664"/>
                    <a:pt x="496570" y="1065860"/>
                    <a:pt x="699117" y="1065860"/>
                  </a:cubicBezTo>
                  <a:cubicBezTo>
                    <a:pt x="901664" y="1065860"/>
                    <a:pt x="1065860" y="901664"/>
                    <a:pt x="1065860" y="699117"/>
                  </a:cubicBezTo>
                  <a:cubicBezTo>
                    <a:pt x="1065860" y="496570"/>
                    <a:pt x="901664" y="332374"/>
                    <a:pt x="699117" y="332374"/>
                  </a:cubicBezTo>
                  <a:close/>
                  <a:moveTo>
                    <a:pt x="699117" y="0"/>
                  </a:moveTo>
                  <a:cubicBezTo>
                    <a:pt x="892173" y="0"/>
                    <a:pt x="1066952" y="78251"/>
                    <a:pt x="1193468" y="204767"/>
                  </a:cubicBezTo>
                  <a:lnTo>
                    <a:pt x="1276480" y="305379"/>
                  </a:lnTo>
                  <a:lnTo>
                    <a:pt x="1276480" y="1092856"/>
                  </a:lnTo>
                  <a:lnTo>
                    <a:pt x="1193468" y="1193468"/>
                  </a:lnTo>
                  <a:cubicBezTo>
                    <a:pt x="1066952" y="1319983"/>
                    <a:pt x="892173" y="1398234"/>
                    <a:pt x="699117" y="1398234"/>
                  </a:cubicBezTo>
                  <a:cubicBezTo>
                    <a:pt x="313005" y="1398234"/>
                    <a:pt x="0" y="1085229"/>
                    <a:pt x="0" y="699117"/>
                  </a:cubicBezTo>
                  <a:cubicBezTo>
                    <a:pt x="0" y="313005"/>
                    <a:pt x="313005" y="0"/>
                    <a:pt x="6991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676396" y="1123950"/>
            <a:ext cx="815608" cy="1418828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zh-CN" altLang="en-US" sz="4400" b="1" spc="225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目录</a:t>
            </a:r>
            <a:endParaRPr sz="4400" b="1" spc="225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590800" y="1200150"/>
            <a:ext cx="4267202" cy="321730"/>
            <a:chOff x="3113365" y="1214277"/>
            <a:chExt cx="4449212" cy="321730"/>
          </a:xfrm>
        </p:grpSpPr>
        <p:sp>
          <p:nvSpPr>
            <p:cNvPr id="29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accent2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en-US" altLang="zh-CN" sz="1600">
                <a:solidFill>
                  <a:schemeClr val="accent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0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树立正确的心态和</a:t>
              </a:r>
              <a:r>
                <a:rPr lang="zh-CN" altLang="en-US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理念</a:t>
              </a:r>
              <a:endParaRPr lang="zh-CN" altLang="en-US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90800" y="2372785"/>
            <a:ext cx="4267202" cy="321730"/>
            <a:chOff x="3113365" y="1214277"/>
            <a:chExt cx="4449212" cy="321730"/>
          </a:xfrm>
        </p:grpSpPr>
        <p:sp>
          <p:nvSpPr>
            <p:cNvPr id="32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accent2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en-US" altLang="zh-CN" sz="1600">
                <a:solidFill>
                  <a:schemeClr val="accent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建立意识</a:t>
              </a:r>
              <a:r>
                <a:rPr lang="zh-CN" altLang="en-US" sz="16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培养职业道德</a:t>
              </a:r>
              <a:endParaRPr lang="zh-CN" altLang="en-US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90800" y="3545420"/>
            <a:ext cx="4267202" cy="321730"/>
            <a:chOff x="3113365" y="1214277"/>
            <a:chExt cx="4449212" cy="321730"/>
          </a:xfrm>
        </p:grpSpPr>
        <p:sp>
          <p:nvSpPr>
            <p:cNvPr id="35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accent2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en-US" altLang="zh-CN" sz="1600">
                <a:solidFill>
                  <a:schemeClr val="accent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6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做一个</a:t>
              </a:r>
              <a:r>
                <a:rPr lang="zh-CN" altLang="en-US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中国式优秀</a:t>
              </a:r>
              <a:r>
                <a:rPr lang="zh-CN" altLang="en-US" sz="16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员工</a:t>
              </a:r>
              <a:endParaRPr lang="zh-CN" altLang="en-US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" y="2833634"/>
            <a:ext cx="2173886" cy="2299817"/>
            <a:chOff x="1" y="2730974"/>
            <a:chExt cx="2270926" cy="2402478"/>
          </a:xfrm>
        </p:grpSpPr>
        <p:sp>
          <p:nvSpPr>
            <p:cNvPr id="43" name="任意多边形 42"/>
            <p:cNvSpPr/>
            <p:nvPr/>
          </p:nvSpPr>
          <p:spPr>
            <a:xfrm>
              <a:off x="1" y="2730974"/>
              <a:ext cx="2270926" cy="2402478"/>
            </a:xfrm>
            <a:custGeom>
              <a:gdLst>
                <a:gd name="connsiteX0" fmla="*/ 339149 w 2396549"/>
                <a:gd name="connsiteY0" fmla="*/ 0 h 2535378"/>
                <a:gd name="connsiteX1" fmla="*/ 2396549 w 2396549"/>
                <a:gd name="connsiteY1" fmla="*/ 2057400 h 2535378"/>
                <a:gd name="connsiteX2" fmla="*/ 2354750 w 2396549"/>
                <a:gd name="connsiteY2" fmla="*/ 2472038 h 2535378"/>
                <a:gd name="connsiteX3" fmla="*/ 2338464 w 2396549"/>
                <a:gd name="connsiteY3" fmla="*/ 2535378 h 2535378"/>
                <a:gd name="connsiteX4" fmla="*/ 0 w 2396549"/>
                <a:gd name="connsiteY4" fmla="*/ 2535378 h 2535378"/>
                <a:gd name="connsiteX5" fmla="*/ 0 w 2396549"/>
                <a:gd name="connsiteY5" fmla="*/ 30278 h 2535378"/>
                <a:gd name="connsiteX6" fmla="*/ 128792 w 2396549"/>
                <a:gd name="connsiteY6" fmla="*/ 10622 h 2535378"/>
                <a:gd name="connsiteX7" fmla="*/ 339149 w 2396549"/>
                <a:gd name="connsiteY7" fmla="*/ 0 h 25353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6549" h="2535378">
                  <a:moveTo>
                    <a:pt x="339149" y="0"/>
                  </a:moveTo>
                  <a:cubicBezTo>
                    <a:pt x="1475420" y="0"/>
                    <a:pt x="2396549" y="921129"/>
                    <a:pt x="2396549" y="2057400"/>
                  </a:cubicBezTo>
                  <a:cubicBezTo>
                    <a:pt x="2396549" y="2199434"/>
                    <a:pt x="2382156" y="2338107"/>
                    <a:pt x="2354750" y="2472038"/>
                  </a:cubicBezTo>
                  <a:lnTo>
                    <a:pt x="2338464" y="2535378"/>
                  </a:lnTo>
                  <a:lnTo>
                    <a:pt x="0" y="2535378"/>
                  </a:lnTo>
                  <a:lnTo>
                    <a:pt x="0" y="30278"/>
                  </a:lnTo>
                  <a:lnTo>
                    <a:pt x="128792" y="10622"/>
                  </a:lnTo>
                  <a:cubicBezTo>
                    <a:pt x="197956" y="3598"/>
                    <a:pt x="268132" y="0"/>
                    <a:pt x="339149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" y="2874355"/>
              <a:ext cx="2133599" cy="2257196"/>
            </a:xfrm>
            <a:custGeom>
              <a:gdLst>
                <a:gd name="connsiteX0" fmla="*/ 339149 w 2396549"/>
                <a:gd name="connsiteY0" fmla="*/ 0 h 2535378"/>
                <a:gd name="connsiteX1" fmla="*/ 2396549 w 2396549"/>
                <a:gd name="connsiteY1" fmla="*/ 2057400 h 2535378"/>
                <a:gd name="connsiteX2" fmla="*/ 2354750 w 2396549"/>
                <a:gd name="connsiteY2" fmla="*/ 2472038 h 2535378"/>
                <a:gd name="connsiteX3" fmla="*/ 2338464 w 2396549"/>
                <a:gd name="connsiteY3" fmla="*/ 2535378 h 2535378"/>
                <a:gd name="connsiteX4" fmla="*/ 0 w 2396549"/>
                <a:gd name="connsiteY4" fmla="*/ 2535378 h 2535378"/>
                <a:gd name="connsiteX5" fmla="*/ 0 w 2396549"/>
                <a:gd name="connsiteY5" fmla="*/ 30278 h 2535378"/>
                <a:gd name="connsiteX6" fmla="*/ 128792 w 2396549"/>
                <a:gd name="connsiteY6" fmla="*/ 10622 h 2535378"/>
                <a:gd name="connsiteX7" fmla="*/ 339149 w 2396549"/>
                <a:gd name="connsiteY7" fmla="*/ 0 h 25353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6549" h="2535378">
                  <a:moveTo>
                    <a:pt x="339149" y="0"/>
                  </a:moveTo>
                  <a:cubicBezTo>
                    <a:pt x="1475420" y="0"/>
                    <a:pt x="2396549" y="921129"/>
                    <a:pt x="2396549" y="2057400"/>
                  </a:cubicBezTo>
                  <a:cubicBezTo>
                    <a:pt x="2396549" y="2199434"/>
                    <a:pt x="2382156" y="2338107"/>
                    <a:pt x="2354750" y="2472038"/>
                  </a:cubicBezTo>
                  <a:lnTo>
                    <a:pt x="2338464" y="2535378"/>
                  </a:lnTo>
                  <a:lnTo>
                    <a:pt x="0" y="2535378"/>
                  </a:lnTo>
                  <a:lnTo>
                    <a:pt x="0" y="30278"/>
                  </a:lnTo>
                  <a:lnTo>
                    <a:pt x="128792" y="10622"/>
                  </a:lnTo>
                  <a:cubicBezTo>
                    <a:pt x="197956" y="3598"/>
                    <a:pt x="268132" y="0"/>
                    <a:pt x="339149" y="0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 l="-39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105150"/>
            <a:ext cx="875823" cy="1307982"/>
          </a:xfrm>
          <a:prstGeom prst="rect">
            <a:avLst/>
          </a:prstGeom>
        </p:spPr>
      </p:pic>
      <p:sp>
        <p:nvSpPr>
          <p:cNvPr id="46" name="任意多边形 45"/>
          <p:cNvSpPr/>
          <p:nvPr/>
        </p:nvSpPr>
        <p:spPr>
          <a:xfrm rot="5400000" flipH="1" flipV="1">
            <a:off x="7906690" y="893881"/>
            <a:ext cx="1504950" cy="969670"/>
          </a:xfrm>
          <a:custGeom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8" tIns="34284" rIns="68568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307" y="359172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219819" y="4216594"/>
            <a:ext cx="1881442" cy="926906"/>
            <a:chOff x="1006878" y="5622125"/>
            <a:chExt cx="2508590" cy="1235875"/>
          </a:xfrm>
        </p:grpSpPr>
        <p:sp>
          <p:nvSpPr>
            <p:cNvPr id="18" name="椭圆 17"/>
            <p:cNvSpPr/>
            <p:nvPr/>
          </p:nvSpPr>
          <p:spPr>
            <a:xfrm flipV="1">
              <a:off x="2930292" y="5729257"/>
              <a:ext cx="585176" cy="5851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flipV="1">
              <a:off x="1006878" y="5622125"/>
              <a:ext cx="1835249" cy="1235875"/>
            </a:xfrm>
            <a:custGeom>
              <a:gdLst>
                <a:gd name="connsiteX0" fmla="*/ 41106 w 1256762"/>
                <a:gd name="connsiteY0" fmla="*/ 0 h 846316"/>
                <a:gd name="connsiteX1" fmla="*/ 382791 w 1256762"/>
                <a:gd name="connsiteY1" fmla="*/ 0 h 846316"/>
                <a:gd name="connsiteX2" fmla="*/ 355042 w 1256762"/>
                <a:gd name="connsiteY2" fmla="*/ 33632 h 846316"/>
                <a:gd name="connsiteX3" fmla="*/ 298745 w 1256762"/>
                <a:gd name="connsiteY3" fmla="*/ 217935 h 846316"/>
                <a:gd name="connsiteX4" fmla="*/ 628381 w 1256762"/>
                <a:gd name="connsiteY4" fmla="*/ 547571 h 846316"/>
                <a:gd name="connsiteX5" fmla="*/ 958017 w 1256762"/>
                <a:gd name="connsiteY5" fmla="*/ 217935 h 846316"/>
                <a:gd name="connsiteX6" fmla="*/ 901720 w 1256762"/>
                <a:gd name="connsiteY6" fmla="*/ 33632 h 846316"/>
                <a:gd name="connsiteX7" fmla="*/ 873971 w 1256762"/>
                <a:gd name="connsiteY7" fmla="*/ 0 h 846316"/>
                <a:gd name="connsiteX8" fmla="*/ 1215656 w 1256762"/>
                <a:gd name="connsiteY8" fmla="*/ 0 h 846316"/>
                <a:gd name="connsiteX9" fmla="*/ 1243996 w 1256762"/>
                <a:gd name="connsiteY9" fmla="*/ 91294 h 846316"/>
                <a:gd name="connsiteX10" fmla="*/ 1256762 w 1256762"/>
                <a:gd name="connsiteY10" fmla="*/ 217935 h 846316"/>
                <a:gd name="connsiteX11" fmla="*/ 628381 w 1256762"/>
                <a:gd name="connsiteY11" fmla="*/ 846316 h 846316"/>
                <a:gd name="connsiteX12" fmla="*/ 0 w 1256762"/>
                <a:gd name="connsiteY12" fmla="*/ 217935 h 846316"/>
                <a:gd name="connsiteX13" fmla="*/ 12766 w 1256762"/>
                <a:gd name="connsiteY13" fmla="*/ 91294 h 8463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6762" h="846316">
                  <a:moveTo>
                    <a:pt x="41106" y="0"/>
                  </a:moveTo>
                  <a:lnTo>
                    <a:pt x="382791" y="0"/>
                  </a:lnTo>
                  <a:lnTo>
                    <a:pt x="355042" y="33632"/>
                  </a:lnTo>
                  <a:cubicBezTo>
                    <a:pt x="319499" y="86243"/>
                    <a:pt x="298745" y="149665"/>
                    <a:pt x="298745" y="217935"/>
                  </a:cubicBezTo>
                  <a:cubicBezTo>
                    <a:pt x="298745" y="399988"/>
                    <a:pt x="446328" y="547571"/>
                    <a:pt x="628381" y="547571"/>
                  </a:cubicBezTo>
                  <a:cubicBezTo>
                    <a:pt x="810434" y="547571"/>
                    <a:pt x="958017" y="399988"/>
                    <a:pt x="958017" y="217935"/>
                  </a:cubicBezTo>
                  <a:cubicBezTo>
                    <a:pt x="958017" y="149665"/>
                    <a:pt x="937263" y="86243"/>
                    <a:pt x="901720" y="33632"/>
                  </a:cubicBezTo>
                  <a:lnTo>
                    <a:pt x="873971" y="0"/>
                  </a:lnTo>
                  <a:lnTo>
                    <a:pt x="1215656" y="0"/>
                  </a:lnTo>
                  <a:lnTo>
                    <a:pt x="1243996" y="91294"/>
                  </a:lnTo>
                  <a:cubicBezTo>
                    <a:pt x="1252366" y="132200"/>
                    <a:pt x="1256762" y="174554"/>
                    <a:pt x="1256762" y="217935"/>
                  </a:cubicBezTo>
                  <a:cubicBezTo>
                    <a:pt x="1256762" y="564980"/>
                    <a:pt x="975426" y="846316"/>
                    <a:pt x="628381" y="846316"/>
                  </a:cubicBezTo>
                  <a:cubicBezTo>
                    <a:pt x="281336" y="846316"/>
                    <a:pt x="0" y="564980"/>
                    <a:pt x="0" y="217935"/>
                  </a:cubicBezTo>
                  <a:cubicBezTo>
                    <a:pt x="0" y="174554"/>
                    <a:pt x="4396" y="132200"/>
                    <a:pt x="12766" y="9129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 rot="16200000" flipH="1">
            <a:off x="7906690" y="3773010"/>
            <a:ext cx="1504950" cy="969670"/>
          </a:xfrm>
          <a:custGeom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flipV="1">
            <a:off x="7161910" y="0"/>
            <a:ext cx="1981202" cy="1508198"/>
            <a:chOff x="9077731" y="4465552"/>
            <a:chExt cx="3140951" cy="2391063"/>
          </a:xfrm>
        </p:grpSpPr>
        <p:sp>
          <p:nvSpPr>
            <p:cNvPr id="15" name="任意多边形 14"/>
            <p:cNvSpPr/>
            <p:nvPr/>
          </p:nvSpPr>
          <p:spPr>
            <a:xfrm flipV="1">
              <a:off x="9077731" y="5351269"/>
              <a:ext cx="2037824" cy="1505346"/>
            </a:xfrm>
            <a:custGeom>
              <a:gdLst>
                <a:gd name="connsiteX0" fmla="*/ 142707 w 2355920"/>
                <a:gd name="connsiteY0" fmla="*/ 0 h 1740324"/>
                <a:gd name="connsiteX1" fmla="*/ 2213213 w 2355920"/>
                <a:gd name="connsiteY1" fmla="*/ 0 h 1740324"/>
                <a:gd name="connsiteX2" fmla="*/ 2213747 w 2355920"/>
                <a:gd name="connsiteY2" fmla="*/ 879 h 1740324"/>
                <a:gd name="connsiteX3" fmla="*/ 2355920 w 2355920"/>
                <a:gd name="connsiteY3" fmla="*/ 562364 h 1740324"/>
                <a:gd name="connsiteX4" fmla="*/ 1177960 w 2355920"/>
                <a:gd name="connsiteY4" fmla="*/ 1740324 h 1740324"/>
                <a:gd name="connsiteX5" fmla="*/ 0 w 2355920"/>
                <a:gd name="connsiteY5" fmla="*/ 562364 h 1740324"/>
                <a:gd name="connsiteX6" fmla="*/ 142174 w 2355920"/>
                <a:gd name="connsiteY6" fmla="*/ 879 h 17403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5920" h="1740324">
                  <a:moveTo>
                    <a:pt x="142707" y="0"/>
                  </a:moveTo>
                  <a:lnTo>
                    <a:pt x="2213213" y="0"/>
                  </a:lnTo>
                  <a:lnTo>
                    <a:pt x="2213747" y="879"/>
                  </a:lnTo>
                  <a:cubicBezTo>
                    <a:pt x="2304417" y="167788"/>
                    <a:pt x="2355920" y="359061"/>
                    <a:pt x="2355920" y="562364"/>
                  </a:cubicBezTo>
                  <a:cubicBezTo>
                    <a:pt x="2355920" y="1212933"/>
                    <a:pt x="1828529" y="1740324"/>
                    <a:pt x="1177960" y="1740324"/>
                  </a:cubicBezTo>
                  <a:cubicBezTo>
                    <a:pt x="527391" y="1740324"/>
                    <a:pt x="0" y="1212933"/>
                    <a:pt x="0" y="562364"/>
                  </a:cubicBezTo>
                  <a:cubicBezTo>
                    <a:pt x="0" y="359061"/>
                    <a:pt x="51503" y="167788"/>
                    <a:pt x="142174" y="879"/>
                  </a:cubicBezTo>
                  <a:close/>
                </a:path>
              </a:pathLst>
            </a:custGeom>
            <a:solidFill>
              <a:srgbClr val="074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10942202" y="4465552"/>
              <a:ext cx="1276480" cy="1398234"/>
            </a:xfrm>
            <a:custGeom>
              <a:gdLst>
                <a:gd name="connsiteX0" fmla="*/ 699117 w 1276480"/>
                <a:gd name="connsiteY0" fmla="*/ 332374 h 1398234"/>
                <a:gd name="connsiteX1" fmla="*/ 332374 w 1276480"/>
                <a:gd name="connsiteY1" fmla="*/ 699117 h 1398234"/>
                <a:gd name="connsiteX2" fmla="*/ 699117 w 1276480"/>
                <a:gd name="connsiteY2" fmla="*/ 1065860 h 1398234"/>
                <a:gd name="connsiteX3" fmla="*/ 1065860 w 1276480"/>
                <a:gd name="connsiteY3" fmla="*/ 699117 h 1398234"/>
                <a:gd name="connsiteX4" fmla="*/ 699117 w 1276480"/>
                <a:gd name="connsiteY4" fmla="*/ 332374 h 1398234"/>
                <a:gd name="connsiteX5" fmla="*/ 699117 w 1276480"/>
                <a:gd name="connsiteY5" fmla="*/ 0 h 1398234"/>
                <a:gd name="connsiteX6" fmla="*/ 1193468 w 1276480"/>
                <a:gd name="connsiteY6" fmla="*/ 204767 h 1398234"/>
                <a:gd name="connsiteX7" fmla="*/ 1276480 w 1276480"/>
                <a:gd name="connsiteY7" fmla="*/ 305379 h 1398234"/>
                <a:gd name="connsiteX8" fmla="*/ 1276480 w 1276480"/>
                <a:gd name="connsiteY8" fmla="*/ 1092856 h 1398234"/>
                <a:gd name="connsiteX9" fmla="*/ 1193468 w 1276480"/>
                <a:gd name="connsiteY9" fmla="*/ 1193468 h 1398234"/>
                <a:gd name="connsiteX10" fmla="*/ 699117 w 1276480"/>
                <a:gd name="connsiteY10" fmla="*/ 1398234 h 1398234"/>
                <a:gd name="connsiteX11" fmla="*/ 0 w 1276480"/>
                <a:gd name="connsiteY11" fmla="*/ 699117 h 1398234"/>
                <a:gd name="connsiteX12" fmla="*/ 699117 w 1276480"/>
                <a:gd name="connsiteY12" fmla="*/ 0 h 13982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480" h="1398234">
                  <a:moveTo>
                    <a:pt x="699117" y="332374"/>
                  </a:moveTo>
                  <a:cubicBezTo>
                    <a:pt x="496570" y="332374"/>
                    <a:pt x="332374" y="496570"/>
                    <a:pt x="332374" y="699117"/>
                  </a:cubicBezTo>
                  <a:cubicBezTo>
                    <a:pt x="332374" y="901664"/>
                    <a:pt x="496570" y="1065860"/>
                    <a:pt x="699117" y="1065860"/>
                  </a:cubicBezTo>
                  <a:cubicBezTo>
                    <a:pt x="901664" y="1065860"/>
                    <a:pt x="1065860" y="901664"/>
                    <a:pt x="1065860" y="699117"/>
                  </a:cubicBezTo>
                  <a:cubicBezTo>
                    <a:pt x="1065860" y="496570"/>
                    <a:pt x="901664" y="332374"/>
                    <a:pt x="699117" y="332374"/>
                  </a:cubicBezTo>
                  <a:close/>
                  <a:moveTo>
                    <a:pt x="699117" y="0"/>
                  </a:moveTo>
                  <a:cubicBezTo>
                    <a:pt x="892173" y="0"/>
                    <a:pt x="1066952" y="78251"/>
                    <a:pt x="1193468" y="204767"/>
                  </a:cubicBezTo>
                  <a:lnTo>
                    <a:pt x="1276480" y="305379"/>
                  </a:lnTo>
                  <a:lnTo>
                    <a:pt x="1276480" y="1092856"/>
                  </a:lnTo>
                  <a:lnTo>
                    <a:pt x="1193468" y="1193468"/>
                  </a:lnTo>
                  <a:cubicBezTo>
                    <a:pt x="1066952" y="1319983"/>
                    <a:pt x="892173" y="1398234"/>
                    <a:pt x="699117" y="1398234"/>
                  </a:cubicBezTo>
                  <a:cubicBezTo>
                    <a:pt x="313005" y="1398234"/>
                    <a:pt x="0" y="1085229"/>
                    <a:pt x="0" y="699117"/>
                  </a:cubicBezTo>
                  <a:cubicBezTo>
                    <a:pt x="0" y="313005"/>
                    <a:pt x="313005" y="0"/>
                    <a:pt x="6991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810567" y="1401118"/>
            <a:ext cx="2008833" cy="2008832"/>
            <a:chOff x="854536" y="976949"/>
            <a:chExt cx="3225096" cy="3225094"/>
          </a:xfrm>
        </p:grpSpPr>
        <p:sp>
          <p:nvSpPr>
            <p:cNvPr id="13" name="椭圆 12"/>
            <p:cNvSpPr/>
            <p:nvPr/>
          </p:nvSpPr>
          <p:spPr>
            <a:xfrm>
              <a:off x="854536" y="976949"/>
              <a:ext cx="3225096" cy="32250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990600" y="1123950"/>
              <a:ext cx="2931093" cy="2931093"/>
            </a:xfrm>
            <a:prstGeom prst="ellipse">
              <a:avLst/>
            </a:prstGeom>
            <a:blipFill dpi="0" rotWithShape="0">
              <a:blip r:embed="rId3"/>
              <a:stretch>
                <a:fillRect l="-39000" r="-50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4" name="TextBox 48"/>
          <p:cNvSpPr txBox="1"/>
          <p:nvPr/>
        </p:nvSpPr>
        <p:spPr>
          <a:xfrm>
            <a:off x="3244446" y="2034629"/>
            <a:ext cx="53661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b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树立正确的心态和理念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TextBox 48"/>
          <p:cNvSpPr txBox="1"/>
          <p:nvPr/>
        </p:nvSpPr>
        <p:spPr>
          <a:xfrm>
            <a:off x="3244446" y="1348829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第一部分</a:t>
            </a:r>
            <a:endParaRPr lang="en-US" altLang="zh-CN" sz="4000" spc="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68248" y="2720429"/>
            <a:ext cx="544235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latin typeface="+mn-ea"/>
              </a:rPr>
              <a:t>shaping sunshine mentality and cultivating professional ethics mentality and cultivating </a:t>
            </a:r>
            <a:r>
              <a:rPr lang="en-US" altLang="zh-CN" sz="1100" smtClean="0">
                <a:solidFill>
                  <a:schemeClr val="bg1"/>
                </a:solidFill>
                <a:latin typeface="+mn-ea"/>
              </a:rPr>
              <a:t>professional cultivating professional ethics</a:t>
            </a:r>
            <a:endParaRPr lang="en-US" altLang="zh-CN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4200" y="3330029"/>
            <a:ext cx="40735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0" smtClean="0">
                <a:solidFill>
                  <a:schemeClr val="bg1"/>
                </a:solidFill>
                <a:latin typeface="+mj-ea"/>
                <a:ea typeface="+mj-ea"/>
              </a:rPr>
              <a:t>SHAPING SUNSHINE MENTALITY </a:t>
            </a:r>
            <a:endParaRPr lang="zh-CN" altLang="en-US" sz="1900">
              <a:latin typeface="+mj-ea"/>
              <a:ea typeface="+mj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28" grpId="0"/>
      <p:bldP spid="2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619838" y="1504950"/>
            <a:ext cx="8032717" cy="377020"/>
            <a:chOff x="730283" y="1468528"/>
            <a:chExt cx="8032717" cy="377019"/>
          </a:xfrm>
        </p:grpSpPr>
        <p:sp>
          <p:nvSpPr>
            <p:cNvPr id="9" name="矩形 38"/>
            <p:cNvSpPr>
              <a:spLocks noChangeArrowheads="1"/>
            </p:cNvSpPr>
            <p:nvPr/>
          </p:nvSpPr>
          <p:spPr bwMode="auto">
            <a:xfrm>
              <a:off x="730283" y="1468528"/>
              <a:ext cx="3155917" cy="3770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73" tIns="34287" rIns="68573" bIns="34287">
              <a:spAutoFit/>
            </a:bodyPr>
            <a:lstStyle/>
            <a:p>
              <a:pPr lvl="0" algn="ctr">
                <a:defRPr/>
              </a:pPr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企业因文化而繁荣</a:t>
              </a:r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86200" y="1504950"/>
              <a:ext cx="4876800" cy="338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企业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因文化而繁荣</a:t>
              </a:r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，精神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的力量是无穷的</a:t>
              </a:r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56737" y="2150428"/>
            <a:ext cx="5343418" cy="2093023"/>
            <a:chOff x="600182" y="2258505"/>
            <a:chExt cx="5343418" cy="2093023"/>
          </a:xfrm>
        </p:grpSpPr>
        <p:sp>
          <p:nvSpPr>
            <p:cNvPr id="12" name="矩形 11"/>
            <p:cNvSpPr/>
            <p:nvPr/>
          </p:nvSpPr>
          <p:spPr>
            <a:xfrm>
              <a:off x="752582" y="2294847"/>
              <a:ext cx="2337371" cy="1657817"/>
            </a:xfrm>
            <a:prstGeom prst="rect">
              <a:avLst/>
            </a:prstGeom>
          </p:spPr>
          <p:txBody>
            <a:bodyPr wrap="square" lIns="79178" tIns="39588" rIns="79178" bIns="39588">
              <a:spAutoFit/>
            </a:bodyPr>
            <a:lstStyle/>
            <a:p>
              <a:pPr>
                <a:lnSpc>
                  <a:spcPct val="150000"/>
                </a:lnSpc>
                <a:buClr>
                  <a:srgbClr val="C00000"/>
                </a:buClr>
                <a:defRPr/>
              </a:pP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什么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是心态</a:t>
              </a:r>
              <a:r>
                <a:rPr lang="en-US" altLang="zh-CN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?  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心态就是一个人对待事物的态度</a:t>
              </a: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。心态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的种类有哪些</a:t>
              </a:r>
              <a:r>
                <a:rPr lang="en-US" altLang="zh-CN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? 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积极的人生态度</a:t>
              </a:r>
              <a:r>
                <a:rPr lang="en-US" altLang="zh-CN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\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消极的人生</a:t>
              </a: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态度</a:t>
              </a:r>
              <a:r>
                <a:rPr lang="en-US" altLang="zh-CN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心态决定命运</a:t>
              </a:r>
              <a:r>
                <a:rPr lang="en-US" altLang="zh-CN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? </a:t>
              </a:r>
              <a:endParaRPr lang="en-US" altLang="zh-CN" sz="1400">
                <a:solidFill>
                  <a:schemeClr val="bg2">
                    <a:lumMod val="10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551005" y="2327931"/>
              <a:ext cx="2184971" cy="2018942"/>
            </a:xfrm>
            <a:prstGeom prst="rect">
              <a:avLst/>
            </a:prstGeom>
          </p:spPr>
          <p:txBody>
            <a:bodyPr wrap="square" lIns="79178" tIns="39588" rIns="79178" bIns="39588">
              <a:spAutoFit/>
            </a:bodyPr>
            <a:lstStyle/>
            <a:p>
              <a:pPr>
                <a:lnSpc>
                  <a:spcPct val="150000"/>
                </a:lnSpc>
                <a:buClr>
                  <a:srgbClr val="C00000"/>
                </a:buClr>
                <a:defRPr/>
              </a:pPr>
              <a:r>
                <a:rPr lang="en-US" altLang="zh-CN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(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猎人与猎狗的故事</a:t>
              </a:r>
              <a:r>
                <a:rPr lang="en-US" altLang="zh-CN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—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尽力而为</a:t>
              </a: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与全力以赴</a:t>
              </a:r>
              <a:r>
                <a:rPr lang="en-US" altLang="zh-CN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)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 </a:t>
              </a: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心境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的力量</a:t>
              </a: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： 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人生的动力有两个：</a:t>
              </a:r>
              <a:endParaRPr lang="zh-CN" altLang="en-US" sz="1400">
                <a:solidFill>
                  <a:schemeClr val="bg2">
                    <a:lumMod val="10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buClr>
                  <a:srgbClr val="C00000"/>
                </a:buClr>
                <a:defRPr/>
              </a:pP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一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个是梦想</a:t>
              </a: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， 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一个是目标信仰的力量</a:t>
              </a: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：人类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因梦想而</a:t>
              </a:r>
              <a:r>
                <a:rPr lang="zh-CN" altLang="en-US" sz="1400" smtClean="0">
                  <a:solidFill>
                    <a:schemeClr val="bg2">
                      <a:lumMod val="10000"/>
                    </a:schemeClr>
                  </a:solidFill>
                  <a:latin typeface="+mn-ea"/>
                  <a:cs typeface="+mn-ea"/>
                  <a:sym typeface="+mn-lt"/>
                </a:rPr>
                <a:t>伟大</a:t>
              </a:r>
              <a:endParaRPr lang="en-US" altLang="zh-CN" sz="1400">
                <a:solidFill>
                  <a:schemeClr val="bg2">
                    <a:lumMod val="10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00182" y="2258505"/>
              <a:ext cx="2600218" cy="20930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343382" y="2258505"/>
              <a:ext cx="2600218" cy="20930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50428"/>
            <a:ext cx="2327954" cy="208836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947719" y="1809750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7080">
              <a:lnSpc>
                <a:spcPct val="150000"/>
              </a:lnSpc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什么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是理念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？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指导人们做事的思想或行为标准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。理念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内容？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defTabSz="767080">
              <a:lnSpc>
                <a:spcPct val="150000"/>
              </a:lnSpc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管理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服务理念  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以人为本的诚信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理念、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技能引导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理念、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质量第一理念 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竞争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理念、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危机管理理念“竞争孕育人才，危机铸就坚毅！成功取决于锲而不舍的努力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！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34500" y="3342499"/>
            <a:ext cx="4477872" cy="576286"/>
            <a:chOff x="3827928" y="3181350"/>
            <a:chExt cx="4477872" cy="576286"/>
          </a:xfrm>
        </p:grpSpPr>
        <p:sp>
          <p:nvSpPr>
            <p:cNvPr id="11" name="圆角矩形 10"/>
            <p:cNvSpPr/>
            <p:nvPr/>
          </p:nvSpPr>
          <p:spPr>
            <a:xfrm>
              <a:off x="3827928" y="3181350"/>
              <a:ext cx="4477872" cy="57628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191000" y="3182104"/>
              <a:ext cx="3792072" cy="532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smtClean="0">
                  <a:solidFill>
                    <a:schemeClr val="bg1"/>
                  </a:solidFill>
                  <a:latin typeface="+mj-ea"/>
                  <a:ea typeface="+mj-ea"/>
                </a:rPr>
                <a:t>生于</a:t>
              </a:r>
              <a:r>
                <a:rPr lang="zh-CN" altLang="en-US" sz="2400" b="1" spc="300">
                  <a:solidFill>
                    <a:schemeClr val="bg1"/>
                  </a:solidFill>
                  <a:latin typeface="+mj-ea"/>
                  <a:ea typeface="+mj-ea"/>
                </a:rPr>
                <a:t>忧患，死于</a:t>
              </a:r>
              <a:r>
                <a:rPr lang="zh-CN" altLang="en-US" sz="2400" b="1" spc="300" smtClean="0">
                  <a:solidFill>
                    <a:schemeClr val="bg1"/>
                  </a:solidFill>
                  <a:latin typeface="+mj-ea"/>
                  <a:ea typeface="+mj-ea"/>
                </a:rPr>
                <a:t>安乐</a:t>
              </a:r>
              <a:endParaRPr lang="en-US" altLang="zh-CN" sz="2400" b="1" spc="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07" y="1937585"/>
            <a:ext cx="1710293" cy="22098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îṣľiḑè"/>
          <p:cNvSpPr/>
          <p:nvPr/>
        </p:nvSpPr>
        <p:spPr bwMode="auto">
          <a:xfrm>
            <a:off x="798900" y="1560371"/>
            <a:ext cx="7506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终身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教育   终身</a:t>
            </a: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</a:t>
            </a:r>
            <a:r>
              <a:rPr lang="en-US" altLang="zh-CN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人的能力是可以通过教育和不断的</a:t>
            </a: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培训而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提高的</a:t>
            </a: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不要自卑、消极、悲观、失望、犹豫</a:t>
            </a: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！从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现在开始、树立信心、克服困难、 坚  </a:t>
            </a: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持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不懈、一定能实现美好的理想；</a:t>
            </a: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因为  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每个人都有潜能。</a:t>
            </a:r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îṣľiḑè"/>
          <p:cNvSpPr/>
          <p:nvPr/>
        </p:nvSpPr>
        <p:spPr bwMode="auto">
          <a:xfrm>
            <a:off x="958185" y="2952749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结论：任何人，无论职位高低，功劳大小，</a:t>
            </a: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都必须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严格遵守国家法律</a:t>
            </a: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îṣľiḑè"/>
          <p:cNvSpPr/>
          <p:nvPr/>
        </p:nvSpPr>
        <p:spPr bwMode="auto">
          <a:xfrm>
            <a:off x="3561608" y="3025202"/>
            <a:ext cx="2000992" cy="8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善恶</a:t>
            </a: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乃在一念之间，悲观贫富亦复如此”</a:t>
            </a:r>
            <a:r>
              <a:rPr lang="zh-CN" altLang="en-US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5101" y="2665623"/>
            <a:ext cx="2299771" cy="15825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389701" y="2665623"/>
            <a:ext cx="2299771" cy="15825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10" y="2667596"/>
            <a:ext cx="2373790" cy="157858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219819" y="4216594"/>
            <a:ext cx="1881442" cy="926906"/>
            <a:chOff x="1006878" y="5622125"/>
            <a:chExt cx="2508590" cy="1235875"/>
          </a:xfrm>
        </p:grpSpPr>
        <p:sp>
          <p:nvSpPr>
            <p:cNvPr id="18" name="椭圆 17"/>
            <p:cNvSpPr/>
            <p:nvPr/>
          </p:nvSpPr>
          <p:spPr>
            <a:xfrm flipV="1">
              <a:off x="2930292" y="5729257"/>
              <a:ext cx="585176" cy="5851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flipV="1">
              <a:off x="1006878" y="5622125"/>
              <a:ext cx="1835249" cy="1235875"/>
            </a:xfrm>
            <a:custGeom>
              <a:gdLst>
                <a:gd name="connsiteX0" fmla="*/ 41106 w 1256762"/>
                <a:gd name="connsiteY0" fmla="*/ 0 h 846316"/>
                <a:gd name="connsiteX1" fmla="*/ 382791 w 1256762"/>
                <a:gd name="connsiteY1" fmla="*/ 0 h 846316"/>
                <a:gd name="connsiteX2" fmla="*/ 355042 w 1256762"/>
                <a:gd name="connsiteY2" fmla="*/ 33632 h 846316"/>
                <a:gd name="connsiteX3" fmla="*/ 298745 w 1256762"/>
                <a:gd name="connsiteY3" fmla="*/ 217935 h 846316"/>
                <a:gd name="connsiteX4" fmla="*/ 628381 w 1256762"/>
                <a:gd name="connsiteY4" fmla="*/ 547571 h 846316"/>
                <a:gd name="connsiteX5" fmla="*/ 958017 w 1256762"/>
                <a:gd name="connsiteY5" fmla="*/ 217935 h 846316"/>
                <a:gd name="connsiteX6" fmla="*/ 901720 w 1256762"/>
                <a:gd name="connsiteY6" fmla="*/ 33632 h 846316"/>
                <a:gd name="connsiteX7" fmla="*/ 873971 w 1256762"/>
                <a:gd name="connsiteY7" fmla="*/ 0 h 846316"/>
                <a:gd name="connsiteX8" fmla="*/ 1215656 w 1256762"/>
                <a:gd name="connsiteY8" fmla="*/ 0 h 846316"/>
                <a:gd name="connsiteX9" fmla="*/ 1243996 w 1256762"/>
                <a:gd name="connsiteY9" fmla="*/ 91294 h 846316"/>
                <a:gd name="connsiteX10" fmla="*/ 1256762 w 1256762"/>
                <a:gd name="connsiteY10" fmla="*/ 217935 h 846316"/>
                <a:gd name="connsiteX11" fmla="*/ 628381 w 1256762"/>
                <a:gd name="connsiteY11" fmla="*/ 846316 h 846316"/>
                <a:gd name="connsiteX12" fmla="*/ 0 w 1256762"/>
                <a:gd name="connsiteY12" fmla="*/ 217935 h 846316"/>
                <a:gd name="connsiteX13" fmla="*/ 12766 w 1256762"/>
                <a:gd name="connsiteY13" fmla="*/ 91294 h 8463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6762" h="846316">
                  <a:moveTo>
                    <a:pt x="41106" y="0"/>
                  </a:moveTo>
                  <a:lnTo>
                    <a:pt x="382791" y="0"/>
                  </a:lnTo>
                  <a:lnTo>
                    <a:pt x="355042" y="33632"/>
                  </a:lnTo>
                  <a:cubicBezTo>
                    <a:pt x="319499" y="86243"/>
                    <a:pt x="298745" y="149665"/>
                    <a:pt x="298745" y="217935"/>
                  </a:cubicBezTo>
                  <a:cubicBezTo>
                    <a:pt x="298745" y="399988"/>
                    <a:pt x="446328" y="547571"/>
                    <a:pt x="628381" y="547571"/>
                  </a:cubicBezTo>
                  <a:cubicBezTo>
                    <a:pt x="810434" y="547571"/>
                    <a:pt x="958017" y="399988"/>
                    <a:pt x="958017" y="217935"/>
                  </a:cubicBezTo>
                  <a:cubicBezTo>
                    <a:pt x="958017" y="149665"/>
                    <a:pt x="937263" y="86243"/>
                    <a:pt x="901720" y="33632"/>
                  </a:cubicBezTo>
                  <a:lnTo>
                    <a:pt x="873971" y="0"/>
                  </a:lnTo>
                  <a:lnTo>
                    <a:pt x="1215656" y="0"/>
                  </a:lnTo>
                  <a:lnTo>
                    <a:pt x="1243996" y="91294"/>
                  </a:lnTo>
                  <a:cubicBezTo>
                    <a:pt x="1252366" y="132200"/>
                    <a:pt x="1256762" y="174554"/>
                    <a:pt x="1256762" y="217935"/>
                  </a:cubicBezTo>
                  <a:cubicBezTo>
                    <a:pt x="1256762" y="564980"/>
                    <a:pt x="975426" y="846316"/>
                    <a:pt x="628381" y="846316"/>
                  </a:cubicBezTo>
                  <a:cubicBezTo>
                    <a:pt x="281336" y="846316"/>
                    <a:pt x="0" y="564980"/>
                    <a:pt x="0" y="217935"/>
                  </a:cubicBezTo>
                  <a:cubicBezTo>
                    <a:pt x="0" y="174554"/>
                    <a:pt x="4396" y="132200"/>
                    <a:pt x="12766" y="9129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 rot="16200000" flipH="1">
            <a:off x="7906690" y="3773010"/>
            <a:ext cx="1504950" cy="969670"/>
          </a:xfrm>
          <a:custGeom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flipV="1">
            <a:off x="7161910" y="0"/>
            <a:ext cx="1981202" cy="1508198"/>
            <a:chOff x="9077731" y="4465552"/>
            <a:chExt cx="3140951" cy="2391063"/>
          </a:xfrm>
        </p:grpSpPr>
        <p:sp>
          <p:nvSpPr>
            <p:cNvPr id="15" name="任意多边形 14"/>
            <p:cNvSpPr/>
            <p:nvPr/>
          </p:nvSpPr>
          <p:spPr>
            <a:xfrm flipV="1">
              <a:off x="9077731" y="5351269"/>
              <a:ext cx="2037824" cy="1505346"/>
            </a:xfrm>
            <a:custGeom>
              <a:gdLst>
                <a:gd name="connsiteX0" fmla="*/ 142707 w 2355920"/>
                <a:gd name="connsiteY0" fmla="*/ 0 h 1740324"/>
                <a:gd name="connsiteX1" fmla="*/ 2213213 w 2355920"/>
                <a:gd name="connsiteY1" fmla="*/ 0 h 1740324"/>
                <a:gd name="connsiteX2" fmla="*/ 2213747 w 2355920"/>
                <a:gd name="connsiteY2" fmla="*/ 879 h 1740324"/>
                <a:gd name="connsiteX3" fmla="*/ 2355920 w 2355920"/>
                <a:gd name="connsiteY3" fmla="*/ 562364 h 1740324"/>
                <a:gd name="connsiteX4" fmla="*/ 1177960 w 2355920"/>
                <a:gd name="connsiteY4" fmla="*/ 1740324 h 1740324"/>
                <a:gd name="connsiteX5" fmla="*/ 0 w 2355920"/>
                <a:gd name="connsiteY5" fmla="*/ 562364 h 1740324"/>
                <a:gd name="connsiteX6" fmla="*/ 142174 w 2355920"/>
                <a:gd name="connsiteY6" fmla="*/ 879 h 17403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5920" h="1740324">
                  <a:moveTo>
                    <a:pt x="142707" y="0"/>
                  </a:moveTo>
                  <a:lnTo>
                    <a:pt x="2213213" y="0"/>
                  </a:lnTo>
                  <a:lnTo>
                    <a:pt x="2213747" y="879"/>
                  </a:lnTo>
                  <a:cubicBezTo>
                    <a:pt x="2304417" y="167788"/>
                    <a:pt x="2355920" y="359061"/>
                    <a:pt x="2355920" y="562364"/>
                  </a:cubicBezTo>
                  <a:cubicBezTo>
                    <a:pt x="2355920" y="1212933"/>
                    <a:pt x="1828529" y="1740324"/>
                    <a:pt x="1177960" y="1740324"/>
                  </a:cubicBezTo>
                  <a:cubicBezTo>
                    <a:pt x="527391" y="1740324"/>
                    <a:pt x="0" y="1212933"/>
                    <a:pt x="0" y="562364"/>
                  </a:cubicBezTo>
                  <a:cubicBezTo>
                    <a:pt x="0" y="359061"/>
                    <a:pt x="51503" y="167788"/>
                    <a:pt x="142174" y="879"/>
                  </a:cubicBezTo>
                  <a:close/>
                </a:path>
              </a:pathLst>
            </a:custGeom>
            <a:solidFill>
              <a:srgbClr val="074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10942202" y="4465552"/>
              <a:ext cx="1276480" cy="1398234"/>
            </a:xfrm>
            <a:custGeom>
              <a:gdLst>
                <a:gd name="connsiteX0" fmla="*/ 699117 w 1276480"/>
                <a:gd name="connsiteY0" fmla="*/ 332374 h 1398234"/>
                <a:gd name="connsiteX1" fmla="*/ 332374 w 1276480"/>
                <a:gd name="connsiteY1" fmla="*/ 699117 h 1398234"/>
                <a:gd name="connsiteX2" fmla="*/ 699117 w 1276480"/>
                <a:gd name="connsiteY2" fmla="*/ 1065860 h 1398234"/>
                <a:gd name="connsiteX3" fmla="*/ 1065860 w 1276480"/>
                <a:gd name="connsiteY3" fmla="*/ 699117 h 1398234"/>
                <a:gd name="connsiteX4" fmla="*/ 699117 w 1276480"/>
                <a:gd name="connsiteY4" fmla="*/ 332374 h 1398234"/>
                <a:gd name="connsiteX5" fmla="*/ 699117 w 1276480"/>
                <a:gd name="connsiteY5" fmla="*/ 0 h 1398234"/>
                <a:gd name="connsiteX6" fmla="*/ 1193468 w 1276480"/>
                <a:gd name="connsiteY6" fmla="*/ 204767 h 1398234"/>
                <a:gd name="connsiteX7" fmla="*/ 1276480 w 1276480"/>
                <a:gd name="connsiteY7" fmla="*/ 305379 h 1398234"/>
                <a:gd name="connsiteX8" fmla="*/ 1276480 w 1276480"/>
                <a:gd name="connsiteY8" fmla="*/ 1092856 h 1398234"/>
                <a:gd name="connsiteX9" fmla="*/ 1193468 w 1276480"/>
                <a:gd name="connsiteY9" fmla="*/ 1193468 h 1398234"/>
                <a:gd name="connsiteX10" fmla="*/ 699117 w 1276480"/>
                <a:gd name="connsiteY10" fmla="*/ 1398234 h 1398234"/>
                <a:gd name="connsiteX11" fmla="*/ 0 w 1276480"/>
                <a:gd name="connsiteY11" fmla="*/ 699117 h 1398234"/>
                <a:gd name="connsiteX12" fmla="*/ 699117 w 1276480"/>
                <a:gd name="connsiteY12" fmla="*/ 0 h 13982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480" h="1398234">
                  <a:moveTo>
                    <a:pt x="699117" y="332374"/>
                  </a:moveTo>
                  <a:cubicBezTo>
                    <a:pt x="496570" y="332374"/>
                    <a:pt x="332374" y="496570"/>
                    <a:pt x="332374" y="699117"/>
                  </a:cubicBezTo>
                  <a:cubicBezTo>
                    <a:pt x="332374" y="901664"/>
                    <a:pt x="496570" y="1065860"/>
                    <a:pt x="699117" y="1065860"/>
                  </a:cubicBezTo>
                  <a:cubicBezTo>
                    <a:pt x="901664" y="1065860"/>
                    <a:pt x="1065860" y="901664"/>
                    <a:pt x="1065860" y="699117"/>
                  </a:cubicBezTo>
                  <a:cubicBezTo>
                    <a:pt x="1065860" y="496570"/>
                    <a:pt x="901664" y="332374"/>
                    <a:pt x="699117" y="332374"/>
                  </a:cubicBezTo>
                  <a:close/>
                  <a:moveTo>
                    <a:pt x="699117" y="0"/>
                  </a:moveTo>
                  <a:cubicBezTo>
                    <a:pt x="892173" y="0"/>
                    <a:pt x="1066952" y="78251"/>
                    <a:pt x="1193468" y="204767"/>
                  </a:cubicBezTo>
                  <a:lnTo>
                    <a:pt x="1276480" y="305379"/>
                  </a:lnTo>
                  <a:lnTo>
                    <a:pt x="1276480" y="1092856"/>
                  </a:lnTo>
                  <a:lnTo>
                    <a:pt x="1193468" y="1193468"/>
                  </a:lnTo>
                  <a:cubicBezTo>
                    <a:pt x="1066952" y="1319983"/>
                    <a:pt x="892173" y="1398234"/>
                    <a:pt x="699117" y="1398234"/>
                  </a:cubicBezTo>
                  <a:cubicBezTo>
                    <a:pt x="313005" y="1398234"/>
                    <a:pt x="0" y="1085229"/>
                    <a:pt x="0" y="699117"/>
                  </a:cubicBezTo>
                  <a:cubicBezTo>
                    <a:pt x="0" y="313005"/>
                    <a:pt x="313005" y="0"/>
                    <a:pt x="6991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810567" y="1401118"/>
            <a:ext cx="2008833" cy="2008832"/>
            <a:chOff x="854536" y="976949"/>
            <a:chExt cx="3225096" cy="3225094"/>
          </a:xfrm>
        </p:grpSpPr>
        <p:sp>
          <p:nvSpPr>
            <p:cNvPr id="13" name="椭圆 12"/>
            <p:cNvSpPr/>
            <p:nvPr/>
          </p:nvSpPr>
          <p:spPr>
            <a:xfrm>
              <a:off x="854536" y="976949"/>
              <a:ext cx="3225096" cy="32250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990600" y="1123950"/>
              <a:ext cx="2931093" cy="2931093"/>
            </a:xfrm>
            <a:prstGeom prst="ellipse">
              <a:avLst/>
            </a:prstGeom>
            <a:blipFill dpi="0" rotWithShape="0">
              <a:blip r:embed="rId3"/>
              <a:stretch>
                <a:fillRect l="-39000" r="-50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4" name="TextBox 48"/>
          <p:cNvSpPr txBox="1"/>
          <p:nvPr/>
        </p:nvSpPr>
        <p:spPr>
          <a:xfrm>
            <a:off x="3244446" y="2034629"/>
            <a:ext cx="53661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b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建立意识培养职业道德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TextBox 48"/>
          <p:cNvSpPr txBox="1"/>
          <p:nvPr/>
        </p:nvSpPr>
        <p:spPr>
          <a:xfrm>
            <a:off x="3244446" y="1348829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第二部分</a:t>
            </a:r>
            <a:endParaRPr lang="en-US" altLang="zh-CN" sz="4000" spc="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68248" y="2720429"/>
            <a:ext cx="544235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latin typeface="+mn-ea"/>
              </a:rPr>
              <a:t>shaping sunshine mentality and cultivating professional ethics mentality and cultivating </a:t>
            </a:r>
            <a:r>
              <a:rPr lang="en-US" altLang="zh-CN" sz="1100" smtClean="0">
                <a:solidFill>
                  <a:schemeClr val="bg1"/>
                </a:solidFill>
                <a:latin typeface="+mn-ea"/>
              </a:rPr>
              <a:t>professional cultivating professional ethics</a:t>
            </a:r>
            <a:endParaRPr lang="en-US" altLang="zh-CN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4200" y="3330029"/>
            <a:ext cx="40735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0" smtClean="0">
                <a:solidFill>
                  <a:schemeClr val="bg1"/>
                </a:solidFill>
                <a:latin typeface="+mj-ea"/>
                <a:ea typeface="+mj-ea"/>
              </a:rPr>
              <a:t>SHAPING SUNSHINE MENTALITY </a:t>
            </a:r>
            <a:endParaRPr lang="zh-CN" altLang="en-US" sz="1900">
              <a:latin typeface="+mj-ea"/>
              <a:ea typeface="+mj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28" grpId="0"/>
      <p:bldP spid="2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985240" y="1809750"/>
            <a:ext cx="1529360" cy="2286000"/>
            <a:chOff x="990600" y="1733550"/>
            <a:chExt cx="1529360" cy="2286000"/>
          </a:xfrm>
        </p:grpSpPr>
        <p:sp>
          <p:nvSpPr>
            <p:cNvPr id="11" name="矩形 10"/>
            <p:cNvSpPr/>
            <p:nvPr/>
          </p:nvSpPr>
          <p:spPr>
            <a:xfrm>
              <a:off x="990600" y="1733550"/>
              <a:ext cx="1529360" cy="228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71700" y="2345635"/>
              <a:ext cx="1306121" cy="1023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结论：任何人，无论职位高低，功劳</a:t>
              </a:r>
              <a:r>
                <a:rPr lang="zh-CN" altLang="en-US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大小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14040" y="1809750"/>
            <a:ext cx="1529360" cy="2286000"/>
            <a:chOff x="990600" y="1733550"/>
            <a:chExt cx="1529360" cy="2286000"/>
          </a:xfrm>
        </p:grpSpPr>
        <p:sp>
          <p:nvSpPr>
            <p:cNvPr id="14" name="矩形 13"/>
            <p:cNvSpPr/>
            <p:nvPr/>
          </p:nvSpPr>
          <p:spPr>
            <a:xfrm>
              <a:off x="990600" y="1733550"/>
              <a:ext cx="1529360" cy="22860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71700" y="2345635"/>
              <a:ext cx="130612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都必须</a:t>
              </a:r>
              <a:r>
                <a: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严格遵守国家法律；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“</a:t>
              </a:r>
              <a:r>
                <a: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善恶乃在</a:t>
              </a:r>
              <a:r>
                <a:rPr lang="zh-CN" altLang="en-US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一念之间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42840" y="1809750"/>
            <a:ext cx="1529360" cy="2286000"/>
            <a:chOff x="990600" y="1733550"/>
            <a:chExt cx="1529360" cy="2286000"/>
          </a:xfrm>
        </p:grpSpPr>
        <p:sp>
          <p:nvSpPr>
            <p:cNvPr id="17" name="矩形 16"/>
            <p:cNvSpPr/>
            <p:nvPr/>
          </p:nvSpPr>
          <p:spPr>
            <a:xfrm>
              <a:off x="990600" y="1733550"/>
              <a:ext cx="1529360" cy="228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42246" y="2526197"/>
              <a:ext cx="1426067" cy="7007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悲观</a:t>
              </a:r>
              <a:r>
                <a: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贫富亦复如此”</a:t>
              </a:r>
              <a:r>
                <a:rPr lang="zh-CN" altLang="en-US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；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44" y="1812282"/>
            <a:ext cx="1522312" cy="228346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"/>
          <p:cNvSpPr>
            <a:spLocks noRot="1" noChangeArrowheads="1"/>
          </p:cNvSpPr>
          <p:nvPr/>
        </p:nvSpPr>
        <p:spPr bwMode="auto">
          <a:xfrm>
            <a:off x="762000" y="1428751"/>
            <a:ext cx="7437016" cy="37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所谓职业道德</a:t>
            </a:r>
            <a:endParaRPr lang="en-US" altLang="zh-CN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Rectangle 4"/>
          <p:cNvSpPr>
            <a:spLocks noRot="1" noChangeArrowheads="1"/>
          </p:cNvSpPr>
          <p:nvPr/>
        </p:nvSpPr>
        <p:spPr bwMode="auto">
          <a:xfrm>
            <a:off x="762000" y="2038350"/>
            <a:ext cx="17916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所谓职业道德，就是同人们的职业活动紧密联系的， 符合职业特点所要求的情操与道德品质的总和。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每一位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从业人员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4"/>
          <p:cNvSpPr>
            <a:spLocks noRot="1" noChangeArrowheads="1"/>
          </p:cNvSpPr>
          <p:nvPr/>
        </p:nvSpPr>
        <p:spPr bwMode="auto">
          <a:xfrm>
            <a:off x="3213581" y="2038350"/>
            <a:ext cx="189181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不论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是从事哪种行业，在职业活动中都要遵守道德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，如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：教师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----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为人师表的职业道德、医生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----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要遵守救死扶伤的职业道德等。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2895600" y="2152650"/>
            <a:ext cx="0" cy="182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105400" y="2152650"/>
            <a:ext cx="0" cy="182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81" y="2155888"/>
            <a:ext cx="2741478" cy="182117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1.pptx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23D60"/>
      </a:accent1>
      <a:accent2>
        <a:srgbClr val="398EF5"/>
      </a:accent2>
      <a:accent3>
        <a:srgbClr val="223D60"/>
      </a:accent3>
      <a:accent4>
        <a:srgbClr val="398EF5"/>
      </a:accent4>
      <a:accent5>
        <a:srgbClr val="223D60"/>
      </a:accent5>
      <a:accent6>
        <a:srgbClr val="398EF5"/>
      </a:accent6>
      <a:hlink>
        <a:srgbClr val="223D60"/>
      </a:hlink>
      <a:folHlink>
        <a:srgbClr val="398EF5"/>
      </a:folHlink>
    </a:clrScheme>
    <a:fontScheme name="自定义 1">
      <a:majorFont>
        <a:latin typeface="Calibri Light"/>
        <a:ea typeface="思源黑体 CN Bold"/>
        <a:cs typeface="Arial"/>
      </a:majorFont>
      <a:minorFont>
        <a:latin typeface="Calibri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93</Paragraphs>
  <Slides>21</Slides>
  <Notes>8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3">
      <vt:lpstr>Arial</vt:lpstr>
      <vt:lpstr>Calibri Light</vt:lpstr>
      <vt:lpstr>思源黑体 CN Bold</vt:lpstr>
      <vt:lpstr>Calibri</vt:lpstr>
      <vt:lpstr>思源黑体 CN</vt:lpstr>
      <vt:lpstr>微软雅黑</vt:lpstr>
      <vt:lpstr>汉仪菱心体简</vt:lpstr>
      <vt:lpstr>Noto Sans S Chinese Black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2</cp:revision>
  <dcterms:created xsi:type="dcterms:W3CDTF">2019-05-13T21:35:00Z</dcterms:created>
  <dcterms:modified xsi:type="dcterms:W3CDTF">2023-05-08T06:15:25Z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50B7A9ED040D4905854023CCCF408602</vt:lpwstr>
  </property>
  <property fmtid="{D5CDD505-2E9C-101B-9397-08002B2CF9AE}" pid="3" name="KSOProductBuildVer">
    <vt:lpwstr>2052-11.1.0.10723</vt:lpwstr>
  </property>
</Properties>
</file>