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6" r:id="rId2"/>
  </p:sldMasterIdLst>
  <p:notesMasterIdLst>
    <p:notesMasterId r:id="rId3"/>
  </p:notesMasterIdLst>
  <p:handoutMasterIdLst>
    <p:handoutMasterId r:id="rId4"/>
  </p:handoutMasterIdLst>
  <p:sldIdLst>
    <p:sldId id="256" r:id="rId5"/>
    <p:sldId id="257" r:id="rId6"/>
    <p:sldId id="258" r:id="rId7"/>
    <p:sldId id="307" r:id="rId8"/>
    <p:sldId id="259" r:id="rId9"/>
    <p:sldId id="308" r:id="rId10"/>
    <p:sldId id="309" r:id="rId11"/>
    <p:sldId id="310" r:id="rId12"/>
    <p:sldId id="311" r:id="rId13"/>
    <p:sldId id="312" r:id="rId14"/>
    <p:sldId id="313" r:id="rId15"/>
    <p:sldId id="314" r:id="rId16"/>
    <p:sldId id="315" r:id="rId17"/>
    <p:sldId id="316" r:id="rId18"/>
    <p:sldId id="262" r:id="rId19"/>
    <p:sldId id="289" r:id="rId20"/>
    <p:sldId id="292" r:id="rId21"/>
    <p:sldId id="317" r:id="rId22"/>
    <p:sldId id="318" r:id="rId23"/>
    <p:sldId id="319" r:id="rId24"/>
    <p:sldId id="320" r:id="rId25"/>
    <p:sldId id="321" r:id="rId26"/>
    <p:sldId id="322" r:id="rId27"/>
    <p:sldId id="323" r:id="rId28"/>
    <p:sldId id="324" r:id="rId29"/>
    <p:sldId id="325" r:id="rId30"/>
    <p:sldId id="263" r:id="rId31"/>
    <p:sldId id="305" r:id="rId32"/>
    <p:sldId id="326" r:id="rId33"/>
    <p:sldId id="306" r:id="rId34"/>
    <p:sldId id="327" r:id="rId35"/>
    <p:sldId id="328" r:id="rId36"/>
    <p:sldId id="329" r:id="rId37"/>
    <p:sldId id="330" r:id="rId38"/>
    <p:sldId id="331" r:id="rId39"/>
    <p:sldId id="332" r:id="rId40"/>
    <p:sldId id="333" r:id="rId41"/>
    <p:sldId id="334" r:id="rId42"/>
    <p:sldId id="335" r:id="rId43"/>
    <p:sldId id="336" r:id="rId44"/>
    <p:sldId id="337" r:id="rId45"/>
    <p:sldId id="339" r:id="rId46"/>
    <p:sldId id="338" r:id="rId47"/>
    <p:sldId id="340" r:id="rId48"/>
    <p:sldId id="341" r:id="rId49"/>
    <p:sldId id="342" r:id="rId50"/>
    <p:sldId id="343" r:id="rId51"/>
    <p:sldId id="344" r:id="rId52"/>
    <p:sldId id="345" r:id="rId53"/>
    <p:sldId id="346" r:id="rId54"/>
    <p:sldId id="347" r:id="rId55"/>
    <p:sldId id="348" r:id="rId56"/>
    <p:sldId id="349" r:id="rId57"/>
    <p:sldId id="350" r:id="rId58"/>
    <p:sldId id="351" r:id="rId59"/>
    <p:sldId id="359" r:id="rId60"/>
    <p:sldId id="414" r:id="rId61"/>
  </p:sldIdLst>
  <p:sldSz cx="1219835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42" autoAdjust="0"/>
  </p:normalViewPr>
  <p:slideViewPr>
    <p:cSldViewPr>
      <p:cViewPr varScale="1">
        <p:scale>
          <a:sx n="108" d="100"/>
          <a:sy n="108" d="100"/>
        </p:scale>
        <p:origin x="672" y="108"/>
      </p:cViewPr>
      <p:guideLst>
        <p:guide orient="horz" pos="2160"/>
        <p:guide pos="3842"/>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slide" Target="slides/slide54.xml" /><Relationship Id="rId59" Type="http://schemas.openxmlformats.org/officeDocument/2006/relationships/slide" Target="slides/slide55.xml" /><Relationship Id="rId6" Type="http://schemas.openxmlformats.org/officeDocument/2006/relationships/slide" Target="slides/slide2.xml" /><Relationship Id="rId60" Type="http://schemas.openxmlformats.org/officeDocument/2006/relationships/slide" Target="slides/slide56.xml" /><Relationship Id="rId61" Type="http://schemas.openxmlformats.org/officeDocument/2006/relationships/slide" Target="slides/slide57.xml" /><Relationship Id="rId62" Type="http://schemas.openxmlformats.org/officeDocument/2006/relationships/tags" Target="tags/tag61.xml" /><Relationship Id="rId63" Type="http://schemas.openxmlformats.org/officeDocument/2006/relationships/presProps" Target="presProps.xml" /><Relationship Id="rId64" Type="http://schemas.openxmlformats.org/officeDocument/2006/relationships/viewProps" Target="viewProps.xml" /><Relationship Id="rId65" Type="http://schemas.openxmlformats.org/officeDocument/2006/relationships/theme" Target="theme/theme1.xml" /><Relationship Id="rId66"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diagrams/_rels/data1.xml.rels>&#65279;<?xml version="1.0" encoding="utf-8" standalone="yes"?><Relationships xmlns="http://schemas.openxmlformats.org/package/2006/relationships"><Relationship Id="rId1" Type="http://schemas.openxmlformats.org/officeDocument/2006/relationships/image" Target="../media/image33.jpeg" /></Relationships>
</file>

<file path=ppt/diagrams/_rels/drawing1.xml.rels>&#65279;<?xml version="1.0" encoding="utf-8" standalone="yes"?><Relationships xmlns="http://schemas.openxmlformats.org/package/2006/relationships"><Relationship Id="rId1" Type="http://schemas.openxmlformats.org/officeDocument/2006/relationships/image" Target="../media/image33.jpeg" /></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251309F3-865E-4B31-B483-C474008ECD6E}" type="doc">
      <dgm:prSet loTypeId="urn:microsoft.com/office/officeart/2005/8/layout/radial2" loCatId="relationship" qsTypeId="urn:microsoft.com/office/officeart/2005/8/quickstyle/simple4" qsCatId="simple" csTypeId="urn:microsoft.com/office/officeart/2005/8/colors/accent1_2" csCatId="accent1" phldr="1"/>
      <dgm:spPr/>
      <dgm:t>
        <a:bodyPr/>
        <a:lstStyle/>
        <a:p>
          <a:endParaRPr lang="zh-CN" altLang="en-US"/>
        </a:p>
      </dgm:t>
    </dgm:pt>
    <dgm:pt modelId="{87197FB5-7F10-4013-9DC2-C07C9639C230}" type="parTrans" cxnId="{6BEFFC12-4DD3-4A78-B5F4-027254022A05}">
      <dgm:prSet/>
      <dgm:spPr>
        <a:noFill/>
        <a:ln>
          <a:solidFill>
            <a:srgbClr val="0066FF"/>
          </a:solidFill>
        </a:ln>
      </dgm:spPr>
      <dgm:t>
        <a:bodyPr/>
        <a:lstStyle/>
        <a:p>
          <a:endParaRPr lang="zh-CN" altLang="en-US"/>
        </a:p>
      </dgm:t>
    </dgm:pt>
    <dgm:pt modelId="{B0A630C3-C66F-4DBB-9F0C-108F47A8149D}">
      <dgm:prSet custT="1"/>
      <dgm:spPr>
        <a:solidFill>
          <a:srgbClr val="0066FF"/>
        </a:solidFill>
        <a:ln>
          <a:noFill/>
        </a:ln>
      </dgm:spPr>
      <dgm:t>
        <a:bodyPr/>
        <a:lstStyle/>
        <a:p>
          <a:pPr rtl="0"/>
          <a:r>
            <a:rPr lang="en-US"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a:t>
          </a:r>
          <a:endParaRPr lang="en-US" altLang="zh-CN"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专业知识</a:t>
          </a:r>
          <a:endParaRPr lang="en-US"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AF4674B0-8097-49DF-A9C8-91083A6ACAB9}" type="sibTrans" cxnId="{6BEFFC12-4DD3-4A78-B5F4-027254022A05}">
      <dgm:prSet/>
      <dgm:spPr/>
      <dgm:t>
        <a:bodyPr/>
        <a:lstStyle/>
        <a:p>
          <a:endParaRPr lang="zh-CN" altLang="en-US"/>
        </a:p>
      </dgm:t>
    </dgm:pt>
    <dgm:pt modelId="{C31D787F-69CE-464E-8CE4-2FB8B89C2529}" type="parTrans" cxnId="{431D9718-E079-48E2-BA6F-524B66D1B5DA}">
      <dgm:prSet/>
      <dgm:spPr>
        <a:noFill/>
        <a:ln>
          <a:solidFill>
            <a:srgbClr val="0066FF"/>
          </a:solidFill>
        </a:ln>
      </dgm:spPr>
      <dgm:t>
        <a:bodyPr/>
        <a:lstStyle/>
        <a:p>
          <a:endParaRPr lang="zh-CN" altLang="en-US"/>
        </a:p>
      </dgm:t>
    </dgm:pt>
    <dgm:pt modelId="{E176263C-E5CC-436D-8771-E077C12A7882}">
      <dgm:prSet custT="1"/>
      <dgm:spPr>
        <a:solidFill>
          <a:srgbClr val="0066FF"/>
        </a:solidFill>
        <a:ln>
          <a:noFill/>
        </a:ln>
      </dgm:spPr>
      <dgm:t>
        <a:bodyPr/>
        <a:lstStyle/>
        <a:p>
          <a:pPr rtl="0"/>
          <a:r>
            <a:rPr lang="en-US"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t>
          </a:r>
          <a:endParaRPr lang="en-US" altLang="zh-CN"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专业技能</a:t>
          </a:r>
          <a:endParaRPr lang="en-US"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41C58F1-88C1-4324-8408-C291164757BC}" type="sibTrans" cxnId="{431D9718-E079-48E2-BA6F-524B66D1B5DA}">
      <dgm:prSet/>
      <dgm:spPr/>
      <dgm:t>
        <a:bodyPr/>
        <a:lstStyle/>
        <a:p>
          <a:endParaRPr lang="zh-CN" altLang="en-US"/>
        </a:p>
      </dgm:t>
    </dgm:pt>
    <dgm:pt modelId="{E6311A2B-E7C1-4224-BEEC-D11EF8F57116}" type="parTrans" cxnId="{D3A19365-40CA-4B77-891B-54498248FF27}">
      <dgm:prSet/>
      <dgm:spPr>
        <a:noFill/>
        <a:ln>
          <a:solidFill>
            <a:srgbClr val="0066FF"/>
          </a:solidFill>
        </a:ln>
      </dgm:spPr>
      <dgm:t>
        <a:bodyPr/>
        <a:lstStyle/>
        <a:p>
          <a:endParaRPr lang="zh-CN" altLang="en-US"/>
        </a:p>
      </dgm:t>
    </dgm:pt>
    <dgm:pt modelId="{ADC03F2B-4F46-4F10-B4B9-A2DCF7475292}">
      <dgm:prSet custT="1"/>
      <dgm:spPr>
        <a:solidFill>
          <a:srgbClr val="0066FF"/>
        </a:solidFill>
        <a:ln>
          <a:noFill/>
        </a:ln>
      </dgm:spPr>
      <dgm:t>
        <a:bodyPr/>
        <a:lstStyle/>
        <a:p>
          <a:pPr rtl="0">
            <a:spcAft>
              <a:spcPts val="500"/>
            </a:spcAft>
          </a:pPr>
          <a:r>
            <a:rPr lang="en-US"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en-US" altLang="zh-CN"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spcAft>
              <a:spcPts val="500"/>
            </a:spcAft>
          </a:pPr>
          <a:r>
            <a:rPr 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综合能力</a:t>
          </a:r>
          <a:r>
            <a:rPr lang="en-US" alt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通用能力</a:t>
          </a:r>
          <a:endParaRPr lang="en-US"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54935FF9-E405-4D8A-B5C4-483DF4CB9964}" type="sibTrans" cxnId="{D3A19365-40CA-4B77-891B-54498248FF27}">
      <dgm:prSet/>
      <dgm:spPr/>
      <dgm:t>
        <a:bodyPr/>
        <a:lstStyle/>
        <a:p>
          <a:endParaRPr lang="zh-CN" altLang="en-US"/>
        </a:p>
      </dgm:t>
    </dgm:pt>
    <dgm:pt modelId="{EBE0F4F0-A4B6-4E48-98D8-8D99F122DF7D}" type="parTrans" cxnId="{AFF95F1A-9202-4B02-879B-576C96FD4609}">
      <dgm:prSet/>
      <dgm:spPr>
        <a:noFill/>
        <a:ln>
          <a:solidFill>
            <a:srgbClr val="0066FF"/>
          </a:solidFill>
        </a:ln>
      </dgm:spPr>
      <dgm:t>
        <a:bodyPr/>
        <a:lstStyle/>
        <a:p>
          <a:endParaRPr lang="zh-CN" altLang="en-US"/>
        </a:p>
      </dgm:t>
    </dgm:pt>
    <dgm:pt modelId="{9850D6B5-43B3-400E-8FC3-2866E3B5719A}">
      <dgm:prSet custT="1"/>
      <dgm:spPr>
        <a:solidFill>
          <a:srgbClr val="0066FF"/>
        </a:solidFill>
        <a:ln>
          <a:noFill/>
        </a:ln>
      </dgm:spPr>
      <dgm:t>
        <a:bodyPr/>
        <a:lstStyle/>
        <a:p>
          <a:pPr rtl="0"/>
          <a:r>
            <a:rPr lang="en-US"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t>
          </a:r>
          <a:endParaRPr lang="en-US" altLang="zh-CN"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个性特征</a:t>
          </a:r>
          <a:endParaRPr lang="en-US"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9A8AC3C-0A2B-4884-B1F8-956B02A5B6CB}" type="sibTrans" cxnId="{AFF95F1A-9202-4B02-879B-576C96FD4609}">
      <dgm:prSet/>
      <dgm:spPr/>
      <dgm:t>
        <a:bodyPr/>
        <a:lstStyle/>
        <a:p>
          <a:endParaRPr lang="zh-CN" altLang="en-US"/>
        </a:p>
      </dgm:t>
    </dgm:pt>
    <dgm:pt modelId="{B77A8D04-2E50-4360-856C-1DB3879BFFC1}" type="parTrans" cxnId="{6905CA8F-0F0B-4672-8F56-E2EAB6D40674}">
      <dgm:prSet/>
      <dgm:spPr>
        <a:noFill/>
        <a:ln>
          <a:solidFill>
            <a:srgbClr val="0066FF"/>
          </a:solidFill>
        </a:ln>
      </dgm:spPr>
      <dgm:t>
        <a:bodyPr/>
        <a:lstStyle/>
        <a:p>
          <a:endParaRPr lang="zh-CN" altLang="en-US"/>
        </a:p>
      </dgm:t>
    </dgm:pt>
    <dgm:pt modelId="{4C1B7CA1-3548-408A-8141-C229AF2C168D}">
      <dgm:prSet custT="1"/>
      <dgm:spPr>
        <a:solidFill>
          <a:srgbClr val="0066FF"/>
        </a:solidFill>
        <a:ln>
          <a:noFill/>
        </a:ln>
      </dgm:spPr>
      <dgm:t>
        <a:bodyPr/>
        <a:lstStyle/>
        <a:p>
          <a:pPr rtl="0"/>
          <a:r>
            <a:rPr lang="en-US"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t>
          </a:r>
          <a:endParaRPr lang="en-US" altLang="zh-CN"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求职动机</a:t>
          </a:r>
          <a:endParaRPr lang="en-US"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41E3A484-A368-4435-BA0A-4F7BAF00B560}" type="sibTrans" cxnId="{6905CA8F-0F0B-4672-8F56-E2EAB6D40674}">
      <dgm:prSet/>
      <dgm:spPr/>
      <dgm:t>
        <a:bodyPr/>
        <a:lstStyle/>
        <a:p>
          <a:endParaRPr lang="zh-CN" altLang="en-US"/>
        </a:p>
      </dgm:t>
    </dgm:pt>
    <dgm:pt modelId="{34772843-358D-4C43-961D-FAE78D3ACAD4}" type="parTrans" cxnId="{46B42422-F737-4136-A08F-2914CC1E448E}">
      <dgm:prSet/>
      <dgm:spPr>
        <a:noFill/>
        <a:ln>
          <a:solidFill>
            <a:srgbClr val="0066FF"/>
          </a:solidFill>
        </a:ln>
      </dgm:spPr>
      <dgm:t>
        <a:bodyPr/>
        <a:lstStyle/>
        <a:p>
          <a:endParaRPr lang="zh-CN" altLang="en-US"/>
        </a:p>
      </dgm:t>
    </dgm:pt>
    <dgm:pt modelId="{1959780A-73B8-45DE-AD5B-4C9BCA533DF0}">
      <dgm:prSet custT="1"/>
      <dgm:spPr>
        <a:solidFill>
          <a:srgbClr val="0066FF"/>
        </a:solidFill>
        <a:ln>
          <a:noFill/>
        </a:ln>
      </dgm:spPr>
      <dgm:t>
        <a:bodyPr/>
        <a:lstStyle/>
        <a:p>
          <a:pPr rtl="0"/>
          <a:r>
            <a:rPr lang="en-US"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a:t>
          </a:r>
          <a:endParaRPr lang="en-US" altLang="zh-CN" sz="18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rtl="0"/>
          <a:r>
            <a:rPr lang="zh-CN" sz="14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价值观</a:t>
          </a:r>
        </a:p>
      </dgm:t>
    </dgm:pt>
    <dgm:pt modelId="{E1731B30-6F53-4435-80F2-95421BF7EB0B}" type="sibTrans" cxnId="{46B42422-F737-4136-A08F-2914CC1E448E}">
      <dgm:prSet/>
      <dgm:spPr/>
      <dgm:t>
        <a:bodyPr/>
        <a:lstStyle/>
        <a:p>
          <a:endParaRPr lang="zh-CN" altLang="en-US"/>
        </a:p>
      </dgm:t>
    </dgm:pt>
    <dgm:pt modelId="{5C84ADBA-D356-4C95-9D86-F8977161AA79}" type="pres">
      <dgm:prSet presAssocID="{251309F3-865E-4B31-B483-C474008ECD6E}" presName="composite">
        <dgm:presLayoutVars>
          <dgm:chMax val="5"/>
          <dgm:dir/>
          <dgm:animLvl val="ctr"/>
          <dgm:resizeHandles val="exact"/>
        </dgm:presLayoutVars>
      </dgm:prSet>
      <dgm:spPr/>
      <dgm:t>
        <a:bodyPr/>
        <a:lstStyle/>
        <a:p/>
      </dgm:t>
    </dgm:pt>
    <dgm:pt modelId="{C0E2DE5F-9A58-4ADD-86D5-8B4ECD76055B}" type="pres">
      <dgm:prSet presAssocID="{251309F3-865E-4B31-B483-C474008ECD6E}" presName="cycle"/>
      <dgm:spPr/>
      <dgm:t>
        <a:bodyPr/>
        <a:lstStyle/>
        <a:p/>
      </dgm:t>
    </dgm:pt>
    <dgm:pt modelId="{55D92E49-5A78-4435-9CAF-13B1EF920B7F}" type="pres">
      <dgm:prSet presAssocID="{251309F3-865E-4B31-B483-C474008ECD6E}" presName="centerShape"/>
      <dgm:spPr/>
      <dgm:t>
        <a:bodyPr/>
        <a:lstStyle/>
        <a:p/>
      </dgm:t>
    </dgm:pt>
    <dgm:pt modelId="{0F9A5D77-3D6D-4854-A185-3C4A781B17EE}" type="pres">
      <dgm:prSet presAssocID="{251309F3-865E-4B31-B483-C474008ECD6E}" presName="connSite" presStyleLbl="node1" presStyleCnt="8"/>
      <dgm:spPr/>
      <dgm:t>
        <a:bodyPr/>
        <a:lstStyle/>
        <a:p/>
      </dgm:t>
    </dgm:pt>
    <dgm:pt modelId="{C2015511-826A-4297-92BB-3EC0E36B6A82}" type="pres">
      <dgm:prSet presAssocID="{251309F3-865E-4B31-B483-C474008ECD6E}" presName="visible" presStyleLbl="node1" presStyleIdx="1" presStyleCnt="8" custScaleX="135379" custScaleY="135278"/>
      <dgm:spPr>
        <a:blipFill rotWithShape="0">
          <a:blip r:embed="rId1"/>
          <a:stretch>
            <a:fillRect/>
          </a:stretch>
        </a:blipFill>
      </dgm:spPr>
      <dgm:t>
        <a:bodyPr/>
        <a:lstStyle/>
        <a:p/>
      </dgm:t>
    </dgm:pt>
    <dgm:pt modelId="{7A2C8FBB-356D-4A7D-A376-EF19919B74F1}" type="pres">
      <dgm:prSet presAssocID="{87197FB5-7F10-4013-9DC2-C07C9639C230}" presName="Name25" presStyleLbl="parChTrans1D1" presStyleIdx="5" presStyleCnt="6"/>
      <dgm:spPr/>
      <dgm:t>
        <a:bodyPr/>
        <a:lstStyle/>
        <a:p/>
      </dgm:t>
    </dgm:pt>
    <dgm:pt modelId="{0E49BA3E-809C-4873-AE41-BD5E3678F38C}" type="pres">
      <dgm:prSet presAssocID="{B0A630C3-C66F-4DBB-9F0C-108F47A8149D}" presName="node"/>
      <dgm:spPr/>
      <dgm:t>
        <a:bodyPr/>
        <a:lstStyle/>
        <a:p/>
      </dgm:t>
    </dgm:pt>
    <dgm:pt modelId="{9EB43D27-8C0B-419F-BCAD-9E9F99B4EA47}" type="pres">
      <dgm:prSet presAssocID="{B0A630C3-C66F-4DBB-9F0C-108F47A8149D}" presName="parentNode" presStyleLbl="node1" presStyleIdx="2" presStyleCnt="8" custScaleX="209455" custScaleY="194286" custLinFactX="-52313" custLinFactNeighborX="-100000" custLinFactNeighborY="18092">
        <dgm:presLayoutVars>
          <dgm:chMax val="1"/>
          <dgm:bulletEnabled val="1"/>
        </dgm:presLayoutVars>
      </dgm:prSet>
      <dgm:spPr/>
      <dgm:t>
        <a:bodyPr/>
        <a:lstStyle/>
        <a:p/>
      </dgm:t>
    </dgm:pt>
    <dgm:pt modelId="{1580DA40-6816-40E2-91AF-D2ED3FE626EC}" type="pres">
      <dgm:prSet presAssocID="{B0A630C3-C66F-4DBB-9F0C-108F47A8149D}" presName="childNode" presStyleLbl="revTx" presStyleCnt="6">
        <dgm:presLayoutVars>
          <dgm:bulletEnabled val="1"/>
        </dgm:presLayoutVars>
      </dgm:prSet>
      <dgm:spPr/>
      <dgm:t>
        <a:bodyPr/>
        <a:lstStyle/>
        <a:p/>
      </dgm:t>
    </dgm:pt>
    <dgm:pt modelId="{9AECA3B8-46A0-42C9-9328-B911E77DBFA8}" type="pres">
      <dgm:prSet presAssocID="{C31D787F-69CE-464E-8CE4-2FB8B89C2529}" presName="Name25" presStyleLbl="parChTrans1D1" presStyleIdx="4" presStyleCnt="6"/>
      <dgm:spPr/>
      <dgm:t>
        <a:bodyPr/>
        <a:lstStyle/>
        <a:p/>
      </dgm:t>
    </dgm:pt>
    <dgm:pt modelId="{95BF3BD3-8C6A-4573-8DFA-92370C577C29}" type="pres">
      <dgm:prSet presAssocID="{E176263C-E5CC-436D-8771-E077C12A7882}" presName="node"/>
      <dgm:spPr/>
      <dgm:t>
        <a:bodyPr/>
        <a:lstStyle/>
        <a:p/>
      </dgm:t>
    </dgm:pt>
    <dgm:pt modelId="{19004DFE-EA5C-4D7A-A1D1-C0461FF73BD7}" type="pres">
      <dgm:prSet presAssocID="{E176263C-E5CC-436D-8771-E077C12A7882}" presName="parentNode" presStyleLbl="node1" presStyleIdx="3" presStyleCnt="8" custScaleX="209455" custScaleY="194286" custLinFactNeighborX="-13877" custLinFactNeighborY="-58573">
        <dgm:presLayoutVars>
          <dgm:chMax val="1"/>
          <dgm:bulletEnabled val="1"/>
        </dgm:presLayoutVars>
      </dgm:prSet>
      <dgm:spPr/>
      <dgm:t>
        <a:bodyPr/>
        <a:lstStyle/>
        <a:p/>
      </dgm:t>
    </dgm:pt>
    <dgm:pt modelId="{345885E4-AB31-4B01-8799-69AA464DB38B}" type="pres">
      <dgm:prSet presAssocID="{E176263C-E5CC-436D-8771-E077C12A7882}" presName="childNode" presStyleLbl="revTx" presStyleIdx="1" presStyleCnt="6">
        <dgm:presLayoutVars>
          <dgm:bulletEnabled val="1"/>
        </dgm:presLayoutVars>
      </dgm:prSet>
      <dgm:spPr/>
      <dgm:t>
        <a:bodyPr/>
        <a:lstStyle/>
        <a:p/>
      </dgm:t>
    </dgm:pt>
    <dgm:pt modelId="{D9F2EF6D-E913-465D-A468-369DCED582AA}" type="pres">
      <dgm:prSet presAssocID="{E6311A2B-E7C1-4224-BEEC-D11EF8F57116}" presName="Name25" presStyleLbl="parChTrans1D1" presStyleIdx="3" presStyleCnt="6"/>
      <dgm:spPr/>
      <dgm:t>
        <a:bodyPr/>
        <a:lstStyle/>
        <a:p/>
      </dgm:t>
    </dgm:pt>
    <dgm:pt modelId="{8D45375A-5A0E-480B-913F-C61A42A801EA}" type="pres">
      <dgm:prSet presAssocID="{ADC03F2B-4F46-4F10-B4B9-A2DCF7475292}" presName="node"/>
      <dgm:spPr/>
      <dgm:t>
        <a:bodyPr/>
        <a:lstStyle/>
        <a:p/>
      </dgm:t>
    </dgm:pt>
    <dgm:pt modelId="{73F007F3-0E27-42CB-84F3-7745604F0F69}" type="pres">
      <dgm:prSet presAssocID="{ADC03F2B-4F46-4F10-B4B9-A2DCF7475292}" presName="parentNode" presStyleLbl="node1" presStyleIdx="4" presStyleCnt="8" custScaleX="209455" custScaleY="194286" custLinFactX="7984" custLinFactNeighborX="100000" custLinFactNeighborY="-44516">
        <dgm:presLayoutVars>
          <dgm:chMax val="1"/>
          <dgm:bulletEnabled val="1"/>
        </dgm:presLayoutVars>
      </dgm:prSet>
      <dgm:spPr/>
      <dgm:t>
        <a:bodyPr/>
        <a:lstStyle/>
        <a:p/>
      </dgm:t>
    </dgm:pt>
    <dgm:pt modelId="{C8066A96-AD33-4801-9D3A-8E22C60F45F3}" type="pres">
      <dgm:prSet presAssocID="{ADC03F2B-4F46-4F10-B4B9-A2DCF7475292}" presName="childNode" presStyleLbl="revTx" presStyleIdx="2" presStyleCnt="6">
        <dgm:presLayoutVars>
          <dgm:bulletEnabled val="1"/>
        </dgm:presLayoutVars>
      </dgm:prSet>
      <dgm:spPr/>
      <dgm:t>
        <a:bodyPr/>
        <a:lstStyle/>
        <a:p/>
      </dgm:t>
    </dgm:pt>
    <dgm:pt modelId="{BB38875F-744B-4B21-BE14-AD637E31C17C}" type="pres">
      <dgm:prSet presAssocID="{EBE0F4F0-A4B6-4E48-98D8-8D99F122DF7D}" presName="Name25" presStyleLbl="parChTrans1D1" presStyleIdx="2" presStyleCnt="6"/>
      <dgm:spPr/>
      <dgm:t>
        <a:bodyPr/>
        <a:lstStyle/>
        <a:p/>
      </dgm:t>
    </dgm:pt>
    <dgm:pt modelId="{7F38C14D-C4A1-4657-8016-53E0F373A1DC}" type="pres">
      <dgm:prSet presAssocID="{9850D6B5-43B3-400E-8FC3-2866E3B5719A}" presName="node"/>
      <dgm:spPr/>
      <dgm:t>
        <a:bodyPr/>
        <a:lstStyle/>
        <a:p/>
      </dgm:t>
    </dgm:pt>
    <dgm:pt modelId="{5DEBA422-CD5C-4C8E-98E7-CD4A770BE719}" type="pres">
      <dgm:prSet presAssocID="{9850D6B5-43B3-400E-8FC3-2866E3B5719A}" presName="parentNode" presStyleLbl="node1" presStyleIdx="5" presStyleCnt="8" custScaleX="209455" custScaleY="194286" custLinFactX="7984" custLinFactNeighborX="100000" custLinFactNeighborY="45833">
        <dgm:presLayoutVars>
          <dgm:chMax val="1"/>
          <dgm:bulletEnabled val="1"/>
        </dgm:presLayoutVars>
      </dgm:prSet>
      <dgm:spPr/>
      <dgm:t>
        <a:bodyPr/>
        <a:lstStyle/>
        <a:p/>
      </dgm:t>
    </dgm:pt>
    <dgm:pt modelId="{730AB7EB-885D-4C53-93CE-D3C3F53F8AB3}" type="pres">
      <dgm:prSet presAssocID="{9850D6B5-43B3-400E-8FC3-2866E3B5719A}" presName="childNode" presStyleLbl="revTx" presStyleIdx="3" presStyleCnt="6">
        <dgm:presLayoutVars>
          <dgm:bulletEnabled val="1"/>
        </dgm:presLayoutVars>
      </dgm:prSet>
      <dgm:spPr/>
      <dgm:t>
        <a:bodyPr/>
        <a:lstStyle/>
        <a:p/>
      </dgm:t>
    </dgm:pt>
    <dgm:pt modelId="{185D6007-FFB8-40E0-9824-20BCFF8D1672}" type="pres">
      <dgm:prSet presAssocID="{B77A8D04-2E50-4360-856C-1DB3879BFFC1}" presName="Name25" presStyleLbl="parChTrans1D1" presStyleIdx="1" presStyleCnt="6"/>
      <dgm:spPr/>
      <dgm:t>
        <a:bodyPr/>
        <a:lstStyle/>
        <a:p/>
      </dgm:t>
    </dgm:pt>
    <dgm:pt modelId="{0114FC5A-5D7A-4437-9C91-727D2CB4E7DF}" type="pres">
      <dgm:prSet presAssocID="{4C1B7CA1-3548-408A-8141-C229AF2C168D}" presName="node"/>
      <dgm:spPr/>
      <dgm:t>
        <a:bodyPr/>
        <a:lstStyle/>
        <a:p/>
      </dgm:t>
    </dgm:pt>
    <dgm:pt modelId="{D89AD390-43AE-4FB7-B0D7-868AEFF4B4EC}" type="pres">
      <dgm:prSet presAssocID="{4C1B7CA1-3548-408A-8141-C229AF2C168D}" presName="parentNode" presStyleLbl="node1" presStyleIdx="6" presStyleCnt="8" custScaleX="209455" custScaleY="194286" custLinFactNeighborX="-13877" custLinFactNeighborY="61657">
        <dgm:presLayoutVars>
          <dgm:chMax val="1"/>
          <dgm:bulletEnabled val="1"/>
        </dgm:presLayoutVars>
      </dgm:prSet>
      <dgm:spPr/>
      <dgm:t>
        <a:bodyPr/>
        <a:lstStyle/>
        <a:p/>
      </dgm:t>
    </dgm:pt>
    <dgm:pt modelId="{AAD2425D-5DC4-4B1A-8BE7-91BC0B56C695}" type="pres">
      <dgm:prSet presAssocID="{4C1B7CA1-3548-408A-8141-C229AF2C168D}" presName="childNode" presStyleLbl="revTx" presStyleIdx="4" presStyleCnt="6">
        <dgm:presLayoutVars>
          <dgm:bulletEnabled val="1"/>
        </dgm:presLayoutVars>
      </dgm:prSet>
      <dgm:spPr/>
      <dgm:t>
        <a:bodyPr/>
        <a:lstStyle/>
        <a:p/>
      </dgm:t>
    </dgm:pt>
    <dgm:pt modelId="{144C515E-2551-4C2E-9BF5-D02B7968E090}" type="pres">
      <dgm:prSet presAssocID="{34772843-358D-4C43-961D-FAE78D3ACAD4}" presName="Name25" presStyleLbl="parChTrans1D1" presStyleCnt="6"/>
      <dgm:spPr/>
      <dgm:t>
        <a:bodyPr/>
        <a:lstStyle/>
        <a:p/>
      </dgm:t>
    </dgm:pt>
    <dgm:pt modelId="{3BB0FBFE-4F37-41D9-AC98-26D8BC695A09}" type="pres">
      <dgm:prSet presAssocID="{1959780A-73B8-45DE-AD5B-4C9BCA533DF0}" presName="node"/>
      <dgm:spPr/>
      <dgm:t>
        <a:bodyPr/>
        <a:lstStyle/>
        <a:p/>
      </dgm:t>
    </dgm:pt>
    <dgm:pt modelId="{C22DE910-81BE-46EC-930D-561A32AED1C6}" type="pres">
      <dgm:prSet presAssocID="{1959780A-73B8-45DE-AD5B-4C9BCA533DF0}" presName="parentNode" presStyleLbl="node1" presStyleIdx="7" presStyleCnt="8" custScaleX="209455" custScaleY="194286" custLinFactX="-52313" custLinFactNeighborX="-100000" custLinFactNeighborY="-18091">
        <dgm:presLayoutVars>
          <dgm:chMax val="1"/>
          <dgm:bulletEnabled val="1"/>
        </dgm:presLayoutVars>
      </dgm:prSet>
      <dgm:spPr/>
      <dgm:t>
        <a:bodyPr/>
        <a:lstStyle/>
        <a:p/>
      </dgm:t>
    </dgm:pt>
    <dgm:pt modelId="{F5422983-9EB5-4DC6-86C0-C99243DA5D55}" type="pres">
      <dgm:prSet presAssocID="{1959780A-73B8-45DE-AD5B-4C9BCA533DF0}" presName="childNode" presStyleLbl="revTx" presStyleIdx="5" presStyleCnt="6">
        <dgm:presLayoutVars>
          <dgm:bulletEnabled val="1"/>
        </dgm:presLayoutVars>
      </dgm:prSet>
      <dgm:spPr/>
      <dgm:t>
        <a:bodyPr/>
        <a:lstStyle/>
        <a:p/>
      </dgm:t>
    </dgm:pt>
  </dgm:ptLst>
  <dgm:cxnLst>
    <dgm:cxn modelId="{6BEFFC12-4DD3-4A78-B5F4-027254022A05}" srcId="{251309F3-865E-4B31-B483-C474008ECD6E}" destId="{B0A630C3-C66F-4DBB-9F0C-108F47A8149D}" srcOrd="0" destOrd="0" parTransId="{87197FB5-7F10-4013-9DC2-C07C9639C230}" sibTransId="{AF4674B0-8097-49DF-A9C8-91083A6ACAB9}"/>
    <dgm:cxn modelId="{431D9718-E079-48E2-BA6F-524B66D1B5DA}" srcId="{251309F3-865E-4B31-B483-C474008ECD6E}" destId="{E176263C-E5CC-436D-8771-E077C12A7882}" srcOrd="1" destOrd="0" parTransId="{C31D787F-69CE-464E-8CE4-2FB8B89C2529}" sibTransId="{741C58F1-88C1-4324-8408-C291164757BC}"/>
    <dgm:cxn modelId="{D3A19365-40CA-4B77-891B-54498248FF27}" srcId="{251309F3-865E-4B31-B483-C474008ECD6E}" destId="{ADC03F2B-4F46-4F10-B4B9-A2DCF7475292}" srcOrd="2" destOrd="0" parTransId="{E6311A2B-E7C1-4224-BEEC-D11EF8F57116}" sibTransId="{54935FF9-E405-4D8A-B5C4-483DF4CB9964}"/>
    <dgm:cxn modelId="{AFF95F1A-9202-4B02-879B-576C96FD4609}" srcId="{251309F3-865E-4B31-B483-C474008ECD6E}" destId="{9850D6B5-43B3-400E-8FC3-2866E3B5719A}" srcOrd="3" destOrd="0" parTransId="{EBE0F4F0-A4B6-4E48-98D8-8D99F122DF7D}" sibTransId="{D9A8AC3C-0A2B-4884-B1F8-956B02A5B6CB}"/>
    <dgm:cxn modelId="{6905CA8F-0F0B-4672-8F56-E2EAB6D40674}" srcId="{251309F3-865E-4B31-B483-C474008ECD6E}" destId="{4C1B7CA1-3548-408A-8141-C229AF2C168D}" srcOrd="4" destOrd="0" parTransId="{B77A8D04-2E50-4360-856C-1DB3879BFFC1}" sibTransId="{41E3A484-A368-4435-BA0A-4F7BAF00B560}"/>
    <dgm:cxn modelId="{46B42422-F737-4136-A08F-2914CC1E448E}" srcId="{251309F3-865E-4B31-B483-C474008ECD6E}" destId="{1959780A-73B8-45DE-AD5B-4C9BCA533DF0}" srcOrd="5" destOrd="0" parTransId="{34772843-358D-4C43-961D-FAE78D3ACAD4}" sibTransId="{E1731B30-6F53-4435-80F2-95421BF7EB0B}"/>
    <dgm:cxn modelId="{93D32F29-35DC-4F50-8FE7-1143CC96D858}" type="presOf" srcId="{251309F3-865E-4B31-B483-C474008ECD6E}" destId="{5C84ADBA-D356-4C95-9D86-F8977161AA79}" srcOrd="0" destOrd="0" presId="urn:microsoft.com/office/officeart/2005/8/layout/radial2"/>
    <dgm:cxn modelId="{CEBA5C25-0F66-4F30-81FC-190CA4AF936A}" type="presParOf" srcId="{5C84ADBA-D356-4C95-9D86-F8977161AA79}" destId="{C0E2DE5F-9A58-4ADD-86D5-8B4ECD76055B}" srcOrd="0" destOrd="0" presId="urn:microsoft.com/office/officeart/2005/8/layout/radial2"/>
    <dgm:cxn modelId="{B750A774-2B88-4B7B-830A-80CF2BB372F5}" type="presParOf" srcId="{C0E2DE5F-9A58-4ADD-86D5-8B4ECD76055B}" destId="{55D92E49-5A78-4435-9CAF-13B1EF920B7F}" srcOrd="0" destOrd="0" presId="urn:microsoft.com/office/officeart/2005/8/layout/radial2"/>
    <dgm:cxn modelId="{D088B2AA-A329-4936-9666-8E2221ADB4F1}" type="presParOf" srcId="{55D92E49-5A78-4435-9CAF-13B1EF920B7F}" destId="{0F9A5D77-3D6D-4854-A185-3C4A781B17EE}" srcOrd="0" destOrd="0" presId="urn:microsoft.com/office/officeart/2005/8/layout/radial2"/>
    <dgm:cxn modelId="{3EDC4D5D-A30A-433F-BF0D-FA5AE9A2F9C2}" type="presParOf" srcId="{55D92E49-5A78-4435-9CAF-13B1EF920B7F}" destId="{C2015511-826A-4297-92BB-3EC0E36B6A82}" srcOrd="1" destOrd="0" presId="urn:microsoft.com/office/officeart/2005/8/layout/radial2"/>
    <dgm:cxn modelId="{B30986AD-34E2-4597-A0BF-7FDAC64050B3}" type="presParOf" srcId="{C0E2DE5F-9A58-4ADD-86D5-8B4ECD76055B}" destId="{7A2C8FBB-356D-4A7D-A376-EF19919B74F1}" srcOrd="1" destOrd="0" presId="urn:microsoft.com/office/officeart/2005/8/layout/radial2"/>
    <dgm:cxn modelId="{5D8364F9-BD91-4B5D-B523-591C5B20F395}" type="presOf" srcId="{87197FB5-7F10-4013-9DC2-C07C9639C230}" destId="{7A2C8FBB-356D-4A7D-A376-EF19919B74F1}" srcOrd="0" destOrd="0" presId="urn:microsoft.com/office/officeart/2005/8/layout/radial2"/>
    <dgm:cxn modelId="{2940CF33-4925-4F2B-908E-9E042571D392}" type="presParOf" srcId="{C0E2DE5F-9A58-4ADD-86D5-8B4ECD76055B}" destId="{0E49BA3E-809C-4873-AE41-BD5E3678F38C}" srcOrd="2" destOrd="0" presId="urn:microsoft.com/office/officeart/2005/8/layout/radial2"/>
    <dgm:cxn modelId="{CD615613-D312-4340-A119-AAFCE3F45AF1}" type="presParOf" srcId="{0E49BA3E-809C-4873-AE41-BD5E3678F38C}" destId="{9EB43D27-8C0B-419F-BCAD-9E9F99B4EA47}" srcOrd="0" destOrd="0" presId="urn:microsoft.com/office/officeart/2005/8/layout/radial2"/>
    <dgm:cxn modelId="{1FCA32FB-9F7A-45F8-97D7-DD7B010B96B6}" type="presOf" srcId="{B0A630C3-C66F-4DBB-9F0C-108F47A8149D}" destId="{9EB43D27-8C0B-419F-BCAD-9E9F99B4EA47}" srcOrd="0" destOrd="0" presId="urn:microsoft.com/office/officeart/2005/8/layout/radial2"/>
    <dgm:cxn modelId="{66F5D3B8-74F0-4EC0-99C8-98B0E7D1E612}" type="presParOf" srcId="{0E49BA3E-809C-4873-AE41-BD5E3678F38C}" destId="{1580DA40-6816-40E2-91AF-D2ED3FE626EC}" srcOrd="1" destOrd="0" presId="urn:microsoft.com/office/officeart/2005/8/layout/radial2"/>
    <dgm:cxn modelId="{A60DE3D6-560C-466A-A69D-BF7DBFFBC631}" type="presParOf" srcId="{C0E2DE5F-9A58-4ADD-86D5-8B4ECD76055B}" destId="{9AECA3B8-46A0-42C9-9328-B911E77DBFA8}" srcOrd="3" destOrd="0" presId="urn:microsoft.com/office/officeart/2005/8/layout/radial2"/>
    <dgm:cxn modelId="{3A8FD0CD-7351-494A-80D7-5D623E44E61D}" type="presOf" srcId="{C31D787F-69CE-464E-8CE4-2FB8B89C2529}" destId="{9AECA3B8-46A0-42C9-9328-B911E77DBFA8}" srcOrd="0" destOrd="0" presId="urn:microsoft.com/office/officeart/2005/8/layout/radial2"/>
    <dgm:cxn modelId="{E5D21E5A-A9D5-48AD-8382-069D814D1702}" type="presParOf" srcId="{C0E2DE5F-9A58-4ADD-86D5-8B4ECD76055B}" destId="{95BF3BD3-8C6A-4573-8DFA-92370C577C29}" srcOrd="4" destOrd="0" presId="urn:microsoft.com/office/officeart/2005/8/layout/radial2"/>
    <dgm:cxn modelId="{BF001903-1C9C-40EF-A2F1-0F948995CA0B}" type="presParOf" srcId="{95BF3BD3-8C6A-4573-8DFA-92370C577C29}" destId="{19004DFE-EA5C-4D7A-A1D1-C0461FF73BD7}" srcOrd="0" destOrd="0" presId="urn:microsoft.com/office/officeart/2005/8/layout/radial2"/>
    <dgm:cxn modelId="{332B0CFC-6858-4C01-AEE9-3E59A228E67D}" type="presOf" srcId="{E176263C-E5CC-436D-8771-E077C12A7882}" destId="{19004DFE-EA5C-4D7A-A1D1-C0461FF73BD7}" srcOrd="0" destOrd="0" presId="urn:microsoft.com/office/officeart/2005/8/layout/radial2"/>
    <dgm:cxn modelId="{5E6391B0-AC9D-45EA-B59D-0B60784DEE7F}" type="presParOf" srcId="{95BF3BD3-8C6A-4573-8DFA-92370C577C29}" destId="{345885E4-AB31-4B01-8799-69AA464DB38B}" srcOrd="1" destOrd="0" presId="urn:microsoft.com/office/officeart/2005/8/layout/radial2"/>
    <dgm:cxn modelId="{1DD4248B-AFA8-4BE2-82BB-DB4B74F97640}" type="presParOf" srcId="{C0E2DE5F-9A58-4ADD-86D5-8B4ECD76055B}" destId="{D9F2EF6D-E913-465D-A468-369DCED582AA}" srcOrd="5" destOrd="0" presId="urn:microsoft.com/office/officeart/2005/8/layout/radial2"/>
    <dgm:cxn modelId="{C583D319-B2E1-4617-9470-B4BE7FBF1EB6}" type="presOf" srcId="{E6311A2B-E7C1-4224-BEEC-D11EF8F57116}" destId="{D9F2EF6D-E913-465D-A468-369DCED582AA}" srcOrd="0" destOrd="0" presId="urn:microsoft.com/office/officeart/2005/8/layout/radial2"/>
    <dgm:cxn modelId="{2474DBCA-17F3-4D46-B27C-8349209403B3}" type="presParOf" srcId="{C0E2DE5F-9A58-4ADD-86D5-8B4ECD76055B}" destId="{8D45375A-5A0E-480B-913F-C61A42A801EA}" srcOrd="6" destOrd="0" presId="urn:microsoft.com/office/officeart/2005/8/layout/radial2"/>
    <dgm:cxn modelId="{4FE1426E-8582-48B2-AE1F-C0E4DC5447D9}" type="presParOf" srcId="{8D45375A-5A0E-480B-913F-C61A42A801EA}" destId="{73F007F3-0E27-42CB-84F3-7745604F0F69}" srcOrd="0" destOrd="0" presId="urn:microsoft.com/office/officeart/2005/8/layout/radial2"/>
    <dgm:cxn modelId="{FDD391C5-1523-4A98-9B39-2DAE7DD4A7AB}" type="presOf" srcId="{ADC03F2B-4F46-4F10-B4B9-A2DCF7475292}" destId="{73F007F3-0E27-42CB-84F3-7745604F0F69}" srcOrd="0" destOrd="0" presId="urn:microsoft.com/office/officeart/2005/8/layout/radial2"/>
    <dgm:cxn modelId="{2C3E348C-F17E-49E6-86C6-555213B3F38B}" type="presParOf" srcId="{8D45375A-5A0E-480B-913F-C61A42A801EA}" destId="{C8066A96-AD33-4801-9D3A-8E22C60F45F3}" srcOrd="1" destOrd="0" presId="urn:microsoft.com/office/officeart/2005/8/layout/radial2"/>
    <dgm:cxn modelId="{ADA0513F-BF05-485B-8A88-C2134AEBF937}" type="presParOf" srcId="{C0E2DE5F-9A58-4ADD-86D5-8B4ECD76055B}" destId="{BB38875F-744B-4B21-BE14-AD637E31C17C}" srcOrd="7" destOrd="0" presId="urn:microsoft.com/office/officeart/2005/8/layout/radial2"/>
    <dgm:cxn modelId="{E2FAF3E2-9E4A-469A-91D4-CDE541BF9C81}" type="presOf" srcId="{EBE0F4F0-A4B6-4E48-98D8-8D99F122DF7D}" destId="{BB38875F-744B-4B21-BE14-AD637E31C17C}" srcOrd="0" destOrd="0" presId="urn:microsoft.com/office/officeart/2005/8/layout/radial2"/>
    <dgm:cxn modelId="{EE6D32CA-23D4-41A6-84EB-CA70A671ED5F}" type="presParOf" srcId="{C0E2DE5F-9A58-4ADD-86D5-8B4ECD76055B}" destId="{7F38C14D-C4A1-4657-8016-53E0F373A1DC}" srcOrd="8" destOrd="0" presId="urn:microsoft.com/office/officeart/2005/8/layout/radial2"/>
    <dgm:cxn modelId="{74C0BD88-6E41-4729-9AB0-83C4083AD4C4}" type="presParOf" srcId="{7F38C14D-C4A1-4657-8016-53E0F373A1DC}" destId="{5DEBA422-CD5C-4C8E-98E7-CD4A770BE719}" srcOrd="0" destOrd="0" presId="urn:microsoft.com/office/officeart/2005/8/layout/radial2"/>
    <dgm:cxn modelId="{03716414-ACDD-4EB5-8542-7ADD7A236A72}" type="presOf" srcId="{9850D6B5-43B3-400E-8FC3-2866E3B5719A}" destId="{5DEBA422-CD5C-4C8E-98E7-CD4A770BE719}" srcOrd="0" destOrd="0" presId="urn:microsoft.com/office/officeart/2005/8/layout/radial2"/>
    <dgm:cxn modelId="{8AE1EE7F-9BD8-4793-B339-10CF44D701B2}" type="presParOf" srcId="{7F38C14D-C4A1-4657-8016-53E0F373A1DC}" destId="{730AB7EB-885D-4C53-93CE-D3C3F53F8AB3}" srcOrd="1" destOrd="0" presId="urn:microsoft.com/office/officeart/2005/8/layout/radial2"/>
    <dgm:cxn modelId="{02D92876-AF6C-45C6-ADC2-D12FD3D9947D}" type="presParOf" srcId="{C0E2DE5F-9A58-4ADD-86D5-8B4ECD76055B}" destId="{185D6007-FFB8-40E0-9824-20BCFF8D1672}" srcOrd="9" destOrd="0" presId="urn:microsoft.com/office/officeart/2005/8/layout/radial2"/>
    <dgm:cxn modelId="{11D489E2-3031-4E4D-93E2-78B1B1724FB1}" type="presOf" srcId="{B77A8D04-2E50-4360-856C-1DB3879BFFC1}" destId="{185D6007-FFB8-40E0-9824-20BCFF8D1672}" srcOrd="0" destOrd="0" presId="urn:microsoft.com/office/officeart/2005/8/layout/radial2"/>
    <dgm:cxn modelId="{1D3C909A-BC6F-4270-9E06-CAF5E8A6156B}" type="presParOf" srcId="{C0E2DE5F-9A58-4ADD-86D5-8B4ECD76055B}" destId="{0114FC5A-5D7A-4437-9C91-727D2CB4E7DF}" srcOrd="10" destOrd="0" presId="urn:microsoft.com/office/officeart/2005/8/layout/radial2"/>
    <dgm:cxn modelId="{16CDB748-30EA-401E-ABEE-4F604C9CAEA9}" type="presParOf" srcId="{0114FC5A-5D7A-4437-9C91-727D2CB4E7DF}" destId="{D89AD390-43AE-4FB7-B0D7-868AEFF4B4EC}" srcOrd="0" destOrd="0" presId="urn:microsoft.com/office/officeart/2005/8/layout/radial2"/>
    <dgm:cxn modelId="{991C459D-DBA6-447F-BA16-453EA09452A5}" type="presOf" srcId="{4C1B7CA1-3548-408A-8141-C229AF2C168D}" destId="{D89AD390-43AE-4FB7-B0D7-868AEFF4B4EC}" srcOrd="0" destOrd="0" presId="urn:microsoft.com/office/officeart/2005/8/layout/radial2"/>
    <dgm:cxn modelId="{2815A1AF-8370-48AB-B797-099514A3FF2D}" type="presParOf" srcId="{0114FC5A-5D7A-4437-9C91-727D2CB4E7DF}" destId="{AAD2425D-5DC4-4B1A-8BE7-91BC0B56C695}" srcOrd="1" destOrd="0" presId="urn:microsoft.com/office/officeart/2005/8/layout/radial2"/>
    <dgm:cxn modelId="{7F2C9669-8E80-46E8-9591-1460540DFF3F}" type="presParOf" srcId="{C0E2DE5F-9A58-4ADD-86D5-8B4ECD76055B}" destId="{144C515E-2551-4C2E-9BF5-D02B7968E090}" srcOrd="11" destOrd="0" presId="urn:microsoft.com/office/officeart/2005/8/layout/radial2"/>
    <dgm:cxn modelId="{63D5AF3F-6396-4774-9D85-DF6871EC5667}" type="presOf" srcId="{34772843-358D-4C43-961D-FAE78D3ACAD4}" destId="{144C515E-2551-4C2E-9BF5-D02B7968E090}" srcOrd="0" destOrd="0" presId="urn:microsoft.com/office/officeart/2005/8/layout/radial2"/>
    <dgm:cxn modelId="{88884CF4-8745-400E-9F2F-960590CA7504}" type="presParOf" srcId="{C0E2DE5F-9A58-4ADD-86D5-8B4ECD76055B}" destId="{3BB0FBFE-4F37-41D9-AC98-26D8BC695A09}" srcOrd="12" destOrd="0" presId="urn:microsoft.com/office/officeart/2005/8/layout/radial2"/>
    <dgm:cxn modelId="{6A589028-C2BB-45AB-90E2-A17B5C228A4B}" type="presParOf" srcId="{3BB0FBFE-4F37-41D9-AC98-26D8BC695A09}" destId="{C22DE910-81BE-46EC-930D-561A32AED1C6}" srcOrd="0" destOrd="0" presId="urn:microsoft.com/office/officeart/2005/8/layout/radial2"/>
    <dgm:cxn modelId="{E1A02BA5-965A-43C2-A424-8FC467C3AFE8}" type="presOf" srcId="{1959780A-73B8-45DE-AD5B-4C9BCA533DF0}" destId="{C22DE910-81BE-46EC-930D-561A32AED1C6}" srcOrd="0" destOrd="0" presId="urn:microsoft.com/office/officeart/2005/8/layout/radial2"/>
    <dgm:cxn modelId="{E1420B9A-CF3A-47EA-BE63-E318307B5AFF}" type="presParOf" srcId="{3BB0FBFE-4F37-41D9-AC98-26D8BC695A09}" destId="{F5422983-9EB5-4DC6-86C0-C99243DA5D55}" srcOrd="1" destOrd="0" presId="urn:microsoft.com/office/officeart/2005/8/layout/radial2"/>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2" name=""/>
      <dsp:cNvGrpSpPr/>
    </dsp:nvGrpSpPr>
    <dsp:grpSpPr/>
    <dsp:sp modelId="{144C515E-2551-4C2E-9BF5-D02B7968E090}">
      <dsp:nvSpPr>
        <dsp:cNvPr id="23" name=""/>
        <dsp:cNvSpPr/>
      </dsp:nvSpPr>
      <dsp:spPr>
        <a:xfrm rot="4658993">
          <a:off x="117813" y="2852845"/>
          <a:ext cx="788270" cy="46406"/>
        </a:xfrm>
        <a:custGeom>
          <a:rect l="0" t="0" r="0" b="0"/>
          <a:pathLst>
            <a:path>
              <a:moveTo>
                <a:pt x="0" y="23203"/>
              </a:moveTo>
              <a:lnTo>
                <a:pt x="788270" y="23203"/>
              </a:lnTo>
            </a:path>
          </a:pathLst>
        </a:custGeom>
        <a:noFill/>
        <a:ln w="9525" cap="flat" cmpd="sng" algn="ctr">
          <a:solidFill>
            <a:srgbClr val="0066FF"/>
          </a:solidFill>
          <a:prstDash val="solid"/>
        </a:ln>
        <a:effectLst/>
      </dsp:spPr>
      <dsp:style>
        <a:lnRef idx="1">
          <a:scrgbClr r="0" g="0" b="0"/>
        </a:lnRef>
        <a:fillRef idx="0">
          <a:scrgbClr r="0" g="0" b="0"/>
        </a:fillRef>
        <a:effectRef idx="0">
          <a:scrgbClr r="0" g="0" b="0"/>
        </a:effectRef>
        <a:fontRef idx="minor"/>
      </dsp:style>
      <dsp:txBody>
        <a:bodyPr/>
        <a:lstStyle/>
        <a:p/>
      </dsp:txBody>
    </dsp:sp>
    <dsp:sp modelId="{185D6007-FFB8-40E0-9824-20BCFF8D1672}">
      <dsp:nvSpPr>
        <dsp:cNvPr id="24" name=""/>
        <dsp:cNvSpPr/>
      </dsp:nvSpPr>
      <dsp:spPr>
        <a:xfrm rot="2559019">
          <a:off x="530911" y="2827702"/>
          <a:ext cx="1137917" cy="46406"/>
        </a:xfrm>
        <a:custGeom>
          <a:rect l="0" t="0" r="0" b="0"/>
          <a:pathLst>
            <a:path>
              <a:moveTo>
                <a:pt x="0" y="23203"/>
              </a:moveTo>
              <a:lnTo>
                <a:pt x="1137917" y="23203"/>
              </a:lnTo>
            </a:path>
          </a:pathLst>
        </a:custGeom>
        <a:noFill/>
        <a:ln w="9525" cap="flat" cmpd="sng" algn="ctr">
          <a:solidFill>
            <a:srgbClr val="0066FF"/>
          </a:solidFill>
          <a:prstDash val="solid"/>
        </a:ln>
        <a:effectLst/>
      </dsp:spPr>
      <dsp:style>
        <a:lnRef idx="1">
          <a:scrgbClr r="0" g="0" b="0"/>
        </a:lnRef>
        <a:fillRef idx="0">
          <a:scrgbClr r="0" g="0" b="0"/>
        </a:fillRef>
        <a:effectRef idx="0">
          <a:scrgbClr r="0" g="0" b="0"/>
        </a:effectRef>
        <a:fontRef idx="minor"/>
      </dsp:style>
      <dsp:txBody>
        <a:bodyPr/>
        <a:lstStyle/>
        <a:p/>
      </dsp:txBody>
    </dsp:sp>
    <dsp:sp modelId="{BB38875F-744B-4B21-BE14-AD637E31C17C}">
      <dsp:nvSpPr>
        <dsp:cNvPr id="25" name=""/>
        <dsp:cNvSpPr/>
      </dsp:nvSpPr>
      <dsp:spPr>
        <a:xfrm rot="860977">
          <a:off x="655585" y="2431123"/>
          <a:ext cx="1654827" cy="46406"/>
        </a:xfrm>
        <a:custGeom>
          <a:rect l="0" t="0" r="0" b="0"/>
          <a:pathLst>
            <a:path>
              <a:moveTo>
                <a:pt x="0" y="23203"/>
              </a:moveTo>
              <a:lnTo>
                <a:pt x="1654827" y="23203"/>
              </a:lnTo>
            </a:path>
          </a:pathLst>
        </a:custGeom>
        <a:noFill/>
        <a:ln w="9525" cap="flat" cmpd="sng" algn="ctr">
          <a:solidFill>
            <a:srgbClr val="0066FF"/>
          </a:solidFill>
          <a:prstDash val="solid"/>
        </a:ln>
        <a:effectLst/>
      </dsp:spPr>
      <dsp:style>
        <a:lnRef idx="1">
          <a:scrgbClr r="0" g="0" b="0"/>
        </a:lnRef>
        <a:fillRef idx="0">
          <a:scrgbClr r="0" g="0" b="0"/>
        </a:fillRef>
        <a:effectRef idx="0">
          <a:scrgbClr r="0" g="0" b="0"/>
        </a:effectRef>
        <a:fontRef idx="minor"/>
      </dsp:style>
      <dsp:txBody>
        <a:bodyPr/>
        <a:lstStyle/>
        <a:p/>
      </dsp:txBody>
    </dsp:sp>
    <dsp:sp modelId="{D9F2EF6D-E913-465D-A468-369DCED582AA}">
      <dsp:nvSpPr>
        <dsp:cNvPr id="26" name=""/>
        <dsp:cNvSpPr/>
      </dsp:nvSpPr>
      <dsp:spPr>
        <a:xfrm rot="20748532">
          <a:off x="656174" y="1858146"/>
          <a:ext cx="1653193" cy="46406"/>
        </a:xfrm>
        <a:custGeom>
          <a:rect l="0" t="0" r="0" b="0"/>
          <a:pathLst>
            <a:path>
              <a:moveTo>
                <a:pt x="0" y="23203"/>
              </a:moveTo>
              <a:lnTo>
                <a:pt x="1653193" y="23203"/>
              </a:lnTo>
            </a:path>
          </a:pathLst>
        </a:custGeom>
        <a:noFill/>
        <a:ln w="9525" cap="flat" cmpd="sng" algn="ctr">
          <a:solidFill>
            <a:srgbClr val="0066FF"/>
          </a:solidFill>
          <a:prstDash val="solid"/>
        </a:ln>
        <a:effectLst/>
      </dsp:spPr>
      <dsp:style>
        <a:lnRef idx="1">
          <a:scrgbClr r="0" g="0" b="0"/>
        </a:lnRef>
        <a:fillRef idx="0">
          <a:scrgbClr r="0" g="0" b="0"/>
        </a:fillRef>
        <a:effectRef idx="0">
          <a:scrgbClr r="0" g="0" b="0"/>
        </a:effectRef>
        <a:fontRef idx="minor"/>
      </dsp:style>
      <dsp:txBody>
        <a:bodyPr/>
        <a:lstStyle/>
        <a:p/>
      </dsp:txBody>
    </dsp:sp>
    <dsp:sp modelId="{9AECA3B8-46A0-42C9-9328-B911E77DBFA8}">
      <dsp:nvSpPr>
        <dsp:cNvPr id="27" name=""/>
        <dsp:cNvSpPr/>
      </dsp:nvSpPr>
      <dsp:spPr>
        <a:xfrm rot="19061364">
          <a:off x="534421" y="1467404"/>
          <a:ext cx="1128458" cy="46406"/>
        </a:xfrm>
        <a:custGeom>
          <a:rect l="0" t="0" r="0" b="0"/>
          <a:pathLst>
            <a:path>
              <a:moveTo>
                <a:pt x="0" y="23203"/>
              </a:moveTo>
              <a:lnTo>
                <a:pt x="1128458" y="23203"/>
              </a:lnTo>
            </a:path>
          </a:pathLst>
        </a:custGeom>
        <a:noFill/>
        <a:ln w="9525" cap="flat" cmpd="sng" algn="ctr">
          <a:solidFill>
            <a:srgbClr val="0066FF"/>
          </a:solidFill>
          <a:prstDash val="solid"/>
        </a:ln>
        <a:effectLst/>
      </dsp:spPr>
      <dsp:style>
        <a:lnRef idx="1">
          <a:scrgbClr r="0" g="0" b="0"/>
        </a:lnRef>
        <a:fillRef idx="0">
          <a:scrgbClr r="0" g="0" b="0"/>
        </a:fillRef>
        <a:effectRef idx="0">
          <a:scrgbClr r="0" g="0" b="0"/>
        </a:effectRef>
        <a:fontRef idx="minor"/>
      </dsp:style>
      <dsp:txBody>
        <a:bodyPr/>
        <a:lstStyle/>
        <a:p/>
      </dsp:txBody>
    </dsp:sp>
    <dsp:sp modelId="{7A2C8FBB-356D-4A7D-A376-EF19919B74F1}">
      <dsp:nvSpPr>
        <dsp:cNvPr id="28" name=""/>
        <dsp:cNvSpPr/>
      </dsp:nvSpPr>
      <dsp:spPr>
        <a:xfrm rot="16941008">
          <a:off x="117816" y="1433050"/>
          <a:ext cx="788264" cy="46406"/>
        </a:xfrm>
        <a:custGeom>
          <a:rect l="0" t="0" r="0" b="0"/>
          <a:pathLst>
            <a:path>
              <a:moveTo>
                <a:pt x="0" y="23203"/>
              </a:moveTo>
              <a:lnTo>
                <a:pt x="788264" y="23203"/>
              </a:lnTo>
            </a:path>
          </a:pathLst>
        </a:custGeom>
        <a:noFill/>
        <a:ln w="9525" cap="flat" cmpd="sng" algn="ctr">
          <a:solidFill>
            <a:srgbClr val="0066FF"/>
          </a:solidFill>
          <a:prstDash val="solid"/>
        </a:ln>
        <a:effectLst/>
      </dsp:spPr>
      <dsp:style>
        <a:lnRef idx="1">
          <a:scrgbClr r="0" g="0" b="0"/>
        </a:lnRef>
        <a:fillRef idx="0">
          <a:scrgbClr r="0" g="0" b="0"/>
        </a:fillRef>
        <a:effectRef idx="0">
          <a:scrgbClr r="0" g="0" b="0"/>
        </a:effectRef>
        <a:fontRef idx="minor"/>
      </dsp:style>
      <dsp:txBody>
        <a:bodyPr/>
        <a:lstStyle/>
        <a:p/>
      </dsp:txBody>
    </dsp:sp>
    <dsp:sp modelId="{C2015511-826A-4297-92BB-3EC0E36B6A82}">
      <dsp:nvSpPr>
        <dsp:cNvPr id="29" name=""/>
        <dsp:cNvSpPr/>
      </dsp:nvSpPr>
      <dsp:spPr>
        <a:xfrm>
          <a:off x="-271806" y="1538297"/>
          <a:ext cx="1256643" cy="1255705"/>
        </a:xfrm>
        <a:prstGeom prst="ellipse">
          <a:avLst/>
        </a:prstGeom>
        <a:blipFill rotWithShape="0">
          <a:blip r:embed="rId1"/>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a:lstStyle/>
        <a:p/>
      </dsp:txBody>
    </dsp:sp>
    <dsp:sp modelId="{9EB43D27-8C0B-419F-BCAD-9E9F99B4EA47}">
      <dsp:nvSpPr>
        <dsp:cNvPr id="30" name=""/>
        <dsp:cNvSpPr/>
      </dsp:nvSpPr>
      <dsp:spPr>
        <a:xfrm>
          <a:off x="129064" y="1"/>
          <a:ext cx="1166548" cy="1082065"/>
        </a:xfrm>
        <a:prstGeom prst="ellipse">
          <a:avLst/>
        </a:prstGeom>
        <a:solidFill>
          <a:srgbClr val="00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a:t>
          </a:r>
          <a:endParaRPr lang="en-US" altLang="zh-CN"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lvl="0" indent="0" algn="ctr" defTabSz="800100" rtl="0">
            <a:lnSpc>
              <a:spcPct val="90000"/>
            </a:lnSpc>
            <a:spcBef>
              <a:spcPct val="0"/>
            </a:spcBef>
            <a:spcAft>
              <a:spcPct val="35000"/>
            </a:spcAft>
            <a:buNone/>
          </a:pPr>
          <a:r>
            <a:rPr 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专业知识</a:t>
          </a:r>
          <a:endParaRPr lang="en-US"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299901" y="158466"/>
        <a:ext cx="824874" cy="765136"/>
      </dsp:txXfrm>
    </dsp:sp>
    <dsp:sp modelId="{19004DFE-EA5C-4D7A-A1D1-C0461FF73BD7}">
      <dsp:nvSpPr>
        <dsp:cNvPr id="31" name=""/>
        <dsp:cNvSpPr/>
      </dsp:nvSpPr>
      <dsp:spPr>
        <a:xfrm>
          <a:off x="1348931" y="190816"/>
          <a:ext cx="1166548" cy="1082065"/>
        </a:xfrm>
        <a:prstGeom prst="ellipse">
          <a:avLst/>
        </a:prstGeom>
        <a:solidFill>
          <a:srgbClr val="00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S</a:t>
          </a:r>
          <a:endParaRPr lang="en-US" altLang="zh-CN"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lvl="0" indent="0" algn="ctr" defTabSz="800100" rtl="0">
            <a:lnSpc>
              <a:spcPct val="90000"/>
            </a:lnSpc>
            <a:spcBef>
              <a:spcPct val="0"/>
            </a:spcBef>
            <a:spcAft>
              <a:spcPct val="35000"/>
            </a:spcAft>
            <a:buNone/>
          </a:pPr>
          <a:r>
            <a:rPr 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专业技能</a:t>
          </a:r>
          <a:endParaRPr lang="en-US"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1519768" y="349281"/>
        <a:ext cx="824874" cy="765136"/>
      </dsp:txXfrm>
    </dsp:sp>
    <dsp:sp modelId="{73F007F3-0E27-42CB-84F3-7745604F0F69}">
      <dsp:nvSpPr>
        <dsp:cNvPr id="32" name=""/>
        <dsp:cNvSpPr/>
      </dsp:nvSpPr>
      <dsp:spPr>
        <a:xfrm>
          <a:off x="2263606" y="995368"/>
          <a:ext cx="1166548" cy="1082065"/>
        </a:xfrm>
        <a:prstGeom prst="ellipse">
          <a:avLst/>
        </a:prstGeom>
        <a:solidFill>
          <a:srgbClr val="00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ts val="500"/>
            </a:spcAft>
            <a:buNone/>
          </a:pPr>
          <a:r>
            <a:rPr lang="en-US"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en-US" altLang="zh-CN"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lvl="0" indent="0" algn="ctr" defTabSz="800100" rtl="0">
            <a:lnSpc>
              <a:spcPct val="90000"/>
            </a:lnSpc>
            <a:spcBef>
              <a:spcPct val="0"/>
            </a:spcBef>
            <a:spcAft>
              <a:spcPts val="500"/>
            </a:spcAft>
            <a:buNone/>
          </a:pPr>
          <a:r>
            <a:rPr 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综合能力</a:t>
          </a:r>
          <a:r>
            <a:rPr lang="en-US" alt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通用能力</a:t>
          </a:r>
          <a:endParaRPr lang="en-US"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2434443" y="1153833"/>
        <a:ext cx="824874" cy="765136"/>
      </dsp:txXfrm>
    </dsp:sp>
    <dsp:sp modelId="{5DEBA422-CD5C-4C8E-98E7-CD4A770BE719}">
      <dsp:nvSpPr>
        <dsp:cNvPr id="33" name=""/>
        <dsp:cNvSpPr/>
      </dsp:nvSpPr>
      <dsp:spPr>
        <a:xfrm>
          <a:off x="2263606" y="2262200"/>
          <a:ext cx="1166548" cy="1082065"/>
        </a:xfrm>
        <a:prstGeom prst="ellipse">
          <a:avLst/>
        </a:prstGeom>
        <a:solidFill>
          <a:srgbClr val="00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a:t>
          </a:r>
          <a:endParaRPr lang="en-US" altLang="zh-CN"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lvl="0" indent="0" algn="ctr" defTabSz="800100" rtl="0">
            <a:lnSpc>
              <a:spcPct val="90000"/>
            </a:lnSpc>
            <a:spcBef>
              <a:spcPct val="0"/>
            </a:spcBef>
            <a:spcAft>
              <a:spcPct val="35000"/>
            </a:spcAft>
            <a:buNone/>
          </a:pPr>
          <a:r>
            <a:rPr 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个性特征</a:t>
          </a:r>
          <a:endParaRPr lang="en-US"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2434443" y="2420665"/>
        <a:ext cx="824874" cy="765136"/>
      </dsp:txXfrm>
    </dsp:sp>
    <dsp:sp modelId="{D89AD390-43AE-4FB7-B0D7-868AEFF4B4EC}">
      <dsp:nvSpPr>
        <dsp:cNvPr id="34" name=""/>
        <dsp:cNvSpPr/>
      </dsp:nvSpPr>
      <dsp:spPr>
        <a:xfrm>
          <a:off x="1348931" y="3076594"/>
          <a:ext cx="1166548" cy="1082065"/>
        </a:xfrm>
        <a:prstGeom prst="ellipse">
          <a:avLst/>
        </a:prstGeom>
        <a:solidFill>
          <a:srgbClr val="00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M</a:t>
          </a:r>
          <a:endParaRPr lang="en-US" altLang="zh-CN"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lvl="0" indent="0" algn="ctr" defTabSz="800100" rtl="0">
            <a:lnSpc>
              <a:spcPct val="90000"/>
            </a:lnSpc>
            <a:spcBef>
              <a:spcPct val="0"/>
            </a:spcBef>
            <a:spcAft>
              <a:spcPct val="35000"/>
            </a:spcAft>
            <a:buNone/>
          </a:pPr>
          <a:r>
            <a:rPr 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求职动机</a:t>
          </a:r>
          <a:endParaRPr lang="en-US"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1519768" y="3235059"/>
        <a:ext cx="824874" cy="765136"/>
      </dsp:txXfrm>
    </dsp:sp>
    <dsp:sp modelId="{C22DE910-81BE-46EC-930D-561A32AED1C6}">
      <dsp:nvSpPr>
        <dsp:cNvPr id="35" name=""/>
        <dsp:cNvSpPr/>
      </dsp:nvSpPr>
      <dsp:spPr>
        <a:xfrm>
          <a:off x="129064" y="3250238"/>
          <a:ext cx="1166548" cy="1082065"/>
        </a:xfrm>
        <a:prstGeom prst="ellipse">
          <a:avLst/>
        </a:prstGeom>
        <a:solidFill>
          <a:srgbClr val="0066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V</a:t>
          </a:r>
          <a:endParaRPr lang="en-US" altLang="zh-CN" sz="18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lvl="0" indent="0" algn="ctr" defTabSz="800100" rtl="0">
            <a:lnSpc>
              <a:spcPct val="90000"/>
            </a:lnSpc>
            <a:spcBef>
              <a:spcPct val="0"/>
            </a:spcBef>
            <a:spcAft>
              <a:spcPct val="35000"/>
            </a:spcAft>
            <a:buNone/>
          </a:pPr>
          <a:r>
            <a:rPr lang="zh-CN" sz="1400" b="1" kern="12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价值观</a:t>
          </a:r>
        </a:p>
      </dsp:txBody>
      <dsp:txXfrm>
        <a:off x="299901" y="3408703"/>
        <a:ext cx="824874" cy="765136"/>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type="ellipse" r:blip="" hideGeom="1">
                <dgm:adjLst/>
              </dgm:shape>
              <dgm:presOf/>
              <dgm:constrLst/>
              <dgm:ruleLst/>
            </dgm:layoutNode>
            <dgm:layoutNode name="visible">
              <dgm:alg type="sp"/>
              <dgm:shape type="ellipse" r:blip="" blipPhldr="1">
                <dgm:adjLst/>
              </dgm:shape>
              <dgm:presOf/>
              <dgm:constrLst/>
              <dgm:ruleLst/>
            </dgm:layoutNode>
          </dgm:layoutNode>
        </dgm:if>
        <dgm:else name="Name15"/>
      </dgm:choose>
      <dgm:forEach name="Name16" axis="ch">
        <dgm:forEach name="Name17" axis="self" ptType="node">
          <dgm:layoutNode name="node">
            <dgm:alg type="composite"/>
            <dgm:shape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type="rect" r:blip="">
                    <dgm:adjLst/>
                  </dgm:shape>
                </dgm:if>
                <dgm:else name="Name23">
                  <dgm:shape type="rect" r:blip="" hideGeom="1">
                    <dgm:adjLst/>
                  </dgm:shape>
                </dgm:else>
              </dgm:choose>
              <dgm:presOf axis="des" ptType="node"/>
              <dgm:constrLst>
                <dgm:constr type="tMarg"/>
                <dgm:constr type="bMarg"/>
                <dgm:constr type="lMarg"/>
                <dgm:constr type="rMarg"/>
              </dgm:constrLst>
              <dgm:ruleLst>
                <dgm:rule type="secFontSz" val="5"/>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79413" y="685800"/>
            <a:ext cx="609917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BD031C7-A97A-4B3D-B11F-B8701A7D0714}" type="slidenum">
              <a:rPr lang="zh-CN" altLang="en-US" smtClean="0"/>
              <a:t>34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56</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57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首页">
    <p:spTree>
      <p:nvGrpSpPr>
        <p:cNvPr id="1" name=""/>
        <p:cNvGrpSpPr/>
        <p:nvPr/>
      </p:nvGrpSpPr>
      <p:grpSpPr>
        <a:xfrm>
          <a:off x="0" y="0"/>
          <a:ext cx="0" cy="0"/>
        </a:xfrm>
      </p:grpSpPr>
      <p:sp>
        <p:nvSpPr>
          <p:cNvPr id="2" name="矩形 1"/>
          <p:cNvSpPr/>
          <p:nvPr userDrawn="1"/>
        </p:nvSpPr>
        <p:spPr>
          <a:xfrm>
            <a:off x="0" y="0"/>
            <a:ext cx="121999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F:\360云盘\04-待整理ing\pic\3.6_Aerospace_Recruitment.jpg"/>
          <p:cNvPicPr>
            <a:picLocks noChangeAspect="1"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3408316" y="0"/>
            <a:ext cx="8790034"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1105375" y="1052737"/>
            <a:ext cx="6938016" cy="1200329"/>
          </a:xfrm>
          <a:prstGeom prst="rect">
            <a:avLst/>
          </a:prstGeom>
          <a:noFill/>
        </p:spPr>
        <p:txBody>
          <a:bodyPr wrap="square" rtlCol="0" anchor="ctr">
            <a:spAutoFit/>
            <a:scene3d>
              <a:camera prst="orthographicFront"/>
              <a:lightRig rig="soft" dir="tl"/>
            </a:scene3d>
            <a:sp3d contourW="25400" prstMaterial="matte">
              <a:bevelT w="25400" h="55880" prst="artDeco"/>
              <a:contourClr>
                <a:schemeClr val="accent2">
                  <a:tint val="20000"/>
                </a:schemeClr>
              </a:contourClr>
            </a:sp3d>
          </a:bodyPr>
          <a:lstStyle/>
          <a:p>
            <a:pPr algn="l"/>
            <a:r>
              <a:rPr lang="zh-CN" altLang="en-US"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rPr>
              <a:t>员工招聘实务</a:t>
            </a:r>
            <a:endParaRPr lang="zh-CN" altLang="en-US"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endParaRPr>
          </a:p>
        </p:txBody>
      </p:sp>
      <p:sp>
        <p:nvSpPr>
          <p:cNvPr id="18" name="矩形 17"/>
          <p:cNvSpPr/>
          <p:nvPr userDrawn="1"/>
        </p:nvSpPr>
        <p:spPr>
          <a:xfrm>
            <a:off x="1201783" y="836712"/>
            <a:ext cx="3553852" cy="369332"/>
          </a:xfrm>
          <a:prstGeom prst="rect">
            <a:avLst/>
          </a:prstGeom>
        </p:spPr>
        <p:txBody>
          <a:bodyPr wrap="square" anchor="ctr">
            <a:spAutoFit/>
          </a:bodyPr>
          <a:lstStyle/>
          <a:p>
            <a:pPr algn="l"/>
            <a:r>
              <a:rPr lang="zh-CN" altLang="en-US">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人力资源部内训之八</a:t>
            </a:r>
            <a:r>
              <a:rPr lang="en-US" altLang="zh-CN">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rPr>
              <a:t>——</a:t>
            </a:r>
            <a:endParaRPr lang="zh-CN" altLang="en-US">
              <a:solidFill>
                <a:schemeClr val="bg2">
                  <a:lumMod val="25000"/>
                </a:schemeClr>
              </a:solidFill>
              <a:latin typeface="微软雅黑" panose="020b0503020204020204" pitchFamily="34" charset="-122"/>
              <a:ea typeface="微软雅黑" panose="020b0503020204020204" pitchFamily="34" charset="-122"/>
              <a:cs typeface="经典繁仿黑" pitchFamily="49" charset="-122"/>
            </a:endParaRPr>
          </a:p>
        </p:txBody>
      </p:sp>
      <p:cxnSp>
        <p:nvCxnSpPr>
          <p:cNvPr id="20" name="直接连接符 19"/>
          <p:cNvCxnSpPr/>
          <p:nvPr userDrawn="1"/>
        </p:nvCxnSpPr>
        <p:spPr bwMode="auto">
          <a:xfrm flipH="1">
            <a:off x="946176" y="2527275"/>
            <a:ext cx="0" cy="4330725"/>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直接连接符 20"/>
          <p:cNvCxnSpPr/>
          <p:nvPr userDrawn="1"/>
        </p:nvCxnSpPr>
        <p:spPr bwMode="auto">
          <a:xfrm flipH="1">
            <a:off x="0" y="2339950"/>
            <a:ext cx="758851" cy="0"/>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直接连接符 21"/>
          <p:cNvCxnSpPr/>
          <p:nvPr userDrawn="1"/>
        </p:nvCxnSpPr>
        <p:spPr bwMode="auto">
          <a:xfrm flipH="1">
            <a:off x="946176" y="0"/>
            <a:ext cx="0" cy="2151038"/>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userDrawn="1"/>
        </p:nvCxnSpPr>
        <p:spPr bwMode="auto">
          <a:xfrm flipH="1">
            <a:off x="1135089" y="2339950"/>
            <a:ext cx="6476254" cy="0"/>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userDrawn="1"/>
        </p:nvCxnSpPr>
        <p:spPr bwMode="auto">
          <a:xfrm flipH="1">
            <a:off x="10851703" y="2339950"/>
            <a:ext cx="1346648" cy="0"/>
          </a:xfrm>
          <a:prstGeom prst="line">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48" name="组合 47"/>
          <p:cNvGrpSpPr/>
          <p:nvPr userDrawn="1"/>
        </p:nvGrpSpPr>
        <p:grpSpPr>
          <a:xfrm>
            <a:off x="759726" y="2151586"/>
            <a:ext cx="376724" cy="376728"/>
            <a:chOff x="759726" y="2151586"/>
            <a:chExt cx="376724" cy="376728"/>
          </a:xfrm>
        </p:grpSpPr>
        <p:sp>
          <p:nvSpPr>
            <p:cNvPr id="40" name="L 形 39"/>
            <p:cNvSpPr/>
            <p:nvPr userDrawn="1"/>
          </p:nvSpPr>
          <p:spPr>
            <a:xfrm>
              <a:off x="759726" y="2391514"/>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L 形 41"/>
            <p:cNvSpPr/>
            <p:nvPr userDrawn="1"/>
          </p:nvSpPr>
          <p:spPr>
            <a:xfrm flipH="1">
              <a:off x="999650" y="2391514"/>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L 形 42"/>
            <p:cNvSpPr/>
            <p:nvPr userDrawn="1"/>
          </p:nvSpPr>
          <p:spPr>
            <a:xfrm flipH="1" flipV="1">
              <a:off x="999650" y="2151586"/>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L 形 43"/>
            <p:cNvSpPr/>
            <p:nvPr userDrawn="1"/>
          </p:nvSpPr>
          <p:spPr>
            <a:xfrm flipV="1">
              <a:off x="759726" y="2151586"/>
              <a:ext cx="136800" cy="136800"/>
            </a:xfrm>
            <a:prstGeom prst="corner">
              <a:avLst>
                <a:gd name="adj1" fmla="val 37486"/>
                <a:gd name="adj2" fmla="val 39273"/>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p:nvPr userDrawn="1"/>
          </p:nvCxnSpPr>
          <p:spPr bwMode="auto">
            <a:xfrm flipH="1">
              <a:off x="885839" y="2339950"/>
              <a:ext cx="122400" cy="0"/>
            </a:xfrm>
            <a:prstGeom prst="lin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p:cNvCxnSpPr/>
            <p:nvPr userDrawn="1"/>
          </p:nvCxnSpPr>
          <p:spPr bwMode="auto">
            <a:xfrm flipH="1">
              <a:off x="946176" y="2278750"/>
              <a:ext cx="0" cy="122400"/>
            </a:xfrm>
            <a:prstGeom prst="lin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iterate type="lt">
                                    <p:tmPct val="18000"/>
                                  </p:iterate>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strVal val="(6*min(max(#ppt_w*#ppt_h,.3),1)-7.4)/-.7*#ppt_w"/>
                                          </p:val>
                                        </p:tav>
                                        <p:tav tm="100000">
                                          <p:val>
                                            <p:strVal val="#ppt_w"/>
                                          </p:val>
                                        </p:tav>
                                      </p:tavLst>
                                    </p:anim>
                                    <p:anim calcmode="lin" valueType="num">
                                      <p:cBhvr>
                                        <p:cTn id="13" dur="500" fill="hold"/>
                                        <p:tgtEl>
                                          <p:spTgt spid="16"/>
                                        </p:tgtEl>
                                        <p:attrNameLst>
                                          <p:attrName>ppt_h</p:attrName>
                                        </p:attrNameLst>
                                      </p:cBhvr>
                                      <p:tavLst>
                                        <p:tav tm="0">
                                          <p:val>
                                            <p:strVal val="(6*min(max(#ppt_w*#ppt_h,.3),1)-7.4)/-.7*#ppt_h"/>
                                          </p:val>
                                        </p:tav>
                                        <p:tav tm="100000">
                                          <p:val>
                                            <p:strVal val="#ppt_h"/>
                                          </p:val>
                                        </p:tav>
                                      </p:tavLst>
                                    </p:anim>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
        <p:nvSpPr>
          <p:cNvPr id="2" name="TextBox 1"/>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招聘的实施过程</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第二节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招聘的招募阶段</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
        <p:nvSpPr>
          <p:cNvPr id="6" name="TextBox 5"/>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招聘的实施过程</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第三节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招聘的甄选阶段</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TextBox 4"/>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招聘的实施过程</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7"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第四节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招聘的录用阶段</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与标题">
    <p:spTree>
      <p:nvGrpSpPr>
        <p:cNvPr id="1" name=""/>
        <p:cNvGrpSpPr/>
        <p:nvPr/>
      </p:nvGrpSpPr>
      <p:grpSpPr>
        <a:xfrm>
          <a:off x="0" y="0"/>
          <a:ext cx="0" cy="0"/>
        </a:xfrm>
      </p:grpSpPr>
      <p:sp>
        <p:nvSpPr>
          <p:cNvPr id="8" name="TextBox 7"/>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招聘的实施过程</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第五节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招聘的评估与总结阶段</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962" y="4800600"/>
            <a:ext cx="731901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90962" y="612775"/>
            <a:ext cx="731901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962" y="5367338"/>
            <a:ext cx="731901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
            </a:fld>
            <a:endParaRPr lang="zh-CN" altLang="en-US"/>
          </a:p>
        </p:txBody>
      </p:sp>
      <p:sp>
        <p:nvSpPr>
          <p:cNvPr id="6" name="页脚占位符 5"/>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609918" y="274638"/>
            <a:ext cx="10978515"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1600201"/>
            <a:ext cx="10978515" cy="4525963"/>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43804" y="274639"/>
            <a:ext cx="2744629" cy="5851525"/>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918" y="274639"/>
            <a:ext cx="8030580" cy="5851525"/>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917" y="6356351"/>
            <a:ext cx="2846282" cy="365125"/>
          </a:xfrm>
          <a:prstGeom prst="rect">
            <a:avLst/>
          </a:prstGeom>
        </p:spPr>
        <p:txBody>
          <a:bodyPr/>
          <a:lstStyle/>
          <a:p>
            <a:fld id="{530820CF-B880-4189-942D-D702A7CBA730}" type="datetimeFigureOut">
              <a:rPr lang="zh-CN" altLang="en-US" smtClean="0"/>
              <a:t/>
            </a:fld>
            <a:endParaRPr lang="zh-CN" altLang="en-US"/>
          </a:p>
        </p:txBody>
      </p:sp>
      <p:sp>
        <p:nvSpPr>
          <p:cNvPr id="5" name="页脚占位符 4"/>
          <p:cNvSpPr>
            <a:spLocks noGrp="1"/>
          </p:cNvSpPr>
          <p:nvPr>
            <p:ph type="ftr" sz="quarter" idx="11"/>
          </p:nvPr>
        </p:nvSpPr>
        <p:spPr>
          <a:xfrm>
            <a:off x="4167770" y="6356351"/>
            <a:ext cx="3862811"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42151" y="6356351"/>
            <a:ext cx="2846282" cy="365125"/>
          </a:xfrm>
          <a:prstGeom prst="rect">
            <a:avLst/>
          </a:prstGeom>
        </p:spPr>
        <p:txBody>
          <a:bodyPr/>
          <a:lstStyle/>
          <a:p>
            <a:fld id="{0C913308-F349-4B6D-A68A-DD1791B4A57B}"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p:nvPr userDrawn="1"/>
        </p:nvCxnSpPr>
        <p:spPr>
          <a:xfrm flipV="1">
            <a:off x="11773550" y="6741368"/>
            <a:ext cx="424800" cy="1744"/>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0" y="6741368"/>
            <a:ext cx="864000"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userDrawn="1"/>
        </p:nvGrpSpPr>
        <p:grpSpPr>
          <a:xfrm>
            <a:off x="10851703" y="6343232"/>
            <a:ext cx="936104" cy="936104"/>
            <a:chOff x="5631123" y="6343232"/>
            <a:chExt cx="936104" cy="936104"/>
          </a:xfrm>
        </p:grpSpPr>
        <p:sp>
          <p:nvSpPr>
            <p:cNvPr id="33" name="弦形 32"/>
            <p:cNvSpPr/>
            <p:nvPr userDrawn="1"/>
          </p:nvSpPr>
          <p:spPr>
            <a:xfrm rot="6746465">
              <a:off x="5737587" y="6451264"/>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4" name="弧形 33"/>
            <p:cNvSpPr/>
            <p:nvPr userDrawn="1"/>
          </p:nvSpPr>
          <p:spPr>
            <a:xfrm>
              <a:off x="5631123"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5" name="组合 34"/>
          <p:cNvGrpSpPr/>
          <p:nvPr userDrawn="1"/>
        </p:nvGrpSpPr>
        <p:grpSpPr>
          <a:xfrm>
            <a:off x="846290" y="6345343"/>
            <a:ext cx="936104" cy="936104"/>
            <a:chOff x="846290" y="6343232"/>
            <a:chExt cx="936104" cy="936104"/>
          </a:xfrm>
        </p:grpSpPr>
        <p:sp>
          <p:nvSpPr>
            <p:cNvPr id="36" name="弦形 35"/>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7" name="弧形 36"/>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8" name="组合 37"/>
          <p:cNvGrpSpPr/>
          <p:nvPr userDrawn="1"/>
        </p:nvGrpSpPr>
        <p:grpSpPr>
          <a:xfrm>
            <a:off x="1777226" y="6345343"/>
            <a:ext cx="936104" cy="936104"/>
            <a:chOff x="846290" y="6343232"/>
            <a:chExt cx="936104" cy="936104"/>
          </a:xfrm>
        </p:grpSpPr>
        <p:sp>
          <p:nvSpPr>
            <p:cNvPr id="39" name="弦形 38"/>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弧形 39"/>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userDrawn="1"/>
        </p:nvGrpSpPr>
        <p:grpSpPr>
          <a:xfrm>
            <a:off x="2708162" y="6345343"/>
            <a:ext cx="936104" cy="936104"/>
            <a:chOff x="846290" y="6343232"/>
            <a:chExt cx="936104" cy="936104"/>
          </a:xfrm>
        </p:grpSpPr>
        <p:sp>
          <p:nvSpPr>
            <p:cNvPr id="42" name="弦形 41"/>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3" name="弧形 42"/>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44" name="直接连接符 43"/>
          <p:cNvCxnSpPr/>
          <p:nvPr userDrawn="1"/>
        </p:nvCxnSpPr>
        <p:spPr>
          <a:xfrm>
            <a:off x="3628800" y="6741368"/>
            <a:ext cx="7236000"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sp>
        <p:nvSpPr>
          <p:cNvPr id="45" name="TextBox 15"/>
          <p:cNvSpPr txBox="1"/>
          <p:nvPr userDrawn="1"/>
        </p:nvSpPr>
        <p:spPr>
          <a:xfrm>
            <a:off x="1092371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fld>
            <a:r>
              <a:rPr lang="zh-CN" altLang="en-US" sz="1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TextBox 45"/>
          <p:cNvSpPr txBox="1"/>
          <p:nvPr userDrawn="1"/>
        </p:nvSpPr>
        <p:spPr>
          <a:xfrm>
            <a:off x="1106593" y="6488668"/>
            <a:ext cx="415498"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目</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userDrawn="1"/>
        </p:nvSpPr>
        <p:spPr>
          <a:xfrm>
            <a:off x="2037529" y="6488668"/>
            <a:ext cx="415498"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录</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8" name="TextBox 47"/>
          <p:cNvSpPr txBox="1"/>
          <p:nvPr userDrawn="1"/>
        </p:nvSpPr>
        <p:spPr>
          <a:xfrm>
            <a:off x="2968465" y="6488734"/>
            <a:ext cx="415498"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页</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49" name="直接连接符 48"/>
          <p:cNvCxnSpPr/>
          <p:nvPr userDrawn="1"/>
        </p:nvCxnSpPr>
        <p:spPr>
          <a:xfrm flipH="1" flipV="1">
            <a:off x="842591" y="-1"/>
            <a:ext cx="0" cy="540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userDrawn="1"/>
        </p:nvCxnSpPr>
        <p:spPr>
          <a:xfrm flipH="1">
            <a:off x="999753" y="0"/>
            <a:ext cx="0" cy="3960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51" name="矩形 24"/>
          <p:cNvSpPr>
            <a:spLocks noChangeArrowheads="1"/>
          </p:cNvSpPr>
          <p:nvPr userDrawn="1"/>
        </p:nvSpPr>
        <p:spPr bwMode="auto">
          <a:xfrm>
            <a:off x="1230313" y="170112"/>
            <a:ext cx="1769587" cy="369332"/>
          </a:xfrm>
          <a:prstGeom prst="rect">
            <a:avLst/>
          </a:prstGeom>
          <a:noFill/>
          <a:ln w="9525">
            <a:noFill/>
            <a:miter lim="800000"/>
          </a:ln>
        </p:spPr>
        <p:txBody>
          <a:bodyPr wrap="none">
            <a:spAutoFit/>
          </a:bodyPr>
          <a:lstStyle/>
          <a:p>
            <a:r>
              <a:rPr lang="en-US" altLang="zh-CN" b="1">
                <a:solidFill>
                  <a:srgbClr val="00B0F0"/>
                </a:solidFill>
                <a:ea typeface="微软雅黑" panose="020b0503020204020204" pitchFamily="34" charset="-122"/>
                <a:cs typeface="Arial Unicode MS" panose="020b0604020202020204" pitchFamily="34" charset="-122"/>
              </a:rPr>
              <a:t>CONTENTS PAGE</a:t>
            </a:r>
            <a:endParaRPr lang="zh-CN" altLang="en-US" b="1">
              <a:solidFill>
                <a:srgbClr val="00B0F0"/>
              </a:solidFill>
              <a:ea typeface="微软雅黑" panose="020b0503020204020204" pitchFamily="34" charset="-122"/>
              <a:cs typeface="Arial Unicode MS" panose="020b0604020202020204" pitchFamily="34" charset="-122"/>
            </a:endParaRPr>
          </a:p>
        </p:txBody>
      </p:sp>
      <p:sp>
        <p:nvSpPr>
          <p:cNvPr id="2" name="圆角矩形 1"/>
          <p:cNvSpPr/>
          <p:nvPr userDrawn="1"/>
        </p:nvSpPr>
        <p:spPr>
          <a:xfrm>
            <a:off x="1773527" y="3789040"/>
            <a:ext cx="8790144" cy="2520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userDrawn="1"/>
        </p:nvSpPr>
        <p:spPr>
          <a:xfrm>
            <a:off x="3020855" y="3816040"/>
            <a:ext cx="198000"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userDrawn="1"/>
        </p:nvSpPr>
        <p:spPr>
          <a:xfrm>
            <a:off x="6000175" y="3816040"/>
            <a:ext cx="198000"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userDrawn="1"/>
        </p:nvSpPr>
        <p:spPr>
          <a:xfrm>
            <a:off x="8979495" y="3816040"/>
            <a:ext cx="198000"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14"/>
          <p:cNvSpPr/>
          <p:nvPr userDrawn="1"/>
        </p:nvSpPr>
        <p:spPr bwMode="auto">
          <a:xfrm>
            <a:off x="2151734"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4" name="TextBox 8"/>
          <p:cNvSpPr txBox="1"/>
          <p:nvPr userDrawn="1"/>
        </p:nvSpPr>
        <p:spPr>
          <a:xfrm>
            <a:off x="2241745" y="4221088"/>
            <a:ext cx="1756219" cy="461665"/>
          </a:xfrm>
          <a:prstGeom prst="rect">
            <a:avLst/>
          </a:prstGeom>
          <a:noFill/>
        </p:spPr>
        <p:txBody>
          <a:bodyPr wrap="square" rtlCol="0">
            <a:spAutoFit/>
          </a:bodyPr>
          <a:lstStyle/>
          <a:p>
            <a:pPr algn="ctr"/>
            <a:r>
              <a:rPr lang="zh-CN" altLang="en-US" sz="2400" b="1">
                <a:solidFill>
                  <a:schemeClr val="tx1">
                    <a:lumMod val="65000"/>
                    <a:lumOff val="35000"/>
                  </a:schemeClr>
                </a:solidFill>
                <a:latin typeface="专业字体设计服务/WWW.ZTSGC.COM/"/>
                <a:ea typeface="微软雅黑" panose="020b0503020204020204" pitchFamily="34" charset="-122"/>
              </a:rPr>
              <a:t>第一章</a:t>
            </a:r>
            <a:endParaRPr lang="zh-CN" altLang="en-US" sz="2400" b="1">
              <a:solidFill>
                <a:schemeClr val="tx1">
                  <a:lumMod val="65000"/>
                  <a:lumOff val="35000"/>
                </a:schemeClr>
              </a:solidFill>
              <a:latin typeface="专业字体设计服务/WWW.ZTSGC.COM/"/>
              <a:ea typeface="微软雅黑" panose="020b0503020204020204" pitchFamily="34" charset="-122"/>
            </a:endParaRPr>
          </a:p>
        </p:txBody>
      </p:sp>
      <p:sp>
        <p:nvSpPr>
          <p:cNvPr id="56" name="TextBox 55"/>
          <p:cNvSpPr txBox="1"/>
          <p:nvPr userDrawn="1"/>
        </p:nvSpPr>
        <p:spPr>
          <a:xfrm>
            <a:off x="2368450"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招聘知识概述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8" name="TextBox 8"/>
          <p:cNvSpPr txBox="1"/>
          <p:nvPr userDrawn="1"/>
        </p:nvSpPr>
        <p:spPr>
          <a:xfrm>
            <a:off x="5221877" y="4221088"/>
            <a:ext cx="1756219" cy="461665"/>
          </a:xfrm>
          <a:prstGeom prst="rect">
            <a:avLst/>
          </a:prstGeom>
          <a:noFill/>
        </p:spPr>
        <p:txBody>
          <a:bodyPr wrap="square" rtlCol="0">
            <a:spAutoFit/>
          </a:bodyPr>
          <a:lstStyle/>
          <a:p>
            <a:pPr algn="ctr"/>
            <a:r>
              <a:rPr lang="zh-CN" altLang="en-US" sz="2400" b="1">
                <a:solidFill>
                  <a:schemeClr val="tx1">
                    <a:lumMod val="65000"/>
                    <a:lumOff val="35000"/>
                  </a:schemeClr>
                </a:solidFill>
                <a:latin typeface="专业字体设计服务/WWW.ZTSGC.COM/"/>
                <a:ea typeface="微软雅黑" panose="020b0503020204020204" pitchFamily="34" charset="-122"/>
              </a:rPr>
              <a:t>第二章</a:t>
            </a:r>
            <a:endParaRPr lang="zh-CN" altLang="en-US" sz="2400" b="1">
              <a:solidFill>
                <a:schemeClr val="tx1">
                  <a:lumMod val="65000"/>
                  <a:lumOff val="35000"/>
                </a:schemeClr>
              </a:solidFill>
              <a:latin typeface="专业字体设计服务/WWW.ZTSGC.COM/"/>
              <a:ea typeface="微软雅黑" panose="020b0503020204020204" pitchFamily="34" charset="-122"/>
            </a:endParaRPr>
          </a:p>
        </p:txBody>
      </p:sp>
      <p:sp>
        <p:nvSpPr>
          <p:cNvPr id="59" name="TextBox 8"/>
          <p:cNvSpPr txBox="1"/>
          <p:nvPr userDrawn="1"/>
        </p:nvSpPr>
        <p:spPr>
          <a:xfrm>
            <a:off x="8200385" y="4221088"/>
            <a:ext cx="1756219" cy="461665"/>
          </a:xfrm>
          <a:prstGeom prst="rect">
            <a:avLst/>
          </a:prstGeom>
          <a:noFill/>
        </p:spPr>
        <p:txBody>
          <a:bodyPr wrap="square" rtlCol="0">
            <a:spAutoFit/>
          </a:bodyPr>
          <a:lstStyle/>
          <a:p>
            <a:pPr algn="ctr"/>
            <a:r>
              <a:rPr lang="zh-CN" altLang="en-US" sz="2400" b="1">
                <a:solidFill>
                  <a:schemeClr val="tx1">
                    <a:lumMod val="65000"/>
                    <a:lumOff val="35000"/>
                  </a:schemeClr>
                </a:solidFill>
                <a:latin typeface="专业字体设计服务/WWW.ZTSGC.COM/"/>
                <a:ea typeface="微软雅黑" panose="020b0503020204020204" pitchFamily="34" charset="-122"/>
              </a:rPr>
              <a:t>第三章</a:t>
            </a:r>
            <a:endParaRPr lang="zh-CN" altLang="en-US" sz="2400" b="1">
              <a:solidFill>
                <a:schemeClr val="tx1">
                  <a:lumMod val="65000"/>
                  <a:lumOff val="35000"/>
                </a:schemeClr>
              </a:solidFill>
              <a:latin typeface="专业字体设计服务/WWW.ZTSGC.COM/"/>
              <a:ea typeface="微软雅黑" panose="020b0503020204020204" pitchFamily="34" charset="-122"/>
            </a:endParaRPr>
          </a:p>
        </p:txBody>
      </p:sp>
      <p:sp>
        <p:nvSpPr>
          <p:cNvPr id="60" name="椭圆 14"/>
          <p:cNvSpPr/>
          <p:nvPr userDrawn="1"/>
        </p:nvSpPr>
        <p:spPr bwMode="auto">
          <a:xfrm>
            <a:off x="513105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1" name="椭圆 14"/>
          <p:cNvSpPr/>
          <p:nvPr userDrawn="1"/>
        </p:nvSpPr>
        <p:spPr bwMode="auto">
          <a:xfrm>
            <a:off x="811037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62" name="TextBox 61"/>
          <p:cNvSpPr txBox="1"/>
          <p:nvPr userDrawn="1"/>
        </p:nvSpPr>
        <p:spPr>
          <a:xfrm>
            <a:off x="8327089"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招聘的实施过程</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userDrawn="1"/>
        </p:nvSpPr>
        <p:spPr>
          <a:xfrm>
            <a:off x="5347770" y="1988840"/>
            <a:ext cx="1502810" cy="978729"/>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招聘误区及原则</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anim calcmode="lin" valueType="num">
                                      <p:cBhvr>
                                        <p:cTn id="8" dur="500" fill="hold"/>
                                        <p:tgtEl>
                                          <p:spTgt spid="56"/>
                                        </p:tgtEl>
                                        <p:attrNameLst>
                                          <p:attrName>ppt_x</p:attrName>
                                        </p:attrNameLst>
                                      </p:cBhvr>
                                      <p:tavLst>
                                        <p:tav tm="0">
                                          <p:val>
                                            <p:strVal val="#ppt_x"/>
                                          </p:val>
                                        </p:tav>
                                        <p:tav tm="100000">
                                          <p:val>
                                            <p:strVal val="#ppt_x"/>
                                          </p:val>
                                        </p:tav>
                                      </p:tavLst>
                                    </p:anim>
                                    <p:anim calcmode="lin" valueType="num">
                                      <p:cBhvr>
                                        <p:cTn id="9" dur="500" fill="hold"/>
                                        <p:tgtEl>
                                          <p:spTgt spid="5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20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30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750"/>
                                        <p:tgtEl>
                                          <p:spTgt spid="58"/>
                                        </p:tgtEl>
                                      </p:cBhvr>
                                    </p:animEffect>
                                    <p:anim calcmode="lin" valueType="num">
                                      <p:cBhvr>
                                        <p:cTn id="23" dur="750" fill="hold"/>
                                        <p:tgtEl>
                                          <p:spTgt spid="58"/>
                                        </p:tgtEl>
                                        <p:attrNameLst>
                                          <p:attrName>ppt_x</p:attrName>
                                        </p:attrNameLst>
                                      </p:cBhvr>
                                      <p:tavLst>
                                        <p:tav tm="0">
                                          <p:val>
                                            <p:strVal val="#ppt_x"/>
                                          </p:val>
                                        </p:tav>
                                        <p:tav tm="100000">
                                          <p:val>
                                            <p:strVal val="#ppt_x"/>
                                          </p:val>
                                        </p:tav>
                                      </p:tavLst>
                                    </p:anim>
                                    <p:anim calcmode="lin" valueType="num">
                                      <p:cBhvr>
                                        <p:cTn id="24" dur="750" fill="hold"/>
                                        <p:tgtEl>
                                          <p:spTgt spid="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anim calcmode="lin" valueType="num">
                                      <p:cBhvr>
                                        <p:cTn id="28" dur="500" fill="hold"/>
                                        <p:tgtEl>
                                          <p:spTgt spid="62"/>
                                        </p:tgtEl>
                                        <p:attrNameLst>
                                          <p:attrName>ppt_x</p:attrName>
                                        </p:attrNameLst>
                                      </p:cBhvr>
                                      <p:tavLst>
                                        <p:tav tm="0">
                                          <p:val>
                                            <p:strVal val="#ppt_x"/>
                                          </p:val>
                                        </p:tav>
                                        <p:tav tm="100000">
                                          <p:val>
                                            <p:strVal val="#ppt_x"/>
                                          </p:val>
                                        </p:tav>
                                      </p:tavLst>
                                    </p:anim>
                                    <p:anim calcmode="lin" valueType="num">
                                      <p:cBhvr>
                                        <p:cTn id="29" dur="500" fill="hold"/>
                                        <p:tgtEl>
                                          <p:spTgt spid="62"/>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40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750"/>
                                        <p:tgtEl>
                                          <p:spTgt spid="59"/>
                                        </p:tgtEl>
                                      </p:cBhvr>
                                    </p:animEffect>
                                    <p:anim calcmode="lin" valueType="num">
                                      <p:cBhvr>
                                        <p:cTn id="33" dur="750" fill="hold"/>
                                        <p:tgtEl>
                                          <p:spTgt spid="59"/>
                                        </p:tgtEl>
                                        <p:attrNameLst>
                                          <p:attrName>ppt_x</p:attrName>
                                        </p:attrNameLst>
                                      </p:cBhvr>
                                      <p:tavLst>
                                        <p:tav tm="0">
                                          <p:val>
                                            <p:strVal val="#ppt_x"/>
                                          </p:val>
                                        </p:tav>
                                        <p:tav tm="100000">
                                          <p:val>
                                            <p:strVal val="#ppt_x"/>
                                          </p:val>
                                        </p:tav>
                                      </p:tavLst>
                                    </p:anim>
                                    <p:anim calcmode="lin" valueType="num">
                                      <p:cBhvr>
                                        <p:cTn id="34"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8" grpId="0"/>
      <p:bldP spid="59" grpId="0"/>
      <p:bldP spid="62" grpId="0"/>
      <p:bldP spid="63"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3" name="矩形 2"/>
          <p:cNvSpPr/>
          <p:nvPr userDrawn="1"/>
        </p:nvSpPr>
        <p:spPr>
          <a:xfrm>
            <a:off x="0" y="0"/>
            <a:ext cx="1219997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userDrawn="1"/>
        </p:nvCxnSpPr>
        <p:spPr>
          <a:xfrm flipV="1">
            <a:off x="11773550" y="6741368"/>
            <a:ext cx="424800" cy="1744"/>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0" y="6741368"/>
            <a:ext cx="864000"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userDrawn="1"/>
        </p:nvGrpSpPr>
        <p:grpSpPr>
          <a:xfrm>
            <a:off x="10851703" y="6343232"/>
            <a:ext cx="936104" cy="936104"/>
            <a:chOff x="5631123" y="6343232"/>
            <a:chExt cx="936104" cy="936104"/>
          </a:xfrm>
        </p:grpSpPr>
        <p:sp>
          <p:nvSpPr>
            <p:cNvPr id="22" name="弦形 21"/>
            <p:cNvSpPr/>
            <p:nvPr userDrawn="1"/>
          </p:nvSpPr>
          <p:spPr>
            <a:xfrm rot="6746465">
              <a:off x="5737587" y="6451264"/>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 name="弧形 23"/>
            <p:cNvSpPr/>
            <p:nvPr userDrawn="1"/>
          </p:nvSpPr>
          <p:spPr>
            <a:xfrm>
              <a:off x="5631123"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5" name="组合 24"/>
          <p:cNvGrpSpPr/>
          <p:nvPr userDrawn="1"/>
        </p:nvGrpSpPr>
        <p:grpSpPr>
          <a:xfrm>
            <a:off x="846290" y="6345343"/>
            <a:ext cx="936104" cy="936104"/>
            <a:chOff x="846290" y="6343232"/>
            <a:chExt cx="936104" cy="936104"/>
          </a:xfrm>
        </p:grpSpPr>
        <p:sp>
          <p:nvSpPr>
            <p:cNvPr id="26" name="弦形 25"/>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 name="弧形 26"/>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8" name="组合 27"/>
          <p:cNvGrpSpPr/>
          <p:nvPr userDrawn="1"/>
        </p:nvGrpSpPr>
        <p:grpSpPr>
          <a:xfrm>
            <a:off x="1777226" y="6345343"/>
            <a:ext cx="936104" cy="936104"/>
            <a:chOff x="846290" y="6343232"/>
            <a:chExt cx="936104" cy="936104"/>
          </a:xfrm>
        </p:grpSpPr>
        <p:sp>
          <p:nvSpPr>
            <p:cNvPr id="29" name="弦形 28"/>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0" name="弧形 29"/>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1" name="组合 30"/>
          <p:cNvGrpSpPr/>
          <p:nvPr userDrawn="1"/>
        </p:nvGrpSpPr>
        <p:grpSpPr>
          <a:xfrm>
            <a:off x="2708162" y="6345343"/>
            <a:ext cx="936104" cy="936104"/>
            <a:chOff x="846290" y="6343232"/>
            <a:chExt cx="936104" cy="936104"/>
          </a:xfrm>
        </p:grpSpPr>
        <p:sp>
          <p:nvSpPr>
            <p:cNvPr id="32" name="弦形 31"/>
            <p:cNvSpPr/>
            <p:nvPr userDrawn="1"/>
          </p:nvSpPr>
          <p:spPr>
            <a:xfrm rot="6746465">
              <a:off x="952754" y="6453395"/>
              <a:ext cx="720000" cy="720000"/>
            </a:xfrm>
            <a:prstGeom prst="chord">
              <a:avLst>
                <a:gd name="adj1" fmla="val 3577158"/>
                <a:gd name="adj2" fmla="val 15329001"/>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3" name="弧形 32"/>
            <p:cNvSpPr/>
            <p:nvPr userDrawn="1"/>
          </p:nvSpPr>
          <p:spPr>
            <a:xfrm>
              <a:off x="846290" y="6343232"/>
              <a:ext cx="936104" cy="936104"/>
            </a:xfrm>
            <a:prstGeom prst="arc">
              <a:avLst>
                <a:gd name="adj1" fmla="val 11317002"/>
                <a:gd name="adj2" fmla="val 21097504"/>
              </a:avLst>
            </a:prstGeom>
            <a:ln w="22479">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34" name="直接连接符 33"/>
          <p:cNvCxnSpPr/>
          <p:nvPr userDrawn="1"/>
        </p:nvCxnSpPr>
        <p:spPr>
          <a:xfrm>
            <a:off x="3628800" y="6741368"/>
            <a:ext cx="7236000" cy="0"/>
          </a:xfrm>
          <a:prstGeom prst="line">
            <a:avLst/>
          </a:prstGeom>
          <a:ln w="22479">
            <a:solidFill>
              <a:srgbClr val="0066FF"/>
            </a:solidFill>
          </a:ln>
        </p:spPr>
        <p:style>
          <a:lnRef idx="1">
            <a:schemeClr val="accent1"/>
          </a:lnRef>
          <a:fillRef idx="0">
            <a:schemeClr val="accent1"/>
          </a:fillRef>
          <a:effectRef idx="0">
            <a:schemeClr val="accent1"/>
          </a:effectRef>
          <a:fontRef idx="minor">
            <a:schemeClr val="tx1"/>
          </a:fontRef>
        </p:style>
      </p:cxnSp>
      <p:sp>
        <p:nvSpPr>
          <p:cNvPr id="35" name="TextBox 15"/>
          <p:cNvSpPr txBox="1"/>
          <p:nvPr userDrawn="1"/>
        </p:nvSpPr>
        <p:spPr>
          <a:xfrm>
            <a:off x="10923711" y="6488668"/>
            <a:ext cx="792088" cy="369332"/>
          </a:xfrm>
          <a:prstGeom prst="rect">
            <a:avLst/>
          </a:prstGeom>
          <a:noFill/>
        </p:spPr>
        <p:txBody>
          <a:bodyPr wrap="square" rtlCol="0">
            <a:spAutoFit/>
          </a:bodyPr>
          <a:lstStyle/>
          <a:p>
            <a:pPr algn="ctr"/>
            <a:fld id="{2EEF1883-7A0E-4F66-9932-E581691AD397}" type="slidenum">
              <a:rPr lang="zh-CN" altLang="en-US" sz="18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fld>
            <a:r>
              <a:rPr lang="zh-CN" altLang="en-US" sz="18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8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6" name="TextBox 35"/>
          <p:cNvSpPr txBox="1"/>
          <p:nvPr userDrawn="1"/>
        </p:nvSpPr>
        <p:spPr>
          <a:xfrm>
            <a:off x="1106593" y="6488668"/>
            <a:ext cx="415498"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过</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7" name="TextBox 36"/>
          <p:cNvSpPr txBox="1"/>
          <p:nvPr userDrawn="1"/>
        </p:nvSpPr>
        <p:spPr>
          <a:xfrm>
            <a:off x="2037529" y="6488668"/>
            <a:ext cx="415498"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渡</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userDrawn="1"/>
        </p:nvSpPr>
        <p:spPr>
          <a:xfrm>
            <a:off x="2968465" y="6488734"/>
            <a:ext cx="415498" cy="369332"/>
          </a:xfrm>
          <a:prstGeom prst="rect">
            <a:avLst/>
          </a:prstGeom>
          <a:noFill/>
        </p:spPr>
        <p:txBody>
          <a:bodyPr wrap="none" rtlCol="0">
            <a:spAutoFit/>
          </a:bodyPr>
          <a:lstStyle/>
          <a:p>
            <a:r>
              <a:rPr lang="zh-CN" altLang="en-US">
                <a:solidFill>
                  <a:schemeClr val="bg1"/>
                </a:solidFill>
                <a:latin typeface="微软雅黑" panose="020b0503020204020204" pitchFamily="34" charset="-122"/>
                <a:ea typeface="微软雅黑" panose="020b0503020204020204" pitchFamily="34" charset="-122"/>
              </a:rPr>
              <a:t>页</a:t>
            </a:r>
            <a:endParaRPr lang="zh-CN" altLang="en-US">
              <a:solidFill>
                <a:schemeClr val="bg1"/>
              </a:solidFill>
              <a:latin typeface="微软雅黑" panose="020b0503020204020204" pitchFamily="34" charset="-122"/>
              <a:ea typeface="微软雅黑" panose="020b0503020204020204" pitchFamily="34" charset="-122"/>
            </a:endParaRPr>
          </a:p>
        </p:txBody>
      </p:sp>
      <p:cxnSp>
        <p:nvCxnSpPr>
          <p:cNvPr id="39" name="直接连接符 38"/>
          <p:cNvCxnSpPr/>
          <p:nvPr userDrawn="1"/>
        </p:nvCxnSpPr>
        <p:spPr>
          <a:xfrm flipH="1" flipV="1">
            <a:off x="842591" y="-1"/>
            <a:ext cx="0" cy="54000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userDrawn="1"/>
        </p:nvCxnSpPr>
        <p:spPr>
          <a:xfrm flipH="1">
            <a:off x="999753" y="0"/>
            <a:ext cx="0" cy="3960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41" name="矩形 24"/>
          <p:cNvSpPr>
            <a:spLocks noChangeArrowheads="1"/>
          </p:cNvSpPr>
          <p:nvPr userDrawn="1"/>
        </p:nvSpPr>
        <p:spPr bwMode="auto">
          <a:xfrm>
            <a:off x="1230313" y="170112"/>
            <a:ext cx="1982402" cy="369332"/>
          </a:xfrm>
          <a:prstGeom prst="rect">
            <a:avLst/>
          </a:prstGeom>
          <a:noFill/>
          <a:ln w="9525">
            <a:noFill/>
            <a:miter lim="800000"/>
          </a:ln>
        </p:spPr>
        <p:txBody>
          <a:bodyPr wrap="none">
            <a:spAutoFit/>
          </a:bodyPr>
          <a:lstStyle/>
          <a:p>
            <a:r>
              <a:rPr lang="en-US" altLang="zh-CN" b="1">
                <a:solidFill>
                  <a:srgbClr val="00B0F0"/>
                </a:solidFill>
                <a:ea typeface="微软雅黑" panose="020b0503020204020204" pitchFamily="34" charset="-122"/>
                <a:cs typeface="Arial Unicode MS" panose="020b0604020202020204" pitchFamily="34" charset="-122"/>
              </a:rPr>
              <a:t>TRANSITION  PAGE</a:t>
            </a:r>
            <a:endParaRPr lang="en-US" altLang="zh-CN" b="1">
              <a:solidFill>
                <a:srgbClr val="00B0F0"/>
              </a:solidFill>
              <a:ea typeface="微软雅黑" panose="020b0503020204020204" pitchFamily="34" charset="-122"/>
              <a:cs typeface="Arial Unicode MS" panose="020b0604020202020204" pitchFamily="34" charset="-122"/>
            </a:endParaRPr>
          </a:p>
        </p:txBody>
      </p:sp>
      <p:sp>
        <p:nvSpPr>
          <p:cNvPr id="42" name="圆角矩形 41"/>
          <p:cNvSpPr/>
          <p:nvPr userDrawn="1"/>
        </p:nvSpPr>
        <p:spPr>
          <a:xfrm>
            <a:off x="1773527" y="3789040"/>
            <a:ext cx="8790144" cy="252000"/>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3020855" y="3816040"/>
            <a:ext cx="198000"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userDrawn="1"/>
        </p:nvSpPr>
        <p:spPr>
          <a:xfrm>
            <a:off x="6000175" y="3816040"/>
            <a:ext cx="198000"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userDrawn="1"/>
        </p:nvSpPr>
        <p:spPr>
          <a:xfrm>
            <a:off x="8979495" y="3816040"/>
            <a:ext cx="198000" cy="198000"/>
          </a:xfrm>
          <a:prstGeom prst="ellipse">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8"/>
          <p:cNvSpPr txBox="1"/>
          <p:nvPr userDrawn="1"/>
        </p:nvSpPr>
        <p:spPr>
          <a:xfrm>
            <a:off x="2241745" y="4221088"/>
            <a:ext cx="1756219" cy="461665"/>
          </a:xfrm>
          <a:prstGeom prst="rect">
            <a:avLst/>
          </a:prstGeom>
          <a:noFill/>
        </p:spPr>
        <p:txBody>
          <a:bodyPr wrap="square" rtlCol="0">
            <a:spAutoFit/>
          </a:bodyPr>
          <a:lstStyle/>
          <a:p>
            <a:pPr algn="ctr"/>
            <a:r>
              <a:rPr lang="zh-CN" altLang="en-US" sz="2400" b="1">
                <a:solidFill>
                  <a:schemeClr val="tx1">
                    <a:lumMod val="65000"/>
                    <a:lumOff val="35000"/>
                  </a:schemeClr>
                </a:solidFill>
                <a:latin typeface="专业字体设计服务/WWW.ZTSGC.COM/"/>
                <a:ea typeface="微软雅黑" panose="020b0503020204020204" pitchFamily="34" charset="-122"/>
              </a:rPr>
              <a:t>第一章</a:t>
            </a:r>
            <a:endParaRPr lang="zh-CN" altLang="en-US" sz="2400" b="1">
              <a:solidFill>
                <a:schemeClr val="tx1">
                  <a:lumMod val="65000"/>
                  <a:lumOff val="35000"/>
                </a:schemeClr>
              </a:solidFill>
              <a:latin typeface="专业字体设计服务/WWW.ZTSGC.COM/"/>
              <a:ea typeface="微软雅黑" panose="020b0503020204020204" pitchFamily="34" charset="-122"/>
            </a:endParaRPr>
          </a:p>
        </p:txBody>
      </p:sp>
      <p:sp>
        <p:nvSpPr>
          <p:cNvPr id="49" name="TextBox 8"/>
          <p:cNvSpPr txBox="1"/>
          <p:nvPr userDrawn="1"/>
        </p:nvSpPr>
        <p:spPr>
          <a:xfrm>
            <a:off x="5221877" y="4221088"/>
            <a:ext cx="1756219" cy="461665"/>
          </a:xfrm>
          <a:prstGeom prst="rect">
            <a:avLst/>
          </a:prstGeom>
          <a:noFill/>
        </p:spPr>
        <p:txBody>
          <a:bodyPr wrap="square" rtlCol="0">
            <a:spAutoFit/>
          </a:bodyPr>
          <a:lstStyle/>
          <a:p>
            <a:pPr algn="ctr"/>
            <a:r>
              <a:rPr lang="zh-CN" altLang="en-US" sz="2400" b="1">
                <a:solidFill>
                  <a:schemeClr val="tx1">
                    <a:lumMod val="65000"/>
                    <a:lumOff val="35000"/>
                  </a:schemeClr>
                </a:solidFill>
                <a:latin typeface="专业字体设计服务/WWW.ZTSGC.COM/"/>
                <a:ea typeface="微软雅黑" panose="020b0503020204020204" pitchFamily="34" charset="-122"/>
              </a:rPr>
              <a:t>第二章</a:t>
            </a:r>
            <a:endParaRPr lang="zh-CN" altLang="en-US" sz="2400" b="1">
              <a:solidFill>
                <a:schemeClr val="tx1">
                  <a:lumMod val="65000"/>
                  <a:lumOff val="35000"/>
                </a:schemeClr>
              </a:solidFill>
              <a:latin typeface="专业字体设计服务/WWW.ZTSGC.COM/"/>
              <a:ea typeface="微软雅黑" panose="020b0503020204020204" pitchFamily="34" charset="-122"/>
            </a:endParaRPr>
          </a:p>
        </p:txBody>
      </p:sp>
      <p:sp>
        <p:nvSpPr>
          <p:cNvPr id="50" name="TextBox 8"/>
          <p:cNvSpPr txBox="1"/>
          <p:nvPr userDrawn="1"/>
        </p:nvSpPr>
        <p:spPr>
          <a:xfrm>
            <a:off x="8200385" y="4221088"/>
            <a:ext cx="1756219" cy="461665"/>
          </a:xfrm>
          <a:prstGeom prst="rect">
            <a:avLst/>
          </a:prstGeom>
          <a:noFill/>
        </p:spPr>
        <p:txBody>
          <a:bodyPr wrap="square" rtlCol="0">
            <a:spAutoFit/>
          </a:bodyPr>
          <a:lstStyle/>
          <a:p>
            <a:pPr algn="ctr"/>
            <a:r>
              <a:rPr lang="zh-CN" altLang="en-US" sz="2400" b="1">
                <a:solidFill>
                  <a:schemeClr val="tx1">
                    <a:lumMod val="65000"/>
                    <a:lumOff val="35000"/>
                  </a:schemeClr>
                </a:solidFill>
                <a:latin typeface="专业字体设计服务/WWW.ZTSGC.COM/"/>
                <a:ea typeface="微软雅黑" panose="020b0503020204020204" pitchFamily="34" charset="-122"/>
              </a:rPr>
              <a:t>第三章</a:t>
            </a:r>
            <a:endParaRPr lang="zh-CN" altLang="en-US" sz="2400" b="1">
              <a:solidFill>
                <a:schemeClr val="tx1">
                  <a:lumMod val="65000"/>
                  <a:lumOff val="35000"/>
                </a:schemeClr>
              </a:solidFill>
              <a:latin typeface="专业字体设计服务/WWW.ZTSGC.COM/"/>
              <a:ea typeface="微软雅黑" panose="020b0503020204020204" pitchFamily="34" charset="-122"/>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3" name="TextBox 2"/>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第一章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招聘知识概述</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自定义版式">
    <p:spTree>
      <p:nvGrpSpPr>
        <p:cNvPr id="1" name=""/>
        <p:cNvGrpSpPr/>
        <p:nvPr/>
      </p:nvGrpSpPr>
      <p:grpSpPr>
        <a:xfrm>
          <a:off x="0" y="0"/>
          <a:ext cx="0" cy="0"/>
        </a:xfrm>
      </p:grpSpPr>
      <p:sp>
        <p:nvSpPr>
          <p:cNvPr id="7"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第二节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招聘的重要性</a:t>
            </a:r>
            <a:endParaRPr lang="zh-CN" altLang="en-US" sz="2400">
              <a:solidFill>
                <a:srgbClr val="5F5E5C"/>
              </a:solidFill>
              <a:latin typeface="华康俪金黑W8(P)" pitchFamily="34" charset="-122"/>
              <a:ea typeface="华康俪金黑W8(P)" pitchFamily="34" charset="-122"/>
            </a:endParaRPr>
          </a:p>
        </p:txBody>
      </p:sp>
      <p:sp>
        <p:nvSpPr>
          <p:cNvPr id="8" name="TextBox 7"/>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第一章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招聘知识概述</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4"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第四节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招聘的职责分工</a:t>
            </a:r>
            <a:endParaRPr lang="zh-CN" altLang="en-US" sz="2400">
              <a:solidFill>
                <a:srgbClr val="5F5E5C"/>
              </a:solidFill>
              <a:latin typeface="华康俪金黑W8(P)" pitchFamily="34" charset="-122"/>
              <a:ea typeface="华康俪金黑W8(P)" pitchFamily="34" charset="-122"/>
            </a:endParaRPr>
          </a:p>
        </p:txBody>
      </p:sp>
      <p:sp>
        <p:nvSpPr>
          <p:cNvPr id="5" name="TextBox 4"/>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第一章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extBox 5"/>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招聘知识概述</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3" name="TextBox 2"/>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第二章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招聘的误区与原则</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
        <p:nvSpPr>
          <p:cNvPr id="2" name="TextBox 1"/>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第二章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招聘的误区与原则</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第二节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招聘的原则</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
        <p:nvSpPr>
          <p:cNvPr id="2" name="TextBox 1"/>
          <p:cNvSpPr txBox="1"/>
          <p:nvPr userDrawn="1"/>
        </p:nvSpPr>
        <p:spPr>
          <a:xfrm>
            <a:off x="413522" y="251765"/>
            <a:ext cx="246221" cy="1090985"/>
          </a:xfrm>
          <a:prstGeom prst="rect">
            <a:avLst/>
          </a:prstGeom>
          <a:noFill/>
        </p:spPr>
        <p:txBody>
          <a:bodyPr vert="eaVert" wrap="square" lIns="0" tIns="0" rIns="0" bIns="0" rtlCol="0" anchor="ctr">
            <a:spAutoFit/>
          </a:bodyPr>
          <a:lstStyle/>
          <a:p>
            <a:pPr algn="ct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第三章</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userDrawn="1"/>
        </p:nvSpPr>
        <p:spPr>
          <a:xfrm>
            <a:off x="410543" y="1556792"/>
            <a:ext cx="246221" cy="2520280"/>
          </a:xfrm>
          <a:prstGeom prst="rect">
            <a:avLst/>
          </a:prstGeom>
          <a:noFill/>
        </p:spPr>
        <p:txBody>
          <a:bodyPr vert="eaVert" wrap="square" lIns="0" tIns="0" rIns="0" bIns="0" rtlCol="0" anchor="ctr">
            <a:spAutoFit/>
          </a:bodyPr>
          <a:lstStyle/>
          <a:p>
            <a:pPr algn="l"/>
            <a:r>
              <a:rPr lang="zh-CN" altLang="en-US" sz="1600">
                <a:solidFill>
                  <a:schemeClr val="bg1"/>
                </a:solidFill>
                <a:latin typeface="微软雅黑" panose="020b0503020204020204" pitchFamily="34" charset="-122"/>
                <a:ea typeface="微软雅黑" panose="020b0503020204020204" pitchFamily="34" charset="-122"/>
              </a:rPr>
              <a:t>招聘的实施过程</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 name="TextBox 8"/>
          <p:cNvSpPr txBox="1"/>
          <p:nvPr userDrawn="1"/>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第一节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招聘的规划阶段</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6F6F6"/>
        </a:solidFill>
        <a:effectLst/>
      </p:bgPr>
    </p:bg>
    <p:spTree>
      <p:nvGrpSpPr>
        <p:cNvPr id="1" name=""/>
        <p:cNvGrpSpPr/>
        <p:nvPr/>
      </p:nvGrpSpPr>
      <p:grpSpPr>
        <a:xfrm>
          <a:off x="0" y="0"/>
          <a:ext cx="0" cy="0"/>
        </a:xfrm>
      </p:grpSpPr>
      <p:sp>
        <p:nvSpPr>
          <p:cNvPr id="33" name="燕尾形 32"/>
          <p:cNvSpPr/>
          <p:nvPr userDrawn="1"/>
        </p:nvSpPr>
        <p:spPr>
          <a:xfrm>
            <a:off x="755271" y="620992"/>
            <a:ext cx="5847960" cy="201600"/>
          </a:xfrm>
          <a:prstGeom prst="chevron">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36" name="矩形 35"/>
          <p:cNvSpPr/>
          <p:nvPr userDrawn="1"/>
        </p:nvSpPr>
        <p:spPr>
          <a:xfrm>
            <a:off x="302381" y="251765"/>
            <a:ext cx="396194" cy="1090985"/>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37" name="等腰三角形 36"/>
          <p:cNvSpPr/>
          <p:nvPr userDrawn="1"/>
        </p:nvSpPr>
        <p:spPr>
          <a:xfrm rot="5400000">
            <a:off x="646977" y="672287"/>
            <a:ext cx="202208" cy="99011"/>
          </a:xfrm>
          <a:prstGeom prst="triangle">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39" name="矩形 38"/>
          <p:cNvSpPr/>
          <p:nvPr userDrawn="1"/>
        </p:nvSpPr>
        <p:spPr>
          <a:xfrm>
            <a:off x="302381" y="1342750"/>
            <a:ext cx="396194" cy="2950345"/>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42" name="矩形 41"/>
          <p:cNvSpPr/>
          <p:nvPr userDrawn="1"/>
        </p:nvSpPr>
        <p:spPr>
          <a:xfrm>
            <a:off x="6135728" y="620992"/>
            <a:ext cx="6062622" cy="20160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43" name="矩形 42"/>
          <p:cNvSpPr/>
          <p:nvPr userDrawn="1"/>
        </p:nvSpPr>
        <p:spPr>
          <a:xfrm>
            <a:off x="302381" y="6425950"/>
            <a:ext cx="396194" cy="432050"/>
          </a:xfrm>
          <a:prstGeom prst="rect">
            <a:avLst/>
          </a:prstGeom>
          <a:solidFill>
            <a:srgbClr val="3B7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solidFill>
                <a:schemeClr val="tx1"/>
              </a:solidFill>
            </a:endParaRPr>
          </a:p>
        </p:txBody>
      </p:sp>
      <p:sp>
        <p:nvSpPr>
          <p:cNvPr id="44" name="TextBox 15"/>
          <p:cNvSpPr txBox="1"/>
          <p:nvPr userDrawn="1"/>
        </p:nvSpPr>
        <p:spPr>
          <a:xfrm>
            <a:off x="252875" y="6488668"/>
            <a:ext cx="495206" cy="338554"/>
          </a:xfrm>
          <a:prstGeom prst="rect">
            <a:avLst/>
          </a:prstGeom>
          <a:noFill/>
        </p:spPr>
        <p:txBody>
          <a:bodyPr wrap="square"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a:t>
            </a:fld>
            <a:r>
              <a:rPr lang="zh-CN" altLang="en-US" sz="160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9.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0.jpeg" /><Relationship Id="rId3" Type="http://schemas.openxmlformats.org/officeDocument/2006/relationships/image" Target="../media/image1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1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3.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5.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6.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8.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9.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0.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21.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2.gif"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hyperlink" Target="http://www.1ppt.com/word/" TargetMode="External" /><Relationship Id="rId11" Type="http://schemas.openxmlformats.org/officeDocument/2006/relationships/hyperlink" Target="http://www.1ppt.com/excel/" TargetMode="External" /><Relationship Id="rId12" Type="http://schemas.openxmlformats.org/officeDocument/2006/relationships/hyperlink" Target="http://www.1ppt.com/ziliao/" TargetMode="External" /><Relationship Id="rId13" Type="http://schemas.openxmlformats.org/officeDocument/2006/relationships/hyperlink" Target="http://www.1ppt.com/kejian/" TargetMode="External" /><Relationship Id="rId14" Type="http://schemas.openxmlformats.org/officeDocument/2006/relationships/hyperlink" Target="http://www.1ppt.com/fanwen/" TargetMode="External" /><Relationship Id="rId15" Type="http://schemas.openxmlformats.org/officeDocument/2006/relationships/hyperlink" Target="http://www.1ppt.com/shiti/" TargetMode="External" /><Relationship Id="rId16" Type="http://schemas.openxmlformats.org/officeDocument/2006/relationships/hyperlink" Target="http://www.1ppt.com/jiaoan/" TargetMode="External" /><Relationship Id="rId17" Type="http://schemas.openxmlformats.org/officeDocument/2006/relationships/image" Target="../media/image23.jpeg" /><Relationship Id="rId2" Type="http://schemas.openxmlformats.org/officeDocument/2006/relationships/hyperlink" Target="http://www.1ppt.com/moban/" TargetMode="External" /><Relationship Id="rId3" Type="http://schemas.openxmlformats.org/officeDocument/2006/relationships/hyperlink" Target="http://www.1ppt.com/hangye/" TargetMode="External" /><Relationship Id="rId4" Type="http://schemas.openxmlformats.org/officeDocument/2006/relationships/hyperlink" Target="http://www.1ppt.com/jieri/" TargetMode="External" /><Relationship Id="rId5" Type="http://schemas.openxmlformats.org/officeDocument/2006/relationships/hyperlink" Target="http://www.1ppt.com/sucai/" TargetMode="External" /><Relationship Id="rId6" Type="http://schemas.openxmlformats.org/officeDocument/2006/relationships/hyperlink" Target="http://www.1ppt.com/beijing/" TargetMode="External" /><Relationship Id="rId7" Type="http://schemas.openxmlformats.org/officeDocument/2006/relationships/hyperlink" Target="http://www.1ppt.com/tubiao/" TargetMode="External" /><Relationship Id="rId8" Type="http://schemas.openxmlformats.org/officeDocument/2006/relationships/hyperlink" Target="http://www.1ppt.com/xiazai/" TargetMode="External" /><Relationship Id="rId9" Type="http://schemas.openxmlformats.org/officeDocument/2006/relationships/hyperlink" Target="http://www.1ppt.com/powerpoint/" TargetMode="Externa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4.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5.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7.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8.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29.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30.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1.pn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3.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4.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36.pn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36.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4.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Tree>
  </p:cSld>
  <p:clrMapOvr>
    <a:masterClrMapping/>
  </p:clrMapOvr>
  <p:transition spd="slow">
    <p:cove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矩形 1"/>
          <p:cNvSpPr/>
          <p:nvPr/>
        </p:nvSpPr>
        <p:spPr>
          <a:xfrm>
            <a:off x="966311" y="2040406"/>
            <a:ext cx="10893504" cy="777457"/>
          </a:xfrm>
          <a:prstGeom prst="rect">
            <a:avLst/>
          </a:prstGeom>
        </p:spPr>
        <p:txBody>
          <a:bodyPr wrap="square">
            <a:spAutoFit/>
          </a:bodyPr>
          <a:lstStyle/>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随着市场经济改革的深入发展，中国社会经济生活的各个方面也发生了深刻的变化。新技术的进步，新市场的出现，大大影响了人力资源管理的各项实践。</a:t>
            </a:r>
            <a:r>
              <a:rPr lang="zh-CN" altLang="en-US" b="1">
                <a:solidFill>
                  <a:srgbClr val="0066FF"/>
                </a:solidFill>
                <a:latin typeface="微软雅黑" panose="020b0503020204020204" pitchFamily="34" charset="-122"/>
                <a:ea typeface="微软雅黑" panose="020b0503020204020204" pitchFamily="34" charset="-122"/>
              </a:rPr>
              <a:t>人力资源的招聘工作也呈现以下各种新的趋势：</a:t>
            </a:r>
            <a:endParaRPr lang="zh-CN" altLang="en-US" b="1">
              <a:solidFill>
                <a:srgbClr val="0066FF"/>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第三节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招聘的发展趋势</a:t>
            </a:r>
            <a:endParaRPr lang="zh-CN" altLang="en-US" sz="2400">
              <a:solidFill>
                <a:srgbClr val="5F5E5C"/>
              </a:solidFill>
              <a:latin typeface="华康俪金黑W8(P)" pitchFamily="34" charset="-122"/>
              <a:ea typeface="华康俪金黑W8(P)" pitchFamily="34" charset="-122"/>
            </a:endParaRPr>
          </a:p>
        </p:txBody>
      </p:sp>
      <p:sp>
        <p:nvSpPr>
          <p:cNvPr id="10" name="TextBox 6"/>
          <p:cNvSpPr txBox="1"/>
          <p:nvPr/>
        </p:nvSpPr>
        <p:spPr>
          <a:xfrm>
            <a:off x="966311" y="3284984"/>
            <a:ext cx="10893504" cy="204671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招聘媒介进一步</a:t>
            </a:r>
            <a:r>
              <a:rPr lang="zh-CN" altLang="en-US" b="1">
                <a:solidFill>
                  <a:srgbClr val="0066FF"/>
                </a:solidFill>
                <a:latin typeface="微软雅黑" panose="020b0503020204020204" pitchFamily="34" charset="-122"/>
                <a:ea typeface="微软雅黑" panose="020b0503020204020204" pitchFamily="34" charset="-122"/>
              </a:rPr>
              <a:t>多元化</a:t>
            </a:r>
            <a:r>
              <a:rPr lang="zh-CN" altLang="en-US" b="1">
                <a:solidFill>
                  <a:srgbClr val="5F5E5C"/>
                </a:solidFill>
                <a:latin typeface="微软雅黑" panose="020b0503020204020204" pitchFamily="34" charset="-122"/>
                <a:ea typeface="微软雅黑" panose="020b0503020204020204" pitchFamily="34" charset="-122"/>
              </a:rPr>
              <a:t>和</a:t>
            </a:r>
            <a:r>
              <a:rPr lang="zh-CN" altLang="en-US" b="1">
                <a:solidFill>
                  <a:srgbClr val="0066FF"/>
                </a:solidFill>
                <a:latin typeface="微软雅黑" panose="020b0503020204020204" pitchFamily="34" charset="-122"/>
                <a:ea typeface="微软雅黑" panose="020b0503020204020204" pitchFamily="34" charset="-122"/>
              </a:rPr>
              <a:t>网络化</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0066FF"/>
                </a:solidFill>
                <a:latin typeface="微软雅黑" panose="020b0503020204020204" pitchFamily="34" charset="-122"/>
                <a:ea typeface="微软雅黑" panose="020b0503020204020204" pitchFamily="34" charset="-122"/>
              </a:rPr>
              <a:t>中小城市</a:t>
            </a:r>
            <a:r>
              <a:rPr lang="zh-CN" altLang="en-US" b="1">
                <a:solidFill>
                  <a:srgbClr val="5F5E5C"/>
                </a:solidFill>
                <a:latin typeface="微软雅黑" panose="020b0503020204020204" pitchFamily="34" charset="-122"/>
                <a:ea typeface="微软雅黑" panose="020b0503020204020204" pitchFamily="34" charset="-122"/>
              </a:rPr>
              <a:t>对中高端人才吸引力的进一步</a:t>
            </a:r>
            <a:r>
              <a:rPr lang="zh-CN" altLang="en-US" b="1">
                <a:solidFill>
                  <a:srgbClr val="FF0000"/>
                </a:solidFill>
                <a:latin typeface="微软雅黑" panose="020b0503020204020204" pitchFamily="34" charset="-122"/>
                <a:ea typeface="微软雅黑" panose="020b0503020204020204" pitchFamily="34" charset="-122"/>
              </a:rPr>
              <a:t>弱化</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0066FF"/>
                </a:solidFill>
                <a:latin typeface="微软雅黑" panose="020b0503020204020204" pitchFamily="34" charset="-122"/>
                <a:ea typeface="微软雅黑" panose="020b0503020204020204" pitchFamily="34" charset="-122"/>
              </a:rPr>
              <a:t>校园招聘</a:t>
            </a:r>
            <a:r>
              <a:rPr lang="zh-CN" altLang="en-US" b="1">
                <a:solidFill>
                  <a:srgbClr val="5F5E5C"/>
                </a:solidFill>
                <a:latin typeface="微软雅黑" panose="020b0503020204020204" pitchFamily="34" charset="-122"/>
                <a:ea typeface="微软雅黑" panose="020b0503020204020204" pitchFamily="34" charset="-122"/>
              </a:rPr>
              <a:t>成为招聘工作的重点；</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招聘工作的愈来愈</a:t>
            </a:r>
            <a:r>
              <a:rPr lang="zh-CN" altLang="en-US" b="1">
                <a:solidFill>
                  <a:srgbClr val="0066FF"/>
                </a:solidFill>
                <a:latin typeface="微软雅黑" panose="020b0503020204020204" pitchFamily="34" charset="-122"/>
                <a:ea typeface="微软雅黑" panose="020b0503020204020204" pitchFamily="34" charset="-122"/>
              </a:rPr>
              <a:t>专业化</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等等等等欢迎朋友们补充。。。</a:t>
            </a:r>
            <a:endParaRPr lang="zh-CN" altLang="en-US" b="1">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6"/>
          <p:cNvSpPr txBox="1"/>
          <p:nvPr/>
        </p:nvSpPr>
        <p:spPr>
          <a:xfrm>
            <a:off x="966310" y="836712"/>
            <a:ext cx="10847865"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zh-CN" altLang="en-US" sz="1800"/>
              <a:t>有人认为</a:t>
            </a:r>
            <a:r>
              <a:rPr lang="zh-CN" altLang="en-US" sz="1800">
                <a:solidFill>
                  <a:srgbClr val="FF0000"/>
                </a:solidFill>
              </a:rPr>
              <a:t>招聘是人力资源部的工作，与直线经理无关</a:t>
            </a:r>
            <a:r>
              <a:rPr lang="zh-CN" altLang="en-US" sz="1800"/>
              <a:t>，您认为呢？请看下面的两个微博段子：</a:t>
            </a:r>
            <a:endParaRPr lang="zh-CN" altLang="zh-CN" sz="1800"/>
          </a:p>
        </p:txBody>
      </p:sp>
      <p:pic>
        <p:nvPicPr>
          <p:cNvPr id="7" name="Picture 2" descr="F:\360云盘\02-个人资料\！PPT图片及版面资源\06-PPT精选插图\04-图标\ooopic_1343100467.png"/>
          <p:cNvPicPr>
            <a:picLocks noChangeAspect="1" noChangeArrowheads="1"/>
          </p:cNvPicPr>
          <p:nvPr/>
        </p:nvPicPr>
        <p:blipFill>
          <a:blip r:embed="rId2"/>
          <a:stretch>
            <a:fillRect/>
          </a:stretch>
        </p:blipFill>
        <p:spPr bwMode="auto">
          <a:xfrm>
            <a:off x="966310" y="1462922"/>
            <a:ext cx="864096" cy="76206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1830406" y="1696277"/>
            <a:ext cx="4752526" cy="492443"/>
          </a:xfrm>
          <a:prstGeom prst="rect">
            <a:avLst/>
          </a:prstGeom>
          <a:noFill/>
        </p:spPr>
        <p:txBody>
          <a:bodyPr wrap="square" rtlCol="0">
            <a:spAutoFit/>
          </a:bodyPr>
          <a:lstStyle/>
          <a:p>
            <a:pPr>
              <a:lnSpc>
                <a:spcPct val="130000"/>
              </a:lnSpc>
            </a:pPr>
            <a:r>
              <a:rPr lang="en-US" altLang="zh-CN" sz="2000">
                <a:solidFill>
                  <a:srgbClr val="5F5E5C"/>
                </a:solidFill>
                <a:latin typeface="华康俪金黑W8(P)" pitchFamily="34" charset="-122"/>
                <a:ea typeface="华康俪金黑W8(P)" pitchFamily="34" charset="-122"/>
              </a:rPr>
              <a:t>【</a:t>
            </a:r>
            <a:r>
              <a:rPr lang="zh-CN" altLang="en-US" sz="2000">
                <a:solidFill>
                  <a:srgbClr val="5F5E5C"/>
                </a:solidFill>
                <a:latin typeface="华康俪金黑W8(P)" pitchFamily="34" charset="-122"/>
                <a:ea typeface="华康俪金黑W8(P)" pitchFamily="34" charset="-122"/>
              </a:rPr>
              <a:t>微博段子：</a:t>
            </a:r>
            <a:r>
              <a:rPr lang="zh-CN" altLang="en-US" sz="2000">
                <a:solidFill>
                  <a:srgbClr val="0066FF"/>
                </a:solidFill>
                <a:latin typeface="华康俪金黑W8(P)" pitchFamily="34" charset="-122"/>
                <a:ea typeface="华康俪金黑W8(P)" pitchFamily="34" charset="-122"/>
              </a:rPr>
              <a:t>招聘是谁的工作？</a:t>
            </a:r>
            <a:r>
              <a:rPr lang="en-US" altLang="zh-CN" sz="2000">
                <a:solidFill>
                  <a:srgbClr val="5F5E5C"/>
                </a:solidFill>
                <a:latin typeface="华康俪金黑W8(P)" pitchFamily="34" charset="-122"/>
                <a:ea typeface="华康俪金黑W8(P)" pitchFamily="34" charset="-122"/>
              </a:rPr>
              <a:t>】</a:t>
            </a:r>
            <a:endParaRPr lang="zh-CN" altLang="en-US" sz="2000">
              <a:solidFill>
                <a:srgbClr val="5F5E5C"/>
              </a:solidFill>
              <a:latin typeface="华康俪金黑W8(P)" pitchFamily="34" charset="-122"/>
              <a:ea typeface="华康俪金黑W8(P)" pitchFamily="34" charset="-122"/>
            </a:endParaRPr>
          </a:p>
        </p:txBody>
      </p:sp>
      <p:grpSp>
        <p:nvGrpSpPr>
          <p:cNvPr id="9" name="组合 8"/>
          <p:cNvGrpSpPr/>
          <p:nvPr/>
        </p:nvGrpSpPr>
        <p:grpSpPr>
          <a:xfrm>
            <a:off x="1003380" y="2298304"/>
            <a:ext cx="10788286" cy="1490736"/>
            <a:chOff x="-155055" y="2770631"/>
            <a:chExt cx="10788286" cy="1490736"/>
          </a:xfrm>
        </p:grpSpPr>
        <p:sp>
          <p:nvSpPr>
            <p:cNvPr id="10" name="圆角矩形 9"/>
            <p:cNvSpPr/>
            <p:nvPr/>
          </p:nvSpPr>
          <p:spPr>
            <a:xfrm>
              <a:off x="-155055" y="2922831"/>
              <a:ext cx="10788286" cy="1338536"/>
            </a:xfrm>
            <a:prstGeom prst="roundRect">
              <a:avLst>
                <a:gd name="adj" fmla="val 437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等腰三角形 10"/>
            <p:cNvSpPr/>
            <p:nvPr/>
          </p:nvSpPr>
          <p:spPr>
            <a:xfrm flipH="1">
              <a:off x="-48110" y="2770631"/>
              <a:ext cx="288032" cy="171464"/>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TextBox 6"/>
            <p:cNvSpPr txBox="1"/>
            <p:nvPr/>
          </p:nvSpPr>
          <p:spPr>
            <a:xfrm>
              <a:off x="-95100" y="3023321"/>
              <a:ext cx="10660091" cy="1172629"/>
            </a:xfrm>
            <a:prstGeom prst="rect">
              <a:avLst/>
            </a:prstGeom>
            <a:noFill/>
          </p:spPr>
          <p:txBody>
            <a:bodyPr wrap="square" rtlCol="0">
              <a:spAutoFit/>
            </a:bodyPr>
            <a:lstStyle/>
            <a:p>
              <a:pPr>
                <a:lnSpc>
                  <a:spcPct val="130000"/>
                </a:lnSpc>
              </a:pPr>
              <a:r>
                <a:rPr lang="en-US" altLang="zh-CN">
                  <a:solidFill>
                    <a:prstClr val="white"/>
                  </a:solidFill>
                  <a:latin typeface="微软雅黑" panose="020b0503020204020204" pitchFamily="34" charset="-122"/>
                  <a:ea typeface="微软雅黑" panose="020b0503020204020204" pitchFamily="34" charset="-122"/>
                </a:rPr>
                <a:t>1</a:t>
              </a:r>
              <a:r>
                <a:rPr lang="zh-CN" altLang="en-US">
                  <a:solidFill>
                    <a:prstClr val="white"/>
                  </a:solidFill>
                  <a:latin typeface="微软雅黑" panose="020b0503020204020204" pitchFamily="34" charset="-122"/>
                  <a:ea typeface="微软雅黑" panose="020b0503020204020204" pitchFamily="34" charset="-122"/>
                </a:rPr>
                <a:t>）谁对吸引人才负责？</a:t>
              </a:r>
              <a:r>
                <a:rPr lang="en-US" altLang="zh-CN">
                  <a:solidFill>
                    <a:prstClr val="white"/>
                  </a:solidFill>
                  <a:latin typeface="微软雅黑" panose="020b0503020204020204" pitchFamily="34" charset="-122"/>
                  <a:ea typeface="微软雅黑" panose="020b0503020204020204" pitchFamily="34" charset="-122"/>
                </a:rPr>
                <a:t>Everyone</a:t>
              </a:r>
              <a:r>
                <a:rPr lang="zh-CN" altLang="en-US">
                  <a:solidFill>
                    <a:prstClr val="white"/>
                  </a:solidFill>
                  <a:latin typeface="微软雅黑" panose="020b0503020204020204" pitchFamily="34" charset="-122"/>
                  <a:ea typeface="微软雅黑" panose="020b0503020204020204" pitchFamily="34" charset="-122"/>
                </a:rPr>
                <a:t>；</a:t>
              </a:r>
              <a:r>
                <a:rPr lang="en-US" altLang="zh-CN">
                  <a:solidFill>
                    <a:prstClr val="white"/>
                  </a:solidFill>
                  <a:latin typeface="微软雅黑" panose="020b0503020204020204" pitchFamily="34" charset="-122"/>
                  <a:ea typeface="微软雅黑" panose="020b0503020204020204" pitchFamily="34" charset="-122"/>
                </a:rPr>
                <a:t>2</a:t>
              </a:r>
              <a:r>
                <a:rPr lang="zh-CN" altLang="en-US">
                  <a:solidFill>
                    <a:prstClr val="white"/>
                  </a:solidFill>
                  <a:latin typeface="微软雅黑" panose="020b0503020204020204" pitchFamily="34" charset="-122"/>
                  <a:ea typeface="微软雅黑" panose="020b0503020204020204" pitchFamily="34" charset="-122"/>
                </a:rPr>
                <a:t>）谁是人才渠道的建议者？用人部门和</a:t>
              </a:r>
              <a:r>
                <a:rPr lang="en-US" altLang="zh-CN">
                  <a:solidFill>
                    <a:prstClr val="white"/>
                  </a:solidFill>
                  <a:latin typeface="微软雅黑" panose="020b0503020204020204" pitchFamily="34" charset="-122"/>
                  <a:ea typeface="微软雅黑" panose="020b0503020204020204" pitchFamily="34" charset="-122"/>
                </a:rPr>
                <a:t>HR</a:t>
              </a:r>
              <a:r>
                <a:rPr lang="zh-CN" altLang="en-US">
                  <a:solidFill>
                    <a:prstClr val="white"/>
                  </a:solidFill>
                  <a:latin typeface="微软雅黑" panose="020b0503020204020204" pitchFamily="34" charset="-122"/>
                  <a:ea typeface="微软雅黑" panose="020b0503020204020204" pitchFamily="34" charset="-122"/>
                </a:rPr>
                <a:t>；</a:t>
              </a:r>
              <a:r>
                <a:rPr lang="en-US" altLang="zh-CN">
                  <a:solidFill>
                    <a:prstClr val="white"/>
                  </a:solidFill>
                  <a:latin typeface="微软雅黑" panose="020b0503020204020204" pitchFamily="34" charset="-122"/>
                  <a:ea typeface="微软雅黑" panose="020b0503020204020204" pitchFamily="34" charset="-122"/>
                </a:rPr>
                <a:t>3</a:t>
              </a:r>
              <a:r>
                <a:rPr lang="zh-CN" altLang="en-US">
                  <a:solidFill>
                    <a:prstClr val="white"/>
                  </a:solidFill>
                  <a:latin typeface="微软雅黑" panose="020b0503020204020204" pitchFamily="34" charset="-122"/>
                  <a:ea typeface="微软雅黑" panose="020b0503020204020204" pitchFamily="34" charset="-122"/>
                </a:rPr>
                <a:t>）谁是人才评估的参与者？</a:t>
              </a:r>
              <a:r>
                <a:rPr lang="en-US" altLang="zh-CN">
                  <a:solidFill>
                    <a:prstClr val="white"/>
                  </a:solidFill>
                  <a:latin typeface="微软雅黑" panose="020b0503020204020204" pitchFamily="34" charset="-122"/>
                  <a:ea typeface="微软雅黑" panose="020b0503020204020204" pitchFamily="34" charset="-122"/>
                </a:rPr>
                <a:t>HR</a:t>
              </a:r>
              <a:r>
                <a:rPr lang="zh-CN" altLang="en-US">
                  <a:solidFill>
                    <a:prstClr val="white"/>
                  </a:solidFill>
                  <a:latin typeface="微软雅黑" panose="020b0503020204020204" pitchFamily="34" charset="-122"/>
                  <a:ea typeface="微软雅黑" panose="020b0503020204020204" pitchFamily="34" charset="-122"/>
                </a:rPr>
                <a:t>和用人部门（分工不同），多角色参与、全方位评估是招聘工作珠联璧合的体现；</a:t>
              </a:r>
              <a:r>
                <a:rPr lang="en-US" altLang="zh-CN">
                  <a:solidFill>
                    <a:prstClr val="white"/>
                  </a:solidFill>
                  <a:latin typeface="微软雅黑" panose="020b0503020204020204" pitchFamily="34" charset="-122"/>
                  <a:ea typeface="微软雅黑" panose="020b0503020204020204" pitchFamily="34" charset="-122"/>
                </a:rPr>
                <a:t>4</a:t>
              </a:r>
              <a:r>
                <a:rPr lang="zh-CN" altLang="en-US">
                  <a:solidFill>
                    <a:prstClr val="white"/>
                  </a:solidFill>
                  <a:latin typeface="微软雅黑" panose="020b0503020204020204" pitchFamily="34" charset="-122"/>
                  <a:ea typeface="微软雅黑" panose="020b0503020204020204" pitchFamily="34" charset="-122"/>
                </a:rPr>
                <a:t>）谁是人才录用的决策者？用人部门，</a:t>
              </a:r>
              <a:r>
                <a:rPr lang="en-US" altLang="zh-CN">
                  <a:solidFill>
                    <a:prstClr val="white"/>
                  </a:solidFill>
                  <a:latin typeface="微软雅黑" panose="020b0503020204020204" pitchFamily="34" charset="-122"/>
                  <a:ea typeface="微软雅黑" panose="020b0503020204020204" pitchFamily="34" charset="-122"/>
                </a:rPr>
                <a:t>HR</a:t>
              </a:r>
              <a:r>
                <a:rPr lang="zh-CN" altLang="en-US">
                  <a:solidFill>
                    <a:prstClr val="white"/>
                  </a:solidFill>
                  <a:latin typeface="微软雅黑" panose="020b0503020204020204" pitchFamily="34" charset="-122"/>
                  <a:ea typeface="微软雅黑" panose="020b0503020204020204" pitchFamily="34" charset="-122"/>
                </a:rPr>
                <a:t>的专业意见只为降低决策风险。</a:t>
              </a:r>
              <a:endParaRPr lang="zh-CN" altLang="zh-CN">
                <a:solidFill>
                  <a:prstClr val="white"/>
                </a:solidFill>
                <a:latin typeface="微软雅黑" panose="020b0503020204020204" pitchFamily="34" charset="-122"/>
                <a:ea typeface="微软雅黑" panose="020b0503020204020204" pitchFamily="34" charset="-122"/>
              </a:endParaRPr>
            </a:p>
          </p:txBody>
        </p:sp>
      </p:grpSp>
      <p:pic>
        <p:nvPicPr>
          <p:cNvPr id="15" name="Picture 2" descr="F:\360云盘\02-个人资料\！PPT图片及版面资源\06-PPT精选插图\04-图标\ooopic_1343100467.png"/>
          <p:cNvPicPr>
            <a:picLocks noChangeAspect="1" noChangeArrowheads="1"/>
          </p:cNvPicPr>
          <p:nvPr/>
        </p:nvPicPr>
        <p:blipFill>
          <a:blip r:embed="rId2"/>
          <a:stretch>
            <a:fillRect/>
          </a:stretch>
        </p:blipFill>
        <p:spPr bwMode="auto">
          <a:xfrm>
            <a:off x="986607" y="4005064"/>
            <a:ext cx="864096" cy="7620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
          <p:cNvSpPr txBox="1"/>
          <p:nvPr/>
        </p:nvSpPr>
        <p:spPr>
          <a:xfrm>
            <a:off x="1850703" y="4238419"/>
            <a:ext cx="4752526" cy="492443"/>
          </a:xfrm>
          <a:prstGeom prst="rect">
            <a:avLst/>
          </a:prstGeom>
          <a:noFill/>
        </p:spPr>
        <p:txBody>
          <a:bodyPr wrap="square" rtlCol="0">
            <a:spAutoFit/>
          </a:bodyPr>
          <a:lstStyle/>
          <a:p>
            <a:pPr>
              <a:lnSpc>
                <a:spcPct val="130000"/>
              </a:lnSpc>
            </a:pPr>
            <a:r>
              <a:rPr lang="en-US" altLang="zh-CN" sz="2000">
                <a:solidFill>
                  <a:srgbClr val="5F5E5C"/>
                </a:solidFill>
                <a:latin typeface="华康俪金黑W8(P)" pitchFamily="34" charset="-122"/>
                <a:ea typeface="华康俪金黑W8(P)" pitchFamily="34" charset="-122"/>
              </a:rPr>
              <a:t>【</a:t>
            </a:r>
            <a:r>
              <a:rPr lang="zh-CN" altLang="en-US" sz="2000">
                <a:solidFill>
                  <a:srgbClr val="5F5E5C"/>
                </a:solidFill>
                <a:latin typeface="华康俪金黑W8(P)" pitchFamily="34" charset="-122"/>
                <a:ea typeface="华康俪金黑W8(P)" pitchFamily="34" charset="-122"/>
              </a:rPr>
              <a:t>微博段子：</a:t>
            </a:r>
            <a:r>
              <a:rPr lang="zh-CN" altLang="en-US" sz="2000">
                <a:solidFill>
                  <a:srgbClr val="0066FF"/>
                </a:solidFill>
                <a:latin typeface="华康俪金黑W8(P)" pitchFamily="34" charset="-122"/>
                <a:ea typeface="华康俪金黑W8(P)" pitchFamily="34" charset="-122"/>
              </a:rPr>
              <a:t>招聘经理</a:t>
            </a:r>
            <a:r>
              <a:rPr lang="en-US" altLang="zh-CN" sz="2000" err="1">
                <a:solidFill>
                  <a:srgbClr val="0066FF"/>
                </a:solidFill>
                <a:latin typeface="华康俪金黑W8(P)" pitchFamily="34" charset="-122"/>
                <a:ea typeface="华康俪金黑W8(P)" pitchFamily="34" charset="-122"/>
              </a:rPr>
              <a:t>vs</a:t>
            </a:r>
            <a:r>
              <a:rPr lang="zh-CN" altLang="en-US" sz="2000">
                <a:solidFill>
                  <a:srgbClr val="0066FF"/>
                </a:solidFill>
                <a:latin typeface="华康俪金黑W8(P)" pitchFamily="34" charset="-122"/>
                <a:ea typeface="华康俪金黑W8(P)" pitchFamily="34" charset="-122"/>
              </a:rPr>
              <a:t>直线经理</a:t>
            </a:r>
            <a:r>
              <a:rPr lang="en-US" altLang="zh-CN" sz="2000">
                <a:solidFill>
                  <a:srgbClr val="5F5E5C"/>
                </a:solidFill>
                <a:latin typeface="华康俪金黑W8(P)" pitchFamily="34" charset="-122"/>
                <a:ea typeface="华康俪金黑W8(P)" pitchFamily="34" charset="-122"/>
              </a:rPr>
              <a:t>】</a:t>
            </a:r>
            <a:endParaRPr lang="zh-CN" altLang="en-US" sz="2000">
              <a:solidFill>
                <a:srgbClr val="5F5E5C"/>
              </a:solidFill>
              <a:latin typeface="华康俪金黑W8(P)" pitchFamily="34" charset="-122"/>
              <a:ea typeface="华康俪金黑W8(P)" pitchFamily="34" charset="-122"/>
            </a:endParaRPr>
          </a:p>
        </p:txBody>
      </p:sp>
      <p:grpSp>
        <p:nvGrpSpPr>
          <p:cNvPr id="17" name="组合 16"/>
          <p:cNvGrpSpPr/>
          <p:nvPr/>
        </p:nvGrpSpPr>
        <p:grpSpPr>
          <a:xfrm>
            <a:off x="1023677" y="4840446"/>
            <a:ext cx="10788286" cy="1490736"/>
            <a:chOff x="-155055" y="2770631"/>
            <a:chExt cx="10788286" cy="1490736"/>
          </a:xfrm>
        </p:grpSpPr>
        <p:sp>
          <p:nvSpPr>
            <p:cNvPr id="18" name="圆角矩形 17"/>
            <p:cNvSpPr/>
            <p:nvPr/>
          </p:nvSpPr>
          <p:spPr>
            <a:xfrm>
              <a:off x="-155055" y="2922831"/>
              <a:ext cx="10788286" cy="1338536"/>
            </a:xfrm>
            <a:prstGeom prst="roundRect">
              <a:avLst>
                <a:gd name="adj" fmla="val 437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等腰三角形 18"/>
            <p:cNvSpPr/>
            <p:nvPr/>
          </p:nvSpPr>
          <p:spPr>
            <a:xfrm flipH="1">
              <a:off x="-48110" y="2770631"/>
              <a:ext cx="288032" cy="171464"/>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TextBox 6"/>
            <p:cNvSpPr txBox="1"/>
            <p:nvPr/>
          </p:nvSpPr>
          <p:spPr>
            <a:xfrm>
              <a:off x="-95100" y="3023321"/>
              <a:ext cx="10660091" cy="1172629"/>
            </a:xfrm>
            <a:prstGeom prst="rect">
              <a:avLst/>
            </a:prstGeom>
            <a:noFill/>
          </p:spPr>
          <p:txBody>
            <a:bodyPr wrap="square" rtlCol="0">
              <a:spAutoFit/>
            </a:bodyPr>
            <a:lstStyle/>
            <a:p>
              <a:pPr>
                <a:lnSpc>
                  <a:spcPct val="130000"/>
                </a:lnSpc>
              </a:pPr>
              <a:r>
                <a:rPr lang="en-US" altLang="zh-CN">
                  <a:solidFill>
                    <a:prstClr val="white"/>
                  </a:solidFill>
                  <a:latin typeface="微软雅黑" panose="020b0503020204020204" pitchFamily="34" charset="-122"/>
                  <a:ea typeface="微软雅黑" panose="020b0503020204020204" pitchFamily="34" charset="-122"/>
                </a:rPr>
                <a:t>1</a:t>
              </a:r>
              <a:r>
                <a:rPr lang="zh-CN" altLang="en-US">
                  <a:solidFill>
                    <a:prstClr val="white"/>
                  </a:solidFill>
                  <a:latin typeface="微软雅黑" panose="020b0503020204020204" pitchFamily="34" charset="-122"/>
                  <a:ea typeface="微软雅黑" panose="020b0503020204020204" pitchFamily="34" charset="-122"/>
                </a:rPr>
                <a:t>）招聘经理责任是淘汰“错误”的候选人，直线经理是找出正确的那个；</a:t>
              </a:r>
              <a:r>
                <a:rPr lang="en-US" altLang="zh-CN">
                  <a:solidFill>
                    <a:prstClr val="white"/>
                  </a:solidFill>
                  <a:latin typeface="微软雅黑" panose="020b0503020204020204" pitchFamily="34" charset="-122"/>
                  <a:ea typeface="微软雅黑" panose="020b0503020204020204" pitchFamily="34" charset="-122"/>
                </a:rPr>
                <a:t>2</a:t>
              </a:r>
              <a:r>
                <a:rPr lang="zh-CN" altLang="en-US">
                  <a:solidFill>
                    <a:prstClr val="white"/>
                  </a:solidFill>
                  <a:latin typeface="微软雅黑" panose="020b0503020204020204" pitchFamily="34" charset="-122"/>
                  <a:ea typeface="微软雅黑" panose="020b0503020204020204" pitchFamily="34" charset="-122"/>
                </a:rPr>
                <a:t>）招聘经理专注于发现候选人有何不妥，直线经理关注于找出其余候选人中哪个是最好的；</a:t>
              </a:r>
              <a:r>
                <a:rPr lang="en-US" altLang="zh-CN">
                  <a:solidFill>
                    <a:prstClr val="white"/>
                  </a:solidFill>
                  <a:latin typeface="微软雅黑" panose="020b0503020204020204" pitchFamily="34" charset="-122"/>
                  <a:ea typeface="微软雅黑" panose="020b0503020204020204" pitchFamily="34" charset="-122"/>
                </a:rPr>
                <a:t>3</a:t>
              </a:r>
              <a:r>
                <a:rPr lang="zh-CN" altLang="en-US">
                  <a:solidFill>
                    <a:prstClr val="white"/>
                  </a:solidFill>
                  <a:latin typeface="微软雅黑" panose="020b0503020204020204" pitchFamily="34" charset="-122"/>
                  <a:ea typeface="微软雅黑" panose="020b0503020204020204" pitchFamily="34" charset="-122"/>
                </a:rPr>
                <a:t>）招聘经理筛选的是候选人的软性技能，直线经理筛选硬性技能。在用人权上，</a:t>
              </a:r>
              <a:r>
                <a:rPr lang="en-US" altLang="zh-CN">
                  <a:solidFill>
                    <a:prstClr val="white"/>
                  </a:solidFill>
                  <a:latin typeface="微软雅黑" panose="020b0503020204020204" pitchFamily="34" charset="-122"/>
                  <a:ea typeface="微软雅黑" panose="020b0503020204020204" pitchFamily="34" charset="-122"/>
                </a:rPr>
                <a:t>HR</a:t>
              </a:r>
              <a:r>
                <a:rPr lang="zh-CN" altLang="en-US">
                  <a:solidFill>
                    <a:prstClr val="white"/>
                  </a:solidFill>
                  <a:latin typeface="微软雅黑" panose="020b0503020204020204" pitchFamily="34" charset="-122"/>
                  <a:ea typeface="微软雅黑" panose="020b0503020204020204" pitchFamily="34" charset="-122"/>
                </a:rPr>
                <a:t>只有否定权，没有决定权。 </a:t>
              </a:r>
              <a:endParaRPr lang="zh-CN" altLang="zh-CN">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nodeType="afterGroup">
                            <p:stCondLst>
                              <p:cond delay="1000"/>
                            </p:stCondLst>
                            <p:childTnLst>
                              <p:par>
                                <p:cTn id="13" presetID="2" presetClass="entr" presetSubtype="4" decel="100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par>
                          <p:cTn id="21" fill="hold" nodeType="afterGroup">
                            <p:stCondLst>
                              <p:cond delay="2000"/>
                            </p:stCondLst>
                            <p:childTnLst>
                              <p:par>
                                <p:cTn id="22" presetID="2" presetClass="entr" presetSubtype="4" decel="10000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6"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 name="TextBox 22"/>
          <p:cNvSpPr txBox="1"/>
          <p:nvPr/>
        </p:nvSpPr>
        <p:spPr>
          <a:xfrm>
            <a:off x="966311" y="2080007"/>
            <a:ext cx="4340776" cy="3293209"/>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目前，国际上在人力资源管理方面形成一个理念，即</a:t>
            </a:r>
            <a:r>
              <a:rPr lang="zh-CN" altLang="en-US" sz="1600" b="1">
                <a:solidFill>
                  <a:srgbClr val="0066FF"/>
                </a:solidFill>
                <a:latin typeface="微软雅黑" panose="020b0503020204020204" pitchFamily="34" charset="-122"/>
                <a:ea typeface="微软雅黑" panose="020b0503020204020204" pitchFamily="34" charset="-122"/>
              </a:rPr>
              <a:t>人力资源管理被确认为各级管理人员的共同职责。</a:t>
            </a:r>
            <a:r>
              <a:rPr lang="zh-CN" altLang="en-US" sz="1600">
                <a:solidFill>
                  <a:srgbClr val="5F5E5C"/>
                </a:solidFill>
                <a:latin typeface="微软雅黑" panose="020b0503020204020204" pitchFamily="34" charset="-122"/>
                <a:ea typeface="微软雅黑" panose="020b0503020204020204" pitchFamily="34" charset="-122"/>
              </a:rPr>
              <a:t>由于人力资源管理部门越来越多地在企业的经营决策和业务活动中扮演重要角色，因此，人力资源管理人员与各级管理人员协调，建立伙伴关系是人力资源管理发展的必然要求。一线管理人员应该主动得加入到这种伙伴关系中。在人员招聘上也不例外，</a:t>
            </a:r>
            <a:r>
              <a:rPr lang="zh-CN" altLang="en-US" sz="1600" b="1">
                <a:solidFill>
                  <a:srgbClr val="0066FF"/>
                </a:solidFill>
                <a:latin typeface="微软雅黑" panose="020b0503020204020204" pitchFamily="34" charset="-122"/>
                <a:ea typeface="微软雅黑" panose="020b0503020204020204" pitchFamily="34" charset="-122"/>
              </a:rPr>
              <a:t>只有人力资源部门和人员需求部门各尽所能，各取所长，才能引进到合适的人员。</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24" name="TextBox 6"/>
          <p:cNvSpPr txBox="1"/>
          <p:nvPr/>
        </p:nvSpPr>
        <p:spPr>
          <a:xfrm>
            <a:off x="966311" y="5661248"/>
            <a:ext cx="10749488" cy="452432"/>
          </a:xfrm>
          <a:prstGeom prst="rect">
            <a:avLst/>
          </a:prstGeom>
          <a:noFill/>
        </p:spPr>
        <p:txBody>
          <a:bodyPr wrap="square" rtlCol="0">
            <a:spAutoFit/>
          </a:bodyPr>
          <a:lstStyle/>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那么综合以上这两个微博段子，</a:t>
            </a:r>
            <a:r>
              <a:rPr lang="zh-CN" altLang="en-US" b="1">
                <a:solidFill>
                  <a:srgbClr val="0066FF"/>
                </a:solidFill>
                <a:latin typeface="微软雅黑" panose="020b0503020204020204" pitchFamily="34" charset="-122"/>
                <a:ea typeface="微软雅黑" panose="020b0503020204020204" pitchFamily="34" charset="-122"/>
              </a:rPr>
              <a:t>我们对招聘工作的职责分工如下</a:t>
            </a:r>
            <a:r>
              <a:rPr lang="zh-CN" altLang="en-US" b="1">
                <a:solidFill>
                  <a:srgbClr val="5F5E5C"/>
                </a:solidFill>
                <a:latin typeface="微软雅黑" panose="020b0503020204020204" pitchFamily="34" charset="-122"/>
                <a:ea typeface="微软雅黑" panose="020b0503020204020204" pitchFamily="34" charset="-122"/>
              </a:rPr>
              <a:t>，供大家参考：</a:t>
            </a:r>
            <a:endParaRPr lang="zh-CN" altLang="zh-CN" b="1">
              <a:solidFill>
                <a:srgbClr val="0070C0"/>
              </a:solidFill>
              <a:latin typeface="微软雅黑" panose="020b0503020204020204" pitchFamily="34" charset="-122"/>
              <a:ea typeface="微软雅黑" panose="020b0503020204020204" pitchFamily="34" charset="-122"/>
            </a:endParaRPr>
          </a:p>
        </p:txBody>
      </p:sp>
      <p:sp>
        <p:nvSpPr>
          <p:cNvPr id="26" name="矩形 25"/>
          <p:cNvSpPr/>
          <p:nvPr/>
        </p:nvSpPr>
        <p:spPr>
          <a:xfrm>
            <a:off x="1058615" y="1826256"/>
            <a:ext cx="5688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Picture 2" descr="F:\360云盘\02-个人资料\！PPT图片及版面资源\06-PPT精选插图\03-人物\235111-13010GI5334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39508" y="1268760"/>
            <a:ext cx="6274668" cy="421715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1.4.1 </a:t>
            </a:r>
            <a:r>
              <a:rPr lang="zh-CN" altLang="en-US" sz="1800"/>
              <a:t>人力资源部的职责</a:t>
            </a:r>
            <a:endParaRPr lang="zh-CN" altLang="zh-CN" sz="1800"/>
          </a:p>
        </p:txBody>
      </p:sp>
      <p:sp>
        <p:nvSpPr>
          <p:cNvPr id="7" name="TextBox 6"/>
          <p:cNvSpPr txBox="1"/>
          <p:nvPr/>
        </p:nvSpPr>
        <p:spPr>
          <a:xfrm>
            <a:off x="966311" y="2276872"/>
            <a:ext cx="10893504" cy="360592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制定公司年度</a:t>
            </a:r>
            <a:r>
              <a:rPr lang="zh-CN" altLang="en-US" b="1">
                <a:solidFill>
                  <a:srgbClr val="0066FF"/>
                </a:solidFill>
                <a:latin typeface="微软雅黑" panose="020b0503020204020204" pitchFamily="34" charset="-122"/>
                <a:ea typeface="微软雅黑" panose="020b0503020204020204" pitchFamily="34" charset="-122"/>
              </a:rPr>
              <a:t>招聘计划</a:t>
            </a:r>
            <a:r>
              <a:rPr lang="zh-CN" altLang="en-US" b="1">
                <a:solidFill>
                  <a:srgbClr val="5F5E5C"/>
                </a:solidFill>
                <a:latin typeface="微软雅黑" panose="020b0503020204020204" pitchFamily="34" charset="-122"/>
                <a:ea typeface="微软雅黑" panose="020b0503020204020204" pitchFamily="34" charset="-122"/>
              </a:rPr>
              <a:t>，并在实际执行中加以调整；</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指导用人部门撰写拟招聘职位的</a:t>
            </a:r>
            <a:r>
              <a:rPr lang="zh-CN" altLang="en-US" b="1">
                <a:solidFill>
                  <a:srgbClr val="0066FF"/>
                </a:solidFill>
                <a:latin typeface="微软雅黑" panose="020b0503020204020204" pitchFamily="34" charset="-122"/>
                <a:ea typeface="微软雅黑" panose="020b0503020204020204" pitchFamily="34" charset="-122"/>
              </a:rPr>
              <a:t>职位描述</a:t>
            </a:r>
            <a:r>
              <a:rPr lang="zh-CN" altLang="en-US" b="1">
                <a:solidFill>
                  <a:srgbClr val="5F5E5C"/>
                </a:solidFill>
                <a:latin typeface="微软雅黑" panose="020b0503020204020204" pitchFamily="34" charset="-122"/>
                <a:ea typeface="微软雅黑" panose="020b0503020204020204" pitchFamily="34" charset="-122"/>
              </a:rPr>
              <a:t>和</a:t>
            </a:r>
            <a:r>
              <a:rPr lang="zh-CN" altLang="en-US" b="1">
                <a:solidFill>
                  <a:srgbClr val="0066FF"/>
                </a:solidFill>
                <a:latin typeface="微软雅黑" panose="020b0503020204020204" pitchFamily="34" charset="-122"/>
                <a:ea typeface="微软雅黑" panose="020b0503020204020204" pitchFamily="34" charset="-122"/>
              </a:rPr>
              <a:t>任职资格</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招聘渠道的确定、招聘</a:t>
            </a:r>
            <a:r>
              <a:rPr lang="zh-CN" altLang="en-US" b="1">
                <a:solidFill>
                  <a:srgbClr val="0066FF"/>
                </a:solidFill>
                <a:latin typeface="微软雅黑" panose="020b0503020204020204" pitchFamily="34" charset="-122"/>
                <a:ea typeface="微软雅黑" panose="020b0503020204020204" pitchFamily="34" charset="-122"/>
              </a:rPr>
              <a:t>广告</a:t>
            </a:r>
            <a:r>
              <a:rPr lang="zh-CN" altLang="en-US" b="1">
                <a:solidFill>
                  <a:srgbClr val="5F5E5C"/>
                </a:solidFill>
                <a:latin typeface="微软雅黑" panose="020b0503020204020204" pitchFamily="34" charset="-122"/>
                <a:ea typeface="微软雅黑" panose="020b0503020204020204" pitchFamily="34" charset="-122"/>
              </a:rPr>
              <a:t>的</a:t>
            </a:r>
            <a:r>
              <a:rPr lang="zh-CN" altLang="en-US" b="1">
                <a:solidFill>
                  <a:srgbClr val="0066FF"/>
                </a:solidFill>
                <a:latin typeface="微软雅黑" panose="020b0503020204020204" pitchFamily="34" charset="-122"/>
                <a:ea typeface="微软雅黑" panose="020b0503020204020204" pitchFamily="34" charset="-122"/>
              </a:rPr>
              <a:t>发布</a:t>
            </a:r>
            <a:r>
              <a:rPr lang="zh-CN" altLang="en-US" b="1">
                <a:solidFill>
                  <a:srgbClr val="5F5E5C"/>
                </a:solidFill>
                <a:latin typeface="微软雅黑" panose="020b0503020204020204" pitchFamily="34" charset="-122"/>
                <a:ea typeface="微软雅黑" panose="020b0503020204020204" pitchFamily="34" charset="-122"/>
              </a:rPr>
              <a:t>和应聘</a:t>
            </a:r>
            <a:r>
              <a:rPr lang="zh-CN" altLang="en-US" b="1">
                <a:solidFill>
                  <a:srgbClr val="0066FF"/>
                </a:solidFill>
                <a:latin typeface="微软雅黑" panose="020b0503020204020204" pitchFamily="34" charset="-122"/>
                <a:ea typeface="微软雅黑" panose="020b0503020204020204" pitchFamily="34" charset="-122"/>
              </a:rPr>
              <a:t>简历</a:t>
            </a:r>
            <a:r>
              <a:rPr lang="zh-CN" altLang="en-US" b="1">
                <a:solidFill>
                  <a:srgbClr val="5F5E5C"/>
                </a:solidFill>
                <a:latin typeface="微软雅黑" panose="020b0503020204020204" pitchFamily="34" charset="-122"/>
                <a:ea typeface="微软雅黑" panose="020b0503020204020204" pitchFamily="34" charset="-122"/>
              </a:rPr>
              <a:t>的</a:t>
            </a:r>
            <a:r>
              <a:rPr lang="zh-CN" altLang="en-US" b="1">
                <a:solidFill>
                  <a:srgbClr val="0066FF"/>
                </a:solidFill>
                <a:latin typeface="微软雅黑" panose="020b0503020204020204" pitchFamily="34" charset="-122"/>
                <a:ea typeface="微软雅黑" panose="020b0503020204020204" pitchFamily="34" charset="-122"/>
              </a:rPr>
              <a:t>筛选</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设计人员选拔测评方法，并主持</a:t>
            </a:r>
            <a:r>
              <a:rPr lang="zh-CN" altLang="en-US" b="1">
                <a:solidFill>
                  <a:srgbClr val="0066FF"/>
                </a:solidFill>
                <a:latin typeface="微软雅黑" panose="020b0503020204020204" pitchFamily="34" charset="-122"/>
                <a:ea typeface="微软雅黑" panose="020b0503020204020204" pitchFamily="34" charset="-122"/>
              </a:rPr>
              <a:t>实施测评</a:t>
            </a:r>
            <a:r>
              <a:rPr lang="zh-CN" altLang="en-US" b="1">
                <a:solidFill>
                  <a:srgbClr val="5F5E5C"/>
                </a:solidFill>
                <a:latin typeface="微软雅黑" panose="020b0503020204020204" pitchFamily="34" charset="-122"/>
                <a:ea typeface="微软雅黑" panose="020b0503020204020204" pitchFamily="34" charset="-122"/>
              </a:rPr>
              <a:t>程序；</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应聘者</a:t>
            </a:r>
            <a:r>
              <a:rPr lang="zh-CN" altLang="en-US" b="1">
                <a:solidFill>
                  <a:srgbClr val="0066FF"/>
                </a:solidFill>
                <a:latin typeface="微软雅黑" panose="020b0503020204020204" pitchFamily="34" charset="-122"/>
                <a:ea typeface="微软雅黑" panose="020b0503020204020204" pitchFamily="34" charset="-122"/>
              </a:rPr>
              <a:t>初试</a:t>
            </a:r>
            <a:r>
              <a:rPr lang="zh-CN" altLang="en-US" b="1">
                <a:solidFill>
                  <a:srgbClr val="5F5E5C"/>
                </a:solidFill>
                <a:latin typeface="微软雅黑" panose="020b0503020204020204" pitchFamily="34" charset="-122"/>
                <a:ea typeface="微软雅黑" panose="020b0503020204020204" pitchFamily="34" charset="-122"/>
              </a:rPr>
              <a:t>（综合素质，是否跟公司文化合拍）；</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为用人部门的</a:t>
            </a:r>
            <a:r>
              <a:rPr lang="zh-CN" altLang="en-US" b="1">
                <a:solidFill>
                  <a:srgbClr val="0066FF"/>
                </a:solidFill>
                <a:latin typeface="微软雅黑" panose="020b0503020204020204" pitchFamily="34" charset="-122"/>
                <a:ea typeface="微软雅黑" panose="020b0503020204020204" pitchFamily="34" charset="-122"/>
              </a:rPr>
              <a:t>录用</a:t>
            </a:r>
            <a:r>
              <a:rPr lang="zh-CN" altLang="en-US" b="1">
                <a:solidFill>
                  <a:srgbClr val="5F5E5C"/>
                </a:solidFill>
                <a:latin typeface="微软雅黑" panose="020b0503020204020204" pitchFamily="34" charset="-122"/>
                <a:ea typeface="微软雅黑" panose="020b0503020204020204" pitchFamily="34" charset="-122"/>
              </a:rPr>
              <a:t>提供</a:t>
            </a:r>
            <a:r>
              <a:rPr lang="zh-CN" altLang="en-US" b="1">
                <a:solidFill>
                  <a:srgbClr val="0066FF"/>
                </a:solidFill>
                <a:latin typeface="微软雅黑" panose="020b0503020204020204" pitchFamily="34" charset="-122"/>
                <a:ea typeface="微软雅黑" panose="020b0503020204020204" pitchFamily="34" charset="-122"/>
              </a:rPr>
              <a:t>建议；</a:t>
            </a:r>
            <a:endParaRPr lang="zh-CN" altLang="en-US" b="1">
              <a:solidFill>
                <a:srgbClr val="0066FF"/>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与候选人商定薪资待遇，并发送</a:t>
            </a:r>
            <a:r>
              <a:rPr lang="en-US" altLang="zh-CN" b="1">
                <a:solidFill>
                  <a:srgbClr val="0066FF"/>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预录用通知书</a:t>
            </a:r>
            <a:r>
              <a:rPr lang="en-US" altLang="zh-CN" b="1">
                <a:solidFill>
                  <a:srgbClr val="0066FF"/>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主导招聘</a:t>
            </a:r>
            <a:r>
              <a:rPr lang="zh-CN" altLang="en-US" b="1">
                <a:solidFill>
                  <a:srgbClr val="0066FF"/>
                </a:solidFill>
                <a:latin typeface="微软雅黑" panose="020b0503020204020204" pitchFamily="34" charset="-122"/>
                <a:ea typeface="微软雅黑" panose="020b0503020204020204" pitchFamily="34" charset="-122"/>
              </a:rPr>
              <a:t>效果评估</a:t>
            </a:r>
            <a:r>
              <a:rPr lang="zh-CN" altLang="en-US" b="1">
                <a:solidFill>
                  <a:srgbClr val="5F5E5C"/>
                </a:solidFill>
                <a:latin typeface="微软雅黑" panose="020b0503020204020204" pitchFamily="34" charset="-122"/>
                <a:ea typeface="微软雅黑" panose="020b0503020204020204" pitchFamily="34" charset="-122"/>
              </a:rPr>
              <a:t>工作；</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为用人部门的面试官提供</a:t>
            </a:r>
            <a:r>
              <a:rPr lang="zh-CN" altLang="en-US" b="1">
                <a:solidFill>
                  <a:srgbClr val="0066FF"/>
                </a:solidFill>
                <a:latin typeface="微软雅黑" panose="020b0503020204020204" pitchFamily="34" charset="-122"/>
                <a:ea typeface="微软雅黑" panose="020b0503020204020204" pitchFamily="34" charset="-122"/>
              </a:rPr>
              <a:t>面试技能培训</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7506" y="3692334"/>
            <a:ext cx="1936670" cy="2616986"/>
          </a:xfrm>
          <a:prstGeom prst="rect">
            <a:avLst/>
          </a:prstGeom>
          <a:noFill/>
          <a:ln w="28575">
            <a:solidFill>
              <a:schemeClr val="bg1"/>
            </a:solidFill>
          </a:ln>
          <a:effectLst>
            <a:outerShdw blurRad="63500" algn="ctr" rotWithShape="0">
              <a:prstClr val="black">
                <a:alpha val="40000"/>
              </a:prstClr>
            </a:outerShdw>
          </a:effec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762" y="3692334"/>
            <a:ext cx="1936885" cy="2616986"/>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decel="10000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1.4.2 </a:t>
            </a:r>
            <a:r>
              <a:rPr lang="zh-CN" altLang="en-US" sz="1800"/>
              <a:t>用人部门的职责</a:t>
            </a:r>
            <a:endParaRPr lang="zh-CN" altLang="zh-CN" sz="1800"/>
          </a:p>
        </p:txBody>
      </p:sp>
      <p:sp>
        <p:nvSpPr>
          <p:cNvPr id="7" name="TextBox 6"/>
          <p:cNvSpPr txBox="1"/>
          <p:nvPr/>
        </p:nvSpPr>
        <p:spPr>
          <a:xfrm>
            <a:off x="966311" y="3573016"/>
            <a:ext cx="10893504" cy="24452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根据业务计划提前提出</a:t>
            </a:r>
            <a:r>
              <a:rPr lang="zh-CN" altLang="en-US" b="1">
                <a:solidFill>
                  <a:srgbClr val="0066FF"/>
                </a:solidFill>
                <a:latin typeface="微软雅黑" panose="020b0503020204020204" pitchFamily="34" charset="-122"/>
                <a:ea typeface="微软雅黑" panose="020b0503020204020204" pitchFamily="34" charset="-122"/>
              </a:rPr>
              <a:t>招聘需求</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草拟招聘职位的</a:t>
            </a:r>
            <a:r>
              <a:rPr lang="zh-CN" altLang="en-US" b="1">
                <a:solidFill>
                  <a:srgbClr val="0066FF"/>
                </a:solidFill>
                <a:latin typeface="微软雅黑" panose="020b0503020204020204" pitchFamily="34" charset="-122"/>
                <a:ea typeface="微软雅黑" panose="020b0503020204020204" pitchFamily="34" charset="-122"/>
              </a:rPr>
              <a:t>职位描述和任职资格</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参与对候选人的</a:t>
            </a:r>
            <a:r>
              <a:rPr lang="zh-CN" altLang="en-US" b="1">
                <a:solidFill>
                  <a:srgbClr val="0066FF"/>
                </a:solidFill>
                <a:latin typeface="微软雅黑" panose="020b0503020204020204" pitchFamily="34" charset="-122"/>
                <a:ea typeface="微软雅黑" panose="020b0503020204020204" pitchFamily="34" charset="-122"/>
              </a:rPr>
              <a:t>测评</a:t>
            </a:r>
            <a:r>
              <a:rPr lang="zh-CN" altLang="en-US" b="1">
                <a:solidFill>
                  <a:srgbClr val="5F5E5C"/>
                </a:solidFill>
                <a:latin typeface="微软雅黑" panose="020b0503020204020204" pitchFamily="34" charset="-122"/>
                <a:ea typeface="微软雅黑" panose="020b0503020204020204" pitchFamily="34" charset="-122"/>
              </a:rPr>
              <a:t>，对其专业技能进行判断；</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做出</a:t>
            </a:r>
            <a:r>
              <a:rPr lang="zh-CN" altLang="en-US" b="1">
                <a:solidFill>
                  <a:srgbClr val="0066FF"/>
                </a:solidFill>
                <a:latin typeface="微软雅黑" panose="020b0503020204020204" pitchFamily="34" charset="-122"/>
                <a:ea typeface="微软雅黑" panose="020b0503020204020204" pitchFamily="34" charset="-122"/>
              </a:rPr>
              <a:t>录用决策</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新人能力等级资格评定并给予</a:t>
            </a:r>
            <a:r>
              <a:rPr lang="zh-CN" altLang="en-US" b="1">
                <a:solidFill>
                  <a:srgbClr val="0066FF"/>
                </a:solidFill>
                <a:latin typeface="微软雅黑" panose="020b0503020204020204" pitchFamily="34" charset="-122"/>
                <a:ea typeface="微软雅黑" panose="020b0503020204020204" pitchFamily="34" charset="-122"/>
              </a:rPr>
              <a:t>薪酬建议</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0066FF"/>
                </a:solidFill>
                <a:latin typeface="微软雅黑" panose="020b0503020204020204" pitchFamily="34" charset="-122"/>
                <a:ea typeface="微软雅黑" panose="020b0503020204020204" pitchFamily="34" charset="-122"/>
              </a:rPr>
              <a:t>协助</a:t>
            </a:r>
            <a:r>
              <a:rPr lang="en-US" altLang="zh-CN" b="1">
                <a:solidFill>
                  <a:srgbClr val="5F5E5C"/>
                </a:solidFill>
                <a:latin typeface="微软雅黑" panose="020b0503020204020204" pitchFamily="34" charset="-122"/>
                <a:ea typeface="微软雅黑" panose="020b0503020204020204" pitchFamily="34" charset="-122"/>
              </a:rPr>
              <a:t>HR</a:t>
            </a:r>
            <a:r>
              <a:rPr lang="zh-CN" altLang="en-US" b="1">
                <a:solidFill>
                  <a:srgbClr val="5F5E5C"/>
                </a:solidFill>
                <a:latin typeface="微软雅黑" panose="020b0503020204020204" pitchFamily="34" charset="-122"/>
                <a:ea typeface="微软雅黑" panose="020b0503020204020204" pitchFamily="34" charset="-122"/>
              </a:rPr>
              <a:t>进行</a:t>
            </a:r>
            <a:r>
              <a:rPr lang="zh-CN" altLang="en-US" b="1">
                <a:solidFill>
                  <a:srgbClr val="0066FF"/>
                </a:solidFill>
                <a:latin typeface="微软雅黑" panose="020b0503020204020204" pitchFamily="34" charset="-122"/>
                <a:ea typeface="微软雅黑" panose="020b0503020204020204" pitchFamily="34" charset="-122"/>
              </a:rPr>
              <a:t>招聘效果评估</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p:txBody>
      </p:sp>
      <p:pic>
        <p:nvPicPr>
          <p:cNvPr id="9" name="Picture 2" descr="C:\Documents and Settings\t11318\桌面\Asbestos-Trainin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7376" y="3059707"/>
            <a:ext cx="4876800" cy="3249613"/>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椭圆 14"/>
          <p:cNvSpPr/>
          <p:nvPr/>
        </p:nvSpPr>
        <p:spPr bwMode="auto">
          <a:xfrm>
            <a:off x="2151734"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1" name="TextBox 10"/>
          <p:cNvSpPr txBox="1"/>
          <p:nvPr/>
        </p:nvSpPr>
        <p:spPr>
          <a:xfrm>
            <a:off x="2368450"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招聘知识概述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2" name="椭圆 14"/>
          <p:cNvSpPr/>
          <p:nvPr/>
        </p:nvSpPr>
        <p:spPr bwMode="auto">
          <a:xfrm>
            <a:off x="513105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 name="椭圆 14"/>
          <p:cNvSpPr/>
          <p:nvPr/>
        </p:nvSpPr>
        <p:spPr bwMode="auto">
          <a:xfrm>
            <a:off x="811037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4" name="TextBox 13"/>
          <p:cNvSpPr txBox="1"/>
          <p:nvPr/>
        </p:nvSpPr>
        <p:spPr>
          <a:xfrm>
            <a:off x="8327089"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招聘的实施过程</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347770" y="1988840"/>
            <a:ext cx="1502810" cy="978729"/>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招聘误区及原则</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100">
        <p14:switch dir="r"/>
      </p:transition>
    </mc:Choice>
    <mc:Fallback>
      <p:transition spd="slow">
        <p:fad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50" name="Picture 2" descr="F:\360云盘\02-个人资料\！PPT图片及版面资源\06-PPT精选插图\03-人物\图片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43191" y="2442949"/>
            <a:ext cx="5955159" cy="44150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66311" y="2708920"/>
            <a:ext cx="5996960" cy="3605924"/>
          </a:xfrm>
          <a:prstGeom prst="rect">
            <a:avLst/>
          </a:prstGeom>
          <a:noFill/>
        </p:spPr>
        <p:txBody>
          <a:bodyPr wrap="square" rtlCol="0">
            <a:spAutoFit/>
          </a:bodyPr>
          <a:lstStyle/>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误区一：</a:t>
            </a:r>
            <a:r>
              <a:rPr lang="zh-CN" altLang="en-US" b="1">
                <a:solidFill>
                  <a:srgbClr val="0066FF"/>
                </a:solidFill>
                <a:latin typeface="微软雅黑" panose="020b0503020204020204" pitchFamily="34" charset="-122"/>
                <a:ea typeface="微软雅黑" panose="020b0503020204020204" pitchFamily="34" charset="-122"/>
              </a:rPr>
              <a:t>岗位难讲清，惟要高学历；</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误区二：</a:t>
            </a:r>
            <a:r>
              <a:rPr lang="zh-CN" altLang="en-US" b="1">
                <a:solidFill>
                  <a:srgbClr val="0066FF"/>
                </a:solidFill>
                <a:latin typeface="微软雅黑" panose="020b0503020204020204" pitchFamily="34" charset="-122"/>
                <a:ea typeface="微软雅黑" panose="020b0503020204020204" pitchFamily="34" charset="-122"/>
              </a:rPr>
              <a:t>招聘无计划，忙乱如救火；</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误区三：</a:t>
            </a:r>
            <a:r>
              <a:rPr lang="zh-CN" altLang="en-US" b="1">
                <a:solidFill>
                  <a:srgbClr val="0066FF"/>
                </a:solidFill>
                <a:latin typeface="微软雅黑" panose="020b0503020204020204" pitchFamily="34" charset="-122"/>
                <a:ea typeface="微软雅黑" panose="020b0503020204020204" pitchFamily="34" charset="-122"/>
              </a:rPr>
              <a:t>轻主动出击，坐等凤凰来；</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误区四：</a:t>
            </a:r>
            <a:r>
              <a:rPr lang="zh-CN" altLang="en-US" b="1">
                <a:solidFill>
                  <a:srgbClr val="0066FF"/>
                </a:solidFill>
                <a:latin typeface="微软雅黑" panose="020b0503020204020204" pitchFamily="34" charset="-122"/>
                <a:ea typeface="微软雅黑" panose="020b0503020204020204" pitchFamily="34" charset="-122"/>
              </a:rPr>
              <a:t>渠道欠选择，甄选不规范；</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误区五：</a:t>
            </a:r>
            <a:r>
              <a:rPr lang="zh-CN" altLang="en-US" b="1">
                <a:solidFill>
                  <a:srgbClr val="0066FF"/>
                </a:solidFill>
                <a:latin typeface="微软雅黑" panose="020b0503020204020204" pitchFamily="34" charset="-122"/>
                <a:ea typeface="微软雅黑" panose="020b0503020204020204" pitchFamily="34" charset="-122"/>
              </a:rPr>
              <a:t>偏爱有经验，冷落应届生；</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误区六：</a:t>
            </a:r>
            <a:r>
              <a:rPr lang="zh-CN" altLang="en-US" b="1">
                <a:solidFill>
                  <a:srgbClr val="0066FF"/>
                </a:solidFill>
                <a:latin typeface="微软雅黑" panose="020b0503020204020204" pitchFamily="34" charset="-122"/>
                <a:ea typeface="微软雅黑" panose="020b0503020204020204" pitchFamily="34" charset="-122"/>
              </a:rPr>
              <a:t>重业务知识，轻道德素质；</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误区七：</a:t>
            </a:r>
            <a:r>
              <a:rPr lang="zh-CN" altLang="en-US" b="1">
                <a:solidFill>
                  <a:srgbClr val="0066FF"/>
                </a:solidFill>
                <a:latin typeface="微软雅黑" panose="020b0503020204020204" pitchFamily="34" charset="-122"/>
                <a:ea typeface="微软雅黑" panose="020b0503020204020204" pitchFamily="34" charset="-122"/>
              </a:rPr>
              <a:t>录用凭感观，鉴别无量化；</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误区八：</a:t>
            </a:r>
            <a:r>
              <a:rPr lang="zh-CN" altLang="en-US" b="1">
                <a:solidFill>
                  <a:srgbClr val="0066FF"/>
                </a:solidFill>
                <a:latin typeface="微软雅黑" panose="020b0503020204020204" pitchFamily="34" charset="-122"/>
                <a:ea typeface="微软雅黑" panose="020b0503020204020204" pitchFamily="34" charset="-122"/>
              </a:rPr>
              <a:t>完全依赖招聘外包；</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spcAft>
                <a:spcPts val="300"/>
              </a:spcAft>
            </a:pPr>
            <a:r>
              <a:rPr lang="zh-CN" altLang="en-US" b="1">
                <a:solidFill>
                  <a:srgbClr val="5F5E5C"/>
                </a:solidFill>
                <a:latin typeface="微软雅黑" panose="020b0503020204020204" pitchFamily="34" charset="-122"/>
                <a:ea typeface="微软雅黑" panose="020b0503020204020204" pitchFamily="34" charset="-122"/>
              </a:rPr>
              <a:t>误区九：</a:t>
            </a:r>
            <a:r>
              <a:rPr lang="zh-CN" altLang="en-US" b="1">
                <a:solidFill>
                  <a:srgbClr val="0066FF"/>
                </a:solidFill>
                <a:latin typeface="微软雅黑" panose="020b0503020204020204" pitchFamily="34" charset="-122"/>
                <a:ea typeface="微软雅黑" panose="020b0503020204020204" pitchFamily="34" charset="-122"/>
              </a:rPr>
              <a:t>招聘是</a:t>
            </a:r>
            <a:r>
              <a:rPr lang="en-US" altLang="zh-CN" b="1">
                <a:solidFill>
                  <a:srgbClr val="0066FF"/>
                </a:solidFill>
                <a:latin typeface="微软雅黑" panose="020b0503020204020204" pitchFamily="34" charset="-122"/>
                <a:ea typeface="微软雅黑" panose="020b0503020204020204" pitchFamily="34" charset="-122"/>
              </a:rPr>
              <a:t>HR</a:t>
            </a:r>
            <a:r>
              <a:rPr lang="zh-CN" altLang="en-US" b="1">
                <a:solidFill>
                  <a:srgbClr val="0066FF"/>
                </a:solidFill>
                <a:latin typeface="微软雅黑" panose="020b0503020204020204" pitchFamily="34" charset="-122"/>
                <a:ea typeface="微软雅黑" panose="020b0503020204020204" pitchFamily="34" charset="-122"/>
              </a:rPr>
              <a:t>部门的事，与其他人无关。</a:t>
            </a:r>
            <a:endParaRPr lang="zh-CN" altLang="en-US" b="1">
              <a:solidFill>
                <a:srgbClr val="0066FF"/>
              </a:solidFill>
              <a:latin typeface="微软雅黑" panose="020b0503020204020204" pitchFamily="34" charset="-122"/>
              <a:ea typeface="微软雅黑" panose="020b0503020204020204" pitchFamily="34" charset="-122"/>
            </a:endParaRPr>
          </a:p>
        </p:txBody>
      </p:sp>
      <p:sp>
        <p:nvSpPr>
          <p:cNvPr id="4" name="矩形 3"/>
          <p:cNvSpPr/>
          <p:nvPr/>
        </p:nvSpPr>
        <p:spPr>
          <a:xfrm>
            <a:off x="966311" y="908720"/>
            <a:ext cx="10847865" cy="1372683"/>
          </a:xfrm>
          <a:prstGeom prst="rect">
            <a:avLst/>
          </a:prstGeom>
        </p:spPr>
        <p:txBody>
          <a:bodyPr wrap="square">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招聘是一场理性的婚姻，</a:t>
            </a:r>
            <a:r>
              <a:rPr lang="zh-CN" altLang="en-US" sz="1600" b="1">
                <a:solidFill>
                  <a:srgbClr val="FF0000"/>
                </a:solidFill>
                <a:latin typeface="微软雅黑" panose="020b0503020204020204" pitchFamily="34" charset="-122"/>
                <a:ea typeface="微软雅黑" panose="020b0503020204020204" pitchFamily="34" charset="-122"/>
              </a:rPr>
              <a:t>轻率的招聘既是对员工的不负责，也是对公司的不负责。</a:t>
            </a:r>
            <a:r>
              <a:rPr lang="zh-CN" altLang="en-US" sz="1600">
                <a:solidFill>
                  <a:srgbClr val="5F5E5C"/>
                </a:solidFill>
                <a:latin typeface="微软雅黑" panose="020b0503020204020204" pitchFamily="34" charset="-122"/>
                <a:ea typeface="微软雅黑" panose="020b0503020204020204" pitchFamily="34" charset="-122"/>
              </a:rPr>
              <a:t>招聘是人力资源管理的第一环节，是与绩效考评并齐的世界性管理难题。这是因为：</a:t>
            </a:r>
            <a:r>
              <a:rPr lang="zh-CN" altLang="en-US" sz="1600" b="1">
                <a:solidFill>
                  <a:srgbClr val="FD7A2A"/>
                </a:solidFill>
                <a:latin typeface="微软雅黑" panose="020b0503020204020204" pitchFamily="34" charset="-122"/>
                <a:ea typeface="微软雅黑" panose="020b0503020204020204" pitchFamily="34" charset="-122"/>
              </a:rPr>
              <a:t>一是寻找人才的源头难</a:t>
            </a:r>
            <a:r>
              <a:rPr lang="zh-CN" altLang="en-US" sz="1600">
                <a:solidFill>
                  <a:srgbClr val="5F5E5C"/>
                </a:solidFill>
                <a:latin typeface="微软雅黑" panose="020b0503020204020204" pitchFamily="34" charset="-122"/>
                <a:ea typeface="微软雅黑" panose="020b0503020204020204" pitchFamily="34" charset="-122"/>
              </a:rPr>
              <a:t>，即在什么地方、用什么方式找到所需要的优秀人才，真正的人才是可遇而不可求的。</a:t>
            </a:r>
            <a:r>
              <a:rPr lang="zh-CN" altLang="en-US" sz="1600" b="1">
                <a:solidFill>
                  <a:srgbClr val="FD7A2A"/>
                </a:solidFill>
                <a:latin typeface="微软雅黑" panose="020b0503020204020204" pitchFamily="34" charset="-122"/>
                <a:ea typeface="微软雅黑" panose="020b0503020204020204" pitchFamily="34" charset="-122"/>
              </a:rPr>
              <a:t>二是吸引人才难</a:t>
            </a:r>
            <a:r>
              <a:rPr lang="zh-CN" altLang="en-US" sz="1600">
                <a:solidFill>
                  <a:srgbClr val="5F5E5C"/>
                </a:solidFill>
                <a:latin typeface="微软雅黑" panose="020b0503020204020204" pitchFamily="34" charset="-122"/>
                <a:ea typeface="微软雅黑" panose="020b0503020204020204" pitchFamily="34" charset="-122"/>
              </a:rPr>
              <a:t>，条件与待遇常常并不能吸引好的人才。</a:t>
            </a:r>
            <a:r>
              <a:rPr lang="zh-CN" altLang="en-US" sz="1600" b="1">
                <a:solidFill>
                  <a:srgbClr val="FD7A2A"/>
                </a:solidFill>
                <a:latin typeface="微软雅黑" panose="020b0503020204020204" pitchFamily="34" charset="-122"/>
                <a:ea typeface="微软雅黑" panose="020b0503020204020204" pitchFamily="34" charset="-122"/>
              </a:rPr>
              <a:t>三是识别人才难</a:t>
            </a:r>
            <a:r>
              <a:rPr lang="zh-CN" altLang="en-US" sz="1600">
                <a:solidFill>
                  <a:srgbClr val="5F5E5C"/>
                </a:solidFill>
                <a:latin typeface="微软雅黑" panose="020b0503020204020204" pitchFamily="34" charset="-122"/>
                <a:ea typeface="微软雅黑" panose="020b0503020204020204" pitchFamily="34" charset="-122"/>
              </a:rPr>
              <a:t>。总结说来，招聘工作存在以下误区：</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6" name="TextBox 8"/>
          <p:cNvSpPr txBox="1"/>
          <p:nvPr/>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第一节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招聘的误区</a:t>
            </a:r>
            <a:endParaRPr lang="zh-CN" altLang="en-US" sz="2400">
              <a:solidFill>
                <a:srgbClr val="5F5E5C"/>
              </a:solidFill>
              <a:latin typeface="华康俪金黑W8(P)" pitchFamily="34" charset="-122"/>
              <a:ea typeface="华康俪金黑W8(P)"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4514999" y="1052736"/>
            <a:ext cx="7200800"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其实招聘就像是一场赌博，万一招来一个极不适合的人，就</a:t>
            </a:r>
            <a:r>
              <a:rPr lang="zh-CN" altLang="en-US" sz="1600" b="1">
                <a:solidFill>
                  <a:srgbClr val="FF0000"/>
                </a:solidFill>
                <a:latin typeface="微软雅黑" panose="020b0503020204020204" pitchFamily="34" charset="-122"/>
                <a:ea typeface="微软雅黑" panose="020b0503020204020204" pitchFamily="34" charset="-122"/>
              </a:rPr>
              <a:t>“请神容易，送神难”</a:t>
            </a:r>
            <a:r>
              <a:rPr lang="zh-CN" altLang="en-US" sz="1600">
                <a:solidFill>
                  <a:srgbClr val="5F5E5C"/>
                </a:solidFill>
                <a:latin typeface="微软雅黑" panose="020b0503020204020204" pitchFamily="34" charset="-122"/>
                <a:ea typeface="微软雅黑" panose="020b0503020204020204" pitchFamily="34" charset="-122"/>
              </a:rPr>
              <a:t>了。即使是经过科学设计的招聘程序，其成功率也不过</a:t>
            </a:r>
            <a:r>
              <a:rPr lang="en-US" altLang="zh-CN" sz="1600">
                <a:solidFill>
                  <a:srgbClr val="5F5E5C"/>
                </a:solidFill>
                <a:latin typeface="微软雅黑" panose="020b0503020204020204" pitchFamily="34" charset="-122"/>
                <a:ea typeface="微软雅黑" panose="020b0503020204020204" pitchFamily="34" charset="-122"/>
              </a:rPr>
              <a:t>60%</a:t>
            </a:r>
            <a:r>
              <a:rPr lang="zh-CN" altLang="en-US" sz="1600">
                <a:solidFill>
                  <a:srgbClr val="5F5E5C"/>
                </a:solidFill>
                <a:latin typeface="微软雅黑" panose="020b0503020204020204" pitchFamily="34" charset="-122"/>
                <a:ea typeface="微软雅黑" panose="020b0503020204020204" pitchFamily="34" charset="-122"/>
              </a:rPr>
              <a:t>，我们还没发现有哪个组织总能找到完美的应聘者，也没有任何方法能保证找到完美的员工。但是，如果能够建立正确的人才甄选理念，使用正确的甄选方法，就可以将招聘的机会风险降至最低。</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3" name="矩形 6"/>
          <p:cNvSpPr>
            <a:spLocks noChangeArrowheads="1"/>
          </p:cNvSpPr>
          <p:nvPr/>
        </p:nvSpPr>
        <p:spPr bwMode="auto">
          <a:xfrm>
            <a:off x="6529635" y="3318951"/>
            <a:ext cx="5042148"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能岗匹配原则；</a:t>
            </a:r>
            <a:endParaRPr lang="zh-CN" altLang="en-US" sz="200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全面考察原则；</a:t>
            </a:r>
            <a:endParaRPr lang="zh-CN" altLang="en-US" sz="200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着眼于战略和未来的原则；</a:t>
            </a:r>
            <a:endParaRPr lang="zh-CN" altLang="en-US" sz="200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“快速抢人”的原则；</a:t>
            </a:r>
            <a:endParaRPr lang="zh-CN" altLang="en-US" sz="200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主动发现人才不放过的原则；</a:t>
            </a:r>
            <a:endParaRPr lang="zh-CN" altLang="en-US" sz="200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公平守法原则；</a:t>
            </a:r>
            <a:endParaRPr lang="en-US" altLang="zh-CN" sz="2000">
              <a:solidFill>
                <a:srgbClr val="5F5E5C"/>
              </a:solidFill>
              <a:latin typeface="华康俪金黑W8(P)" pitchFamily="34" charset="-122"/>
              <a:ea typeface="华康俪金黑W8(P)" pitchFamily="34" charset="-122"/>
            </a:endParaRPr>
          </a:p>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规范操作原则。</a:t>
            </a:r>
            <a:endParaRPr lang="zh-CN" altLang="en-US" sz="2000">
              <a:solidFill>
                <a:srgbClr val="5F5E5C"/>
              </a:solidFill>
              <a:latin typeface="华康俪金黑W8(P)" pitchFamily="34" charset="-122"/>
              <a:ea typeface="华康俪金黑W8(P)" pitchFamily="34" charset="-122"/>
            </a:endParaRPr>
          </a:p>
        </p:txBody>
      </p:sp>
      <p:pic>
        <p:nvPicPr>
          <p:cNvPr id="3074" name="Picture 2" descr="F:\360云盘\02-个人资料\！PPT图片及版面资源\06-PPT精选插图\03-人物\职场美女02png.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8615" y="665355"/>
            <a:ext cx="3056626" cy="619264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组合 22"/>
          <p:cNvGrpSpPr/>
          <p:nvPr/>
        </p:nvGrpSpPr>
        <p:grpSpPr>
          <a:xfrm>
            <a:off x="6027167" y="3371418"/>
            <a:ext cx="433132" cy="2931966"/>
            <a:chOff x="6097990" y="3062026"/>
            <a:chExt cx="433132" cy="2931966"/>
          </a:xfrm>
        </p:grpSpPr>
        <p:grpSp>
          <p:nvGrpSpPr>
            <p:cNvPr id="5" name="组合 4"/>
            <p:cNvGrpSpPr/>
            <p:nvPr/>
          </p:nvGrpSpPr>
          <p:grpSpPr>
            <a:xfrm>
              <a:off x="6116425" y="3062026"/>
              <a:ext cx="396262" cy="369332"/>
              <a:chOff x="6097889" y="2834720"/>
              <a:chExt cx="396262" cy="369332"/>
            </a:xfrm>
          </p:grpSpPr>
          <p:sp>
            <p:nvSpPr>
              <p:cNvPr id="21" name="椭圆 20"/>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2" name="TextBox 47"/>
              <p:cNvSpPr txBox="1"/>
              <p:nvPr/>
            </p:nvSpPr>
            <p:spPr>
              <a:xfrm>
                <a:off x="6097889" y="2834720"/>
                <a:ext cx="396262"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6" name="组合 5"/>
            <p:cNvGrpSpPr/>
            <p:nvPr/>
          </p:nvGrpSpPr>
          <p:grpSpPr>
            <a:xfrm>
              <a:off x="6097990" y="5197556"/>
              <a:ext cx="433132" cy="369332"/>
              <a:chOff x="6097889" y="2834720"/>
              <a:chExt cx="433132" cy="369332"/>
            </a:xfrm>
          </p:grpSpPr>
          <p:sp>
            <p:nvSpPr>
              <p:cNvPr id="19" name="椭圆 1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0" name="TextBox 78"/>
              <p:cNvSpPr txBox="1"/>
              <p:nvPr/>
            </p:nvSpPr>
            <p:spPr>
              <a:xfrm>
                <a:off x="6097889" y="2834720"/>
                <a:ext cx="433132"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6102799" y="3489132"/>
              <a:ext cx="423514" cy="369332"/>
              <a:chOff x="6097889" y="2834720"/>
              <a:chExt cx="423514" cy="369332"/>
            </a:xfrm>
          </p:grpSpPr>
          <p:sp>
            <p:nvSpPr>
              <p:cNvPr id="17" name="椭圆 16"/>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TextBox 81"/>
              <p:cNvSpPr txBox="1"/>
              <p:nvPr/>
            </p:nvSpPr>
            <p:spPr>
              <a:xfrm>
                <a:off x="6097889" y="2834720"/>
                <a:ext cx="423514"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6099593" y="3916238"/>
              <a:ext cx="429926" cy="369332"/>
              <a:chOff x="6097889" y="2834720"/>
              <a:chExt cx="429926" cy="369332"/>
            </a:xfrm>
          </p:grpSpPr>
          <p:sp>
            <p:nvSpPr>
              <p:cNvPr id="15" name="椭圆 14"/>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6" name="TextBox 84"/>
              <p:cNvSpPr txBox="1"/>
              <p:nvPr/>
            </p:nvSpPr>
            <p:spPr>
              <a:xfrm>
                <a:off x="6097889" y="2834720"/>
                <a:ext cx="429926"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6102799" y="4343344"/>
              <a:ext cx="423514" cy="369332"/>
              <a:chOff x="6097889" y="2834720"/>
              <a:chExt cx="423514" cy="369332"/>
            </a:xfrm>
          </p:grpSpPr>
          <p:sp>
            <p:nvSpPr>
              <p:cNvPr id="13" name="椭圆 12"/>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TextBox 87"/>
              <p:cNvSpPr txBox="1"/>
              <p:nvPr/>
            </p:nvSpPr>
            <p:spPr>
              <a:xfrm>
                <a:off x="6097889" y="2834720"/>
                <a:ext cx="423514"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0" name="组合 9"/>
            <p:cNvGrpSpPr/>
            <p:nvPr/>
          </p:nvGrpSpPr>
          <p:grpSpPr>
            <a:xfrm>
              <a:off x="6098792" y="4770450"/>
              <a:ext cx="431528" cy="369332"/>
              <a:chOff x="6097889" y="2834720"/>
              <a:chExt cx="431528" cy="369332"/>
            </a:xfrm>
          </p:grpSpPr>
          <p:sp>
            <p:nvSpPr>
              <p:cNvPr id="11" name="椭圆 10"/>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90"/>
              <p:cNvSpPr txBox="1"/>
              <p:nvPr/>
            </p:nvSpPr>
            <p:spPr>
              <a:xfrm>
                <a:off x="6097889" y="2834720"/>
                <a:ext cx="431528"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44" name="组合 43"/>
            <p:cNvGrpSpPr/>
            <p:nvPr/>
          </p:nvGrpSpPr>
          <p:grpSpPr>
            <a:xfrm>
              <a:off x="6115623" y="5624660"/>
              <a:ext cx="397866" cy="369332"/>
              <a:chOff x="6115522" y="2834720"/>
              <a:chExt cx="397866" cy="369332"/>
            </a:xfrm>
          </p:grpSpPr>
          <p:sp>
            <p:nvSpPr>
              <p:cNvPr id="45" name="椭圆 44"/>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TextBox 78"/>
              <p:cNvSpPr txBox="1"/>
              <p:nvPr/>
            </p:nvSpPr>
            <p:spPr>
              <a:xfrm>
                <a:off x="6115522" y="2834720"/>
                <a:ext cx="397866"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07</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能岗匹配原则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201345" y="1002272"/>
            <a:ext cx="396262" cy="369332"/>
            <a:chOff x="6097889" y="2834720"/>
            <a:chExt cx="396262"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97889" y="2834720"/>
              <a:ext cx="396262"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201043" y="1556792"/>
            <a:ext cx="10442748" cy="137268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招聘的目的不是选拔和录用最优秀的人员，而是要招聘到</a:t>
            </a:r>
            <a:r>
              <a:rPr lang="zh-CN" altLang="en-US" sz="1600" b="1">
                <a:solidFill>
                  <a:srgbClr val="0066FF"/>
                </a:solidFill>
                <a:latin typeface="微软雅黑" panose="020b0503020204020204" pitchFamily="34" charset="-122"/>
                <a:ea typeface="微软雅黑" panose="020b0503020204020204" pitchFamily="34" charset="-122"/>
              </a:rPr>
              <a:t>最适合企业的人员</a:t>
            </a:r>
            <a:r>
              <a:rPr lang="zh-CN" altLang="en-US" sz="1600">
                <a:solidFill>
                  <a:srgbClr val="5F5E5C"/>
                </a:solidFill>
                <a:latin typeface="微软雅黑" panose="020b0503020204020204" pitchFamily="34" charset="-122"/>
                <a:ea typeface="微软雅黑" panose="020b0503020204020204" pitchFamily="34" charset="-122"/>
              </a:rPr>
              <a:t>。我们一直在寻找这样的人：他是最适合某个特定岗位的。实际上，我们在招聘之前，已经有了这个人的轮廓（</a:t>
            </a:r>
            <a:r>
              <a:rPr lang="zh-CN" altLang="en-US" sz="1600" b="1">
                <a:solidFill>
                  <a:srgbClr val="0066FF"/>
                </a:solidFill>
                <a:latin typeface="微软雅黑" panose="020b0503020204020204" pitchFamily="34" charset="-122"/>
                <a:ea typeface="微软雅黑" panose="020b0503020204020204" pitchFamily="34" charset="-122"/>
              </a:rPr>
              <a:t>岗位说明书中的任职资格</a:t>
            </a:r>
            <a:r>
              <a:rPr lang="zh-CN" altLang="en-US" sz="1600">
                <a:solidFill>
                  <a:srgbClr val="5F5E5C"/>
                </a:solidFill>
                <a:latin typeface="微软雅黑" panose="020b0503020204020204" pitchFamily="34" charset="-122"/>
                <a:ea typeface="微软雅黑" panose="020b0503020204020204" pitchFamily="34" charset="-122"/>
              </a:rPr>
              <a:t>），并详细界定了他的各种素质和能力。招聘要做的，就是找到对号入座的人，</a:t>
            </a:r>
            <a:r>
              <a:rPr lang="zh-CN" altLang="en-US" sz="1600" b="1">
                <a:solidFill>
                  <a:srgbClr val="FF0000"/>
                </a:solidFill>
                <a:latin typeface="微软雅黑" panose="020b0503020204020204" pitchFamily="34" charset="-122"/>
                <a:ea typeface="微软雅黑" panose="020b0503020204020204" pitchFamily="34" charset="-122"/>
              </a:rPr>
              <a:t>如果没有合适的人选，则宁缺毋滥，</a:t>
            </a:r>
            <a:r>
              <a:rPr lang="zh-CN" altLang="en-US" sz="1600">
                <a:solidFill>
                  <a:srgbClr val="5F5E5C"/>
                </a:solidFill>
                <a:latin typeface="微软雅黑" panose="020b0503020204020204" pitchFamily="34" charset="-122"/>
                <a:ea typeface="微软雅黑" panose="020b0503020204020204" pitchFamily="34" charset="-122"/>
              </a:rPr>
              <a:t>因为</a:t>
            </a:r>
            <a:r>
              <a:rPr lang="zh-CN" altLang="en-US" sz="1600" b="1">
                <a:solidFill>
                  <a:srgbClr val="0066FF"/>
                </a:solidFill>
                <a:latin typeface="微软雅黑" panose="020b0503020204020204" pitchFamily="34" charset="-122"/>
                <a:ea typeface="微软雅黑" panose="020b0503020204020204" pitchFamily="34" charset="-122"/>
              </a:rPr>
              <a:t>选对人比培养人更重要。</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32" name="TextBox 6"/>
          <p:cNvSpPr txBox="1"/>
          <p:nvPr/>
        </p:nvSpPr>
        <p:spPr>
          <a:xfrm>
            <a:off x="1201043" y="3212976"/>
            <a:ext cx="10442748" cy="1172629"/>
          </a:xfrm>
          <a:prstGeom prst="rect">
            <a:avLst/>
          </a:prstGeom>
          <a:noFill/>
        </p:spPr>
        <p:txBody>
          <a:bodyPr wrap="square" rtlCol="0">
            <a:spAutoFit/>
          </a:bodyPr>
          <a:lstStyle/>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能＞岗，</a:t>
            </a:r>
            <a:r>
              <a:rPr lang="zh-CN" altLang="en-US" b="1">
                <a:solidFill>
                  <a:srgbClr val="0066FF"/>
                </a:solidFill>
                <a:latin typeface="微软雅黑" panose="020b0503020204020204" pitchFamily="34" charset="-122"/>
                <a:ea typeface="微软雅黑" panose="020b0503020204020204" pitchFamily="34" charset="-122"/>
              </a:rPr>
              <a:t>优质人才流失快，组织与个人两败俱伤；</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能＜岗，</a:t>
            </a:r>
            <a:r>
              <a:rPr lang="zh-CN" altLang="en-US" b="1">
                <a:solidFill>
                  <a:srgbClr val="0066FF"/>
                </a:solidFill>
                <a:latin typeface="微软雅黑" panose="020b0503020204020204" pitchFamily="34" charset="-122"/>
                <a:ea typeface="微软雅黑" panose="020b0503020204020204" pitchFamily="34" charset="-122"/>
              </a:rPr>
              <a:t>组织业绩下降，会形成恶性循环；</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能＝岗，</a:t>
            </a:r>
            <a:r>
              <a:rPr lang="zh-CN" altLang="en-US" b="1">
                <a:solidFill>
                  <a:srgbClr val="0066FF"/>
                </a:solidFill>
                <a:latin typeface="微软雅黑" panose="020b0503020204020204" pitchFamily="34" charset="-122"/>
                <a:ea typeface="微软雅黑" panose="020b0503020204020204" pitchFamily="34" charset="-122"/>
              </a:rPr>
              <a:t>组织成熟、稳定，业绩上升，团队战斗力强。</a:t>
            </a:r>
            <a:endParaRPr lang="zh-CN" altLang="en-US" b="1">
              <a:solidFill>
                <a:srgbClr val="0066FF"/>
              </a:solidFill>
              <a:latin typeface="微软雅黑" panose="020b0503020204020204" pitchFamily="34" charset="-122"/>
              <a:ea typeface="微软雅黑" panose="020b0503020204020204" pitchFamily="34" charset="-122"/>
            </a:endParaRPr>
          </a:p>
        </p:txBody>
      </p:sp>
      <p:sp>
        <p:nvSpPr>
          <p:cNvPr id="33" name="TextBox 6"/>
          <p:cNvSpPr txBox="1"/>
          <p:nvPr/>
        </p:nvSpPr>
        <p:spPr>
          <a:xfrm>
            <a:off x="1201043" y="4653136"/>
            <a:ext cx="8631889" cy="452432"/>
          </a:xfrm>
          <a:prstGeom prst="rect">
            <a:avLst/>
          </a:prstGeom>
          <a:noFill/>
        </p:spPr>
        <p:txBody>
          <a:bodyPr wrap="square" rtlCol="0">
            <a:spAutoFit/>
          </a:bodyPr>
          <a:lstStyle/>
          <a:p>
            <a:pPr>
              <a:lnSpc>
                <a:spcPct val="130000"/>
              </a:lnSpc>
            </a:pPr>
            <a:r>
              <a:rPr lang="en-US" altLang="zh-CN" b="1">
                <a:solidFill>
                  <a:srgbClr val="FF0000"/>
                </a:solidFill>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观点</a:t>
            </a:r>
            <a:r>
              <a:rPr lang="en-US" altLang="zh-CN" b="1">
                <a:solidFill>
                  <a:srgbClr val="FF0000"/>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管理学者 詹姆斯</a:t>
            </a:r>
            <a:r>
              <a:rPr lang="en-US" altLang="zh-CN" b="1">
                <a:solidFill>
                  <a:srgbClr val="5F5E5C"/>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柯林斯</a:t>
            </a:r>
            <a:endParaRPr lang="zh-CN" altLang="en-US" b="1">
              <a:solidFill>
                <a:srgbClr val="FF85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201043" y="5142502"/>
            <a:ext cx="6480719" cy="806778"/>
            <a:chOff x="1129035" y="2773358"/>
            <a:chExt cx="6480719" cy="806778"/>
          </a:xfrm>
        </p:grpSpPr>
        <p:sp>
          <p:nvSpPr>
            <p:cNvPr id="35" name="圆角矩形 34"/>
            <p:cNvSpPr/>
            <p:nvPr/>
          </p:nvSpPr>
          <p:spPr>
            <a:xfrm>
              <a:off x="1129035" y="2922831"/>
              <a:ext cx="6480719" cy="657305"/>
            </a:xfrm>
            <a:prstGeom prst="roundRect">
              <a:avLst>
                <a:gd name="adj" fmla="val 4375"/>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7177706" y="2773358"/>
              <a:ext cx="288032" cy="206482"/>
            </a:xfrm>
            <a:prstGeom prst="triangle">
              <a:avLst>
                <a:gd name="adj"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FF"/>
                </a:solidFill>
              </a:endParaRPr>
            </a:p>
          </p:txBody>
        </p:sp>
        <p:sp>
          <p:nvSpPr>
            <p:cNvPr id="37" name="TextBox 6"/>
            <p:cNvSpPr txBox="1"/>
            <p:nvPr/>
          </p:nvSpPr>
          <p:spPr>
            <a:xfrm>
              <a:off x="1273050" y="3043974"/>
              <a:ext cx="6192688" cy="417358"/>
            </a:xfrm>
            <a:prstGeom prst="rect">
              <a:avLst/>
            </a:prstGeom>
            <a:noFill/>
          </p:spPr>
          <p:txBody>
            <a:bodyPr wrap="square" rtlCol="0">
              <a:spAutoFit/>
            </a:bodyPr>
            <a:lstStyle/>
            <a:p>
              <a:pPr>
                <a:lnSpc>
                  <a:spcPct val="130000"/>
                </a:lnSpc>
              </a:pPr>
              <a:r>
                <a:rPr lang="zh-CN" altLang="en-US" b="1">
                  <a:solidFill>
                    <a:schemeClr val="bg1"/>
                  </a:solidFill>
                  <a:latin typeface="微软雅黑" panose="020b0503020204020204" pitchFamily="34" charset="-122"/>
                  <a:ea typeface="微软雅黑" panose="020b0503020204020204" pitchFamily="34" charset="-122"/>
                </a:rPr>
                <a:t>将合适的人请上车，不合适的人请下车。</a:t>
              </a:r>
              <a:endParaRPr lang="zh-CN" altLang="zh-CN"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childTnLst>
                          </p:cTn>
                        </p:par>
                        <p:par>
                          <p:cTn id="17" fill="hold" nodeType="afterGroup">
                            <p:stCondLst>
                              <p:cond delay="1000"/>
                            </p:stCondLst>
                            <p:childTnLst>
                              <p:par>
                                <p:cTn id="18" presetID="2" presetClass="entr" presetSubtype="1" decel="100000"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ppt_x"/>
                                          </p:val>
                                        </p:tav>
                                        <p:tav tm="100000">
                                          <p:val>
                                            <p:strVal val="#ppt_x"/>
                                          </p:val>
                                        </p:tav>
                                      </p:tavLst>
                                    </p:anim>
                                    <p:anim calcmode="lin" valueType="num">
                                      <p:cBhvr additive="base">
                                        <p:cTn id="21"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098" name="Picture 2" descr="F:\360云盘\02-个人资料\！PPT图片及版面资源\06-PPT精选插图\03-人物\商务团队.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8540" y="2636912"/>
            <a:ext cx="7084891" cy="361329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全面考察原则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7719" y="1002272"/>
            <a:ext cx="423514" cy="369332"/>
            <a:chOff x="6084263" y="2834720"/>
            <a:chExt cx="423514"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4263" y="2834720"/>
              <a:ext cx="423514"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201043" y="1556792"/>
            <a:ext cx="10442748" cy="732508"/>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新人进来后是为了加强组织的战斗力，而不是拉后腿（</a:t>
            </a:r>
            <a:r>
              <a:rPr lang="zh-CN" altLang="en-US" sz="1600" b="1">
                <a:solidFill>
                  <a:srgbClr val="0066FF"/>
                </a:solidFill>
                <a:latin typeface="微软雅黑" panose="020b0503020204020204" pitchFamily="34" charset="-122"/>
                <a:ea typeface="微软雅黑" panose="020b0503020204020204" pitchFamily="34" charset="-122"/>
              </a:rPr>
              <a:t>招这个人能给公司带来什么好处？</a:t>
            </a:r>
            <a:r>
              <a:rPr lang="zh-CN" altLang="en-US" sz="1600">
                <a:solidFill>
                  <a:srgbClr val="5F5E5C"/>
                </a:solidFill>
                <a:latin typeface="微软雅黑" panose="020b0503020204020204" pitchFamily="34" charset="-122"/>
                <a:ea typeface="微软雅黑" panose="020b0503020204020204" pitchFamily="34" charset="-122"/>
              </a:rPr>
              <a:t>），除了考察应聘者的</a:t>
            </a:r>
            <a:r>
              <a:rPr lang="zh-CN" altLang="en-US" sz="1600" b="1">
                <a:solidFill>
                  <a:srgbClr val="0066FF"/>
                </a:solidFill>
                <a:latin typeface="微软雅黑" panose="020b0503020204020204" pitchFamily="34" charset="-122"/>
                <a:ea typeface="微软雅黑" panose="020b0503020204020204" pitchFamily="34" charset="-122"/>
              </a:rPr>
              <a:t>知识</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技能</a:t>
            </a:r>
            <a:r>
              <a:rPr lang="zh-CN" altLang="en-US" sz="1600">
                <a:solidFill>
                  <a:srgbClr val="5F5E5C"/>
                </a:solidFill>
                <a:latin typeface="微软雅黑" panose="020b0503020204020204" pitchFamily="34" charset="-122"/>
                <a:ea typeface="微软雅黑" panose="020b0503020204020204" pitchFamily="34" charset="-122"/>
              </a:rPr>
              <a:t>和</a:t>
            </a:r>
            <a:r>
              <a:rPr lang="zh-CN" altLang="en-US" sz="1600" b="1">
                <a:solidFill>
                  <a:srgbClr val="0066FF"/>
                </a:solidFill>
                <a:latin typeface="微软雅黑" panose="020b0503020204020204" pitchFamily="34" charset="-122"/>
                <a:ea typeface="微软雅黑" panose="020b0503020204020204" pitchFamily="34" charset="-122"/>
              </a:rPr>
              <a:t>能力</a:t>
            </a:r>
            <a:r>
              <a:rPr lang="zh-CN" altLang="en-US" sz="1600">
                <a:solidFill>
                  <a:srgbClr val="5F5E5C"/>
                </a:solidFill>
                <a:latin typeface="微软雅黑" panose="020b0503020204020204" pitchFamily="34" charset="-122"/>
                <a:ea typeface="微软雅黑" panose="020b0503020204020204" pitchFamily="34" charset="-122"/>
              </a:rPr>
              <a:t>之外，招聘时还需要对其</a:t>
            </a:r>
            <a:r>
              <a:rPr lang="zh-CN" altLang="en-US" sz="1600" b="1">
                <a:solidFill>
                  <a:srgbClr val="FF0000"/>
                </a:solidFill>
                <a:latin typeface="微软雅黑" panose="020b0503020204020204" pitchFamily="34" charset="-122"/>
                <a:ea typeface="微软雅黑" panose="020b0503020204020204" pitchFamily="34" charset="-122"/>
              </a:rPr>
              <a:t>价值观、态度</a:t>
            </a:r>
            <a:r>
              <a:rPr lang="zh-CN" altLang="en-US" sz="1600">
                <a:solidFill>
                  <a:srgbClr val="5F5E5C"/>
                </a:solidFill>
                <a:latin typeface="微软雅黑" panose="020b0503020204020204" pitchFamily="34" charset="-122"/>
                <a:ea typeface="微软雅黑" panose="020b0503020204020204" pitchFamily="34" charset="-122"/>
              </a:rPr>
              <a:t>方面进行考核。</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8763471" y="2636912"/>
            <a:ext cx="2952328" cy="3613297"/>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为什么宝洁这样的公司选人成功率非常高？宝洁更多关注</a:t>
            </a:r>
            <a:r>
              <a:rPr lang="zh-CN" altLang="en-US" sz="1600" b="1">
                <a:solidFill>
                  <a:srgbClr val="0066FF"/>
                </a:solidFill>
                <a:latin typeface="微软雅黑" panose="020b0503020204020204" pitchFamily="34" charset="-122"/>
                <a:ea typeface="微软雅黑" panose="020b0503020204020204" pitchFamily="34" charset="-122"/>
              </a:rPr>
              <a:t>内心层次</a:t>
            </a:r>
            <a:r>
              <a:rPr lang="zh-CN" altLang="en-US" sz="1600">
                <a:solidFill>
                  <a:srgbClr val="5F5E5C"/>
                </a:solidFill>
                <a:latin typeface="微软雅黑" panose="020b0503020204020204" pitchFamily="34" charset="-122"/>
                <a:ea typeface="微软雅黑" panose="020b0503020204020204" pitchFamily="34" charset="-122"/>
              </a:rPr>
              <a:t>的东西，包括你的</a:t>
            </a:r>
            <a:r>
              <a:rPr lang="zh-CN" altLang="en-US" sz="1600" b="1">
                <a:solidFill>
                  <a:srgbClr val="0066FF"/>
                </a:solidFill>
                <a:latin typeface="微软雅黑" panose="020b0503020204020204" pitchFamily="34" charset="-122"/>
                <a:ea typeface="微软雅黑" panose="020b0503020204020204" pitchFamily="34" charset="-122"/>
              </a:rPr>
              <a:t>求职动机、价值观、追求和素质特征、潜力</a:t>
            </a:r>
            <a:r>
              <a:rPr lang="zh-CN" altLang="en-US" sz="1600">
                <a:solidFill>
                  <a:srgbClr val="5F5E5C"/>
                </a:solidFill>
                <a:latin typeface="微软雅黑" panose="020b0503020204020204" pitchFamily="34" charset="-122"/>
                <a:ea typeface="微软雅黑" panose="020b0503020204020204" pitchFamily="34" charset="-122"/>
              </a:rPr>
              <a:t>等。中国很多企业选人时过多地关注候选人以往的经验，并希望候选人能把他所在公司先进的管理体系带过来，甚至希望把别人的制度换上自己企业的名字就用，其实这是选人非常大的隐患。</a:t>
            </a:r>
            <a:endParaRPr lang="zh-CN" altLang="zh-CN" sz="160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Tree>
  </p:cSld>
  <p:clrMapOvr>
    <a:masterClrMapping/>
  </p:clrMapOvr>
  <p:transition spd="slow">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着眼于战略和未来的原则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4513" y="1002272"/>
            <a:ext cx="429926" cy="369332"/>
            <a:chOff x="6081057" y="2834720"/>
            <a:chExt cx="429926"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1057" y="2834720"/>
              <a:ext cx="429926"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201043" y="1556792"/>
            <a:ext cx="10442748" cy="452432"/>
          </a:xfrm>
          <a:prstGeom prst="rect">
            <a:avLst/>
          </a:prstGeom>
          <a:noFill/>
        </p:spPr>
        <p:txBody>
          <a:bodyPr wrap="square" rtlCol="0">
            <a:spAutoFit/>
          </a:bodyPr>
          <a:lstStyle/>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招聘工作要紧跟公司的</a:t>
            </a:r>
            <a:r>
              <a:rPr lang="zh-CN" altLang="en-US" b="1">
                <a:solidFill>
                  <a:srgbClr val="0066FF"/>
                </a:solidFill>
                <a:latin typeface="微软雅黑" panose="020b0503020204020204" pitchFamily="34" charset="-122"/>
                <a:ea typeface="微软雅黑" panose="020b0503020204020204" pitchFamily="34" charset="-122"/>
              </a:rPr>
              <a:t>人力资源战略</a:t>
            </a:r>
            <a:r>
              <a:rPr lang="zh-CN" altLang="en-US" b="1">
                <a:solidFill>
                  <a:srgbClr val="5F5E5C"/>
                </a:solidFill>
                <a:latin typeface="微软雅黑" panose="020b0503020204020204" pitchFamily="34" charset="-122"/>
                <a:ea typeface="微软雅黑" panose="020b0503020204020204" pitchFamily="34" charset="-122"/>
              </a:rPr>
              <a:t>。同时，招聘要重视应聘者的综合素质和</a:t>
            </a:r>
            <a:r>
              <a:rPr lang="zh-CN" altLang="en-US" b="1">
                <a:solidFill>
                  <a:srgbClr val="0066FF"/>
                </a:solidFill>
                <a:latin typeface="微软雅黑" panose="020b0503020204020204" pitchFamily="34" charset="-122"/>
                <a:ea typeface="微软雅黑" panose="020b0503020204020204" pitchFamily="34" charset="-122"/>
              </a:rPr>
              <a:t>潜在发展能力</a:t>
            </a:r>
            <a:r>
              <a:rPr lang="zh-CN" altLang="en-US" b="1">
                <a:solidFill>
                  <a:srgbClr val="5F5E5C"/>
                </a:solidFill>
                <a:latin typeface="微软雅黑" panose="020b0503020204020204" pitchFamily="34" charset="-122"/>
                <a:ea typeface="微软雅黑" panose="020b0503020204020204" pitchFamily="34" charset="-122"/>
              </a:rPr>
              <a:t>。</a:t>
            </a:r>
            <a:endParaRPr lang="zh-CN" altLang="zh-CN" b="1">
              <a:solidFill>
                <a:srgbClr val="0066FF"/>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8403431" y="2920295"/>
            <a:ext cx="3312368" cy="2092881"/>
          </a:xfrm>
          <a:prstGeom prst="rect">
            <a:avLst/>
          </a:prstGeom>
          <a:noFill/>
        </p:spPr>
        <p:txBody>
          <a:bodyPr wrap="square" rtlCol="0">
            <a:spAutoFit/>
          </a:bodyPr>
          <a:lstStyle/>
          <a:p>
            <a:pPr>
              <a:lnSpc>
                <a:spcPct val="130000"/>
              </a:lnSpc>
            </a:pPr>
            <a:r>
              <a:rPr lang="zh-CN" altLang="en-US" sz="1600" b="1">
                <a:solidFill>
                  <a:srgbClr val="0066FF"/>
                </a:solidFill>
                <a:latin typeface="微软雅黑" panose="020b0503020204020204" pitchFamily="34" charset="-122"/>
                <a:ea typeface="微软雅黑" panose="020b0503020204020204" pitchFamily="34" charset="-122"/>
              </a:rPr>
              <a:t>应聘者的学习能力比他们已经获得的技能显得更为重要。</a:t>
            </a:r>
            <a:r>
              <a:rPr lang="zh-CN" altLang="en-US" sz="1600">
                <a:solidFill>
                  <a:srgbClr val="5F5E5C"/>
                </a:solidFill>
                <a:latin typeface="微软雅黑" panose="020b0503020204020204" pitchFamily="34" charset="-122"/>
                <a:ea typeface="微软雅黑" panose="020b0503020204020204" pitchFamily="34" charset="-122"/>
              </a:rPr>
              <a:t>要招聘优秀的而不只是达到底线的候选人</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b="1">
                <a:solidFill>
                  <a:srgbClr val="FF0000"/>
                </a:solidFill>
                <a:latin typeface="微软雅黑" panose="020b0503020204020204" pitchFamily="34" charset="-122"/>
                <a:ea typeface="微软雅黑" panose="020b0503020204020204" pitchFamily="34" charset="-122"/>
              </a:rPr>
              <a:t>今天的选拔质量决定了</a:t>
            </a:r>
            <a:r>
              <a:rPr lang="en-US" altLang="zh-CN" b="1">
                <a:solidFill>
                  <a:srgbClr val="FF0000"/>
                </a:solidFill>
                <a:latin typeface="微软雅黑" panose="020b0503020204020204" pitchFamily="34" charset="-122"/>
                <a:ea typeface="微软雅黑" panose="020b0503020204020204" pitchFamily="34" charset="-122"/>
              </a:rPr>
              <a:t>5</a:t>
            </a:r>
            <a:r>
              <a:rPr lang="zh-CN" altLang="en-US" b="1">
                <a:solidFill>
                  <a:srgbClr val="FF0000"/>
                </a:solidFill>
                <a:latin typeface="微软雅黑" panose="020b0503020204020204" pitchFamily="34" charset="-122"/>
                <a:ea typeface="微软雅黑" panose="020b0503020204020204" pitchFamily="34" charset="-122"/>
              </a:rPr>
              <a:t>年后的干部质量！</a:t>
            </a:r>
            <a:r>
              <a:rPr lang="zh-CN" altLang="en-US" sz="1600">
                <a:solidFill>
                  <a:srgbClr val="5F5E5C"/>
                </a:solidFill>
                <a:latin typeface="微软雅黑" panose="020b0503020204020204" pitchFamily="34" charset="-122"/>
                <a:ea typeface="微软雅黑" panose="020b0503020204020204" pitchFamily="34" charset="-122"/>
              </a:rPr>
              <a:t>同时，选人工作永远不要停止（人力储备）。</a:t>
            </a:r>
            <a:endParaRPr lang="zh-CN" altLang="zh-CN" sz="1600">
              <a:solidFill>
                <a:srgbClr val="0070C0"/>
              </a:solidFill>
              <a:latin typeface="微软雅黑" panose="020b0503020204020204" pitchFamily="34" charset="-122"/>
              <a:ea typeface="微软雅黑" panose="020b0503020204020204" pitchFamily="34" charset="-122"/>
            </a:endParaRPr>
          </a:p>
        </p:txBody>
      </p:sp>
      <p:pic>
        <p:nvPicPr>
          <p:cNvPr id="5122" name="Picture 2" descr="F:\360云盘\02-个人资料\！PPT图片及版面资源\06-PPT精选插图\03-人物\barrister-1.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7984" y="2551664"/>
            <a:ext cx="6981431" cy="369854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 name="矩形 9"/>
          <p:cNvSpPr/>
          <p:nvPr/>
        </p:nvSpPr>
        <p:spPr>
          <a:xfrm>
            <a:off x="8114508" y="2754304"/>
            <a:ext cx="3456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1+#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3"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“快速抢人”的原则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7719" y="1002272"/>
            <a:ext cx="423514" cy="369332"/>
            <a:chOff x="6084263" y="2834720"/>
            <a:chExt cx="423514"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4263" y="2834720"/>
              <a:ext cx="423514"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201042" y="1556792"/>
            <a:ext cx="10613133" cy="777457"/>
          </a:xfrm>
          <a:prstGeom prst="rect">
            <a:avLst/>
          </a:prstGeom>
          <a:noFill/>
        </p:spPr>
        <p:txBody>
          <a:bodyPr wrap="square" rtlCol="0">
            <a:spAutoFit/>
          </a:bodyPr>
          <a:lstStyle/>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无论是一线作业人员还是办公室白领员工，现在的人才供求市场都逐渐由</a:t>
            </a:r>
            <a:r>
              <a:rPr lang="zh-CN" altLang="en-US" b="1">
                <a:solidFill>
                  <a:srgbClr val="0066FF"/>
                </a:solidFill>
                <a:latin typeface="微软雅黑" panose="020b0503020204020204" pitchFamily="34" charset="-122"/>
                <a:ea typeface="微软雅黑" panose="020b0503020204020204" pitchFamily="34" charset="-122"/>
              </a:rPr>
              <a:t>“招人”阶段渐渐转向“抢人”的阶段。</a:t>
            </a:r>
            <a:endParaRPr lang="zh-CN" altLang="zh-CN" b="1">
              <a:solidFill>
                <a:srgbClr val="0066FF"/>
              </a:solidFill>
              <a:latin typeface="微软雅黑" panose="020b0503020204020204" pitchFamily="34" charset="-122"/>
              <a:ea typeface="微软雅黑" panose="020b0503020204020204" pitchFamily="34" charset="-122"/>
            </a:endParaRPr>
          </a:p>
        </p:txBody>
      </p:sp>
      <p:pic>
        <p:nvPicPr>
          <p:cNvPr id="9" name="Picture 2" descr="F:\360云盘\02-个人资料\！PPT图片及版面资源\06-PPT精选插图\03-人物\240425-1210142125067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53909" y="2396652"/>
            <a:ext cx="6260267" cy="391266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1201042" y="2492896"/>
            <a:ext cx="4106045"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随着中国</a:t>
            </a:r>
            <a:r>
              <a:rPr lang="en-US" altLang="zh-CN" sz="1600">
                <a:solidFill>
                  <a:srgbClr val="5F5E5C"/>
                </a:solidFill>
                <a:latin typeface="微软雅黑" panose="020b0503020204020204" pitchFamily="34" charset="-122"/>
                <a:ea typeface="微软雅黑" panose="020b0503020204020204" pitchFamily="34" charset="-122"/>
              </a:rPr>
              <a:t>30</a:t>
            </a:r>
            <a:r>
              <a:rPr lang="zh-CN" altLang="en-US" sz="1600">
                <a:solidFill>
                  <a:srgbClr val="5F5E5C"/>
                </a:solidFill>
                <a:latin typeface="微软雅黑" panose="020b0503020204020204" pitchFamily="34" charset="-122"/>
                <a:ea typeface="微软雅黑" panose="020b0503020204020204" pitchFamily="34" charset="-122"/>
              </a:rPr>
              <a:t>多年计划生育的影响，中国的</a:t>
            </a:r>
            <a:r>
              <a:rPr lang="zh-CN" altLang="en-US" sz="1600" b="1">
                <a:solidFill>
                  <a:srgbClr val="FF0000"/>
                </a:solidFill>
                <a:latin typeface="微软雅黑" panose="020b0503020204020204" pitchFamily="34" charset="-122"/>
                <a:ea typeface="微软雅黑" panose="020b0503020204020204" pitchFamily="34" charset="-122"/>
              </a:rPr>
              <a:t>人口红利逐渐结束</a:t>
            </a:r>
            <a:r>
              <a:rPr lang="zh-CN" altLang="en-US" sz="1600">
                <a:solidFill>
                  <a:srgbClr val="5F5E5C"/>
                </a:solidFill>
                <a:latin typeface="微软雅黑" panose="020b0503020204020204" pitchFamily="34" charset="-122"/>
                <a:ea typeface="微软雅黑" panose="020b0503020204020204" pitchFamily="34" charset="-122"/>
              </a:rPr>
              <a:t>，且</a:t>
            </a:r>
            <a:r>
              <a:rPr lang="zh-CN" altLang="en-US" sz="1600" b="1">
                <a:solidFill>
                  <a:srgbClr val="FF0000"/>
                </a:solidFill>
                <a:latin typeface="微软雅黑" panose="020b0503020204020204" pitchFamily="34" charset="-122"/>
                <a:ea typeface="微软雅黑" panose="020b0503020204020204" pitchFamily="34" charset="-122"/>
              </a:rPr>
              <a:t>前沿城市生活成本越来越高</a:t>
            </a:r>
            <a:r>
              <a:rPr lang="zh-CN" altLang="en-US" sz="1600">
                <a:solidFill>
                  <a:srgbClr val="5F5E5C"/>
                </a:solidFill>
                <a:latin typeface="微软雅黑" panose="020b0503020204020204" pitchFamily="34" charset="-122"/>
                <a:ea typeface="微软雅黑" panose="020b0503020204020204" pitchFamily="34" charset="-122"/>
              </a:rPr>
              <a:t>，因此，一线作业人员的“用工荒”频频出现。另外，求职招聘的过程是一个双向选择的过程，</a:t>
            </a:r>
            <a:r>
              <a:rPr lang="zh-CN" altLang="en-US" sz="1600" b="1">
                <a:solidFill>
                  <a:srgbClr val="0066FF"/>
                </a:solidFill>
                <a:latin typeface="微软雅黑" panose="020b0503020204020204" pitchFamily="34" charset="-122"/>
                <a:ea typeface="微软雅黑" panose="020b0503020204020204" pitchFamily="34" charset="-122"/>
              </a:rPr>
              <a:t>应聘者的选择机会也非常多</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zh-CN" sz="1600">
              <a:solidFill>
                <a:srgbClr val="0070C0"/>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1201042" y="4581128"/>
            <a:ext cx="4106045"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因此，如果企业不迅猛出击、快速行动，那么人才可能就会被其他企业抢走。这一点尤其体现在每年春秋两季的校园招聘会上。因此，从简历筛选到组织面试，从录用决策到录用通知，都必须要</a:t>
            </a:r>
            <a:r>
              <a:rPr lang="zh-CN" altLang="en-US" sz="1600" b="1">
                <a:solidFill>
                  <a:srgbClr val="0066FF"/>
                </a:solidFill>
                <a:latin typeface="微软雅黑" panose="020b0503020204020204" pitchFamily="34" charset="-122"/>
                <a:ea typeface="微软雅黑" panose="020b0503020204020204" pitchFamily="34" charset="-122"/>
              </a:rPr>
              <a:t>迅速快捷，不容迟缓。</a:t>
            </a:r>
            <a:endParaRPr lang="zh-CN" altLang="zh-CN" sz="1600" b="1">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P spid="1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C:\Documents and Settings\t11318\桌面\image24.JPG"/>
          <p:cNvPicPr>
            <a:picLocks noChangeAspect="1" noChangeArrowheads="1"/>
          </p:cNvPicPr>
          <p:nvPr/>
        </p:nvPicPr>
        <p:blipFill>
          <a:blip r:embed="rId2"/>
          <a:stretch>
            <a:fillRect/>
          </a:stretch>
        </p:blipFill>
        <p:spPr bwMode="auto">
          <a:xfrm>
            <a:off x="5049005" y="2564905"/>
            <a:ext cx="6765171" cy="352839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主动发现人才不放过的原则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3712" y="1002272"/>
            <a:ext cx="431528" cy="369332"/>
            <a:chOff x="6080256" y="2834720"/>
            <a:chExt cx="431528"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80256" y="2834720"/>
              <a:ext cx="431528"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TextBox 6"/>
          <p:cNvSpPr txBox="1"/>
          <p:nvPr/>
        </p:nvSpPr>
        <p:spPr>
          <a:xfrm>
            <a:off x="1201042" y="1556792"/>
            <a:ext cx="10613133" cy="452432"/>
          </a:xfrm>
          <a:prstGeom prst="rect">
            <a:avLst/>
          </a:prstGeom>
          <a:noFill/>
        </p:spPr>
        <p:txBody>
          <a:bodyPr wrap="square" rtlCol="0">
            <a:spAutoFit/>
          </a:bodyPr>
          <a:lstStyle/>
          <a:p>
            <a:pPr>
              <a:lnSpc>
                <a:spcPct val="130000"/>
              </a:lnSpc>
            </a:pPr>
            <a:r>
              <a:rPr lang="zh-CN" altLang="en-US" b="1">
                <a:solidFill>
                  <a:srgbClr val="FF0000"/>
                </a:solidFill>
                <a:latin typeface="微软雅黑" panose="020b0503020204020204" pitchFamily="34" charset="-122"/>
                <a:ea typeface="微软雅黑" panose="020b0503020204020204" pitchFamily="34" charset="-122"/>
              </a:rPr>
              <a:t>千军易得，一将难求。</a:t>
            </a:r>
            <a:r>
              <a:rPr lang="zh-CN" altLang="en-US" b="1">
                <a:solidFill>
                  <a:srgbClr val="5F5E5C"/>
                </a:solidFill>
                <a:latin typeface="微软雅黑" panose="020b0503020204020204" pitchFamily="34" charset="-122"/>
                <a:ea typeface="微软雅黑" panose="020b0503020204020204" pitchFamily="34" charset="-122"/>
              </a:rPr>
              <a:t>顶级管理大师都深知：</a:t>
            </a:r>
            <a:r>
              <a:rPr lang="zh-CN" altLang="en-US" b="1">
                <a:solidFill>
                  <a:srgbClr val="0066FF"/>
                </a:solidFill>
                <a:latin typeface="微软雅黑" panose="020b0503020204020204" pitchFamily="34" charset="-122"/>
                <a:ea typeface="微软雅黑" panose="020b0503020204020204" pitchFamily="34" charset="-122"/>
              </a:rPr>
              <a:t>搜寻天才比训练天才更重要。</a:t>
            </a:r>
            <a:endParaRPr lang="zh-CN" altLang="zh-CN" b="1">
              <a:solidFill>
                <a:srgbClr val="0066FF"/>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1201042" y="2492896"/>
            <a:ext cx="3529981" cy="3293209"/>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当我们发现了特种人才，就要象发现了</a:t>
            </a:r>
            <a:r>
              <a:rPr lang="zh-CN" altLang="en-US" sz="1600" b="1">
                <a:solidFill>
                  <a:srgbClr val="0066FF"/>
                </a:solidFill>
                <a:latin typeface="微软雅黑" panose="020b0503020204020204" pitchFamily="34" charset="-122"/>
                <a:ea typeface="微软雅黑" panose="020b0503020204020204" pitchFamily="34" charset="-122"/>
              </a:rPr>
              <a:t>梦中追寻多年而不遇的恋人一样，应大胆表白，真诚追求，</a:t>
            </a:r>
            <a:r>
              <a:rPr lang="zh-CN" altLang="en-US" sz="1600" b="1">
                <a:solidFill>
                  <a:srgbClr val="FF0000"/>
                </a:solidFill>
                <a:latin typeface="微软雅黑" panose="020b0503020204020204" pitchFamily="34" charset="-122"/>
                <a:ea typeface="微软雅黑" panose="020b0503020204020204" pitchFamily="34" charset="-122"/>
              </a:rPr>
              <a:t>绝不错失来之不易的罕见机会。</a:t>
            </a:r>
            <a:r>
              <a:rPr lang="zh-CN" altLang="en-US" sz="1600">
                <a:solidFill>
                  <a:srgbClr val="5F5E5C"/>
                </a:solidFill>
                <a:latin typeface="微软雅黑" panose="020b0503020204020204" pitchFamily="34" charset="-122"/>
                <a:ea typeface="微软雅黑" panose="020b0503020204020204" pitchFamily="34" charset="-122"/>
              </a:rPr>
              <a:t>对于后天的特种训练，一个资质稀松平常的人，就算再努力也只可能成为一般高手。比如，微软的理念就是：招聘天下最聪明的人（微软公司的人才招募政策就是毫无保留地、一门心思地在最聪明者中发现各种人才。）</a:t>
            </a:r>
            <a:endParaRPr lang="zh-CN" altLang="zh-CN" sz="160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公平守法原则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182910" y="1002272"/>
            <a:ext cx="433132" cy="369332"/>
            <a:chOff x="6079454" y="2834720"/>
            <a:chExt cx="433132"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79454" y="2834720"/>
              <a:ext cx="433132"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0" name="TextBox 6"/>
          <p:cNvSpPr txBox="1"/>
          <p:nvPr/>
        </p:nvSpPr>
        <p:spPr>
          <a:xfrm>
            <a:off x="1201042" y="1556792"/>
            <a:ext cx="5474197" cy="137268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招聘要遵守国家关于平等就业的相关法律、法规和政策，向所有应聘人员提供平等的聘用机会：</a:t>
            </a:r>
            <a:r>
              <a:rPr lang="zh-CN" altLang="en-US" sz="1600" b="1">
                <a:solidFill>
                  <a:srgbClr val="0066FF"/>
                </a:solidFill>
                <a:latin typeface="微软雅黑" panose="020b0503020204020204" pitchFamily="34" charset="-122"/>
                <a:ea typeface="微软雅黑" panose="020b0503020204020204" pitchFamily="34" charset="-122"/>
              </a:rPr>
              <a:t>即不论性别、婚姻状况、宗教信仰、肤色、种族、民族、地区或社会背景等等，人人都享有平等的竞争机会。</a:t>
            </a:r>
            <a:endParaRPr lang="zh-CN" altLang="zh-CN" sz="1600" b="1">
              <a:solidFill>
                <a:srgbClr val="0066FF"/>
              </a:solidFill>
              <a:latin typeface="微软雅黑" panose="020b0503020204020204" pitchFamily="34" charset="-122"/>
              <a:ea typeface="微软雅黑" panose="020b0503020204020204" pitchFamily="34" charset="-122"/>
            </a:endParaRPr>
          </a:p>
        </p:txBody>
      </p:sp>
      <p:pic>
        <p:nvPicPr>
          <p:cNvPr id="2050" name="Picture 2" descr="C:\Documents and Settings\t11318\桌面\未标题-1 拷贝.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37424" y="1916832"/>
            <a:ext cx="4778375" cy="407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矩形 6"/>
          <p:cNvSpPr>
            <a:spLocks noChangeArrowheads="1"/>
          </p:cNvSpPr>
          <p:nvPr/>
        </p:nvSpPr>
        <p:spPr bwMode="auto">
          <a:xfrm>
            <a:off x="1633091" y="980728"/>
            <a:ext cx="4846640" cy="41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Aft>
                <a:spcPts val="500"/>
              </a:spcAft>
            </a:pPr>
            <a:r>
              <a:rPr lang="zh-CN" altLang="en-US" sz="2000">
                <a:solidFill>
                  <a:srgbClr val="5F5E5C"/>
                </a:solidFill>
                <a:latin typeface="华康俪金黑W8(P)" pitchFamily="34" charset="-122"/>
                <a:ea typeface="华康俪金黑W8(P)" pitchFamily="34" charset="-122"/>
              </a:rPr>
              <a:t>规范操作原则</a:t>
            </a:r>
            <a:endParaRPr lang="zh-CN" altLang="en-US" sz="2000">
              <a:solidFill>
                <a:srgbClr val="5F5E5C"/>
              </a:solidFill>
              <a:latin typeface="华康俪金黑W8(P)" pitchFamily="34" charset="-122"/>
              <a:ea typeface="华康俪金黑W8(P)" pitchFamily="34" charset="-122"/>
            </a:endParaRPr>
          </a:p>
        </p:txBody>
      </p:sp>
      <p:grpSp>
        <p:nvGrpSpPr>
          <p:cNvPr id="28" name="组合 27"/>
          <p:cNvGrpSpPr/>
          <p:nvPr/>
        </p:nvGrpSpPr>
        <p:grpSpPr>
          <a:xfrm>
            <a:off x="1200543" y="1002272"/>
            <a:ext cx="397866" cy="369332"/>
            <a:chOff x="6097087" y="2834720"/>
            <a:chExt cx="397866" cy="369332"/>
          </a:xfrm>
        </p:grpSpPr>
        <p:sp>
          <p:nvSpPr>
            <p:cNvPr id="29" name="椭圆 28"/>
            <p:cNvSpPr/>
            <p:nvPr/>
          </p:nvSpPr>
          <p:spPr bwMode="auto">
            <a:xfrm>
              <a:off x="6134020" y="2857386"/>
              <a:ext cx="324000" cy="324000"/>
            </a:xfrm>
            <a:prstGeom prst="ellipse">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105535" fontAlgn="auto">
                <a:spcBef>
                  <a:spcPct val="0"/>
                </a:spcBef>
                <a:spcAft>
                  <a:spcPct val="0"/>
                </a:spcAft>
                <a:defRPr/>
              </a:pPr>
              <a:endParaRPr lang="zh-CN" altLang="en-US" sz="1600">
                <a:solidFill>
                  <a:srgbClr val="0066FF"/>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47"/>
            <p:cNvSpPr txBox="1"/>
            <p:nvPr/>
          </p:nvSpPr>
          <p:spPr>
            <a:xfrm>
              <a:off x="6097087" y="2834720"/>
              <a:ext cx="397866" cy="369332"/>
            </a:xfrm>
            <a:prstGeom prst="rect">
              <a:avLst/>
            </a:prstGeom>
            <a:noFill/>
          </p:spPr>
          <p:txBody>
            <a:bodyPr wrap="none" rtlCol="0">
              <a:spAutoFit/>
            </a:bodyPr>
            <a:lstStyle/>
            <a:p>
              <a:pPr algn="ctr"/>
              <a:r>
                <a:rPr lang="en-US" altLang="zh-CN">
                  <a:solidFill>
                    <a:schemeClr val="bg1"/>
                  </a:solidFill>
                  <a:latin typeface="Impact" panose="020b0806030902050204" pitchFamily="34" charset="0"/>
                  <a:ea typeface="Arial Unicode MS" panose="020b0604020202020204" pitchFamily="34" charset="-122"/>
                  <a:cs typeface="Arial Unicode MS" panose="020b0604020202020204" pitchFamily="34" charset="-122"/>
                </a:rPr>
                <a:t>07</a:t>
              </a:r>
              <a:endParaRPr lang="zh-CN" altLang="en-US">
                <a:solidFill>
                  <a:schemeClr val="bg1"/>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12" name="TextBox 6"/>
          <p:cNvSpPr txBox="1"/>
          <p:nvPr/>
        </p:nvSpPr>
        <p:spPr>
          <a:xfrm>
            <a:off x="1201042" y="1556792"/>
            <a:ext cx="2305845" cy="3293209"/>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招聘工作是非常专业化的人力资源管理工作，</a:t>
            </a:r>
            <a:r>
              <a:rPr lang="zh-CN" altLang="en-US" sz="1600" b="1">
                <a:solidFill>
                  <a:srgbClr val="0066FF"/>
                </a:solidFill>
                <a:latin typeface="微软雅黑" panose="020b0503020204020204" pitchFamily="34" charset="-122"/>
                <a:ea typeface="微软雅黑" panose="020b0503020204020204" pitchFamily="34" charset="-122"/>
              </a:rPr>
              <a:t>应建立规范的招聘管理制度（含流程、表单）以及科学实用的人才甄选工具和方法来指导招聘工作。</a:t>
            </a:r>
            <a:r>
              <a:rPr lang="zh-CN" altLang="en-US" sz="1600">
                <a:solidFill>
                  <a:srgbClr val="5F5E5C"/>
                </a:solidFill>
                <a:latin typeface="微软雅黑" panose="020b0503020204020204" pitchFamily="34" charset="-122"/>
                <a:ea typeface="微软雅黑" panose="020b0503020204020204" pitchFamily="34" charset="-122"/>
              </a:rPr>
              <a:t>招聘工作由人力资源部统一管理，并组织实施，</a:t>
            </a:r>
            <a:r>
              <a:rPr lang="zh-CN" altLang="en-US" sz="1600" b="1">
                <a:solidFill>
                  <a:srgbClr val="FF0000"/>
                </a:solidFill>
                <a:latin typeface="微软雅黑" panose="020b0503020204020204" pitchFamily="34" charset="-122"/>
                <a:ea typeface="微软雅黑" panose="020b0503020204020204" pitchFamily="34" charset="-122"/>
              </a:rPr>
              <a:t>各部门不得自行招聘。</a:t>
            </a:r>
            <a:endParaRPr lang="zh-CN" altLang="zh-CN" sz="1600" b="1">
              <a:solidFill>
                <a:srgbClr val="FF0000"/>
              </a:solidFill>
              <a:latin typeface="微软雅黑" panose="020b0503020204020204" pitchFamily="34" charset="-122"/>
              <a:ea typeface="微软雅黑" panose="020b0503020204020204" pitchFamily="34" charset="-122"/>
            </a:endParaRPr>
          </a:p>
        </p:txBody>
      </p:sp>
      <p:pic>
        <p:nvPicPr>
          <p:cNvPr id="3076" name="Picture 4" descr="C:\Documents and Settings\t11318\桌面\未标题-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78350" y="1609725"/>
            <a:ext cx="7620000" cy="5248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1057152" y="2295606"/>
            <a:ext cx="10802663" cy="3581666"/>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36647" y="2060848"/>
            <a:ext cx="695377" cy="4066997"/>
          </a:xfrm>
          <a:prstGeom prst="rect">
            <a:avLst/>
          </a:prstGeom>
          <a:solidFill>
            <a:srgbClr val="0066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lIns="0" rIns="0" rtlCol="0" anchor="ctr"/>
          <a:lstStyle/>
          <a:p>
            <a:pPr algn="ctr">
              <a:lnSpc>
                <a:spcPct val="123000"/>
              </a:lnSpc>
            </a:pPr>
            <a:r>
              <a:rPr lang="en-US" altLang="zh-CN" sz="2400">
                <a:latin typeface="华康俪金黑W8(P)" pitchFamily="34" charset="-122"/>
                <a:ea typeface="华康俪金黑W8(P)" pitchFamily="34" charset="-122"/>
              </a:rPr>
              <a:t>【</a:t>
            </a:r>
            <a:r>
              <a:rPr lang="zh-CN" altLang="en-US" sz="2400">
                <a:latin typeface="华康俪金黑W8(P)" pitchFamily="34" charset="-122"/>
                <a:ea typeface="华康俪金黑W8(P)" pitchFamily="34" charset="-122"/>
              </a:rPr>
              <a:t>案例</a:t>
            </a:r>
            <a:r>
              <a:rPr lang="en-US" altLang="zh-CN" sz="2400">
                <a:latin typeface="华康俪金黑W8(P)" pitchFamily="34" charset="-122"/>
                <a:ea typeface="华康俪金黑W8(P)" pitchFamily="34" charset="-122"/>
              </a:rPr>
              <a:t>】</a:t>
            </a:r>
            <a:r>
              <a:rPr lang="zh-CN" altLang="en-US" sz="2400">
                <a:latin typeface="华康俪金黑W8(P)" pitchFamily="34" charset="-122"/>
                <a:ea typeface="华康俪金黑W8(P)" pitchFamily="34" charset="-122"/>
              </a:rPr>
              <a:t>华为招聘的</a:t>
            </a:r>
            <a:r>
              <a:rPr lang="en-US" altLang="zh-CN" sz="2400">
                <a:latin typeface="华康俪金黑W8(P)" pitchFamily="34" charset="-122"/>
                <a:ea typeface="华康俪金黑W8(P)" pitchFamily="34" charset="-122"/>
              </a:rPr>
              <a:t>7</a:t>
            </a:r>
            <a:r>
              <a:rPr lang="zh-CN" altLang="en-US" sz="2400">
                <a:latin typeface="华康俪金黑W8(P)" pitchFamily="34" charset="-122"/>
                <a:ea typeface="华康俪金黑W8(P)" pitchFamily="34" charset="-122"/>
              </a:rPr>
              <a:t>大原则</a:t>
            </a:r>
            <a:endParaRPr lang="zh-CN" altLang="en-US" sz="2400">
              <a:latin typeface="华康俪金黑W8(P)" pitchFamily="34" charset="-122"/>
              <a:ea typeface="华康俪金黑W8(P)" pitchFamily="34" charset="-122"/>
            </a:endParaRPr>
          </a:p>
        </p:txBody>
      </p:sp>
      <p:sp>
        <p:nvSpPr>
          <p:cNvPr id="9" name="TextBox 6"/>
          <p:cNvSpPr txBox="1"/>
          <p:nvPr/>
        </p:nvSpPr>
        <p:spPr>
          <a:xfrm>
            <a:off x="2150149" y="2522882"/>
            <a:ext cx="3156938" cy="3093154"/>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华为的成功很大程度上是其人才战略的成功，而员工招聘是企业获取人才以保持自身活力和健康发展的重要环节。华为进行招聘始终遵循一个原则：</a:t>
            </a:r>
            <a:endParaRPr lang="en-US" altLang="zh-CN" sz="1600">
              <a:solidFill>
                <a:srgbClr val="5F5E5C"/>
              </a:solidFill>
              <a:latin typeface="微软雅黑" panose="020b0503020204020204" pitchFamily="34" charset="-122"/>
              <a:ea typeface="微软雅黑" panose="020b0503020204020204" pitchFamily="34" charset="-122"/>
            </a:endParaRPr>
          </a:p>
          <a:p>
            <a:pPr>
              <a:lnSpc>
                <a:spcPct val="130000"/>
              </a:lnSpc>
            </a:pPr>
            <a:endParaRPr lang="en-US" altLang="zh-CN" sz="1600" b="1">
              <a:solidFill>
                <a:srgbClr val="5F5E5C"/>
              </a:solidFill>
              <a:latin typeface="微软雅黑" panose="020b0503020204020204" pitchFamily="34" charset="-122"/>
              <a:ea typeface="微软雅黑" panose="020b0503020204020204" pitchFamily="34" charset="-122"/>
            </a:endParaRPr>
          </a:p>
          <a:p>
            <a:pPr>
              <a:lnSpc>
                <a:spcPct val="130000"/>
              </a:lnSpc>
            </a:pPr>
            <a:r>
              <a:rPr lang="zh-CN" altLang="en-US" b="1">
                <a:solidFill>
                  <a:srgbClr val="0066FF"/>
                </a:solidFill>
                <a:latin typeface="微软雅黑" panose="020b0503020204020204" pitchFamily="34" charset="-122"/>
                <a:ea typeface="微软雅黑" panose="020b0503020204020204" pitchFamily="34" charset="-122"/>
              </a:rPr>
              <a:t>招聘公司规划中最需要的人才，做到让所有招聘到的员工都能人尽其才。</a:t>
            </a:r>
            <a:endParaRPr lang="zh-CN" altLang="zh-CN" b="1">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5595119" y="2924944"/>
            <a:ext cx="5976664" cy="2671437"/>
          </a:xfrm>
          <a:prstGeom prst="rect">
            <a:avLst/>
          </a:prstGeom>
          <a:noFill/>
        </p:spPr>
        <p:txBody>
          <a:bodyPr wrap="square" rtlCol="0">
            <a:spAutoFit/>
          </a:bodyPr>
          <a:lstStyle/>
          <a:p>
            <a:pPr>
              <a:lnSpc>
                <a:spcPct val="135000"/>
              </a:lnSpc>
            </a:pPr>
            <a:r>
              <a:rPr lang="zh-CN" altLang="en-US" b="1">
                <a:solidFill>
                  <a:srgbClr val="5F5E5C"/>
                </a:solidFill>
                <a:latin typeface="微软雅黑" panose="020b0503020204020204" pitchFamily="34" charset="-122"/>
                <a:ea typeface="微软雅黑" panose="020b0503020204020204" pitchFamily="34" charset="-122"/>
              </a:rPr>
              <a:t>原则</a:t>
            </a:r>
            <a:r>
              <a:rPr lang="en-US" altLang="zh-CN" b="1">
                <a:solidFill>
                  <a:srgbClr val="5F5E5C"/>
                </a:solidFill>
                <a:latin typeface="微软雅黑" panose="020b0503020204020204" pitchFamily="34" charset="-122"/>
                <a:ea typeface="微软雅黑" panose="020b0503020204020204" pitchFamily="34" charset="-122"/>
              </a:rPr>
              <a:t>1</a:t>
            </a:r>
            <a:r>
              <a:rPr lang="zh-CN" altLang="en-US" b="1">
                <a:solidFill>
                  <a:srgbClr val="5F5E5C"/>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最合适的，就是最好的；</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a:solidFill>
                  <a:srgbClr val="5F5E5C"/>
                </a:solidFill>
                <a:latin typeface="微软雅黑" panose="020b0503020204020204" pitchFamily="34" charset="-122"/>
                <a:ea typeface="微软雅黑" panose="020b0503020204020204" pitchFamily="34" charset="-122"/>
              </a:rPr>
              <a:t>原则</a:t>
            </a:r>
            <a:r>
              <a:rPr lang="en-US" altLang="zh-CN" b="1">
                <a:solidFill>
                  <a:srgbClr val="5F5E5C"/>
                </a:solidFill>
                <a:latin typeface="微软雅黑" panose="020b0503020204020204" pitchFamily="34" charset="-122"/>
                <a:ea typeface="微软雅黑" panose="020b0503020204020204" pitchFamily="34" charset="-122"/>
              </a:rPr>
              <a:t>2</a:t>
            </a:r>
            <a:r>
              <a:rPr lang="zh-CN" altLang="en-US" b="1">
                <a:solidFill>
                  <a:srgbClr val="5F5E5C"/>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强调“双向选择”；</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a:solidFill>
                  <a:srgbClr val="5F5E5C"/>
                </a:solidFill>
                <a:latin typeface="微软雅黑" panose="020b0503020204020204" pitchFamily="34" charset="-122"/>
                <a:ea typeface="微软雅黑" panose="020b0503020204020204" pitchFamily="34" charset="-122"/>
              </a:rPr>
              <a:t>原则</a:t>
            </a:r>
            <a:r>
              <a:rPr lang="en-US" altLang="zh-CN" b="1">
                <a:solidFill>
                  <a:srgbClr val="5F5E5C"/>
                </a:solidFill>
                <a:latin typeface="微软雅黑" panose="020b0503020204020204" pitchFamily="34" charset="-122"/>
                <a:ea typeface="微软雅黑" panose="020b0503020204020204" pitchFamily="34" charset="-122"/>
              </a:rPr>
              <a:t>3</a:t>
            </a:r>
            <a:r>
              <a:rPr lang="zh-CN" altLang="en-US" b="1">
                <a:solidFill>
                  <a:srgbClr val="5F5E5C"/>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坚持条条都要有针对性的招聘策略；</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a:solidFill>
                  <a:srgbClr val="5F5E5C"/>
                </a:solidFill>
                <a:latin typeface="微软雅黑" panose="020b0503020204020204" pitchFamily="34" charset="-122"/>
                <a:ea typeface="微软雅黑" panose="020b0503020204020204" pitchFamily="34" charset="-122"/>
              </a:rPr>
              <a:t>原则</a:t>
            </a:r>
            <a:r>
              <a:rPr lang="en-US" altLang="zh-CN" b="1">
                <a:solidFill>
                  <a:srgbClr val="5F5E5C"/>
                </a:solidFill>
                <a:latin typeface="微软雅黑" panose="020b0503020204020204" pitchFamily="34" charset="-122"/>
                <a:ea typeface="微软雅黑" panose="020b0503020204020204" pitchFamily="34" charset="-122"/>
              </a:rPr>
              <a:t>4</a:t>
            </a:r>
            <a:r>
              <a:rPr lang="zh-CN" altLang="en-US" b="1">
                <a:solidFill>
                  <a:srgbClr val="5F5E5C"/>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招聘人员的职责 </a:t>
            </a:r>
            <a:r>
              <a:rPr lang="en-US" altLang="zh-CN" b="1">
                <a:solidFill>
                  <a:srgbClr val="0066FF"/>
                </a:solidFill>
                <a:latin typeface="微软雅黑" panose="020b0503020204020204" pitchFamily="34" charset="-122"/>
                <a:ea typeface="微软雅黑" panose="020b0503020204020204" pitchFamily="34" charset="-122"/>
              </a:rPr>
              <a:t>= </a:t>
            </a:r>
            <a:r>
              <a:rPr lang="zh-CN" altLang="en-US" b="1">
                <a:solidFill>
                  <a:srgbClr val="0066FF"/>
                </a:solidFill>
                <a:latin typeface="微软雅黑" panose="020b0503020204020204" pitchFamily="34" charset="-122"/>
                <a:ea typeface="微软雅黑" panose="020b0503020204020204" pitchFamily="34" charset="-122"/>
              </a:rPr>
              <a:t>对企业负责 </a:t>
            </a:r>
            <a:r>
              <a:rPr lang="en-US" altLang="zh-CN" b="1">
                <a:solidFill>
                  <a:srgbClr val="0066FF"/>
                </a:solidFill>
                <a:latin typeface="微软雅黑" panose="020b0503020204020204" pitchFamily="34" charset="-122"/>
                <a:ea typeface="微软雅黑" panose="020b0503020204020204" pitchFamily="34" charset="-122"/>
              </a:rPr>
              <a:t>+ </a:t>
            </a:r>
            <a:r>
              <a:rPr lang="zh-CN" altLang="en-US" b="1">
                <a:solidFill>
                  <a:srgbClr val="0066FF"/>
                </a:solidFill>
                <a:latin typeface="微软雅黑" panose="020b0503020204020204" pitchFamily="34" charset="-122"/>
                <a:ea typeface="微软雅黑" panose="020b0503020204020204" pitchFamily="34" charset="-122"/>
              </a:rPr>
              <a:t>对应聘者负责；</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a:solidFill>
                  <a:srgbClr val="5F5E5C"/>
                </a:solidFill>
                <a:latin typeface="微软雅黑" panose="020b0503020204020204" pitchFamily="34" charset="-122"/>
                <a:ea typeface="微软雅黑" panose="020b0503020204020204" pitchFamily="34" charset="-122"/>
              </a:rPr>
              <a:t>原则</a:t>
            </a:r>
            <a:r>
              <a:rPr lang="en-US" altLang="zh-CN" b="1">
                <a:solidFill>
                  <a:srgbClr val="5F5E5C"/>
                </a:solidFill>
                <a:latin typeface="微软雅黑" panose="020b0503020204020204" pitchFamily="34" charset="-122"/>
                <a:ea typeface="微软雅黑" panose="020b0503020204020204" pitchFamily="34" charset="-122"/>
              </a:rPr>
              <a:t>5</a:t>
            </a:r>
            <a:r>
              <a:rPr lang="zh-CN" altLang="en-US" b="1">
                <a:solidFill>
                  <a:srgbClr val="5F5E5C"/>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用人部门要现身考场；</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a:solidFill>
                  <a:srgbClr val="5F5E5C"/>
                </a:solidFill>
                <a:latin typeface="微软雅黑" panose="020b0503020204020204" pitchFamily="34" charset="-122"/>
                <a:ea typeface="微软雅黑" panose="020b0503020204020204" pitchFamily="34" charset="-122"/>
              </a:rPr>
              <a:t>原则</a:t>
            </a:r>
            <a:r>
              <a:rPr lang="en-US" altLang="zh-CN" b="1">
                <a:solidFill>
                  <a:srgbClr val="5F5E5C"/>
                </a:solidFill>
                <a:latin typeface="微软雅黑" panose="020b0503020204020204" pitchFamily="34" charset="-122"/>
                <a:ea typeface="微软雅黑" panose="020b0503020204020204" pitchFamily="34" charset="-122"/>
              </a:rPr>
              <a:t>6</a:t>
            </a:r>
            <a:r>
              <a:rPr lang="zh-CN" altLang="en-US" b="1">
                <a:solidFill>
                  <a:srgbClr val="5F5E5C"/>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设计科学合理的应聘登记表；</a:t>
            </a:r>
            <a:endParaRPr lang="zh-CN" altLang="en-US" b="1">
              <a:solidFill>
                <a:srgbClr val="0066FF"/>
              </a:solidFill>
              <a:latin typeface="微软雅黑" panose="020b0503020204020204" pitchFamily="34" charset="-122"/>
              <a:ea typeface="微软雅黑" panose="020b0503020204020204" pitchFamily="34" charset="-122"/>
            </a:endParaRPr>
          </a:p>
          <a:p>
            <a:pPr>
              <a:lnSpc>
                <a:spcPct val="135000"/>
              </a:lnSpc>
            </a:pPr>
            <a:r>
              <a:rPr lang="zh-CN" altLang="en-US" b="1">
                <a:solidFill>
                  <a:srgbClr val="404040"/>
                </a:solidFill>
                <a:latin typeface="微软雅黑" panose="020b0503020204020204" pitchFamily="34" charset="-122"/>
                <a:ea typeface="微软雅黑" panose="020b0503020204020204" pitchFamily="34" charset="-122"/>
              </a:rPr>
              <a:t>原则</a:t>
            </a:r>
            <a:r>
              <a:rPr lang="en-US" altLang="zh-CN" b="1">
                <a:solidFill>
                  <a:srgbClr val="404040"/>
                </a:solidFill>
                <a:latin typeface="微软雅黑" panose="020b0503020204020204" pitchFamily="34" charset="-122"/>
                <a:ea typeface="微软雅黑" panose="020b0503020204020204" pitchFamily="34" charset="-122"/>
              </a:rPr>
              <a:t>7</a:t>
            </a:r>
            <a:r>
              <a:rPr lang="zh-CN" altLang="en-US" b="1">
                <a:solidFill>
                  <a:srgbClr val="404040"/>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人才信息储备就是给企业备足粮草；</a:t>
            </a:r>
            <a:endParaRPr lang="zh-CN" altLang="en-US" b="1">
              <a:solidFill>
                <a:srgbClr val="0066FF"/>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flipH="1">
            <a:off x="5451103" y="2636912"/>
            <a:ext cx="0" cy="302433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矩形 16"/>
          <p:cNvSpPr/>
          <p:nvPr/>
        </p:nvSpPr>
        <p:spPr>
          <a:xfrm>
            <a:off x="6459216" y="2295606"/>
            <a:ext cx="5472608" cy="3725682"/>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675239" y="2060848"/>
            <a:ext cx="5075945" cy="648072"/>
          </a:xfrm>
          <a:prstGeom prst="rect">
            <a:avLst/>
          </a:prstGeom>
          <a:solidFill>
            <a:srgbClr val="3B79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3000"/>
              </a:lnSpc>
            </a:pPr>
            <a:r>
              <a:rPr lang="en-US" altLang="zh-CN" sz="2400">
                <a:latin typeface="华康俪金黑W8(P)" pitchFamily="34" charset="-122"/>
                <a:ea typeface="华康俪金黑W8(P)" pitchFamily="34" charset="-122"/>
              </a:rPr>
              <a:t>【</a:t>
            </a:r>
            <a:r>
              <a:rPr lang="zh-CN" altLang="en-US" sz="2400">
                <a:latin typeface="华康俪金黑W8(P)" pitchFamily="34" charset="-122"/>
                <a:ea typeface="华康俪金黑W8(P)" pitchFamily="34" charset="-122"/>
              </a:rPr>
              <a:t>案例：微软聘用的独到之处</a:t>
            </a:r>
            <a:r>
              <a:rPr lang="en-US" altLang="zh-CN" sz="2400">
                <a:latin typeface="华康俪金黑W8(P)" pitchFamily="34" charset="-122"/>
                <a:ea typeface="华康俪金黑W8(P)" pitchFamily="34" charset="-122"/>
              </a:rPr>
              <a:t>】</a:t>
            </a:r>
            <a:endParaRPr lang="zh-CN" altLang="en-US" sz="2400">
              <a:latin typeface="华康俪金黑W8(P)" pitchFamily="34" charset="-122"/>
              <a:ea typeface="华康俪金黑W8(P)" pitchFamily="34" charset="-122"/>
            </a:endParaRPr>
          </a:p>
        </p:txBody>
      </p:sp>
      <p:sp>
        <p:nvSpPr>
          <p:cNvPr id="19" name="TextBox 6"/>
          <p:cNvSpPr txBox="1"/>
          <p:nvPr/>
        </p:nvSpPr>
        <p:spPr>
          <a:xfrm>
            <a:off x="6603231" y="2887464"/>
            <a:ext cx="5185832" cy="2973122"/>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面试更看重必备的竞争条件（多于工作经验长短）</a:t>
            </a:r>
            <a:endParaRPr lang="zh-CN" altLang="en-US"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严谨而规范的面试过程。不存在例外，包括内部流动。</a:t>
            </a:r>
            <a:endParaRPr lang="zh-CN" altLang="en-US"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筛选及面试的淘汰百分比很高</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宁缺勿滥。</a:t>
            </a:r>
            <a:endParaRPr lang="en-US" altLang="zh-CN"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注重培养实习生。实习经验及表现在正式聘用中起一定作用。</a:t>
            </a:r>
            <a:endParaRPr lang="zh-CN" altLang="en-US"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内部人员流动更注重目前工作表现，级别及评语。</a:t>
            </a:r>
            <a:endParaRPr lang="zh-CN" altLang="en-US"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由聘用部门而不是人事部门作最后决定。</a:t>
            </a:r>
            <a:endParaRPr lang="zh-CN" altLang="en-US"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并不保证所有的合格候选人被聘用（取决于名额）</a:t>
            </a:r>
            <a:endParaRPr lang="zh-CN" altLang="en-US"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高科技企业中较难也是最长的面试过程。</a:t>
            </a:r>
            <a:endParaRPr lang="zh-CN" altLang="en-US" sz="1600">
              <a:solidFill>
                <a:srgbClr val="5F5E5C"/>
              </a:solidFill>
              <a:latin typeface="微软雅黑" panose="020b0503020204020204" pitchFamily="34" charset="-122"/>
              <a:ea typeface="微软雅黑" panose="020b0503020204020204" pitchFamily="34" charset="-122"/>
            </a:endParaRPr>
          </a:p>
        </p:txBody>
      </p:sp>
      <p:pic>
        <p:nvPicPr>
          <p:cNvPr id="1026" name="Picture 2" descr="F:\360云盘\04-待整理ing\pic\RecruitmentSection.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4815" y="2295606"/>
            <a:ext cx="5257858" cy="3726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椭圆 14"/>
          <p:cNvSpPr/>
          <p:nvPr/>
        </p:nvSpPr>
        <p:spPr bwMode="auto">
          <a:xfrm>
            <a:off x="2151734"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TextBox 9"/>
          <p:cNvSpPr txBox="1"/>
          <p:nvPr/>
        </p:nvSpPr>
        <p:spPr>
          <a:xfrm>
            <a:off x="2368450"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招聘知识概述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椭圆 14"/>
          <p:cNvSpPr/>
          <p:nvPr/>
        </p:nvSpPr>
        <p:spPr bwMode="auto">
          <a:xfrm>
            <a:off x="513105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2" name="椭圆 14"/>
          <p:cNvSpPr/>
          <p:nvPr/>
        </p:nvSpPr>
        <p:spPr bwMode="auto">
          <a:xfrm>
            <a:off x="811037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 name="TextBox 12"/>
          <p:cNvSpPr txBox="1"/>
          <p:nvPr/>
        </p:nvSpPr>
        <p:spPr>
          <a:xfrm>
            <a:off x="8327089"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招聘的实施过程</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347770" y="1988840"/>
            <a:ext cx="1502810" cy="978729"/>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招聘误区及原则</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100">
        <p14:switch dir="r"/>
      </p:transition>
    </mc:Choice>
    <mc:Fallback>
      <p:transition spd="slow">
        <p:fade/>
      </p:transition>
    </mc:Fallback>
  </mc:AlternateConten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p:cNvSpPr txBox="1"/>
          <p:nvPr/>
        </p:nvSpPr>
        <p:spPr>
          <a:xfrm>
            <a:off x="966311" y="2452299"/>
            <a:ext cx="6284992" cy="3640997"/>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现有的岗位空缺； </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突发的雇员离职造成的缺员补充； </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为确保公司发展急需的专门人才；</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现有岗位上的人员不称职；</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随着公司的发展，规模需要扩大；</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岗位原有的人员晋升了，形成空缺；</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组织结构及职能调整时的人员需求；</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促使企业管理提升，必须从外部引进高端人员。</a:t>
            </a:r>
            <a:endParaRPr lang="zh-CN" altLang="en-US" b="1">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b="1">
                <a:solidFill>
                  <a:srgbClr val="5F5E5C"/>
                </a:solidFill>
                <a:latin typeface="微软雅黑" panose="020b0503020204020204" pitchFamily="34" charset="-122"/>
                <a:ea typeface="微软雅黑" panose="020b0503020204020204" pitchFamily="34" charset="-122"/>
              </a:rPr>
              <a:t>为确保公司发展所需的人才储备。</a:t>
            </a:r>
            <a:endParaRPr lang="zh-CN" altLang="en-US" b="1">
              <a:solidFill>
                <a:srgbClr val="5F5E5C"/>
              </a:solidFill>
              <a:latin typeface="微软雅黑" panose="020b0503020204020204" pitchFamily="34" charset="-122"/>
              <a:ea typeface="微软雅黑" panose="020b0503020204020204" pitchFamily="34" charset="-122"/>
            </a:endParaRPr>
          </a:p>
        </p:txBody>
      </p:sp>
      <p:sp>
        <p:nvSpPr>
          <p:cNvPr id="3" name="矩形 2"/>
          <p:cNvSpPr/>
          <p:nvPr/>
        </p:nvSpPr>
        <p:spPr>
          <a:xfrm>
            <a:off x="966311" y="1391558"/>
            <a:ext cx="10847865" cy="732508"/>
          </a:xfrm>
          <a:prstGeom prst="rect">
            <a:avLst/>
          </a:prstGeom>
        </p:spPr>
        <p:txBody>
          <a:bodyPr wrap="square">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每年的第四季度</a:t>
            </a:r>
            <a:r>
              <a:rPr lang="zh-CN" altLang="en-US" sz="1600" b="1">
                <a:solidFill>
                  <a:srgbClr val="0066FF"/>
                </a:solidFill>
                <a:latin typeface="微软雅黑" panose="020b0503020204020204" pitchFamily="34" charset="-122"/>
                <a:ea typeface="微软雅黑" panose="020b0503020204020204" pitchFamily="34" charset="-122"/>
              </a:rPr>
              <a:t>（一般为</a:t>
            </a:r>
            <a:r>
              <a:rPr lang="en-US" altLang="zh-CN" sz="1600" b="1">
                <a:solidFill>
                  <a:srgbClr val="0066FF"/>
                </a:solidFill>
                <a:latin typeface="微软雅黑" panose="020b0503020204020204" pitchFamily="34" charset="-122"/>
                <a:ea typeface="微软雅黑" panose="020b0503020204020204" pitchFamily="34" charset="-122"/>
              </a:rPr>
              <a:t>12</a:t>
            </a:r>
            <a:r>
              <a:rPr lang="zh-CN" altLang="en-US" sz="1600" b="1">
                <a:solidFill>
                  <a:srgbClr val="0066FF"/>
                </a:solidFill>
                <a:latin typeface="微软雅黑" panose="020b0503020204020204" pitchFamily="34" charset="-122"/>
                <a:ea typeface="微软雅黑" panose="020b0503020204020204" pitchFamily="34" charset="-122"/>
              </a:rPr>
              <a:t>月初），</a:t>
            </a:r>
            <a:r>
              <a:rPr lang="zh-CN" altLang="en-US" sz="1600">
                <a:solidFill>
                  <a:srgbClr val="5F5E5C"/>
                </a:solidFill>
                <a:latin typeface="微软雅黑" panose="020b0503020204020204" pitchFamily="34" charset="-122"/>
                <a:ea typeface="微软雅黑" panose="020b0503020204020204" pitchFamily="34" charset="-122"/>
              </a:rPr>
              <a:t>人力资源部可设计来年的招聘需求统计表，并组织各部门进行填写后汇总。招聘需求的主要来源一般是以下几种情况：</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4"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3.1.1 </a:t>
            </a:r>
            <a:r>
              <a:rPr lang="zh-CN" altLang="en-US" sz="1800"/>
              <a:t>招聘需求的分析与统计</a:t>
            </a:r>
            <a:endParaRPr lang="zh-CN" altLang="zh-CN" sz="18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66311" y="1340768"/>
            <a:ext cx="10847865" cy="401200"/>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）年度招聘计划及预算</a:t>
            </a:r>
            <a:endParaRPr lang="zh-CN" altLang="en-US">
              <a:solidFill>
                <a:srgbClr val="0066FF"/>
              </a:solidFill>
              <a:latin typeface="华康俪金黑W8(P)" pitchFamily="34" charset="-122"/>
              <a:ea typeface="华康俪金黑W8(P)" pitchFamily="34" charset="-122"/>
            </a:endParaRPr>
          </a:p>
        </p:txBody>
      </p:sp>
      <p:sp>
        <p:nvSpPr>
          <p:cNvPr id="4"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3.1.2 </a:t>
            </a:r>
            <a:r>
              <a:rPr lang="zh-CN" altLang="en-US" sz="1800"/>
              <a:t>年度招聘计划及预算的制定</a:t>
            </a:r>
            <a:endParaRPr lang="zh-CN" altLang="zh-CN" sz="1800"/>
          </a:p>
        </p:txBody>
      </p:sp>
      <p:sp>
        <p:nvSpPr>
          <p:cNvPr id="5" name="矩形 4"/>
          <p:cNvSpPr/>
          <p:nvPr/>
        </p:nvSpPr>
        <p:spPr>
          <a:xfrm>
            <a:off x="966311" y="1823606"/>
            <a:ext cx="10847865" cy="1341521"/>
          </a:xfrm>
          <a:prstGeom prst="rect">
            <a:avLst/>
          </a:prstGeom>
        </p:spPr>
        <p:txBody>
          <a:bodyPr wrap="square">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人力资源部根据年度人员需求计划的汇总表，并结合每月人员需求和供给预测制订年度及每月招聘计划，并提交总经理审批后执行。招聘计划应包括</a:t>
            </a:r>
            <a:r>
              <a:rPr lang="zh-CN" altLang="en-US" sz="1600" b="1">
                <a:solidFill>
                  <a:srgbClr val="0066FF"/>
                </a:solidFill>
                <a:latin typeface="微软雅黑" panose="020b0503020204020204" pitchFamily="34" charset="-122"/>
                <a:ea typeface="微软雅黑" panose="020b0503020204020204" pitchFamily="34" charset="-122"/>
              </a:rPr>
              <a:t>招聘岗位</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人数</a:t>
            </a:r>
            <a:r>
              <a:rPr lang="zh-CN" altLang="en-US" sz="1600">
                <a:solidFill>
                  <a:srgbClr val="5F5E5C"/>
                </a:solidFill>
                <a:latin typeface="微软雅黑" panose="020b0503020204020204" pitchFamily="34" charset="-122"/>
                <a:ea typeface="微软雅黑" panose="020b0503020204020204" pitchFamily="34" charset="-122"/>
              </a:rPr>
              <a:t>及</a:t>
            </a:r>
            <a:r>
              <a:rPr lang="zh-CN" altLang="en-US" sz="1600" b="1">
                <a:solidFill>
                  <a:srgbClr val="0066FF"/>
                </a:solidFill>
                <a:latin typeface="微软雅黑" panose="020b0503020204020204" pitchFamily="34" charset="-122"/>
                <a:ea typeface="微软雅黑" panose="020b0503020204020204" pitchFamily="34" charset="-122"/>
              </a:rPr>
              <a:t>资格要求</a:t>
            </a:r>
            <a:r>
              <a:rPr lang="zh-CN" altLang="en-US" sz="1600">
                <a:solidFill>
                  <a:srgbClr val="5F5E5C"/>
                </a:solidFill>
                <a:latin typeface="微软雅黑" panose="020b0503020204020204" pitchFamily="34" charset="-122"/>
                <a:ea typeface="微软雅黑" panose="020b0503020204020204" pitchFamily="34" charset="-122"/>
              </a:rPr>
              <a:t>（年龄、性别、学历、工作经验、工作能力、个性品质及其他要求等），新员工</a:t>
            </a:r>
            <a:r>
              <a:rPr lang="zh-CN" altLang="en-US" sz="1600" b="1">
                <a:solidFill>
                  <a:srgbClr val="0066FF"/>
                </a:solidFill>
                <a:latin typeface="微软雅黑" panose="020b0503020204020204" pitchFamily="34" charset="-122"/>
                <a:ea typeface="微软雅黑" panose="020b0503020204020204" pitchFamily="34" charset="-122"/>
              </a:rPr>
              <a:t>预计到岗时间</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招聘渠道</a:t>
            </a:r>
            <a:r>
              <a:rPr lang="zh-CN" altLang="en-US" sz="1600">
                <a:solidFill>
                  <a:srgbClr val="5F5E5C"/>
                </a:solidFill>
                <a:latin typeface="微软雅黑" panose="020b0503020204020204" pitchFamily="34" charset="-122"/>
                <a:ea typeface="微软雅黑" panose="020b0503020204020204" pitchFamily="34" charset="-122"/>
              </a:rPr>
              <a:t>和</a:t>
            </a:r>
            <a:r>
              <a:rPr lang="zh-CN" altLang="en-US" sz="1600" b="1">
                <a:solidFill>
                  <a:srgbClr val="0066FF"/>
                </a:solidFill>
                <a:latin typeface="微软雅黑" panose="020b0503020204020204" pitchFamily="34" charset="-122"/>
                <a:ea typeface="微软雅黑" panose="020b0503020204020204" pitchFamily="34" charset="-122"/>
              </a:rPr>
              <a:t>方式</a:t>
            </a:r>
            <a:r>
              <a:rPr lang="zh-CN" altLang="en-US" sz="1600">
                <a:solidFill>
                  <a:srgbClr val="5F5E5C"/>
                </a:solidFill>
                <a:latin typeface="微软雅黑" panose="020b0503020204020204" pitchFamily="34" charset="-122"/>
                <a:ea typeface="微软雅黑" panose="020b0503020204020204" pitchFamily="34" charset="-122"/>
              </a:rPr>
              <a:t>，各渠道或各专项招聘项目的</a:t>
            </a:r>
            <a:r>
              <a:rPr lang="zh-CN" altLang="en-US" sz="1600" b="1">
                <a:solidFill>
                  <a:srgbClr val="0066FF"/>
                </a:solidFill>
                <a:latin typeface="微软雅黑" panose="020b0503020204020204" pitchFamily="34" charset="-122"/>
                <a:ea typeface="微软雅黑" panose="020b0503020204020204" pitchFamily="34" charset="-122"/>
              </a:rPr>
              <a:t>实施时间</a:t>
            </a:r>
            <a:r>
              <a:rPr lang="zh-CN" altLang="en-US" sz="1600">
                <a:solidFill>
                  <a:srgbClr val="5F5E5C"/>
                </a:solidFill>
                <a:latin typeface="微软雅黑" panose="020b0503020204020204" pitchFamily="34" charset="-122"/>
                <a:ea typeface="微软雅黑" panose="020b0503020204020204" pitchFamily="34" charset="-122"/>
              </a:rPr>
              <a:t>，以及</a:t>
            </a:r>
            <a:r>
              <a:rPr lang="zh-CN" altLang="en-US" sz="1600" b="1">
                <a:solidFill>
                  <a:srgbClr val="0066FF"/>
                </a:solidFill>
                <a:latin typeface="微软雅黑" panose="020b0503020204020204" pitchFamily="34" charset="-122"/>
                <a:ea typeface="微软雅黑" panose="020b0503020204020204" pitchFamily="34" charset="-122"/>
              </a:rPr>
              <a:t>招聘预算</a:t>
            </a:r>
            <a:r>
              <a:rPr lang="zh-CN" altLang="en-US" sz="1600">
                <a:solidFill>
                  <a:srgbClr val="5F5E5C"/>
                </a:solidFill>
                <a:latin typeface="微软雅黑" panose="020b0503020204020204" pitchFamily="34" charset="-122"/>
                <a:ea typeface="微软雅黑" panose="020b0503020204020204" pitchFamily="34" charset="-122"/>
              </a:rPr>
              <a:t>，包括：招聘广告费、交通费、场地费、住宿费、招待费、出差津贴及其他费用等。</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6" name="矩形 5"/>
          <p:cNvSpPr/>
          <p:nvPr/>
        </p:nvSpPr>
        <p:spPr>
          <a:xfrm>
            <a:off x="966311" y="3476849"/>
            <a:ext cx="10847865" cy="412421"/>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2</a:t>
            </a:r>
            <a:r>
              <a:rPr lang="zh-CN" altLang="en-US">
                <a:solidFill>
                  <a:srgbClr val="0066FF"/>
                </a:solidFill>
                <a:latin typeface="华康俪金黑W8(P)" pitchFamily="34" charset="-122"/>
                <a:ea typeface="华康俪金黑W8(P)" pitchFamily="34" charset="-122"/>
              </a:rPr>
              <a:t>）临时招聘计划及预算</a:t>
            </a:r>
            <a:endParaRPr lang="zh-CN" altLang="en-US">
              <a:solidFill>
                <a:srgbClr val="0066FF"/>
              </a:solidFill>
              <a:latin typeface="华康俪金黑W8(P)" pitchFamily="34" charset="-122"/>
              <a:ea typeface="华康俪金黑W8(P)" pitchFamily="34" charset="-122"/>
            </a:endParaRPr>
          </a:p>
        </p:txBody>
      </p:sp>
      <p:sp>
        <p:nvSpPr>
          <p:cNvPr id="7" name="矩形 6"/>
          <p:cNvSpPr/>
          <p:nvPr/>
        </p:nvSpPr>
        <p:spPr>
          <a:xfrm>
            <a:off x="966311" y="3959687"/>
            <a:ext cx="10847865" cy="1052596"/>
          </a:xfrm>
          <a:prstGeom prst="rect">
            <a:avLst/>
          </a:prstGeom>
        </p:spPr>
        <p:txBody>
          <a:bodyPr wrap="square">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凡属计划外人员需求，无论是新增还是空缺均需填写</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招聘申请表</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，经部门主管领导签字后，提交人力资源部审核，</a:t>
            </a:r>
            <a:r>
              <a:rPr lang="zh-CN" altLang="en-US" sz="1600" b="1">
                <a:solidFill>
                  <a:srgbClr val="FF0000"/>
                </a:solidFill>
                <a:latin typeface="微软雅黑" panose="020b0503020204020204" pitchFamily="34" charset="-122"/>
                <a:ea typeface="微软雅黑" panose="020b0503020204020204" pitchFamily="34" charset="-122"/>
              </a:rPr>
              <a:t>并经总经理审批同意后方可进行人员招聘</a:t>
            </a:r>
            <a:r>
              <a:rPr lang="zh-CN" altLang="en-US" sz="1600">
                <a:solidFill>
                  <a:srgbClr val="5F5E5C"/>
                </a:solidFill>
                <a:latin typeface="微软雅黑" panose="020b0503020204020204" pitchFamily="34" charset="-122"/>
                <a:ea typeface="微软雅黑" panose="020b0503020204020204" pitchFamily="34" charset="-122"/>
              </a:rPr>
              <a:t>。人力资源部根据新的人员需求，重新完善原定的年度招聘计划，并相应地调整招聘预算。</a:t>
            </a:r>
            <a:endParaRPr lang="zh-CN" altLang="en-US" sz="1600">
              <a:solidFill>
                <a:srgbClr val="5F5E5C"/>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986607" y="5301208"/>
            <a:ext cx="10749488" cy="936104"/>
            <a:chOff x="244645" y="3325263"/>
            <a:chExt cx="10749488" cy="936104"/>
          </a:xfrm>
        </p:grpSpPr>
        <p:sp>
          <p:nvSpPr>
            <p:cNvPr id="10" name="圆角矩形 9"/>
            <p:cNvSpPr/>
            <p:nvPr/>
          </p:nvSpPr>
          <p:spPr>
            <a:xfrm>
              <a:off x="244645" y="3325263"/>
              <a:ext cx="10749488" cy="936104"/>
            </a:xfrm>
            <a:prstGeom prst="roundRect">
              <a:avLst>
                <a:gd name="adj" fmla="val 437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TextBox 6"/>
            <p:cNvSpPr txBox="1"/>
            <p:nvPr/>
          </p:nvSpPr>
          <p:spPr>
            <a:xfrm>
              <a:off x="317994" y="3424795"/>
              <a:ext cx="10604131" cy="732508"/>
            </a:xfrm>
            <a:prstGeom prst="rect">
              <a:avLst/>
            </a:prstGeom>
            <a:noFill/>
          </p:spPr>
          <p:txBody>
            <a:bodyPr wrap="square" rtlCol="0">
              <a:spAutoFit/>
            </a:bodyPr>
            <a:lstStyle/>
            <a:p>
              <a:pPr>
                <a:lnSpc>
                  <a:spcPct val="130000"/>
                </a:lnSpc>
              </a:pPr>
              <a:r>
                <a:rPr lang="en-US" altLang="zh-CN" sz="1600">
                  <a:solidFill>
                    <a:prstClr val="white"/>
                  </a:solidFill>
                  <a:latin typeface="微软雅黑" panose="020b0503020204020204" pitchFamily="34" charset="-122"/>
                  <a:ea typeface="微软雅黑" panose="020b0503020204020204" pitchFamily="34" charset="-122"/>
                </a:rPr>
                <a:t>【</a:t>
              </a:r>
              <a:r>
                <a:rPr lang="zh-CN" altLang="en-US" sz="1600">
                  <a:solidFill>
                    <a:prstClr val="white"/>
                  </a:solidFill>
                  <a:latin typeface="微软雅黑" panose="020b0503020204020204" pitchFamily="34" charset="-122"/>
                  <a:ea typeface="微软雅黑" panose="020b0503020204020204" pitchFamily="34" charset="-122"/>
                </a:rPr>
                <a:t>注</a:t>
              </a:r>
              <a:r>
                <a:rPr lang="en-US" altLang="zh-CN" sz="1600">
                  <a:solidFill>
                    <a:prstClr val="white"/>
                  </a:solidFill>
                  <a:latin typeface="微软雅黑" panose="020b0503020204020204" pitchFamily="34" charset="-122"/>
                  <a:ea typeface="微软雅黑" panose="020b0503020204020204" pitchFamily="34" charset="-122"/>
                </a:rPr>
                <a:t>】</a:t>
              </a:r>
              <a:r>
                <a:rPr lang="zh-CN" altLang="en-US" sz="1600">
                  <a:solidFill>
                    <a:prstClr val="white"/>
                  </a:solidFill>
                  <a:latin typeface="微软雅黑" panose="020b0503020204020204" pitchFamily="34" charset="-122"/>
                  <a:ea typeface="微软雅黑" panose="020b0503020204020204" pitchFamily="34" charset="-122"/>
                </a:rPr>
                <a:t>各用人部门提交人员招聘申请时必须使用公司规定的书面表格形式，凡以口头、非标准书面格式等方式向人力资源部提出申请的，人力资源部一概不予以受理，所有岗位的开始招聘日期以总经理签批之日起开始计算。</a:t>
              </a:r>
              <a:endParaRPr lang="zh-CN" altLang="zh-CN" sz="160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decel="10000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4" decel="10000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椭圆 14"/>
          <p:cNvSpPr/>
          <p:nvPr/>
        </p:nvSpPr>
        <p:spPr bwMode="auto">
          <a:xfrm>
            <a:off x="2151734"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3B79CE"/>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TextBox 8"/>
          <p:cNvSpPr txBox="1"/>
          <p:nvPr/>
        </p:nvSpPr>
        <p:spPr>
          <a:xfrm>
            <a:off x="2368450"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招聘知识概述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0" name="椭圆 14"/>
          <p:cNvSpPr/>
          <p:nvPr/>
        </p:nvSpPr>
        <p:spPr bwMode="auto">
          <a:xfrm>
            <a:off x="513105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1" name="椭圆 14"/>
          <p:cNvSpPr/>
          <p:nvPr/>
        </p:nvSpPr>
        <p:spPr bwMode="auto">
          <a:xfrm>
            <a:off x="8110373" y="1439591"/>
            <a:ext cx="1936242" cy="2475449"/>
          </a:xfrm>
          <a:custGeom>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chemeClr val="tx1">
              <a:lumMod val="50000"/>
              <a:lumOff val="50000"/>
            </a:schemeClr>
          </a:solid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2" name="TextBox 11"/>
          <p:cNvSpPr txBox="1"/>
          <p:nvPr/>
        </p:nvSpPr>
        <p:spPr>
          <a:xfrm>
            <a:off x="8327089" y="1988840"/>
            <a:ext cx="1502810" cy="941155"/>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招聘的实施过程</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47770" y="1988840"/>
            <a:ext cx="1502810" cy="978729"/>
          </a:xfrm>
          <a:prstGeom prst="rect">
            <a:avLst/>
          </a:prstGeom>
          <a:noFill/>
        </p:spPr>
        <p:txBody>
          <a:bodyPr wrap="square" rtlCol="0">
            <a:spAutoFit/>
          </a:bodyPr>
          <a:lstStyle/>
          <a:p>
            <a:pPr algn="ctr">
              <a:lnSpc>
                <a:spcPct val="120000"/>
              </a:lnSpc>
            </a:pPr>
            <a:r>
              <a:rPr lang="zh-CN" altLang="en-US" sz="2400" b="1">
                <a:solidFill>
                  <a:schemeClr val="bg1"/>
                </a:solidFill>
                <a:latin typeface="微软雅黑" panose="020b0503020204020204" pitchFamily="34" charset="-122"/>
                <a:ea typeface="微软雅黑" panose="020b0503020204020204" pitchFamily="34" charset="-122"/>
              </a:rPr>
              <a:t>招聘误区及原则</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3.2.1 </a:t>
            </a:r>
            <a:r>
              <a:rPr lang="zh-CN" altLang="en-US" sz="1800"/>
              <a:t>招聘渠道的选择</a:t>
            </a:r>
            <a:endParaRPr lang="zh-CN" altLang="zh-CN" sz="1800"/>
          </a:p>
        </p:txBody>
      </p:sp>
      <p:sp>
        <p:nvSpPr>
          <p:cNvPr id="3" name="TextBox 6"/>
          <p:cNvSpPr txBox="1"/>
          <p:nvPr/>
        </p:nvSpPr>
        <p:spPr>
          <a:xfrm>
            <a:off x="1201042" y="1556792"/>
            <a:ext cx="10613133" cy="452432"/>
          </a:xfrm>
          <a:prstGeom prst="rect">
            <a:avLst/>
          </a:prstGeom>
          <a:noFill/>
        </p:spPr>
        <p:txBody>
          <a:bodyPr wrap="square" rtlCol="0">
            <a:spAutoFit/>
          </a:bodyPr>
          <a:lstStyle/>
          <a:p>
            <a:pPr>
              <a:lnSpc>
                <a:spcPct val="130000"/>
              </a:lnSpc>
            </a:pPr>
            <a:r>
              <a:rPr lang="zh-CN" altLang="en-US" b="1">
                <a:solidFill>
                  <a:srgbClr val="404040"/>
                </a:solidFill>
                <a:latin typeface="微软雅黑" panose="020b0503020204020204" pitchFamily="34" charset="-122"/>
                <a:ea typeface="微软雅黑" panose="020b0503020204020204" pitchFamily="34" charset="-122"/>
              </a:rPr>
              <a:t>主要的招聘渠道无外乎两种，</a:t>
            </a:r>
            <a:r>
              <a:rPr lang="zh-CN" altLang="en-US" b="1">
                <a:solidFill>
                  <a:srgbClr val="FD7A2A"/>
                </a:solidFill>
                <a:latin typeface="微软雅黑" panose="020b0503020204020204" pitchFamily="34" charset="-122"/>
                <a:ea typeface="微软雅黑" panose="020b0503020204020204" pitchFamily="34" charset="-122"/>
              </a:rPr>
              <a:t>内部</a:t>
            </a:r>
            <a:r>
              <a:rPr lang="zh-CN" altLang="en-US" b="1">
                <a:solidFill>
                  <a:srgbClr val="404040"/>
                </a:solidFill>
                <a:latin typeface="微软雅黑" panose="020b0503020204020204" pitchFamily="34" charset="-122"/>
                <a:ea typeface="微软雅黑" panose="020b0503020204020204" pitchFamily="34" charset="-122"/>
              </a:rPr>
              <a:t>和</a:t>
            </a:r>
            <a:r>
              <a:rPr lang="zh-CN" altLang="en-US" b="1">
                <a:solidFill>
                  <a:srgbClr val="0066FF"/>
                </a:solidFill>
                <a:latin typeface="微软雅黑" panose="020b0503020204020204" pitchFamily="34" charset="-122"/>
                <a:ea typeface="微软雅黑" panose="020b0503020204020204" pitchFamily="34" charset="-122"/>
              </a:rPr>
              <a:t>外部</a:t>
            </a:r>
            <a:r>
              <a:rPr lang="zh-CN" altLang="en-US" b="1">
                <a:solidFill>
                  <a:srgbClr val="404040"/>
                </a:solidFill>
                <a:latin typeface="微软雅黑" panose="020b0503020204020204" pitchFamily="34" charset="-122"/>
                <a:ea typeface="微软雅黑" panose="020b0503020204020204" pitchFamily="34" charset="-122"/>
              </a:rPr>
              <a:t>。</a:t>
            </a:r>
            <a:endParaRPr lang="zh-CN" altLang="zh-CN" b="1">
              <a:solidFill>
                <a:srgbClr val="40404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722022" y="2582906"/>
            <a:ext cx="3330370" cy="1998222"/>
            <a:chOff x="4504410" y="1516287"/>
            <a:chExt cx="3330370" cy="1998222"/>
          </a:xfrm>
        </p:grpSpPr>
        <p:sp>
          <p:nvSpPr>
            <p:cNvPr id="5" name="任意多边形 4"/>
            <p:cNvSpPr/>
            <p:nvPr/>
          </p:nvSpPr>
          <p:spPr>
            <a:xfrm>
              <a:off x="4504410" y="1516287"/>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solidFill>
              <a:srgbClr val="FD7A2A"/>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6" name="组合 5"/>
            <p:cNvGrpSpPr/>
            <p:nvPr/>
          </p:nvGrpSpPr>
          <p:grpSpPr>
            <a:xfrm>
              <a:off x="4504410" y="1628800"/>
              <a:ext cx="3330370" cy="432048"/>
              <a:chOff x="841001" y="1628800"/>
              <a:chExt cx="3330370" cy="432048"/>
            </a:xfrm>
          </p:grpSpPr>
          <p:sp>
            <p:nvSpPr>
              <p:cNvPr id="8" name="矩形 7"/>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TextBox 6"/>
              <p:cNvSpPr txBox="1"/>
              <p:nvPr/>
            </p:nvSpPr>
            <p:spPr>
              <a:xfrm>
                <a:off x="841001" y="1638614"/>
                <a:ext cx="3330370" cy="381258"/>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内部招聘的主要方式有：</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 name="TextBox 6"/>
            <p:cNvSpPr txBox="1"/>
            <p:nvPr/>
          </p:nvSpPr>
          <p:spPr>
            <a:xfrm>
              <a:off x="4576419" y="2109731"/>
              <a:ext cx="3186352" cy="732508"/>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内部选拔与推荐、内部提拔、内部自由竞聘、内部轮岗等。</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385428" y="2582906"/>
            <a:ext cx="3330370" cy="1998222"/>
            <a:chOff x="8167816" y="1516287"/>
            <a:chExt cx="3330370" cy="1998222"/>
          </a:xfrm>
        </p:grpSpPr>
        <p:sp>
          <p:nvSpPr>
            <p:cNvPr id="11" name="任意多边形 10"/>
            <p:cNvSpPr/>
            <p:nvPr/>
          </p:nvSpPr>
          <p:spPr>
            <a:xfrm>
              <a:off x="8167817" y="1516287"/>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solidFill>
              <a:srgbClr val="0066FF"/>
            </a:solidFill>
          </p:spPr>
          <p:style>
            <a:lnRef idx="1">
              <a:schemeClr val="accent5"/>
            </a:lnRef>
            <a:fillRef idx="3">
              <a:schemeClr val="accent5"/>
            </a:fillRef>
            <a:effectRef idx="2">
              <a:schemeClr val="accent5"/>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12" name="组合 11"/>
            <p:cNvGrpSpPr/>
            <p:nvPr/>
          </p:nvGrpSpPr>
          <p:grpSpPr>
            <a:xfrm>
              <a:off x="8167816" y="1628800"/>
              <a:ext cx="3330370" cy="432048"/>
              <a:chOff x="841001" y="1628800"/>
              <a:chExt cx="3330370" cy="432048"/>
            </a:xfrm>
          </p:grpSpPr>
          <p:sp>
            <p:nvSpPr>
              <p:cNvPr id="14" name="矩形 13"/>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外部招聘的主要方式有：</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3" name="TextBox 6"/>
            <p:cNvSpPr txBox="1"/>
            <p:nvPr/>
          </p:nvSpPr>
          <p:spPr>
            <a:xfrm>
              <a:off x="8239827" y="2109731"/>
              <a:ext cx="3186352" cy="1341521"/>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网络招聘、人才市场、劳动职业介绍机构、竞争对手处挖人、委托猎头招聘、校园招聘、人员推荐等。</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966311" y="5040700"/>
            <a:ext cx="10847865" cy="1052596"/>
          </a:xfrm>
          <a:prstGeom prst="rect">
            <a:avLst/>
          </a:prstGeom>
        </p:spPr>
        <p:txBody>
          <a:bodyPr wrap="square">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从哪里获得需要的员工呢？</a:t>
            </a:r>
            <a:r>
              <a:rPr lang="zh-CN" altLang="en-US" sz="1600" b="1">
                <a:solidFill>
                  <a:srgbClr val="0066FF"/>
                </a:solidFill>
                <a:latin typeface="微软雅黑" panose="020b0503020204020204" pitchFamily="34" charset="-122"/>
                <a:ea typeface="微软雅黑" panose="020b0503020204020204" pitchFamily="34" charset="-122"/>
              </a:rPr>
              <a:t>内部选拔还是从外部聘用？这一点需要根据公司的发展状况来定。</a:t>
            </a:r>
            <a:r>
              <a:rPr lang="zh-CN" altLang="en-US" sz="1600">
                <a:solidFill>
                  <a:srgbClr val="5F5E5C"/>
                </a:solidFill>
                <a:latin typeface="微软雅黑" panose="020b0503020204020204" pitchFamily="34" charset="-122"/>
                <a:ea typeface="微软雅黑" panose="020b0503020204020204" pitchFamily="34" charset="-122"/>
              </a:rPr>
              <a:t>比如，当公司是快速发展之时，需要大量引进人才；当公司迫切需要改变管理模式，改善经营绩效时，需要从外部引进高端人才；当公司稳健发展，流失率很低时，则内部招聘渠道是个很好的选择。</a:t>
            </a:r>
            <a:endParaRPr lang="zh-CN" altLang="en-US" sz="160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0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200"/>
                            </p:stCondLst>
                            <p:childTnLst>
                              <p:par>
                                <p:cTn id="19" presetID="2" presetClass="entr" presetSubtype="1" decel="10000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3.2.1 </a:t>
            </a:r>
            <a:r>
              <a:rPr lang="zh-CN" altLang="en-US" sz="1800"/>
              <a:t>招聘渠道的选择</a:t>
            </a:r>
            <a:endParaRPr lang="zh-CN" altLang="zh-CN" sz="1800"/>
          </a:p>
        </p:txBody>
      </p:sp>
      <p:sp>
        <p:nvSpPr>
          <p:cNvPr id="3" name="TextBox 6"/>
          <p:cNvSpPr txBox="1"/>
          <p:nvPr/>
        </p:nvSpPr>
        <p:spPr>
          <a:xfrm>
            <a:off x="1201042" y="1412776"/>
            <a:ext cx="10613133" cy="417358"/>
          </a:xfrm>
          <a:prstGeom prst="rect">
            <a:avLst/>
          </a:prstGeom>
          <a:noFill/>
        </p:spPr>
        <p:txBody>
          <a:bodyPr wrap="square" rtlCol="0">
            <a:spAutoFit/>
          </a:bodyPr>
          <a:lstStyle/>
          <a:p>
            <a:pPr>
              <a:lnSpc>
                <a:spcPct val="130000"/>
              </a:lnSpc>
            </a:pPr>
            <a:r>
              <a:rPr lang="zh-CN" altLang="en-US" b="1">
                <a:solidFill>
                  <a:srgbClr val="404040"/>
                </a:solidFill>
                <a:latin typeface="微软雅黑" panose="020b0503020204020204" pitchFamily="34" charset="-122"/>
                <a:ea typeface="微软雅黑" panose="020b0503020204020204" pitchFamily="34" charset="-122"/>
              </a:rPr>
              <a:t>对内、外部招募渠道的利弊分析如下：</a:t>
            </a:r>
            <a:endParaRPr lang="zh-CN" altLang="zh-CN" b="1">
              <a:solidFill>
                <a:srgbClr val="404040"/>
              </a:solidFill>
              <a:latin typeface="微软雅黑" panose="020b0503020204020204" pitchFamily="34" charset="-122"/>
              <a:ea typeface="微软雅黑" panose="020b0503020204020204" pitchFamily="34" charset="-122"/>
            </a:endParaRPr>
          </a:p>
        </p:txBody>
      </p:sp>
      <p:sp>
        <p:nvSpPr>
          <p:cNvPr id="18" name="矩形 17"/>
          <p:cNvSpPr/>
          <p:nvPr/>
        </p:nvSpPr>
        <p:spPr>
          <a:xfrm>
            <a:off x="1129123" y="2060848"/>
            <a:ext cx="10685052" cy="4189640"/>
          </a:xfrm>
          <a:prstGeom prst="rect">
            <a:avLst/>
          </a:prstGeom>
          <a:solidFill>
            <a:sysClr val="window" lastClr="FFFFFF"/>
          </a:solidFill>
          <a:ln w="3175" cap="flat" cmpd="sng" algn="ctr">
            <a:solidFill>
              <a:sysClr val="window" lastClr="FFFFFF">
                <a:lumMod val="75000"/>
              </a:sysClr>
            </a:solidFill>
            <a:prstDash val="solid"/>
          </a:ln>
          <a:effectLst>
            <a:outerShdw blurRad="50800" dist="38100" dir="5400000" algn="t" rotWithShape="0">
              <a:prstClr val="black">
                <a:alpha val="40000"/>
              </a:prstClr>
            </a:outerShdw>
          </a:effectLst>
        </p:spPr>
        <p:txBody>
          <a:bodyPr anchor="ctr"/>
          <a:lstStyle/>
          <a:p>
            <a:pPr algn="ctr">
              <a:defRPr/>
            </a:pPr>
            <a:endParaRPr lang="zh-CN" altLang="en-US" kern="0">
              <a:solidFill>
                <a:sysClr val="window" lastClr="FFFFFF"/>
              </a:solidFill>
              <a:latin typeface="Tahoma" panose="020b0604030504040204"/>
              <a:ea typeface="微软雅黑" panose="020b0503020204020204" pitchFamily="34" charset="-122"/>
            </a:endParaRPr>
          </a:p>
        </p:txBody>
      </p:sp>
      <p:graphicFrame>
        <p:nvGraphicFramePr>
          <p:cNvPr id="19" name="表格 18"/>
          <p:cNvGraphicFramePr>
            <a:graphicFrameLocks noGrp="1"/>
          </p:cNvGraphicFramePr>
          <p:nvPr/>
        </p:nvGraphicFramePr>
        <p:xfrm>
          <a:off x="1251069" y="2195468"/>
          <a:ext cx="10441160" cy="3895635"/>
        </p:xfrm>
        <a:graphic>
          <a:graphicData uri="http://schemas.openxmlformats.org/drawingml/2006/table">
            <a:tbl>
              <a:tblPr firstRow="1" firstCol="1" bandRow="1">
                <a:tableStyleId>{5C22544A-7EE6-4342-B048-85BDC9FD1C3A}</a:tableStyleId>
              </a:tblPr>
              <a:tblGrid>
                <a:gridCol w="1445699"/>
                <a:gridCol w="4963013"/>
                <a:gridCol w="4032448"/>
              </a:tblGrid>
              <a:tr h="726477">
                <a:tc>
                  <a:txBody>
                    <a:bodyPr vert="horz" wrap="square"/>
                    <a:lstStyle/>
                    <a:p>
                      <a:pPr algn="ctr">
                        <a:lnSpc>
                          <a:spcPct val="115000"/>
                        </a:lnSpc>
                        <a:spcAft>
                          <a:spcPct val="0"/>
                        </a:spcAft>
                      </a:pPr>
                      <a:r>
                        <a:rPr lang="zh-CN" altLang="en-US" sz="2000" kern="100">
                          <a:effectLst/>
                          <a:latin typeface="微软雅黑" panose="020b0503020204020204" pitchFamily="34" charset="-122"/>
                          <a:ea typeface="微软雅黑" panose="020b0503020204020204" pitchFamily="34" charset="-122"/>
                        </a:rPr>
                        <a:t>招聘渠道</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vert="horz" wrap="square"/>
                    <a:lstStyle/>
                    <a:p>
                      <a:pPr algn="ctr">
                        <a:lnSpc>
                          <a:spcPct val="115000"/>
                        </a:lnSpc>
                        <a:spcAft>
                          <a:spcPct val="0"/>
                        </a:spcAft>
                      </a:pPr>
                      <a:r>
                        <a:rPr lang="zh-CN" altLang="en-US" sz="2000" kern="100">
                          <a:effectLst/>
                          <a:latin typeface="微软雅黑" panose="020b0503020204020204" pitchFamily="34" charset="-122"/>
                          <a:ea typeface="微软雅黑" panose="020b0503020204020204" pitchFamily="34" charset="-122"/>
                        </a:rPr>
                        <a:t>好处</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c>
                  <a:txBody>
                    <a:bodyPr vert="horz" wrap="square"/>
                    <a:lstStyle/>
                    <a:p>
                      <a:pPr algn="ctr">
                        <a:lnSpc>
                          <a:spcPct val="115000"/>
                        </a:lnSpc>
                        <a:spcAft>
                          <a:spcPct val="0"/>
                        </a:spcAft>
                      </a:pPr>
                      <a:r>
                        <a:rPr lang="zh-CN" sz="2000" kern="100">
                          <a:effectLst/>
                          <a:latin typeface="微软雅黑" panose="020b0503020204020204" pitchFamily="34" charset="-122"/>
                          <a:ea typeface="微软雅黑" panose="020b0503020204020204" pitchFamily="34" charset="-122"/>
                        </a:rPr>
                        <a:t>缺点</a:t>
                      </a:r>
                      <a:endParaRPr lang="zh-CN" sz="2000" kern="100">
                        <a:effectLst/>
                        <a:latin typeface="微软雅黑" panose="020b0503020204020204" pitchFamily="34" charset="-122"/>
                        <a:ea typeface="微软雅黑" panose="020b0503020204020204" pitchFamily="34" charset="-122"/>
                      </a:endParaRPr>
                    </a:p>
                  </a:txBody>
                  <a:tcPr marL="68580" marR="68580" marT="0" marB="0" anchor="ctr"/>
                </a:tc>
              </a:tr>
              <a:tr h="1406080">
                <a:tc>
                  <a:txBody>
                    <a:bodyPr vert="horz" wrap="square"/>
                    <a:lstStyle/>
                    <a:p>
                      <a:pPr algn="ctr">
                        <a:lnSpc>
                          <a:spcPct val="115000"/>
                        </a:lnSpc>
                        <a:spcAft>
                          <a:spcPct val="0"/>
                        </a:spcAft>
                      </a:pPr>
                      <a:r>
                        <a:rPr lang="zh-CN" sz="1800" kern="100">
                          <a:effectLst/>
                          <a:latin typeface="微软雅黑" panose="020b0503020204020204" pitchFamily="34" charset="-122"/>
                          <a:ea typeface="微软雅黑" panose="020b0503020204020204" pitchFamily="34" charset="-122"/>
                        </a:rPr>
                        <a:t>内部</a:t>
                      </a:r>
                      <a:r>
                        <a:rPr lang="zh-CN" altLang="en-US" sz="1800" kern="100">
                          <a:effectLst/>
                          <a:latin typeface="微软雅黑" panose="020b0503020204020204" pitchFamily="34" charset="-122"/>
                          <a:ea typeface="微软雅黑" panose="020b0503020204020204" pitchFamily="34" charset="-122"/>
                        </a:rPr>
                        <a:t>招聘</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vert="horz" wrap="square"/>
                    <a:lstStyle/>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①准确性高；</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②适应较快；</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③激励性强；</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④费用较低；</a:t>
                      </a:r>
                      <a:endParaRPr lang="zh-CN" altLang="en-US" sz="1600" kern="10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c>
                  <a:txBody>
                    <a:bodyPr vert="horz" wrap="square"/>
                    <a:lstStyle/>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①来源局限，容易以次充优；</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②可能因操作不公或员工心理原因造成内部矛盾；</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③最大的弊端是近亲繁殖，缺少思想碰撞的火花，影响企业的活力和竞争力。</a:t>
                      </a:r>
                      <a:endParaRPr lang="zh-CN" altLang="en-US" sz="1600" kern="10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r h="1378857">
                <a:tc>
                  <a:txBody>
                    <a:bodyPr vert="horz" wrap="square"/>
                    <a:lstStyle/>
                    <a:p>
                      <a:pPr algn="ctr">
                        <a:lnSpc>
                          <a:spcPct val="115000"/>
                        </a:lnSpc>
                        <a:spcAft>
                          <a:spcPct val="0"/>
                        </a:spcAft>
                      </a:pPr>
                      <a:r>
                        <a:rPr lang="zh-CN" sz="1800" kern="100">
                          <a:effectLst/>
                          <a:latin typeface="微软雅黑" panose="020b0503020204020204" pitchFamily="34" charset="-122"/>
                          <a:ea typeface="微软雅黑" panose="020b0503020204020204" pitchFamily="34" charset="-122"/>
                        </a:rPr>
                        <a:t>外部</a:t>
                      </a:r>
                      <a:r>
                        <a:rPr lang="zh-CN" altLang="en-US" sz="1800" kern="100">
                          <a:effectLst/>
                          <a:latin typeface="微软雅黑" panose="020b0503020204020204" pitchFamily="34" charset="-122"/>
                          <a:ea typeface="微软雅黑" panose="020b0503020204020204" pitchFamily="34" charset="-122"/>
                        </a:rPr>
                        <a:t>招聘</a:t>
                      </a:r>
                      <a:endParaRPr lang="zh-CN" sz="1800" kern="100">
                        <a:effectLst/>
                        <a:latin typeface="微软雅黑" panose="020b0503020204020204" pitchFamily="34" charset="-122"/>
                        <a:ea typeface="微软雅黑" panose="020b0503020204020204" pitchFamily="34" charset="-122"/>
                      </a:endParaRPr>
                    </a:p>
                  </a:txBody>
                  <a:tcPr marL="68580" marR="68580" marT="0" marB="0" anchor="ctr"/>
                </a:tc>
                <a:tc>
                  <a:txBody>
                    <a:bodyPr vert="horz" wrap="square"/>
                    <a:lstStyle/>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①来源广，余地大，利于召到一流人才；</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②带来新思想，补充新鲜血液，使企业充满活力；</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③可平息或缓和内部竞争者之间的矛盾；</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④人才现成，节省培训投资；</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⑤外来人员与组织成员间没有裙带关系，能较客观地评价组织的工作，洞察组织的问题。</a:t>
                      </a:r>
                      <a:endParaRPr lang="zh-CN" altLang="en-US" sz="1600" kern="10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c>
                  <a:txBody>
                    <a:bodyPr vert="horz" wrap="square"/>
                    <a:lstStyle/>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①决策风险大；</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②招募成本高；</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③进入角色慢；</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④流动性强，不够稳定；</a:t>
                      </a:r>
                      <a:endParaRPr lang="zh-CN" altLang="en-US" sz="1600" kern="100">
                        <a:solidFill>
                          <a:srgbClr val="5F5E5C"/>
                        </a:solidFill>
                        <a:effectLst/>
                        <a:latin typeface="微软雅黑" panose="020b0503020204020204" pitchFamily="34" charset="-122"/>
                        <a:ea typeface="微软雅黑" panose="020b0503020204020204" pitchFamily="34" charset="-122"/>
                      </a:endParaRPr>
                    </a:p>
                    <a:p>
                      <a:pPr algn="just">
                        <a:lnSpc>
                          <a:spcPct val="120000"/>
                        </a:lnSpc>
                        <a:spcAft>
                          <a:spcPct val="0"/>
                        </a:spcAft>
                      </a:pPr>
                      <a:r>
                        <a:rPr lang="zh-CN" altLang="en-US" sz="1600" kern="100">
                          <a:solidFill>
                            <a:srgbClr val="5F5E5C"/>
                          </a:solidFill>
                          <a:effectLst/>
                          <a:latin typeface="微软雅黑" panose="020b0503020204020204" pitchFamily="34" charset="-122"/>
                          <a:ea typeface="微软雅黑" panose="020b0503020204020204" pitchFamily="34" charset="-122"/>
                        </a:rPr>
                        <a:t>⑤影响内部员工的积极性。</a:t>
                      </a:r>
                      <a:endParaRPr lang="zh-CN" altLang="en-US" sz="1600" kern="100">
                        <a:solidFill>
                          <a:srgbClr val="5F5E5C"/>
                        </a:solidFill>
                        <a:effectLst/>
                        <a:latin typeface="微软雅黑" panose="020b0503020204020204" pitchFamily="34" charset="-122"/>
                        <a:ea typeface="微软雅黑" panose="020b0503020204020204" pitchFamily="34" charset="-122"/>
                      </a:endParaRPr>
                    </a:p>
                  </a:txBody>
                  <a:tcPr marL="68580" marR="68580" marT="0" marB="0" anchor="ctr"/>
                </a:tc>
              </a:tr>
            </a:tbl>
          </a:graphicData>
        </a:graphic>
      </p:graphicFrame>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3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strVal val="(6*min(max(#ppt_w*#ppt_h,.3),1)-7.4)/-.7*#ppt_w"/>
                                          </p:val>
                                        </p:tav>
                                        <p:tav tm="100000">
                                          <p:val>
                                            <p:strVal val="#ppt_w"/>
                                          </p:val>
                                        </p:tav>
                                      </p:tavLst>
                                    </p:anim>
                                    <p:anim calcmode="lin" valueType="num">
                                      <p:cBhvr>
                                        <p:cTn id="13" dur="500" fill="hold"/>
                                        <p:tgtEl>
                                          <p:spTgt spid="19"/>
                                        </p:tgtEl>
                                        <p:attrNameLst>
                                          <p:attrName>ppt_h</p:attrName>
                                        </p:attrNameLst>
                                      </p:cBhvr>
                                      <p:tavLst>
                                        <p:tav tm="0">
                                          <p:val>
                                            <p:strVal val="(6*min(max(#ppt_w*#ppt_h,.3),1)-7.4)/-.7*#ppt_h"/>
                                          </p:val>
                                        </p:tav>
                                        <p:tav tm="100000">
                                          <p:val>
                                            <p:strVal val="#ppt_h"/>
                                          </p:val>
                                        </p:tav>
                                      </p:tavLst>
                                    </p:anim>
                                    <p:anim calcmode="lin" valueType="num">
                                      <p:cBhvr>
                                        <p:cTn id="14" dur="500" fill="hold"/>
                                        <p:tgtEl>
                                          <p:spTgt spid="19"/>
                                        </p:tgtEl>
                                        <p:attrNameLst>
                                          <p:attrName>ppt_x</p:attrName>
                                        </p:attrNameLst>
                                      </p:cBhvr>
                                      <p:tavLst>
                                        <p:tav tm="0">
                                          <p:val>
                                            <p:fltVal val="0.5"/>
                                          </p:val>
                                        </p:tav>
                                        <p:tav tm="100000">
                                          <p:val>
                                            <p:strVal val="#ppt_x"/>
                                          </p:val>
                                        </p:tav>
                                      </p:tavLst>
                                    </p:anim>
                                    <p:anim calcmode="lin" valueType="num">
                                      <p:cBhvr>
                                        <p:cTn id="15"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3.2.2 </a:t>
            </a:r>
            <a:r>
              <a:rPr lang="zh-CN" altLang="en-US" sz="1800"/>
              <a:t>招聘广告的发布</a:t>
            </a:r>
            <a:endParaRPr lang="zh-CN" altLang="zh-CN" sz="1800"/>
          </a:p>
        </p:txBody>
      </p:sp>
      <p:sp>
        <p:nvSpPr>
          <p:cNvPr id="17" name="矩形 16"/>
          <p:cNvSpPr/>
          <p:nvPr/>
        </p:nvSpPr>
        <p:spPr>
          <a:xfrm>
            <a:off x="966311" y="1340768"/>
            <a:ext cx="10847865" cy="401200"/>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）招聘广告的信息内容</a:t>
            </a:r>
            <a:endParaRPr lang="zh-CN" altLang="en-US">
              <a:solidFill>
                <a:srgbClr val="0066FF"/>
              </a:solidFill>
              <a:latin typeface="华康俪金黑W8(P)" pitchFamily="34" charset="-122"/>
              <a:ea typeface="华康俪金黑W8(P)" pitchFamily="34" charset="-122"/>
            </a:endParaRPr>
          </a:p>
        </p:txBody>
      </p:sp>
      <p:sp>
        <p:nvSpPr>
          <p:cNvPr id="19" name="TextBox 6"/>
          <p:cNvSpPr txBox="1"/>
          <p:nvPr/>
        </p:nvSpPr>
        <p:spPr>
          <a:xfrm>
            <a:off x="966311" y="3429000"/>
            <a:ext cx="10893504" cy="284539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单位情况简介</a:t>
            </a:r>
            <a:r>
              <a:rPr lang="zh-CN" altLang="en-US" sz="1600">
                <a:solidFill>
                  <a:srgbClr val="5F5E5C"/>
                </a:solidFill>
                <a:latin typeface="微软雅黑" panose="020b0503020204020204" pitchFamily="34" charset="-122"/>
                <a:ea typeface="微软雅黑" panose="020b0503020204020204" pitchFamily="34" charset="-122"/>
              </a:rPr>
              <a:t>（</a:t>
            </a:r>
            <a:r>
              <a:rPr lang="en-US" altLang="zh-CN" sz="1600">
                <a:solidFill>
                  <a:srgbClr val="5F5E5C"/>
                </a:solidFill>
                <a:latin typeface="微软雅黑" panose="020b0503020204020204" pitchFamily="34" charset="-122"/>
                <a:ea typeface="微软雅黑" panose="020b0503020204020204" pitchFamily="34" charset="-122"/>
              </a:rPr>
              <a:t>a</a:t>
            </a:r>
            <a:r>
              <a:rPr lang="zh-CN" altLang="en-US" sz="1600">
                <a:solidFill>
                  <a:srgbClr val="5F5E5C"/>
                </a:solidFill>
                <a:latin typeface="微软雅黑" panose="020b0503020204020204" pitchFamily="34" charset="-122"/>
                <a:ea typeface="微软雅黑" panose="020b0503020204020204" pitchFamily="34" charset="-122"/>
              </a:rPr>
              <a:t>、背景：如历史，规模，业务范围，地理位置和发展前景等；</a:t>
            </a:r>
            <a:r>
              <a:rPr lang="en-US" altLang="zh-CN" sz="1600">
                <a:solidFill>
                  <a:srgbClr val="5F5E5C"/>
                </a:solidFill>
                <a:latin typeface="微软雅黑" panose="020b0503020204020204" pitchFamily="34" charset="-122"/>
                <a:ea typeface="微软雅黑" panose="020b0503020204020204" pitchFamily="34" charset="-122"/>
              </a:rPr>
              <a:t>b</a:t>
            </a:r>
            <a:r>
              <a:rPr lang="zh-CN" altLang="en-US" sz="1600">
                <a:solidFill>
                  <a:srgbClr val="5F5E5C"/>
                </a:solidFill>
                <a:latin typeface="微软雅黑" panose="020b0503020204020204" pitchFamily="34" charset="-122"/>
                <a:ea typeface="微软雅黑" panose="020b0503020204020204" pitchFamily="34" charset="-122"/>
              </a:rPr>
              <a:t>、文化：如企业愿景、使命、价值观，经营理念等）；</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岗位工作描述</a:t>
            </a:r>
            <a:r>
              <a:rPr lang="zh-CN" altLang="en-US" sz="1600">
                <a:solidFill>
                  <a:srgbClr val="5F5E5C"/>
                </a:solidFill>
                <a:latin typeface="微软雅黑" panose="020b0503020204020204" pitchFamily="34" charset="-122"/>
                <a:ea typeface="微软雅黑" panose="020b0503020204020204" pitchFamily="34" charset="-122"/>
              </a:rPr>
              <a:t>；招聘广告中，对招聘职位的介绍通常包括岗位名称，所属部门，主要工作职责等。起草招聘广告时参考一下职位说明书会比较有帮助；</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岗位任职资格</a:t>
            </a:r>
            <a:r>
              <a:rPr lang="zh-CN" altLang="en-US" sz="1600">
                <a:solidFill>
                  <a:srgbClr val="5F5E5C"/>
                </a:solidFill>
                <a:latin typeface="微软雅黑" panose="020b0503020204020204" pitchFamily="34" charset="-122"/>
                <a:ea typeface="微软雅黑" panose="020b0503020204020204" pitchFamily="34" charset="-122"/>
              </a:rPr>
              <a:t>（教育背景、工作经验、能力要求、性别、年龄等）；</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相应的人力资源政策</a:t>
            </a:r>
            <a:r>
              <a:rPr lang="zh-CN" altLang="en-US" sz="1600">
                <a:solidFill>
                  <a:srgbClr val="5F5E5C"/>
                </a:solidFill>
                <a:latin typeface="微软雅黑" panose="020b0503020204020204" pitchFamily="34" charset="-122"/>
                <a:ea typeface="微软雅黑" panose="020b0503020204020204" pitchFamily="34" charset="-122"/>
              </a:rPr>
              <a:t>（薪酬水平，劳动合同，培训机会等）；</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应聘者的准备工作</a:t>
            </a:r>
            <a:r>
              <a:rPr lang="zh-CN" altLang="en-US" sz="1600">
                <a:solidFill>
                  <a:srgbClr val="5F5E5C"/>
                </a:solidFill>
                <a:latin typeface="微软雅黑" panose="020b0503020204020204" pitchFamily="34" charset="-122"/>
                <a:ea typeface="微软雅黑" panose="020b0503020204020204" pitchFamily="34" charset="-122"/>
              </a:rPr>
              <a:t>（中英文简历，学历学位证书复印件，身份证复印件等）；</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应聘的联系方式</a:t>
            </a:r>
            <a:r>
              <a:rPr lang="zh-CN" altLang="en-US" sz="1600">
                <a:solidFill>
                  <a:srgbClr val="5F5E5C"/>
                </a:solidFill>
                <a:latin typeface="微软雅黑" panose="020b0503020204020204" pitchFamily="34" charset="-122"/>
                <a:ea typeface="微软雅黑" panose="020b0503020204020204" pitchFamily="34" charset="-122"/>
              </a:rPr>
              <a:t>（通讯地址，交通路线</a:t>
            </a:r>
            <a:endParaRPr lang="zh-CN" altLang="zh-CN" sz="1600" b="1">
              <a:solidFill>
                <a:srgbClr val="FF0000"/>
              </a:solidFill>
              <a:latin typeface="微软雅黑" panose="020b0503020204020204" pitchFamily="34" charset="-122"/>
              <a:ea typeface="微软雅黑" panose="020b0503020204020204" pitchFamily="34" charset="-122"/>
            </a:endParaRPr>
          </a:p>
        </p:txBody>
      </p:sp>
      <p:sp>
        <p:nvSpPr>
          <p:cNvPr id="20" name="TextBox 6"/>
          <p:cNvSpPr txBox="1"/>
          <p:nvPr/>
        </p:nvSpPr>
        <p:spPr>
          <a:xfrm>
            <a:off x="966311" y="2867626"/>
            <a:ext cx="10893504" cy="417358"/>
          </a:xfrm>
          <a:prstGeom prst="rect">
            <a:avLst/>
          </a:prstGeom>
          <a:noFill/>
        </p:spPr>
        <p:txBody>
          <a:bodyPr wrap="square" rtlCol="0">
            <a:spAutoFit/>
          </a:bodyPr>
          <a:lstStyle/>
          <a:p>
            <a:pPr>
              <a:lnSpc>
                <a:spcPct val="130000"/>
              </a:lnSpc>
            </a:pPr>
            <a:r>
              <a:rPr lang="zh-CN" altLang="en-US" b="1">
                <a:solidFill>
                  <a:srgbClr val="5F5E5C"/>
                </a:solidFill>
                <a:latin typeface="微软雅黑" panose="020b0503020204020204" pitchFamily="34" charset="-122"/>
                <a:ea typeface="微软雅黑" panose="020b0503020204020204" pitchFamily="34" charset="-122"/>
              </a:rPr>
              <a:t>一般来说，招聘广告的内容主要包括：</a:t>
            </a:r>
            <a:endParaRPr lang="zh-CN" altLang="zh-CN" b="1">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3.2.2 </a:t>
            </a:r>
            <a:r>
              <a:rPr lang="zh-CN" altLang="en-US" sz="1800"/>
              <a:t>招聘广告的发布</a:t>
            </a:r>
            <a:endParaRPr lang="zh-CN" altLang="zh-CN" sz="1800"/>
          </a:p>
        </p:txBody>
      </p:sp>
      <p:sp>
        <p:nvSpPr>
          <p:cNvPr id="17" name="矩形 16"/>
          <p:cNvSpPr/>
          <p:nvPr/>
        </p:nvSpPr>
        <p:spPr>
          <a:xfrm>
            <a:off x="966311" y="1340768"/>
            <a:ext cx="1084786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2</a:t>
            </a:r>
            <a:r>
              <a:rPr lang="zh-CN" altLang="en-US">
                <a:solidFill>
                  <a:srgbClr val="0066FF"/>
                </a:solidFill>
                <a:latin typeface="华康俪金黑W8(P)" pitchFamily="34" charset="-122"/>
                <a:ea typeface="华康俪金黑W8(P)" pitchFamily="34" charset="-122"/>
              </a:rPr>
              <a:t>）招聘广告的设计原则</a:t>
            </a:r>
            <a:endParaRPr lang="zh-CN" altLang="en-US" sz="1600" b="1">
              <a:solidFill>
                <a:srgbClr val="0066FF"/>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274639" y="2996952"/>
            <a:ext cx="2520001" cy="2801595"/>
            <a:chOff x="1234918" y="2180481"/>
            <a:chExt cx="2214764" cy="2018089"/>
          </a:xfrm>
          <a:effectLst>
            <a:outerShdw blurRad="50800" dist="38100" dir="5400000" algn="t" rotWithShape="0">
              <a:prstClr val="black">
                <a:alpha val="40000"/>
              </a:prstClr>
            </a:outerShdw>
          </a:effectLst>
        </p:grpSpPr>
        <p:sp>
          <p:nvSpPr>
            <p:cNvPr id="53" name="矩形 52"/>
            <p:cNvSpPr/>
            <p:nvPr/>
          </p:nvSpPr>
          <p:spPr>
            <a:xfrm>
              <a:off x="1234918" y="2540521"/>
              <a:ext cx="2214763" cy="165804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30000"/>
                </a:lnSpc>
                <a:defRPr/>
              </a:pPr>
              <a:r>
                <a:rPr lang="zh-CN" altLang="en-US" sz="1400" kern="0">
                  <a:solidFill>
                    <a:srgbClr val="4D4D4D"/>
                  </a:solidFill>
                  <a:latin typeface="微软雅黑" panose="020b0503020204020204" pitchFamily="34" charset="-122"/>
                  <a:ea typeface="微软雅黑" panose="020b0503020204020204" pitchFamily="34" charset="-122"/>
                </a:rPr>
                <a:t>招聘广告引人注目的方法包括醒目的字体，与众不同的色彩，显眼的位置等，最醒目的内容应是单位最具吸引力之处，例如单位的名称地址，单位的标识，公司的优势，招聘的职位，待遇条件，工作地点等。</a:t>
              </a:r>
              <a:endParaRPr kumimoji="0" lang="zh-CN" altLang="en-US" sz="1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52" name="矩形 51"/>
            <p:cNvSpPr/>
            <p:nvPr/>
          </p:nvSpPr>
          <p:spPr>
            <a:xfrm>
              <a:off x="1234918" y="2180481"/>
              <a:ext cx="2214764" cy="360040"/>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a:solidFill>
                    <a:srgbClr val="F9F9F9"/>
                  </a:solidFill>
                  <a:latin typeface="微软雅黑" panose="020b0503020204020204" pitchFamily="34" charset="-122"/>
                  <a:ea typeface="微软雅黑" panose="020b0503020204020204" pitchFamily="34" charset="-122"/>
                </a:rPr>
                <a:t>①引起求职者的注意</a:t>
              </a:r>
              <a:endParaRPr lang="zh-CN" altLang="en-US" sz="1600" b="1" kern="0">
                <a:solidFill>
                  <a:srgbClr val="F9F9F9"/>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914932" y="2996952"/>
            <a:ext cx="2520001" cy="2801595"/>
            <a:chOff x="1234918" y="2180481"/>
            <a:chExt cx="2214764" cy="2018089"/>
          </a:xfrm>
          <a:effectLst>
            <a:outerShdw blurRad="50800" dist="38100" dir="5400000" algn="t" rotWithShape="0">
              <a:prstClr val="black">
                <a:alpha val="40000"/>
              </a:prstClr>
            </a:outerShdw>
          </a:effectLst>
        </p:grpSpPr>
        <p:sp>
          <p:nvSpPr>
            <p:cNvPr id="51" name="矩形 50"/>
            <p:cNvSpPr/>
            <p:nvPr/>
          </p:nvSpPr>
          <p:spPr>
            <a:xfrm>
              <a:off x="1234918" y="2540520"/>
              <a:ext cx="2214763" cy="1658050"/>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30000"/>
                </a:lnSpc>
                <a:defRPr/>
              </a:pPr>
              <a:r>
                <a:rPr lang="zh-CN" altLang="en-US" sz="1400" kern="0">
                  <a:solidFill>
                    <a:srgbClr val="4D4D4D"/>
                  </a:solidFill>
                  <a:latin typeface="微软雅黑" panose="020b0503020204020204" pitchFamily="34" charset="-122"/>
                  <a:ea typeface="微软雅黑" panose="020b0503020204020204" pitchFamily="34" charset="-122"/>
                </a:rPr>
                <a:t>平铺直叙的，枯燥的广告词可能很难引起人们的兴趣，而撰写生动的、具有煽动性、能引起读者共鸣的广告词加上巧妙、新颖的呈现方式则很容易令人感兴趣，例如“你将投身于一项富有挑战性的工作”。</a:t>
              </a:r>
              <a:endParaRPr kumimoji="0" lang="zh-CN" altLang="en-US" sz="1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a:xfrm>
              <a:off x="1234918" y="2180481"/>
              <a:ext cx="2214764" cy="360040"/>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a:solidFill>
                    <a:srgbClr val="F9F9F9"/>
                  </a:solidFill>
                  <a:latin typeface="微软雅黑" panose="020b0503020204020204" pitchFamily="34" charset="-122"/>
                  <a:ea typeface="微软雅黑" panose="020b0503020204020204" pitchFamily="34" charset="-122"/>
                </a:rPr>
                <a:t>②激发读者的兴趣</a:t>
              </a:r>
              <a:endParaRPr lang="zh-CN" altLang="en-US" sz="1600" b="1" kern="0">
                <a:solidFill>
                  <a:srgbClr val="F9F9F9"/>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6555225" y="2996952"/>
            <a:ext cx="2520001" cy="2801595"/>
            <a:chOff x="1234918" y="2180481"/>
            <a:chExt cx="2214764" cy="2018089"/>
          </a:xfrm>
          <a:effectLst>
            <a:outerShdw blurRad="50800" dist="38100" dir="5400000" algn="t" rotWithShape="0">
              <a:prstClr val="black">
                <a:alpha val="40000"/>
              </a:prstClr>
            </a:outerShdw>
          </a:effectLst>
        </p:grpSpPr>
        <p:sp>
          <p:nvSpPr>
            <p:cNvPr id="49" name="矩形 48"/>
            <p:cNvSpPr/>
            <p:nvPr/>
          </p:nvSpPr>
          <p:spPr>
            <a:xfrm>
              <a:off x="1234918" y="2540520"/>
              <a:ext cx="2214764" cy="1658050"/>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30000"/>
                </a:lnSpc>
                <a:defRPr/>
              </a:pPr>
              <a:r>
                <a:rPr lang="zh-CN" altLang="en-US" sz="1400" kern="0">
                  <a:solidFill>
                    <a:srgbClr val="4D4D4D"/>
                  </a:solidFill>
                  <a:latin typeface="微软雅黑" panose="020b0503020204020204" pitchFamily="34" charset="-122"/>
                  <a:ea typeface="微软雅黑" panose="020b0503020204020204" pitchFamily="34" charset="-122"/>
                </a:rPr>
                <a:t>通常求职的愿望是与他们的需求紧密联系在一起的，因此，一般情况下，可以通过强调吸引人的一些因素，如成就，培训与发展的机会，挑战性的项目，优越的薪酬福利等，激发求职者对工作的愿望。</a:t>
              </a:r>
              <a:endParaRPr kumimoji="0" lang="zh-CN" altLang="en-US" sz="1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48" name="矩形 47"/>
            <p:cNvSpPr/>
            <p:nvPr/>
          </p:nvSpPr>
          <p:spPr>
            <a:xfrm>
              <a:off x="1234918" y="2180481"/>
              <a:ext cx="2214763" cy="360040"/>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a:solidFill>
                    <a:srgbClr val="F9F9F9"/>
                  </a:solidFill>
                  <a:latin typeface="微软雅黑" panose="020b0503020204020204" pitchFamily="34" charset="-122"/>
                  <a:ea typeface="微软雅黑" panose="020b0503020204020204" pitchFamily="34" charset="-122"/>
                </a:rPr>
                <a:t>③引发求职的愿望</a:t>
              </a:r>
              <a:endParaRPr lang="zh-CN" altLang="en-US" sz="1600" b="1" kern="0">
                <a:solidFill>
                  <a:srgbClr val="F9F9F9"/>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9195519" y="2996954"/>
            <a:ext cx="2520001" cy="2801593"/>
            <a:chOff x="1234918" y="2180482"/>
            <a:chExt cx="2214764" cy="1551258"/>
          </a:xfrm>
          <a:effectLst>
            <a:outerShdw blurRad="50800" dist="38100" dir="5400000" algn="t" rotWithShape="0">
              <a:prstClr val="black">
                <a:alpha val="40000"/>
              </a:prstClr>
            </a:outerShdw>
          </a:effectLst>
        </p:grpSpPr>
        <p:sp>
          <p:nvSpPr>
            <p:cNvPr id="47" name="矩形 46"/>
            <p:cNvSpPr/>
            <p:nvPr/>
          </p:nvSpPr>
          <p:spPr>
            <a:xfrm>
              <a:off x="1234918" y="2457236"/>
              <a:ext cx="2214764" cy="1274504"/>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lvl="0">
                <a:lnSpc>
                  <a:spcPct val="130000"/>
                </a:lnSpc>
                <a:defRPr/>
              </a:pPr>
              <a:r>
                <a:rPr lang="zh-CN" altLang="en-US" sz="1400" kern="0">
                  <a:solidFill>
                    <a:srgbClr val="4D4D4D"/>
                  </a:solidFill>
                  <a:latin typeface="微软雅黑" panose="020b0503020204020204" pitchFamily="34" charset="-122"/>
                  <a:ea typeface="微软雅黑" panose="020b0503020204020204" pitchFamily="34" charset="-122"/>
                </a:rPr>
                <a:t>要向应聘者提供联络方法，包括联系电话、通讯地址、</a:t>
              </a:r>
              <a:r>
                <a:rPr lang="en-US" altLang="zh-CN" sz="1400" kern="0">
                  <a:solidFill>
                    <a:srgbClr val="4D4D4D"/>
                  </a:solidFill>
                  <a:latin typeface="微软雅黑" panose="020b0503020204020204" pitchFamily="34" charset="-122"/>
                  <a:ea typeface="微软雅黑" panose="020b0503020204020204" pitchFamily="34" charset="-122"/>
                </a:rPr>
                <a:t>Email</a:t>
              </a:r>
              <a:r>
                <a:rPr lang="zh-CN" altLang="en-US" sz="1400" kern="0">
                  <a:solidFill>
                    <a:srgbClr val="4D4D4D"/>
                  </a:solidFill>
                  <a:latin typeface="微软雅黑" panose="020b0503020204020204" pitchFamily="34" charset="-122"/>
                  <a:ea typeface="微软雅黑" panose="020b0503020204020204" pitchFamily="34" charset="-122"/>
                </a:rPr>
                <a:t>地址等，同时用一些煽动性的话，例如“今天就打电话吧”、“请尽快递交简历”等促使应聘者迅速采取行动。</a:t>
              </a:r>
              <a:endParaRPr kumimoji="0" lang="zh-CN" altLang="en-US" sz="1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endParaRPr>
            </a:p>
          </p:txBody>
        </p:sp>
        <p:sp>
          <p:nvSpPr>
            <p:cNvPr id="46" name="矩形 45"/>
            <p:cNvSpPr/>
            <p:nvPr/>
          </p:nvSpPr>
          <p:spPr>
            <a:xfrm>
              <a:off x="1234918" y="2180482"/>
              <a:ext cx="2214763" cy="276754"/>
            </a:xfrm>
            <a:prstGeom prst="rect">
              <a:avLst/>
            </a:prstGeom>
            <a:gradFill>
              <a:gsLst>
                <a:gs pos="33000">
                  <a:srgbClr val="2676FF">
                    <a:lumMod val="60000"/>
                    <a:lumOff val="40000"/>
                  </a:srgbClr>
                </a:gs>
                <a:gs pos="100000">
                  <a:srgbClr val="2676FF"/>
                </a:gs>
              </a:gsLst>
              <a:lin ang="5400000" scaled="0"/>
            </a:gradFill>
            <a:ln w="3175" cap="flat" cmpd="sng" algn="ctr">
              <a:noFill/>
              <a:prstDash val="solid"/>
            </a:ln>
            <a:effectLst>
              <a:outerShdw blurRad="38100" dist="12700" dir="2700000" algn="tl" rotWithShape="0">
                <a:prstClr val="black">
                  <a:alpha val="40000"/>
                </a:prstClr>
              </a:outerShdw>
            </a:effectLst>
          </p:spPr>
          <p:txBody>
            <a:bodyPr anchor="ctr"/>
            <a:lstStyle/>
            <a:p>
              <a:pPr algn="ctr" eaLnBrk="0" fontAlgn="base" hangingPunct="0">
                <a:lnSpc>
                  <a:spcPct val="120000"/>
                </a:lnSpc>
                <a:spcBef>
                  <a:spcPct val="0"/>
                </a:spcBef>
                <a:spcAft>
                  <a:spcPct val="0"/>
                </a:spcAft>
              </a:pPr>
              <a:r>
                <a:rPr lang="zh-CN" altLang="en-US" sz="1600" b="1" kern="0">
                  <a:solidFill>
                    <a:srgbClr val="F9F9F9"/>
                  </a:solidFill>
                  <a:latin typeface="微软雅黑" panose="020b0503020204020204" pitchFamily="34" charset="-122"/>
                  <a:ea typeface="微软雅黑" panose="020b0503020204020204" pitchFamily="34" charset="-122"/>
                </a:rPr>
                <a:t>④促使求职的行动</a:t>
              </a:r>
              <a:endParaRPr lang="zh-CN" altLang="en-US" sz="1600" b="1" kern="0">
                <a:solidFill>
                  <a:srgbClr val="F9F9F9"/>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1+#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par>
                                <p:cTn id="14" presetID="2" presetClass="entr" presetSubtype="2" decel="100000" fill="hold" nodeType="withEffect">
                                  <p:stCondLst>
                                    <p:cond delay="20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40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1+#ppt_w/2"/>
                                          </p:val>
                                        </p:tav>
                                        <p:tav tm="100000">
                                          <p:val>
                                            <p:strVal val="#ppt_x"/>
                                          </p:val>
                                        </p:tav>
                                      </p:tavLst>
                                    </p:anim>
                                    <p:anim calcmode="lin" valueType="num">
                                      <p:cBhvr additive="base">
                                        <p:cTn id="21" dur="500" fill="hold"/>
                                        <p:tgtEl>
                                          <p:spTgt spid="32"/>
                                        </p:tgtEl>
                                        <p:attrNameLst>
                                          <p:attrName>ppt_y</p:attrName>
                                        </p:attrNameLst>
                                      </p:cBhvr>
                                      <p:tavLst>
                                        <p:tav tm="0">
                                          <p:val>
                                            <p:strVal val="#ppt_y"/>
                                          </p:val>
                                        </p:tav>
                                        <p:tav tm="100000">
                                          <p:val>
                                            <p:strVal val="#ppt_y"/>
                                          </p:val>
                                        </p:tav>
                                      </p:tavLst>
                                    </p:anim>
                                  </p:childTnLst>
                                </p:cTn>
                              </p:par>
                              <p:par>
                                <p:cTn id="22" presetID="2" presetClass="entr" presetSubtype="2" decel="100000" fill="hold" nodeType="withEffect">
                                  <p:stCondLst>
                                    <p:cond delay="60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500" fill="hold"/>
                                        <p:tgtEl>
                                          <p:spTgt spid="33"/>
                                        </p:tgtEl>
                                        <p:attrNameLst>
                                          <p:attrName>ppt_x</p:attrName>
                                        </p:attrNameLst>
                                      </p:cBhvr>
                                      <p:tavLst>
                                        <p:tav tm="0">
                                          <p:val>
                                            <p:strVal val="1+#ppt_w/2"/>
                                          </p:val>
                                        </p:tav>
                                        <p:tav tm="100000">
                                          <p:val>
                                            <p:strVal val="#ppt_x"/>
                                          </p:val>
                                        </p:tav>
                                      </p:tavLst>
                                    </p:anim>
                                    <p:anim calcmode="lin" valueType="num">
                                      <p:cBhvr additive="base">
                                        <p:cTn id="25"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6"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3.2.2 </a:t>
            </a:r>
            <a:r>
              <a:rPr lang="zh-CN" altLang="en-US" sz="1800"/>
              <a:t>招聘广告的发布</a:t>
            </a:r>
            <a:endParaRPr lang="zh-CN" altLang="zh-CN" sz="1800"/>
          </a:p>
        </p:txBody>
      </p:sp>
      <p:sp>
        <p:nvSpPr>
          <p:cNvPr id="18" name="矩形 17"/>
          <p:cNvSpPr/>
          <p:nvPr/>
        </p:nvSpPr>
        <p:spPr>
          <a:xfrm>
            <a:off x="966311" y="1340768"/>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3</a:t>
            </a:r>
            <a:r>
              <a:rPr lang="zh-CN" altLang="en-US">
                <a:solidFill>
                  <a:srgbClr val="0066FF"/>
                </a:solidFill>
                <a:latin typeface="华康俪金黑W8(P)" pitchFamily="34" charset="-122"/>
                <a:ea typeface="华康俪金黑W8(P)" pitchFamily="34" charset="-122"/>
              </a:rPr>
              <a:t>）招聘广告的发布原则</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9" name="TextBox 6"/>
          <p:cNvSpPr txBox="1"/>
          <p:nvPr/>
        </p:nvSpPr>
        <p:spPr>
          <a:xfrm>
            <a:off x="966311" y="1980853"/>
            <a:ext cx="10893504" cy="1808187"/>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应根据需要采取招聘现场海报、公司形象宣传资料、网络招聘广告等多种方式发布信息，并尽可能选择传播面广、传播迅速的渠道（如专业招聘网站、企业官网、企业微博、招聘专员微博等）。</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网络招聘信息每日刷新。</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每天整理、筛选简历，一旦有合适简历，要立即联系，不要拖延。</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在条件允许的情况下，招聘信息应尽早发布。</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20" name="矩形 19"/>
          <p:cNvSpPr/>
          <p:nvPr/>
        </p:nvSpPr>
        <p:spPr>
          <a:xfrm>
            <a:off x="966311" y="4319817"/>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4</a:t>
            </a:r>
            <a:r>
              <a:rPr lang="zh-CN" altLang="en-US">
                <a:solidFill>
                  <a:srgbClr val="0066FF"/>
                </a:solidFill>
                <a:latin typeface="华康俪金黑W8(P)" pitchFamily="34" charset="-122"/>
                <a:ea typeface="华康俪金黑W8(P)" pitchFamily="34" charset="-122"/>
              </a:rPr>
              <a:t>）招聘广告的注意事项</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66311" y="4959902"/>
            <a:ext cx="10893504" cy="701346"/>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用人单位可以合理明智的使用甄选权利，但是，除国家规定的特殊工种外，不要标明民族、种族和宗教信仰等限制，以免引起不必要的麻烦。</a:t>
            </a:r>
            <a:endParaRPr lang="zh-CN" altLang="en-US" sz="160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decel="10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3.3.1 </a:t>
            </a:r>
            <a:r>
              <a:rPr lang="zh-CN" altLang="en-US" sz="1800"/>
              <a:t>简历筛选</a:t>
            </a:r>
            <a:endParaRPr lang="zh-CN" altLang="zh-CN" sz="1800"/>
          </a:p>
        </p:txBody>
      </p:sp>
      <p:sp>
        <p:nvSpPr>
          <p:cNvPr id="3" name="TextBox 6"/>
          <p:cNvSpPr txBox="1"/>
          <p:nvPr/>
        </p:nvSpPr>
        <p:spPr>
          <a:xfrm>
            <a:off x="1058616" y="1340768"/>
            <a:ext cx="10755560" cy="70134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简历的初步筛选工作一般由</a:t>
            </a:r>
            <a:r>
              <a:rPr lang="zh-CN" altLang="en-US" sz="1600" b="1">
                <a:solidFill>
                  <a:srgbClr val="0066FF"/>
                </a:solidFill>
                <a:latin typeface="微软雅黑" panose="020b0503020204020204" pitchFamily="34" charset="-122"/>
                <a:ea typeface="微软雅黑" panose="020b0503020204020204" pitchFamily="34" charset="-122"/>
              </a:rPr>
              <a:t>招聘专员</a:t>
            </a:r>
            <a:r>
              <a:rPr lang="zh-CN" altLang="en-US" sz="1600">
                <a:solidFill>
                  <a:srgbClr val="5F5E5C"/>
                </a:solidFill>
                <a:latin typeface="微软雅黑" panose="020b0503020204020204" pitchFamily="34" charset="-122"/>
                <a:ea typeface="微软雅黑" panose="020b0503020204020204" pitchFamily="34" charset="-122"/>
              </a:rPr>
              <a:t>来进行，如果公司规模较大，可能会由</a:t>
            </a:r>
            <a:r>
              <a:rPr lang="en-US" altLang="zh-CN" sz="1600" b="1">
                <a:solidFill>
                  <a:srgbClr val="0066FF"/>
                </a:solidFill>
                <a:latin typeface="微软雅黑" panose="020b0503020204020204" pitchFamily="34" charset="-122"/>
                <a:ea typeface="微软雅黑" panose="020b0503020204020204" pitchFamily="34" charset="-122"/>
              </a:rPr>
              <a:t>HR</a:t>
            </a:r>
            <a:r>
              <a:rPr lang="zh-CN" altLang="en-US" sz="1600" b="1">
                <a:solidFill>
                  <a:srgbClr val="0066FF"/>
                </a:solidFill>
                <a:latin typeface="微软雅黑" panose="020b0503020204020204" pitchFamily="34" charset="-122"/>
                <a:ea typeface="微软雅黑" panose="020b0503020204020204" pitchFamily="34" charset="-122"/>
              </a:rPr>
              <a:t>助理</a:t>
            </a:r>
            <a:r>
              <a:rPr lang="zh-CN" altLang="en-US" sz="1600">
                <a:solidFill>
                  <a:srgbClr val="5F5E5C"/>
                </a:solidFill>
                <a:latin typeface="微软雅黑" panose="020b0503020204020204" pitchFamily="34" charset="-122"/>
                <a:ea typeface="微软雅黑" panose="020b0503020204020204" pitchFamily="34" charset="-122"/>
              </a:rPr>
              <a:t>来进行，并由招聘专员或招聘主管</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经理进行审核把关，简历筛选一定要及时，一般</a:t>
            </a:r>
            <a:r>
              <a:rPr lang="zh-CN" altLang="en-US" sz="1600" b="1">
                <a:solidFill>
                  <a:srgbClr val="0066FF"/>
                </a:solidFill>
                <a:latin typeface="微软雅黑" panose="020b0503020204020204" pitchFamily="34" charset="-122"/>
                <a:ea typeface="微软雅黑" panose="020b0503020204020204" pitchFamily="34" charset="-122"/>
              </a:rPr>
              <a:t>至少每天筛选一次。</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17" name="矩形 16"/>
          <p:cNvSpPr/>
          <p:nvPr/>
        </p:nvSpPr>
        <p:spPr>
          <a:xfrm>
            <a:off x="966311" y="2492896"/>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）拿到一份简历应该看什么？</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8" name="TextBox 6"/>
          <p:cNvSpPr txBox="1"/>
          <p:nvPr/>
        </p:nvSpPr>
        <p:spPr>
          <a:xfrm>
            <a:off x="966311" y="3068960"/>
            <a:ext cx="10893504" cy="2445285"/>
          </a:xfrm>
          <a:prstGeom prst="rect">
            <a:avLst/>
          </a:prstGeom>
          <a:noFill/>
        </p:spPr>
        <p:txBody>
          <a:bodyPr wrap="square" rtlCol="0">
            <a:spAutoFit/>
          </a:bodyPr>
          <a:lstStyle/>
          <a:p>
            <a:pPr marL="285750" indent="-285750">
              <a:lnSpc>
                <a:spcPct val="130000"/>
              </a:lnSpc>
              <a:spcAft>
                <a:spcPts val="300"/>
              </a:spcAft>
              <a:buFont typeface="Wingdings" panose="05000000000000000000" pitchFamily="2" charset="2"/>
              <a:buChar char="ü"/>
            </a:pPr>
            <a:r>
              <a:rPr lang="zh-CN" altLang="en-US" b="1">
                <a:solidFill>
                  <a:srgbClr val="0066FF"/>
                </a:solidFill>
                <a:latin typeface="微软雅黑" panose="020b0503020204020204" pitchFamily="34" charset="-122"/>
                <a:ea typeface="微软雅黑" panose="020b0503020204020204" pitchFamily="34" charset="-122"/>
              </a:rPr>
              <a:t>总体外观：</a:t>
            </a:r>
            <a:r>
              <a:rPr lang="zh-CN" altLang="en-US" b="1">
                <a:solidFill>
                  <a:srgbClr val="5F5E5C"/>
                </a:solidFill>
                <a:latin typeface="微软雅黑" panose="020b0503020204020204" pitchFamily="34" charset="-122"/>
                <a:ea typeface="微软雅黑" panose="020b0503020204020204" pitchFamily="34" charset="-122"/>
              </a:rPr>
              <a:t>是否整洁、规范、美观、大方，是否结构合理、重点突出；</a:t>
            </a:r>
            <a:endParaRPr lang="zh-CN" altLang="en-US" b="1">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a:solidFill>
                  <a:srgbClr val="0066FF"/>
                </a:solidFill>
                <a:latin typeface="微软雅黑" panose="020b0503020204020204" pitchFamily="34" charset="-122"/>
                <a:ea typeface="微软雅黑" panose="020b0503020204020204" pitchFamily="34" charset="-122"/>
              </a:rPr>
              <a:t>生涯结构：</a:t>
            </a:r>
            <a:r>
              <a:rPr lang="zh-CN" altLang="en-US" b="1">
                <a:solidFill>
                  <a:srgbClr val="5F5E5C"/>
                </a:solidFill>
                <a:latin typeface="微软雅黑" panose="020b0503020204020204" pitchFamily="34" charset="-122"/>
                <a:ea typeface="微软雅黑" panose="020b0503020204020204" pitchFamily="34" charset="-122"/>
              </a:rPr>
              <a:t>时间连贯一致性？是否出现空当或频繁跳槽？</a:t>
            </a:r>
            <a:endParaRPr lang="zh-CN" altLang="en-US" b="1">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a:solidFill>
                  <a:srgbClr val="0066FF"/>
                </a:solidFill>
                <a:latin typeface="微软雅黑" panose="020b0503020204020204" pitchFamily="34" charset="-122"/>
                <a:ea typeface="微软雅黑" panose="020b0503020204020204" pitchFamily="34" charset="-122"/>
              </a:rPr>
              <a:t>工作经验：</a:t>
            </a:r>
            <a:r>
              <a:rPr lang="zh-CN" altLang="en-US" b="1">
                <a:solidFill>
                  <a:srgbClr val="5F5E5C"/>
                </a:solidFill>
                <a:latin typeface="微软雅黑" panose="020b0503020204020204" pitchFamily="34" charset="-122"/>
                <a:ea typeface="微软雅黑" panose="020b0503020204020204" pitchFamily="34" charset="-122"/>
              </a:rPr>
              <a:t>事业进程逻辑？过去做了什么？完成</a:t>
            </a:r>
            <a:r>
              <a:rPr lang="en-US" altLang="zh-CN" b="1">
                <a:solidFill>
                  <a:srgbClr val="5F5E5C"/>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执行</a:t>
            </a:r>
            <a:r>
              <a:rPr lang="en-US" altLang="zh-CN" b="1">
                <a:solidFill>
                  <a:srgbClr val="5F5E5C"/>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管理还是参与</a:t>
            </a:r>
            <a:r>
              <a:rPr lang="en-US" altLang="zh-CN" b="1">
                <a:solidFill>
                  <a:srgbClr val="5F5E5C"/>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建议</a:t>
            </a:r>
            <a:r>
              <a:rPr lang="en-US" altLang="zh-CN" b="1">
                <a:solidFill>
                  <a:srgbClr val="5F5E5C"/>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熟悉？</a:t>
            </a:r>
            <a:endParaRPr lang="zh-CN" altLang="en-US" b="1">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a:solidFill>
                  <a:srgbClr val="0066FF"/>
                </a:solidFill>
                <a:latin typeface="微软雅黑" panose="020b0503020204020204" pitchFamily="34" charset="-122"/>
                <a:ea typeface="微软雅黑" panose="020b0503020204020204" pitchFamily="34" charset="-122"/>
              </a:rPr>
              <a:t>教育培训：</a:t>
            </a:r>
            <a:r>
              <a:rPr lang="zh-CN" altLang="en-US" b="1">
                <a:solidFill>
                  <a:srgbClr val="5F5E5C"/>
                </a:solidFill>
                <a:latin typeface="微软雅黑" panose="020b0503020204020204" pitchFamily="34" charset="-122"/>
                <a:ea typeface="微软雅黑" panose="020b0503020204020204" pitchFamily="34" charset="-122"/>
              </a:rPr>
              <a:t>教育水准？专业证书？知识结构？相关性？</a:t>
            </a:r>
            <a:endParaRPr lang="zh-CN" altLang="en-US" b="1">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a:solidFill>
                  <a:srgbClr val="0066FF"/>
                </a:solidFill>
                <a:latin typeface="微软雅黑" panose="020b0503020204020204" pitchFamily="34" charset="-122"/>
                <a:ea typeface="微软雅黑" panose="020b0503020204020204" pitchFamily="34" charset="-122"/>
              </a:rPr>
              <a:t>能力结构：</a:t>
            </a:r>
            <a:r>
              <a:rPr lang="zh-CN" altLang="en-US" b="1">
                <a:solidFill>
                  <a:srgbClr val="5F5E5C"/>
                </a:solidFill>
                <a:latin typeface="微软雅黑" panose="020b0503020204020204" pitchFamily="34" charset="-122"/>
                <a:ea typeface="微软雅黑" panose="020b0503020204020204" pitchFamily="34" charset="-122"/>
              </a:rPr>
              <a:t>专业技能、通用能力？</a:t>
            </a:r>
            <a:endParaRPr lang="zh-CN" altLang="en-US" b="1">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Wingdings" panose="05000000000000000000" pitchFamily="2" charset="2"/>
              <a:buChar char="ü"/>
            </a:pPr>
            <a:r>
              <a:rPr lang="zh-CN" altLang="en-US" b="1">
                <a:solidFill>
                  <a:srgbClr val="0066FF"/>
                </a:solidFill>
                <a:latin typeface="微软雅黑" panose="020b0503020204020204" pitchFamily="34" charset="-122"/>
                <a:ea typeface="微软雅黑" panose="020b0503020204020204" pitchFamily="34" charset="-122"/>
              </a:rPr>
              <a:t>业绩描述：</a:t>
            </a:r>
            <a:r>
              <a:rPr lang="zh-CN" altLang="en-US" b="1">
                <a:solidFill>
                  <a:srgbClr val="5F5E5C"/>
                </a:solidFill>
                <a:latin typeface="微软雅黑" panose="020b0503020204020204" pitchFamily="34" charset="-122"/>
                <a:ea typeface="微软雅黑" panose="020b0503020204020204" pitchFamily="34" charset="-122"/>
              </a:rPr>
              <a:t>业绩如何？</a:t>
            </a:r>
            <a:endParaRPr lang="zh-CN" altLang="en-US" b="1">
              <a:solidFill>
                <a:srgbClr val="5F5E5C"/>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986607" y="5591368"/>
            <a:ext cx="10749488" cy="645943"/>
            <a:chOff x="244645" y="3615423"/>
            <a:chExt cx="10749488" cy="645943"/>
          </a:xfrm>
        </p:grpSpPr>
        <p:sp>
          <p:nvSpPr>
            <p:cNvPr id="20" name="圆角矩形 19"/>
            <p:cNvSpPr/>
            <p:nvPr/>
          </p:nvSpPr>
          <p:spPr>
            <a:xfrm>
              <a:off x="244645" y="3615423"/>
              <a:ext cx="10749488" cy="645943"/>
            </a:xfrm>
            <a:prstGeom prst="roundRect">
              <a:avLst>
                <a:gd name="adj" fmla="val 437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TextBox 6"/>
            <p:cNvSpPr txBox="1"/>
            <p:nvPr/>
          </p:nvSpPr>
          <p:spPr>
            <a:xfrm>
              <a:off x="317994" y="3736093"/>
              <a:ext cx="10604131" cy="452432"/>
            </a:xfrm>
            <a:prstGeom prst="rect">
              <a:avLst/>
            </a:prstGeom>
            <a:noFill/>
          </p:spPr>
          <p:txBody>
            <a:bodyPr wrap="square" rtlCol="0">
              <a:spAutoFit/>
            </a:bodyPr>
            <a:lstStyle/>
            <a:p>
              <a:pPr>
                <a:lnSpc>
                  <a:spcPct val="130000"/>
                </a:lnSpc>
              </a:pPr>
              <a:r>
                <a:rPr lang="en-US" altLang="zh-CN">
                  <a:solidFill>
                    <a:prstClr val="white"/>
                  </a:solidFill>
                  <a:latin typeface="微软雅黑" panose="020b0503020204020204" pitchFamily="34" charset="-122"/>
                  <a:ea typeface="微软雅黑" panose="020b0503020204020204" pitchFamily="34" charset="-122"/>
                </a:rPr>
                <a:t>【</a:t>
              </a:r>
              <a:r>
                <a:rPr lang="zh-CN" altLang="en-US">
                  <a:solidFill>
                    <a:prstClr val="white"/>
                  </a:solidFill>
                  <a:latin typeface="微软雅黑" panose="020b0503020204020204" pitchFamily="34" charset="-122"/>
                  <a:ea typeface="微软雅黑" panose="020b0503020204020204" pitchFamily="34" charset="-122"/>
                </a:rPr>
                <a:t>说明</a:t>
              </a:r>
              <a:r>
                <a:rPr lang="en-US" altLang="zh-CN">
                  <a:solidFill>
                    <a:prstClr val="white"/>
                  </a:solidFill>
                  <a:latin typeface="微软雅黑" panose="020b0503020204020204" pitchFamily="34" charset="-122"/>
                  <a:ea typeface="微软雅黑" panose="020b0503020204020204" pitchFamily="34" charset="-122"/>
                </a:rPr>
                <a:t>】</a:t>
              </a:r>
              <a:r>
                <a:rPr lang="zh-CN" altLang="en-US">
                  <a:solidFill>
                    <a:prstClr val="white"/>
                  </a:solidFill>
                  <a:latin typeface="微软雅黑" panose="020b0503020204020204" pitchFamily="34" charset="-122"/>
                  <a:ea typeface="微软雅黑" panose="020b0503020204020204" pitchFamily="34" charset="-122"/>
                </a:rPr>
                <a:t>如公司有硬性规定的限定门槛，要第一时间查看。</a:t>
              </a:r>
              <a:endParaRPr lang="zh-CN" altLang="zh-CN">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4" decel="10000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18"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3.3.1 </a:t>
            </a:r>
            <a:r>
              <a:rPr lang="zh-CN" altLang="en-US" sz="1800"/>
              <a:t>简历筛选</a:t>
            </a:r>
            <a:endParaRPr lang="zh-CN" altLang="zh-CN" sz="1800"/>
          </a:p>
        </p:txBody>
      </p:sp>
      <p:sp>
        <p:nvSpPr>
          <p:cNvPr id="17" name="矩形 16"/>
          <p:cNvSpPr/>
          <p:nvPr/>
        </p:nvSpPr>
        <p:spPr>
          <a:xfrm>
            <a:off x="966311" y="2204864"/>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2</a:t>
            </a:r>
            <a:r>
              <a:rPr lang="zh-CN" altLang="en-US">
                <a:solidFill>
                  <a:srgbClr val="0066FF"/>
                </a:solidFill>
                <a:latin typeface="华康俪金黑W8(P)" pitchFamily="34" charset="-122"/>
                <a:ea typeface="华康俪金黑W8(P)" pitchFamily="34" charset="-122"/>
              </a:rPr>
              <a:t>）优秀简历的主要特征概述</a:t>
            </a:r>
            <a:endParaRPr lang="zh-CN" altLang="en-US" sz="1600" b="1">
              <a:solidFill>
                <a:srgbClr val="0066FF"/>
              </a:solidFill>
              <a:latin typeface="微软雅黑" panose="020b0503020204020204" pitchFamily="34" charset="-122"/>
              <a:ea typeface="微软雅黑" panose="020b0503020204020204" pitchFamily="34" charset="-122"/>
            </a:endParaRPr>
          </a:p>
        </p:txBody>
      </p:sp>
      <p:pic>
        <p:nvPicPr>
          <p:cNvPr id="3074" name="Picture 2" descr="F:\360云盘\02-个人资料\！PPT图片及版面资源\06-PPT精选插图\03-人物\display_image.gif"/>
          <p:cNvPicPr>
            <a:picLocks noChangeAspect="1" noChangeArrowheads="1"/>
          </p:cNvPicPr>
          <p:nvPr/>
        </p:nvPicPr>
        <p:blipFill>
          <a:blip r:embed="rId2">
            <a:extLst>
              <a:ext uri="{28A0092B-C50C-407E-A947-70E740481C1C}">
                <a14:useLocalDpi xmlns:a14="http://schemas.microsoft.com/office/drawing/2010/main" val="0"/>
              </a:ext>
            </a:extLst>
          </a:blip>
          <a:srcRect t="4520" b="5854"/>
          <a:stretch>
            <a:fillRect/>
          </a:stretch>
        </p:blipFill>
        <p:spPr bwMode="auto">
          <a:xfrm>
            <a:off x="7855345" y="1340768"/>
            <a:ext cx="3823966" cy="5135188"/>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966311" y="2708920"/>
            <a:ext cx="6645032" cy="3767185"/>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目标职位导向：</a:t>
            </a:r>
            <a:r>
              <a:rPr lang="zh-CN" altLang="en-US" sz="1600">
                <a:solidFill>
                  <a:srgbClr val="5F5E5C"/>
                </a:solidFill>
                <a:latin typeface="微软雅黑" panose="020b0503020204020204" pitchFamily="34" charset="-122"/>
                <a:ea typeface="微软雅黑" panose="020b0503020204020204" pitchFamily="34" charset="-122"/>
              </a:rPr>
              <a:t>写简历好比写议论文，简历论点是你为什么是最适合此职位的，其他一切都是在证明这一点。</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简洁并重点突出：</a:t>
            </a:r>
            <a:r>
              <a:rPr lang="zh-CN" altLang="en-US" sz="1600">
                <a:solidFill>
                  <a:srgbClr val="5F5E5C"/>
                </a:solidFill>
                <a:latin typeface="微软雅黑" panose="020b0503020204020204" pitchFamily="34" charset="-122"/>
                <a:ea typeface="微软雅黑" panose="020b0503020204020204" pitchFamily="34" charset="-122"/>
              </a:rPr>
              <a:t>保持简历长度</a:t>
            </a:r>
            <a:r>
              <a:rPr lang="en-US" altLang="zh-CN" sz="1600">
                <a:solidFill>
                  <a:srgbClr val="5F5E5C"/>
                </a:solidFill>
                <a:latin typeface="微软雅黑" panose="020b0503020204020204" pitchFamily="34" charset="-122"/>
                <a:ea typeface="微软雅黑" panose="020b0503020204020204" pitchFamily="34" charset="-122"/>
              </a:rPr>
              <a:t>2-3</a:t>
            </a:r>
            <a:r>
              <a:rPr lang="zh-CN" altLang="en-US" sz="1600">
                <a:solidFill>
                  <a:srgbClr val="5F5E5C"/>
                </a:solidFill>
                <a:latin typeface="微软雅黑" panose="020b0503020204020204" pitchFamily="34" charset="-122"/>
                <a:ea typeface="微软雅黑" panose="020b0503020204020204" pitchFamily="34" charset="-122"/>
              </a:rPr>
              <a:t>张</a:t>
            </a:r>
            <a:r>
              <a:rPr lang="en-US" altLang="zh-CN" sz="1600">
                <a:solidFill>
                  <a:srgbClr val="5F5E5C"/>
                </a:solidFill>
                <a:latin typeface="微软雅黑" panose="020b0503020204020204" pitchFamily="34" charset="-122"/>
                <a:ea typeface="微软雅黑" panose="020b0503020204020204" pitchFamily="34" charset="-122"/>
              </a:rPr>
              <a:t>A4</a:t>
            </a:r>
            <a:r>
              <a:rPr lang="zh-CN" altLang="en-US" sz="1600">
                <a:solidFill>
                  <a:srgbClr val="5F5E5C"/>
                </a:solidFill>
                <a:latin typeface="微软雅黑" panose="020b0503020204020204" pitchFamily="34" charset="-122"/>
                <a:ea typeface="微软雅黑" panose="020b0503020204020204" pitchFamily="34" charset="-122"/>
              </a:rPr>
              <a:t>纸，依重要程度，各模块先后排开。</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逻辑严谨：</a:t>
            </a:r>
            <a:r>
              <a:rPr lang="zh-CN" altLang="en-US" sz="1600">
                <a:solidFill>
                  <a:srgbClr val="5F5E5C"/>
                </a:solidFill>
                <a:latin typeface="微软雅黑" panose="020b0503020204020204" pitchFamily="34" charset="-122"/>
                <a:ea typeface="微软雅黑" panose="020b0503020204020204" pitchFamily="34" charset="-122"/>
              </a:rPr>
              <a:t>议论文没有逻辑就是散文，要求面试官</a:t>
            </a:r>
            <a:r>
              <a:rPr lang="en-US" altLang="zh-CN" sz="1600">
                <a:solidFill>
                  <a:srgbClr val="5F5E5C"/>
                </a:solidFill>
                <a:latin typeface="微软雅黑" panose="020b0503020204020204" pitchFamily="34" charset="-122"/>
                <a:ea typeface="微软雅黑" panose="020b0503020204020204" pitchFamily="34" charset="-122"/>
              </a:rPr>
              <a:t>15</a:t>
            </a:r>
            <a:r>
              <a:rPr lang="zh-CN" altLang="en-US" sz="1600">
                <a:solidFill>
                  <a:srgbClr val="5F5E5C"/>
                </a:solidFill>
                <a:latin typeface="微软雅黑" panose="020b0503020204020204" pitchFamily="34" charset="-122"/>
                <a:ea typeface="微软雅黑" panose="020b0503020204020204" pitchFamily="34" charset="-122"/>
              </a:rPr>
              <a:t>秒内读懂一篇散文，那就太苛刻了。</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内容真实：</a:t>
            </a:r>
            <a:r>
              <a:rPr lang="zh-CN" altLang="en-US" sz="1600">
                <a:solidFill>
                  <a:srgbClr val="5F5E5C"/>
                </a:solidFill>
                <a:latin typeface="微软雅黑" panose="020b0503020204020204" pitchFamily="34" charset="-122"/>
                <a:ea typeface="微软雅黑" panose="020b0503020204020204" pitchFamily="34" charset="-122"/>
              </a:rPr>
              <a:t>这是一个关于人品的问题，别给自己找麻烦，更不要低估面试官的法眼。</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适度修饰：</a:t>
            </a:r>
            <a:r>
              <a:rPr lang="zh-CN" altLang="en-US" sz="1600">
                <a:solidFill>
                  <a:srgbClr val="5F5E5C"/>
                </a:solidFill>
                <a:latin typeface="微软雅黑" panose="020b0503020204020204" pitchFamily="34" charset="-122"/>
                <a:ea typeface="微软雅黑" panose="020b0503020204020204" pitchFamily="34" charset="-122"/>
              </a:rPr>
              <a:t>避免太难看或太艺术的照片，写真集更不能有，除非应聘模特。字体字号规范、保持文字对齐，模块结构清晰，语言精练有吸引力。</a:t>
            </a:r>
            <a:endParaRPr lang="zh-CN" altLang="en-US" sz="1600">
              <a:solidFill>
                <a:srgbClr val="5F5E5C"/>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6951430" y="5661248"/>
            <a:ext cx="64807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a:solidFill>
                  <a:srgbClr val="EEECE1">
                    <a:lumMod val="25000"/>
                  </a:srgbClr>
                </a:solidFill>
              </a:rPr>
              <a:t>PPT</a:t>
            </a:r>
            <a:r>
              <a:rPr lang="zh-CN" altLang="en-US" sz="100">
                <a:solidFill>
                  <a:srgbClr val="EEECE1">
                    <a:lumMod val="25000"/>
                  </a:srgbClr>
                </a:solidFill>
              </a:rPr>
              <a:t>模板下载：</a:t>
            </a:r>
            <a:r>
              <a:rPr lang="en-US" altLang="zh-CN" sz="100">
                <a:solidFill>
                  <a:srgbClr val="EEECE1">
                    <a:lumMod val="25000"/>
                  </a:srgbClr>
                </a:solidFill>
                <a:hlinkClick r:id="rId2"/>
              </a:rPr>
              <a:t>www.1ppt.com/moban/</a:t>
            </a:r>
            <a:r>
              <a:rPr lang="en-US" altLang="zh-CN" sz="100">
                <a:solidFill>
                  <a:srgbClr val="EEECE1">
                    <a:lumMod val="25000"/>
                  </a:srgbClr>
                </a:solidFill>
              </a:rPr>
              <a:t>     </a:t>
            </a:r>
            <a:r>
              <a:rPr lang="zh-CN" altLang="en-US" sz="100">
                <a:solidFill>
                  <a:srgbClr val="EEECE1">
                    <a:lumMod val="25000"/>
                  </a:srgbClr>
                </a:solidFill>
              </a:rPr>
              <a:t>行业</a:t>
            </a:r>
            <a:r>
              <a:rPr lang="en-US" altLang="zh-CN" sz="100">
                <a:solidFill>
                  <a:srgbClr val="EEECE1">
                    <a:lumMod val="25000"/>
                  </a:srgbClr>
                </a:solidFill>
              </a:rPr>
              <a:t>PPT</a:t>
            </a:r>
            <a:r>
              <a:rPr lang="zh-CN" altLang="en-US" sz="100">
                <a:solidFill>
                  <a:srgbClr val="EEECE1">
                    <a:lumMod val="25000"/>
                  </a:srgbClr>
                </a:solidFill>
              </a:rPr>
              <a:t>模板：</a:t>
            </a:r>
            <a:r>
              <a:rPr lang="en-US" altLang="zh-CN" sz="100">
                <a:solidFill>
                  <a:srgbClr val="EEECE1">
                    <a:lumMod val="25000"/>
                  </a:srgbClr>
                </a:solidFill>
                <a:hlinkClick r:id="rId3"/>
              </a:rPr>
              <a:t>www.1ppt.com/hangye/</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节日</a:t>
            </a:r>
            <a:r>
              <a:rPr lang="en-US" altLang="zh-CN" sz="100">
                <a:solidFill>
                  <a:srgbClr val="EEECE1">
                    <a:lumMod val="25000"/>
                  </a:srgbClr>
                </a:solidFill>
              </a:rPr>
              <a:t>PPT</a:t>
            </a:r>
            <a:r>
              <a:rPr lang="zh-CN" altLang="en-US" sz="100">
                <a:solidFill>
                  <a:srgbClr val="EEECE1">
                    <a:lumMod val="25000"/>
                  </a:srgbClr>
                </a:solidFill>
              </a:rPr>
              <a:t>模板：</a:t>
            </a:r>
            <a:r>
              <a:rPr lang="en-US" altLang="zh-CN" sz="100">
                <a:solidFill>
                  <a:srgbClr val="EEECE1">
                    <a:lumMod val="25000"/>
                  </a:srgbClr>
                </a:solidFill>
                <a:hlinkClick r:id="rId4"/>
              </a:rPr>
              <a:t>www.1ppt.com/jieri/</a:t>
            </a:r>
            <a:r>
              <a:rPr lang="en-US" altLang="zh-CN" sz="100">
                <a:solidFill>
                  <a:srgbClr val="EEECE1">
                    <a:lumMod val="25000"/>
                  </a:srgbClr>
                </a:solidFill>
              </a:rPr>
              <a:t>           PPT</a:t>
            </a:r>
            <a:r>
              <a:rPr lang="zh-CN" altLang="en-US" sz="100">
                <a:solidFill>
                  <a:srgbClr val="EEECE1">
                    <a:lumMod val="25000"/>
                  </a:srgbClr>
                </a:solidFill>
              </a:rPr>
              <a:t>素材下载：</a:t>
            </a:r>
            <a:r>
              <a:rPr lang="en-US" altLang="zh-CN" sz="100">
                <a:solidFill>
                  <a:srgbClr val="EEECE1">
                    <a:lumMod val="25000"/>
                  </a:srgbClr>
                </a:solidFill>
                <a:hlinkClick r:id="rId5"/>
              </a:rPr>
              <a:t>www.1ppt.com/sucai/</a:t>
            </a:r>
            <a:endParaRPr lang="en-US" altLang="zh-CN" sz="100">
              <a:solidFill>
                <a:srgbClr val="EEECE1">
                  <a:lumMod val="25000"/>
                </a:srgbClr>
              </a:solidFill>
            </a:endParaRPr>
          </a:p>
          <a:p>
            <a:r>
              <a:rPr lang="en-US" altLang="zh-CN" sz="100">
                <a:solidFill>
                  <a:srgbClr val="EEECE1">
                    <a:lumMod val="25000"/>
                  </a:srgbClr>
                </a:solidFill>
              </a:rPr>
              <a:t>PPT</a:t>
            </a:r>
            <a:r>
              <a:rPr lang="zh-CN" altLang="en-US" sz="100">
                <a:solidFill>
                  <a:srgbClr val="EEECE1">
                    <a:lumMod val="25000"/>
                  </a:srgbClr>
                </a:solidFill>
              </a:rPr>
              <a:t>背景图片：</a:t>
            </a:r>
            <a:r>
              <a:rPr lang="en-US" altLang="zh-CN" sz="100">
                <a:solidFill>
                  <a:srgbClr val="EEECE1">
                    <a:lumMod val="25000"/>
                  </a:srgbClr>
                </a:solidFill>
                <a:hlinkClick r:id="rId6"/>
              </a:rPr>
              <a:t>www.1ppt.com/beijing/</a:t>
            </a:r>
            <a:r>
              <a:rPr lang="en-US" altLang="zh-CN" sz="100">
                <a:solidFill>
                  <a:srgbClr val="EEECE1">
                    <a:lumMod val="25000"/>
                  </a:srgbClr>
                </a:solidFill>
              </a:rPr>
              <a:t>      PPT</a:t>
            </a:r>
            <a:r>
              <a:rPr lang="zh-CN" altLang="en-US" sz="100">
                <a:solidFill>
                  <a:srgbClr val="EEECE1">
                    <a:lumMod val="25000"/>
                  </a:srgbClr>
                </a:solidFill>
              </a:rPr>
              <a:t>图表下载：</a:t>
            </a:r>
            <a:r>
              <a:rPr lang="en-US" altLang="zh-CN" sz="100">
                <a:solidFill>
                  <a:srgbClr val="EEECE1">
                    <a:lumMod val="25000"/>
                  </a:srgbClr>
                </a:solidFill>
                <a:hlinkClick r:id="rId7"/>
              </a:rPr>
              <a:t>www.1ppt.com/tubiao/</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优秀</a:t>
            </a:r>
            <a:r>
              <a:rPr lang="en-US" altLang="zh-CN" sz="100">
                <a:solidFill>
                  <a:srgbClr val="EEECE1">
                    <a:lumMod val="25000"/>
                  </a:srgbClr>
                </a:solidFill>
              </a:rPr>
              <a:t>PPT</a:t>
            </a:r>
            <a:r>
              <a:rPr lang="zh-CN" altLang="en-US" sz="100">
                <a:solidFill>
                  <a:srgbClr val="EEECE1">
                    <a:lumMod val="25000"/>
                  </a:srgbClr>
                </a:solidFill>
              </a:rPr>
              <a:t>下载：</a:t>
            </a:r>
            <a:r>
              <a:rPr lang="en-US" altLang="zh-CN" sz="100">
                <a:solidFill>
                  <a:srgbClr val="EEECE1">
                    <a:lumMod val="25000"/>
                  </a:srgbClr>
                </a:solidFill>
                <a:hlinkClick r:id="rId8"/>
              </a:rPr>
              <a:t>www.1ppt.com/xiazai/</a:t>
            </a:r>
            <a:r>
              <a:rPr lang="en-US" altLang="zh-CN" sz="100">
                <a:solidFill>
                  <a:srgbClr val="EEECE1">
                    <a:lumMod val="25000"/>
                  </a:srgbClr>
                </a:solidFill>
              </a:rPr>
              <a:t>        PPT</a:t>
            </a:r>
            <a:r>
              <a:rPr lang="zh-CN" altLang="en-US" sz="100">
                <a:solidFill>
                  <a:srgbClr val="EEECE1">
                    <a:lumMod val="25000"/>
                  </a:srgbClr>
                </a:solidFill>
              </a:rPr>
              <a:t>教程： </a:t>
            </a:r>
            <a:r>
              <a:rPr lang="en-US" altLang="zh-CN" sz="100">
                <a:solidFill>
                  <a:srgbClr val="EEECE1">
                    <a:lumMod val="25000"/>
                  </a:srgbClr>
                </a:solidFill>
                <a:hlinkClick r:id="rId9"/>
              </a:rPr>
              <a:t>www.1ppt.com/powerpoint/</a:t>
            </a:r>
            <a:r>
              <a:rPr lang="en-US" altLang="zh-CN" sz="100">
                <a:solidFill>
                  <a:srgbClr val="EEECE1">
                    <a:lumMod val="25000"/>
                  </a:srgbClr>
                </a:solidFill>
              </a:rPr>
              <a:t>      </a:t>
            </a:r>
            <a:endParaRPr lang="en-US" altLang="zh-CN" sz="100">
              <a:solidFill>
                <a:srgbClr val="EEECE1">
                  <a:lumMod val="25000"/>
                </a:srgbClr>
              </a:solidFill>
            </a:endParaRPr>
          </a:p>
          <a:p>
            <a:r>
              <a:rPr lang="en-US" altLang="zh-CN" sz="100">
                <a:solidFill>
                  <a:srgbClr val="EEECE1">
                    <a:lumMod val="25000"/>
                  </a:srgbClr>
                </a:solidFill>
              </a:rPr>
              <a:t>Word</a:t>
            </a:r>
            <a:r>
              <a:rPr lang="zh-CN" altLang="en-US" sz="100">
                <a:solidFill>
                  <a:srgbClr val="EEECE1">
                    <a:lumMod val="25000"/>
                  </a:srgbClr>
                </a:solidFill>
              </a:rPr>
              <a:t>教程： </a:t>
            </a:r>
            <a:r>
              <a:rPr lang="en-US" altLang="zh-CN" sz="100">
                <a:solidFill>
                  <a:srgbClr val="EEECE1">
                    <a:lumMod val="25000"/>
                  </a:srgbClr>
                </a:solidFill>
                <a:hlinkClick r:id="rId10"/>
              </a:rPr>
              <a:t>www.1ppt.com/word/</a:t>
            </a:r>
            <a:r>
              <a:rPr lang="en-US" altLang="zh-CN" sz="100">
                <a:solidFill>
                  <a:srgbClr val="EEECE1">
                    <a:lumMod val="25000"/>
                  </a:srgbClr>
                </a:solidFill>
              </a:rPr>
              <a:t>              Excel</a:t>
            </a:r>
            <a:r>
              <a:rPr lang="zh-CN" altLang="en-US" sz="100">
                <a:solidFill>
                  <a:srgbClr val="EEECE1">
                    <a:lumMod val="25000"/>
                  </a:srgbClr>
                </a:solidFill>
              </a:rPr>
              <a:t>教程：</a:t>
            </a:r>
            <a:r>
              <a:rPr lang="en-US" altLang="zh-CN" sz="100">
                <a:solidFill>
                  <a:srgbClr val="EEECE1">
                    <a:lumMod val="25000"/>
                  </a:srgbClr>
                </a:solidFill>
                <a:hlinkClick r:id="rId11"/>
              </a:rPr>
              <a:t>www.1ppt.com/excel/</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资料下载：</a:t>
            </a:r>
            <a:r>
              <a:rPr lang="en-US" altLang="zh-CN" sz="100">
                <a:solidFill>
                  <a:srgbClr val="EEECE1">
                    <a:lumMod val="25000"/>
                  </a:srgbClr>
                </a:solidFill>
                <a:hlinkClick r:id="rId12"/>
              </a:rPr>
              <a:t>www.1ppt.com/ziliao/</a:t>
            </a:r>
            <a:r>
              <a:rPr lang="en-US" altLang="zh-CN" sz="100">
                <a:solidFill>
                  <a:srgbClr val="EEECE1">
                    <a:lumMod val="25000"/>
                  </a:srgbClr>
                </a:solidFill>
              </a:rPr>
              <a:t>                PPT</a:t>
            </a:r>
            <a:r>
              <a:rPr lang="zh-CN" altLang="en-US" sz="100">
                <a:solidFill>
                  <a:srgbClr val="EEECE1">
                    <a:lumMod val="25000"/>
                  </a:srgbClr>
                </a:solidFill>
              </a:rPr>
              <a:t>课件下载：</a:t>
            </a:r>
            <a:r>
              <a:rPr lang="en-US" altLang="zh-CN" sz="100">
                <a:solidFill>
                  <a:srgbClr val="EEECE1">
                    <a:lumMod val="25000"/>
                  </a:srgbClr>
                </a:solidFill>
                <a:hlinkClick r:id="rId13"/>
              </a:rPr>
              <a:t>www.1ppt.com/kejian/</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范文下载：</a:t>
            </a:r>
            <a:r>
              <a:rPr lang="en-US" altLang="zh-CN" sz="100">
                <a:solidFill>
                  <a:srgbClr val="EEECE1">
                    <a:lumMod val="25000"/>
                  </a:srgbClr>
                </a:solidFill>
                <a:hlinkClick r:id="rId14"/>
              </a:rPr>
              <a:t>www.1ppt.com/fanwen/</a:t>
            </a:r>
            <a:r>
              <a:rPr lang="en-US" altLang="zh-CN" sz="100">
                <a:solidFill>
                  <a:srgbClr val="EEECE1">
                    <a:lumMod val="25000"/>
                  </a:srgbClr>
                </a:solidFill>
              </a:rPr>
              <a:t>             </a:t>
            </a:r>
            <a:r>
              <a:rPr lang="zh-CN" altLang="en-US" sz="100">
                <a:solidFill>
                  <a:srgbClr val="EEECE1">
                    <a:lumMod val="25000"/>
                  </a:srgbClr>
                </a:solidFill>
              </a:rPr>
              <a:t>试卷下载：</a:t>
            </a:r>
            <a:r>
              <a:rPr lang="en-US" altLang="zh-CN" sz="100">
                <a:solidFill>
                  <a:srgbClr val="EEECE1">
                    <a:lumMod val="25000"/>
                  </a:srgbClr>
                </a:solidFill>
                <a:hlinkClick r:id="rId15"/>
              </a:rPr>
              <a:t>www.1ppt.com/shiti/</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教案下载：</a:t>
            </a:r>
            <a:r>
              <a:rPr lang="en-US" altLang="zh-CN" sz="100">
                <a:solidFill>
                  <a:srgbClr val="EEECE1">
                    <a:lumMod val="25000"/>
                  </a:srgbClr>
                </a:solidFill>
                <a:hlinkClick r:id="rId16"/>
              </a:rPr>
              <a:t>www.1ppt.com/jiaoan/</a:t>
            </a:r>
            <a:r>
              <a:rPr lang="en-US" altLang="zh-CN" sz="100">
                <a:solidFill>
                  <a:srgbClr val="EEECE1">
                    <a:lumMod val="25000"/>
                  </a:srgbClr>
                </a:solidFill>
              </a:rPr>
              <a:t>  </a:t>
            </a:r>
            <a:endParaRPr lang="en-US" altLang="zh-CN" sz="100">
              <a:solidFill>
                <a:srgbClr val="EEECE1">
                  <a:lumMod val="25000"/>
                </a:srgbClr>
              </a:solidFill>
            </a:endParaRPr>
          </a:p>
          <a:p>
            <a:r>
              <a:rPr lang="en-US" altLang="zh-CN" sz="100">
                <a:solidFill>
                  <a:srgbClr val="EEECE1">
                    <a:lumMod val="25000"/>
                  </a:srgbClr>
                </a:solidFill>
              </a:rPr>
              <a:t>  </a:t>
            </a:r>
            <a:endParaRPr lang="zh-CN" altLang="en-US" sz="100">
              <a:solidFill>
                <a:srgbClr val="EEECE1">
                  <a:lumMod val="25000"/>
                </a:srgbClr>
              </a:solidFill>
            </a:endParaRPr>
          </a:p>
        </p:txBody>
      </p:sp>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3.3.1 </a:t>
            </a:r>
            <a:r>
              <a:rPr lang="zh-CN" altLang="en-US" sz="1800"/>
              <a:t>简历筛选</a:t>
            </a:r>
            <a:endParaRPr lang="zh-CN" altLang="zh-CN" sz="1800"/>
          </a:p>
        </p:txBody>
      </p:sp>
      <p:sp>
        <p:nvSpPr>
          <p:cNvPr id="17" name="矩形 16"/>
          <p:cNvSpPr/>
          <p:nvPr/>
        </p:nvSpPr>
        <p:spPr>
          <a:xfrm>
            <a:off x="966311" y="3284984"/>
            <a:ext cx="1084786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3</a:t>
            </a:r>
            <a:r>
              <a:rPr lang="zh-CN" altLang="en-US">
                <a:solidFill>
                  <a:srgbClr val="0066FF"/>
                </a:solidFill>
                <a:latin typeface="华康俪金黑W8(P)" pitchFamily="34" charset="-122"/>
                <a:ea typeface="华康俪金黑W8(P)" pitchFamily="34" charset="-122"/>
              </a:rPr>
              <a:t>）简历中的“</a:t>
            </a:r>
            <a:r>
              <a:rPr lang="zh-CN" altLang="en-US">
                <a:solidFill>
                  <a:srgbClr val="FF0000"/>
                </a:solidFill>
                <a:latin typeface="华康俪金黑W8(P)" pitchFamily="34" charset="-122"/>
                <a:ea typeface="华康俪金黑W8(P)" pitchFamily="34" charset="-122"/>
              </a:rPr>
              <a:t>危险</a:t>
            </a:r>
            <a:r>
              <a:rPr lang="zh-CN" altLang="en-US">
                <a:solidFill>
                  <a:srgbClr val="0066FF"/>
                </a:solidFill>
                <a:latin typeface="华康俪金黑W8(P)" pitchFamily="34" charset="-122"/>
                <a:ea typeface="华康俪金黑W8(P)" pitchFamily="34" charset="-122"/>
              </a:rPr>
              <a:t>”信号</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1" y="3933056"/>
            <a:ext cx="6645032" cy="2445285"/>
          </a:xfrm>
          <a:prstGeom prst="rect">
            <a:avLst/>
          </a:prstGeom>
          <a:noFill/>
        </p:spPr>
        <p:txBody>
          <a:bodyPr wrap="square" rtlCol="0">
            <a:spAutoFit/>
          </a:bodyPr>
          <a:lstStyle/>
          <a:p>
            <a:pPr marL="342900" indent="-342900">
              <a:lnSpc>
                <a:spcPct val="130000"/>
              </a:lnSpc>
              <a:spcAft>
                <a:spcPts val="300"/>
              </a:spcAft>
              <a:buFont typeface="微软雅黑" panose="020b0503020204020204" pitchFamily="34" charset="-122"/>
              <a:buChar char="×"/>
            </a:pPr>
            <a:r>
              <a:rPr lang="zh-CN" altLang="en-US" b="1">
                <a:solidFill>
                  <a:srgbClr val="404040"/>
                </a:solidFill>
                <a:latin typeface="微软雅黑" panose="020b0503020204020204" pitchFamily="34" charset="-122"/>
                <a:ea typeface="微软雅黑" panose="020b0503020204020204" pitchFamily="34" charset="-122"/>
              </a:rPr>
              <a:t>工作经验或学历与所申请的职位</a:t>
            </a:r>
            <a:r>
              <a:rPr lang="zh-CN" altLang="en-US" b="1">
                <a:solidFill>
                  <a:srgbClr val="FF0000"/>
                </a:solidFill>
                <a:latin typeface="微软雅黑" panose="020b0503020204020204" pitchFamily="34" charset="-122"/>
                <a:ea typeface="微软雅黑" panose="020b0503020204020204" pitchFamily="34" charset="-122"/>
              </a:rPr>
              <a:t>不相符</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a:solidFill>
                  <a:srgbClr val="404040"/>
                </a:solidFill>
                <a:latin typeface="微软雅黑" panose="020b0503020204020204" pitchFamily="34" charset="-122"/>
                <a:ea typeface="微软雅黑" panose="020b0503020204020204" pitchFamily="34" charset="-122"/>
              </a:rPr>
              <a:t>工作经历的</a:t>
            </a:r>
            <a:r>
              <a:rPr lang="zh-CN" altLang="en-US" b="1">
                <a:solidFill>
                  <a:srgbClr val="FF0000"/>
                </a:solidFill>
                <a:latin typeface="微软雅黑" panose="020b0503020204020204" pitchFamily="34" charset="-122"/>
                <a:ea typeface="微软雅黑" panose="020b0503020204020204" pitchFamily="34" charset="-122"/>
              </a:rPr>
              <a:t>断层</a:t>
            </a:r>
            <a:r>
              <a:rPr lang="zh-CN" altLang="en-US" b="1">
                <a:solidFill>
                  <a:srgbClr val="404040"/>
                </a:solidFill>
                <a:latin typeface="微软雅黑" panose="020b0503020204020204" pitchFamily="34" charset="-122"/>
                <a:ea typeface="微软雅黑" panose="020b0503020204020204" pitchFamily="34" charset="-122"/>
              </a:rPr>
              <a:t>或</a:t>
            </a:r>
            <a:r>
              <a:rPr lang="zh-CN" altLang="en-US" b="1">
                <a:solidFill>
                  <a:srgbClr val="FF0000"/>
                </a:solidFill>
                <a:latin typeface="微软雅黑" panose="020b0503020204020204" pitchFamily="34" charset="-122"/>
                <a:ea typeface="微软雅黑" panose="020b0503020204020204" pitchFamily="34" charset="-122"/>
              </a:rPr>
              <a:t>重叠</a:t>
            </a:r>
            <a:r>
              <a:rPr lang="zh-CN" altLang="en-US" b="1">
                <a:solidFill>
                  <a:srgbClr val="404040"/>
                </a:solidFill>
                <a:latin typeface="微软雅黑" panose="020b0503020204020204" pitchFamily="34" charset="-122"/>
                <a:ea typeface="微软雅黑" panose="020b0503020204020204" pitchFamily="34" charset="-122"/>
              </a:rPr>
              <a:t>、日期</a:t>
            </a:r>
            <a:r>
              <a:rPr lang="zh-CN" altLang="en-US" b="1">
                <a:solidFill>
                  <a:srgbClr val="FF0000"/>
                </a:solidFill>
                <a:latin typeface="微软雅黑" panose="020b0503020204020204" pitchFamily="34" charset="-122"/>
                <a:ea typeface="微软雅黑" panose="020b0503020204020204" pitchFamily="34" charset="-122"/>
              </a:rPr>
              <a:t>冲突</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a:solidFill>
                  <a:srgbClr val="FF0000"/>
                </a:solidFill>
                <a:latin typeface="微软雅黑" panose="020b0503020204020204" pitchFamily="34" charset="-122"/>
                <a:ea typeface="微软雅黑" panose="020b0503020204020204" pitchFamily="34" charset="-122"/>
              </a:rPr>
              <a:t>不完整</a:t>
            </a:r>
            <a:r>
              <a:rPr lang="zh-CN" altLang="en-US" b="1">
                <a:solidFill>
                  <a:srgbClr val="404040"/>
                </a:solidFill>
                <a:latin typeface="微软雅黑" panose="020b0503020204020204" pitchFamily="34" charset="-122"/>
                <a:ea typeface="微软雅黑" panose="020b0503020204020204" pitchFamily="34" charset="-122"/>
              </a:rPr>
              <a:t>的数据或</a:t>
            </a:r>
            <a:r>
              <a:rPr lang="zh-CN" altLang="en-US" b="1">
                <a:solidFill>
                  <a:srgbClr val="FF0000"/>
                </a:solidFill>
                <a:latin typeface="微软雅黑" panose="020b0503020204020204" pitchFamily="34" charset="-122"/>
                <a:ea typeface="微软雅黑" panose="020b0503020204020204" pitchFamily="34" charset="-122"/>
              </a:rPr>
              <a:t>模糊不清</a:t>
            </a:r>
            <a:r>
              <a:rPr lang="zh-CN" altLang="en-US" b="1">
                <a:solidFill>
                  <a:srgbClr val="404040"/>
                </a:solidFill>
                <a:latin typeface="微软雅黑" panose="020b0503020204020204" pitchFamily="34" charset="-122"/>
                <a:ea typeface="微软雅黑" panose="020b0503020204020204" pitchFamily="34" charset="-122"/>
              </a:rPr>
              <a:t>的信息；</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a:solidFill>
                  <a:srgbClr val="FF0000"/>
                </a:solidFill>
                <a:latin typeface="微软雅黑" panose="020b0503020204020204" pitchFamily="34" charset="-122"/>
                <a:ea typeface="微软雅黑" panose="020b0503020204020204" pitchFamily="34" charset="-122"/>
              </a:rPr>
              <a:t>混乱无序</a:t>
            </a:r>
            <a:r>
              <a:rPr lang="zh-CN" altLang="en-US" b="1">
                <a:solidFill>
                  <a:srgbClr val="404040"/>
                </a:solidFill>
                <a:latin typeface="微软雅黑" panose="020b0503020204020204" pitchFamily="34" charset="-122"/>
                <a:ea typeface="微软雅黑" panose="020b0503020204020204" pitchFamily="34" charset="-122"/>
              </a:rPr>
              <a:t>的描述或</a:t>
            </a:r>
            <a:r>
              <a:rPr lang="zh-CN" altLang="en-US" b="1">
                <a:solidFill>
                  <a:srgbClr val="FF0000"/>
                </a:solidFill>
                <a:latin typeface="微软雅黑" panose="020b0503020204020204" pitchFamily="34" charset="-122"/>
                <a:ea typeface="微软雅黑" panose="020b0503020204020204" pitchFamily="34" charset="-122"/>
              </a:rPr>
              <a:t>不整洁</a:t>
            </a:r>
            <a:r>
              <a:rPr lang="zh-CN" altLang="en-US" b="1">
                <a:solidFill>
                  <a:srgbClr val="404040"/>
                </a:solidFill>
                <a:latin typeface="微软雅黑" panose="020b0503020204020204" pitchFamily="34" charset="-122"/>
                <a:ea typeface="微软雅黑" panose="020b0503020204020204" pitchFamily="34" charset="-122"/>
              </a:rPr>
              <a:t>的罗列；</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a:solidFill>
                  <a:srgbClr val="404040"/>
                </a:solidFill>
                <a:latin typeface="微软雅黑" panose="020b0503020204020204" pitchFamily="34" charset="-122"/>
                <a:ea typeface="微软雅黑" panose="020b0503020204020204" pitchFamily="34" charset="-122"/>
              </a:rPr>
              <a:t>离职的原因</a:t>
            </a:r>
            <a:r>
              <a:rPr lang="zh-CN" altLang="en-US" b="1">
                <a:solidFill>
                  <a:srgbClr val="FF0000"/>
                </a:solidFill>
                <a:latin typeface="微软雅黑" panose="020b0503020204020204" pitchFamily="34" charset="-122"/>
                <a:ea typeface="微软雅黑" panose="020b0503020204020204" pitchFamily="34" charset="-122"/>
              </a:rPr>
              <a:t>说服力不够</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微软雅黑" panose="020b0503020204020204" pitchFamily="34" charset="-122"/>
              <a:buChar char="×"/>
            </a:pPr>
            <a:r>
              <a:rPr lang="zh-CN" altLang="en-US" b="1">
                <a:solidFill>
                  <a:srgbClr val="FF0000"/>
                </a:solidFill>
                <a:latin typeface="微软雅黑" panose="020b0503020204020204" pitchFamily="34" charset="-122"/>
                <a:ea typeface="微软雅黑" panose="020b0503020204020204" pitchFamily="34" charset="-122"/>
              </a:rPr>
              <a:t>跳槽频繁</a:t>
            </a:r>
            <a:r>
              <a:rPr lang="zh-CN" altLang="en-US" b="1">
                <a:solidFill>
                  <a:srgbClr val="404040"/>
                </a:solidFill>
                <a:latin typeface="微软雅黑" panose="020b0503020204020204" pitchFamily="34" charset="-122"/>
                <a:ea typeface="微软雅黑" panose="020b0503020204020204" pitchFamily="34" charset="-122"/>
              </a:rPr>
              <a:t>，不稳定的迹象。</a:t>
            </a:r>
            <a:endParaRPr lang="zh-CN" altLang="en-US" b="1">
              <a:solidFill>
                <a:srgbClr val="404040"/>
              </a:solidFill>
              <a:latin typeface="微软雅黑" panose="020b0503020204020204" pitchFamily="34" charset="-122"/>
              <a:ea typeface="微软雅黑" panose="020b0503020204020204" pitchFamily="34" charset="-122"/>
            </a:endParaRPr>
          </a:p>
        </p:txBody>
      </p:sp>
      <p:pic>
        <p:nvPicPr>
          <p:cNvPr id="4098" name="Picture 2" descr="F:\360云盘\02-个人资料\！PPT图片及版面资源\06-PPT精选插图\03-人物\0x6002.jpg"/>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6171183" y="2564904"/>
            <a:ext cx="5508128" cy="385633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3.3.2 </a:t>
            </a:r>
            <a:r>
              <a:rPr lang="zh-CN" altLang="en-US" sz="1800"/>
              <a:t>面试通知</a:t>
            </a:r>
            <a:endParaRPr lang="zh-CN" altLang="zh-CN" sz="1800"/>
          </a:p>
        </p:txBody>
      </p:sp>
      <p:sp>
        <p:nvSpPr>
          <p:cNvPr id="6" name="TextBox 6"/>
          <p:cNvSpPr txBox="1"/>
          <p:nvPr/>
        </p:nvSpPr>
        <p:spPr>
          <a:xfrm>
            <a:off x="1058616" y="1340768"/>
            <a:ext cx="6336703" cy="137268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招聘专员将初次筛选后的简历交由用人部门，由用人部门确定具体参与面试的应聘者及面试时间，并在</a:t>
            </a:r>
            <a:r>
              <a:rPr lang="zh-CN" altLang="en-US" sz="1600" b="1">
                <a:solidFill>
                  <a:srgbClr val="0066FF"/>
                </a:solidFill>
                <a:latin typeface="微软雅黑" panose="020b0503020204020204" pitchFamily="34" charset="-122"/>
                <a:ea typeface="微软雅黑" panose="020b0503020204020204" pitchFamily="34" charset="-122"/>
              </a:rPr>
              <a:t>当天或最迟第二天</a:t>
            </a:r>
            <a:r>
              <a:rPr lang="zh-CN" altLang="en-US" sz="1600">
                <a:solidFill>
                  <a:srgbClr val="5F5E5C"/>
                </a:solidFill>
                <a:latin typeface="微软雅黑" panose="020b0503020204020204" pitchFamily="34" charset="-122"/>
                <a:ea typeface="微软雅黑" panose="020b0503020204020204" pitchFamily="34" charset="-122"/>
              </a:rPr>
              <a:t>反馈候选人名单，然后将简历还回到招聘专员处，招聘专员</a:t>
            </a:r>
            <a:r>
              <a:rPr lang="zh-CN" altLang="en-US" sz="1600" b="1">
                <a:solidFill>
                  <a:srgbClr val="0066FF"/>
                </a:solidFill>
                <a:latin typeface="微软雅黑" panose="020b0503020204020204" pitchFamily="34" charset="-122"/>
                <a:ea typeface="微软雅黑" panose="020b0503020204020204" pitchFamily="34" charset="-122"/>
              </a:rPr>
              <a:t>当天或最迟第二天</a:t>
            </a:r>
            <a:r>
              <a:rPr lang="zh-CN" altLang="en-US" sz="1600">
                <a:solidFill>
                  <a:srgbClr val="5F5E5C"/>
                </a:solidFill>
                <a:latin typeface="微软雅黑" panose="020b0503020204020204" pitchFamily="34" charset="-122"/>
                <a:ea typeface="微软雅黑" panose="020b0503020204020204" pitchFamily="34" charset="-122"/>
              </a:rPr>
              <a:t>完成面试的通知工作。</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7" name="矩形 6"/>
          <p:cNvSpPr/>
          <p:nvPr/>
        </p:nvSpPr>
        <p:spPr>
          <a:xfrm>
            <a:off x="966311" y="3221766"/>
            <a:ext cx="639108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）面试时间确定的技巧</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3704604"/>
            <a:ext cx="6417974" cy="732508"/>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面试时间的确定，要给对方面试准备或者请假的时间，这样来参加面试的几率会比较大。</a:t>
            </a:r>
            <a:endParaRPr lang="zh-CN" altLang="en-US" sz="1600">
              <a:solidFill>
                <a:srgbClr val="5F5E5C"/>
              </a:solidFill>
              <a:latin typeface="微软雅黑" panose="020b0503020204020204" pitchFamily="34" charset="-122"/>
              <a:ea typeface="微软雅黑" panose="020b0503020204020204" pitchFamily="34" charset="-122"/>
            </a:endParaRPr>
          </a:p>
        </p:txBody>
      </p:sp>
      <p:pic>
        <p:nvPicPr>
          <p:cNvPr id="15" name="Picture 2" descr="F:\360云盘\02-个人资料\！PPT图片及版面资源\06-PPT精选插图\03-人物\53166-111212093J825.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63343" y="1190530"/>
            <a:ext cx="3815968" cy="528542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3.3.2 </a:t>
            </a:r>
            <a:r>
              <a:rPr lang="zh-CN" altLang="en-US" sz="1800"/>
              <a:t>面试通知</a:t>
            </a:r>
            <a:endParaRPr lang="zh-CN" altLang="en-US" sz="1800"/>
          </a:p>
        </p:txBody>
      </p:sp>
      <p:sp>
        <p:nvSpPr>
          <p:cNvPr id="17" name="矩形 16"/>
          <p:cNvSpPr/>
          <p:nvPr/>
        </p:nvSpPr>
        <p:spPr>
          <a:xfrm>
            <a:off x="966312" y="1268760"/>
            <a:ext cx="3260656"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2</a:t>
            </a:r>
            <a:r>
              <a:rPr lang="zh-CN" altLang="en-US">
                <a:solidFill>
                  <a:srgbClr val="0066FF"/>
                </a:solidFill>
                <a:latin typeface="华康俪金黑W8(P)" pitchFamily="34" charset="-122"/>
                <a:ea typeface="华康俪金黑W8(P)" pitchFamily="34" charset="-122"/>
              </a:rPr>
              <a:t>）电话通知面试的技巧</a:t>
            </a:r>
            <a:endParaRPr lang="zh-CN" altLang="en-US" sz="1600" b="1">
              <a:solidFill>
                <a:srgbClr val="0066FF"/>
              </a:solidFill>
              <a:latin typeface="微软雅黑" panose="020b0503020204020204" pitchFamily="34" charset="-122"/>
              <a:ea typeface="微软雅黑" panose="020b0503020204020204" pitchFamily="34" charset="-122"/>
            </a:endParaRPr>
          </a:p>
        </p:txBody>
      </p:sp>
      <p:pic>
        <p:nvPicPr>
          <p:cNvPr id="7" name="Picture 2" descr="F:\360云盘\02-个人资料\！PPT图片及版面资源\06-PPT精选插图\03-人物\10025-12041021134129.jpg"/>
          <p:cNvPicPr>
            <a:picLocks noChangeAspect="1" noChangeArrowheads="1"/>
          </p:cNvPicPr>
          <p:nvPr/>
        </p:nvPicPr>
        <p:blipFill>
          <a:blip r:embed="rId2"/>
          <a:stretch>
            <a:fillRect/>
          </a:stretch>
        </p:blipFill>
        <p:spPr bwMode="auto">
          <a:xfrm>
            <a:off x="8993687" y="2276872"/>
            <a:ext cx="2685623" cy="3873426"/>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6"/>
          <p:cNvSpPr txBox="1"/>
          <p:nvPr/>
        </p:nvSpPr>
        <p:spPr>
          <a:xfrm>
            <a:off x="1201042" y="2492896"/>
            <a:ext cx="7634437"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某管理讲师讲到了通知面试的技巧，我的印象非常深刻：</a:t>
            </a:r>
            <a:r>
              <a:rPr lang="zh-CN" altLang="en-US" sz="1600" b="1">
                <a:solidFill>
                  <a:srgbClr val="0066FF"/>
                </a:solidFill>
                <a:latin typeface="微软雅黑" panose="020b0503020204020204" pitchFamily="34" charset="-122"/>
                <a:ea typeface="微软雅黑" panose="020b0503020204020204" pitchFamily="34" charset="-122"/>
              </a:rPr>
              <a:t>一是他作为总经理亲自给应聘人员打电话；</a:t>
            </a:r>
            <a:r>
              <a:rPr lang="zh-CN" altLang="en-US" sz="1600">
                <a:solidFill>
                  <a:srgbClr val="5F5E5C"/>
                </a:solidFill>
                <a:latin typeface="微软雅黑" panose="020b0503020204020204" pitchFamily="34" charset="-122"/>
                <a:ea typeface="微软雅黑" panose="020b0503020204020204" pitchFamily="34" charset="-122"/>
              </a:rPr>
              <a:t>二是他打电话的时候，不是直接通知谁谁来公司面试，而是说，“</a:t>
            </a:r>
            <a:r>
              <a:rPr lang="zh-CN" altLang="en-US" sz="1600" b="1">
                <a:solidFill>
                  <a:srgbClr val="0066FF"/>
                </a:solidFill>
                <a:latin typeface="微软雅黑" panose="020b0503020204020204" pitchFamily="34" charset="-122"/>
                <a:ea typeface="微软雅黑" panose="020b0503020204020204" pitchFamily="34" charset="-122"/>
              </a:rPr>
              <a:t>很高兴您应聘我们公司，我们对您简历上</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很感兴趣，请问您什么时候方便来我们公司，我们当面沟通一下，您看可以吗？</a:t>
            </a:r>
            <a:r>
              <a:rPr lang="zh-CN" altLang="en-US" sz="1600">
                <a:solidFill>
                  <a:srgbClr val="5F5E5C"/>
                </a:solidFill>
                <a:latin typeface="微软雅黑" panose="020b0503020204020204" pitchFamily="34" charset="-122"/>
                <a:ea typeface="微软雅黑" panose="020b0503020204020204" pitchFamily="34" charset="-122"/>
              </a:rPr>
              <a:t>”。如果是高端岗位，我们建议可由</a:t>
            </a:r>
            <a:r>
              <a:rPr lang="zh-CN" altLang="en-US" sz="1600" b="1">
                <a:solidFill>
                  <a:srgbClr val="0066FF"/>
                </a:solidFill>
                <a:latin typeface="微软雅黑" panose="020b0503020204020204" pitchFamily="34" charset="-122"/>
                <a:ea typeface="微软雅黑" panose="020b0503020204020204" pitchFamily="34" charset="-122"/>
              </a:rPr>
              <a:t>人力资源总监</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副总</a:t>
            </a:r>
            <a:r>
              <a:rPr lang="zh-CN" altLang="en-US" sz="1600">
                <a:solidFill>
                  <a:srgbClr val="5F5E5C"/>
                </a:solidFill>
                <a:latin typeface="微软雅黑" panose="020b0503020204020204" pitchFamily="34" charset="-122"/>
                <a:ea typeface="微软雅黑" panose="020b0503020204020204" pitchFamily="34" charset="-122"/>
              </a:rPr>
              <a:t>或</a:t>
            </a:r>
            <a:r>
              <a:rPr lang="zh-CN" altLang="en-US" sz="1600" b="1">
                <a:solidFill>
                  <a:srgbClr val="0066FF"/>
                </a:solidFill>
                <a:latin typeface="微软雅黑" panose="020b0503020204020204" pitchFamily="34" charset="-122"/>
                <a:ea typeface="微软雅黑" panose="020b0503020204020204" pitchFamily="34" charset="-122"/>
              </a:rPr>
              <a:t>总经理</a:t>
            </a:r>
            <a:r>
              <a:rPr lang="zh-CN" altLang="en-US" sz="1600">
                <a:solidFill>
                  <a:srgbClr val="5F5E5C"/>
                </a:solidFill>
                <a:latin typeface="微软雅黑" panose="020b0503020204020204" pitchFamily="34" charset="-122"/>
                <a:ea typeface="微软雅黑" panose="020b0503020204020204" pitchFamily="34" charset="-122"/>
              </a:rPr>
              <a:t>亲自出面来电话通知。</a:t>
            </a:r>
            <a:endParaRPr lang="zh-CN" altLang="zh-CN" sz="1600">
              <a:solidFill>
                <a:srgbClr val="0070C0"/>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1201042" y="4581128"/>
            <a:ext cx="7634437"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另外，电话最好在什么时候打呢？除每年的招聘高峰期外，过晚的电话通知也会给对方造成一种公司经常加班的误解。一般，最好的电话通知时间一般是在</a:t>
            </a:r>
            <a:r>
              <a:rPr lang="zh-CN" altLang="en-US" sz="1600" b="1">
                <a:solidFill>
                  <a:srgbClr val="0066FF"/>
                </a:solidFill>
                <a:latin typeface="微软雅黑" panose="020b0503020204020204" pitchFamily="34" charset="-122"/>
                <a:ea typeface="微软雅黑" panose="020b0503020204020204" pitchFamily="34" charset="-122"/>
              </a:rPr>
              <a:t>上午</a:t>
            </a:r>
            <a:r>
              <a:rPr lang="en-US" altLang="zh-CN" sz="1600" b="1">
                <a:solidFill>
                  <a:srgbClr val="0066FF"/>
                </a:solidFill>
                <a:latin typeface="微软雅黑" panose="020b0503020204020204" pitchFamily="34" charset="-122"/>
                <a:ea typeface="微软雅黑" panose="020b0503020204020204" pitchFamily="34" charset="-122"/>
              </a:rPr>
              <a:t>9:30-10:30</a:t>
            </a:r>
            <a:r>
              <a:rPr lang="zh-CN" altLang="en-US" sz="1600">
                <a:solidFill>
                  <a:srgbClr val="5F5E5C"/>
                </a:solidFill>
                <a:latin typeface="微软雅黑" panose="020b0503020204020204" pitchFamily="34" charset="-122"/>
                <a:ea typeface="微软雅黑" panose="020b0503020204020204" pitchFamily="34" charset="-122"/>
              </a:rPr>
              <a:t>，以及</a:t>
            </a:r>
            <a:r>
              <a:rPr lang="zh-CN" altLang="en-US" sz="1600" b="1">
                <a:solidFill>
                  <a:srgbClr val="0066FF"/>
                </a:solidFill>
                <a:latin typeface="微软雅黑" panose="020b0503020204020204" pitchFamily="34" charset="-122"/>
                <a:ea typeface="微软雅黑" panose="020b0503020204020204" pitchFamily="34" charset="-122"/>
              </a:rPr>
              <a:t>下午</a:t>
            </a:r>
            <a:r>
              <a:rPr lang="en-US" altLang="zh-CN" sz="1600" b="1">
                <a:solidFill>
                  <a:srgbClr val="0066FF"/>
                </a:solidFill>
                <a:latin typeface="微软雅黑" panose="020b0503020204020204" pitchFamily="34" charset="-122"/>
                <a:ea typeface="微软雅黑" panose="020b0503020204020204" pitchFamily="34" charset="-122"/>
              </a:rPr>
              <a:t>2:30-4:00</a:t>
            </a:r>
            <a:r>
              <a:rPr lang="zh-CN" altLang="en-US" sz="1600">
                <a:solidFill>
                  <a:srgbClr val="5F5E5C"/>
                </a:solidFill>
                <a:latin typeface="微软雅黑" panose="020b0503020204020204" pitchFamily="34" charset="-122"/>
                <a:ea typeface="微软雅黑" panose="020b0503020204020204" pitchFamily="34" charset="-122"/>
              </a:rPr>
              <a:t>。还有就是电话通知完之后，</a:t>
            </a:r>
            <a:r>
              <a:rPr lang="zh-CN" altLang="en-US" sz="1600" b="1">
                <a:solidFill>
                  <a:srgbClr val="0066FF"/>
                </a:solidFill>
                <a:latin typeface="微软雅黑" panose="020b0503020204020204" pitchFamily="34" charset="-122"/>
                <a:ea typeface="微软雅黑" panose="020b0503020204020204" pitchFamily="34" charset="-122"/>
              </a:rPr>
              <a:t>再发邮件或短信再次告知应聘者面试时间、地址以及交通路线</a:t>
            </a:r>
            <a:r>
              <a:rPr lang="zh-CN" altLang="en-US" sz="1600">
                <a:solidFill>
                  <a:srgbClr val="5F5E5C"/>
                </a:solidFill>
                <a:latin typeface="微软雅黑" panose="020b0503020204020204" pitchFamily="34" charset="-122"/>
                <a:ea typeface="微软雅黑" panose="020b0503020204020204" pitchFamily="34" charset="-122"/>
              </a:rPr>
              <a:t>，为应聘者做好贴心的服务，也突显出公司</a:t>
            </a:r>
            <a:r>
              <a:rPr lang="zh-CN" altLang="en-US" sz="1600" b="1">
                <a:solidFill>
                  <a:srgbClr val="0066FF"/>
                </a:solidFill>
                <a:latin typeface="微软雅黑" panose="020b0503020204020204" pitchFamily="34" charset="-122"/>
                <a:ea typeface="微软雅黑" panose="020b0503020204020204" pitchFamily="34" charset="-122"/>
              </a:rPr>
              <a:t>管理规范化</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3" name="矩形 2"/>
          <p:cNvSpPr/>
          <p:nvPr/>
        </p:nvSpPr>
        <p:spPr>
          <a:xfrm>
            <a:off x="3938936" y="1268760"/>
            <a:ext cx="7740376" cy="701346"/>
          </a:xfrm>
          <a:prstGeom prst="rect">
            <a:avLst/>
          </a:prstGeom>
        </p:spPr>
        <p:txBody>
          <a:bodyPr wrap="square">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常常存在这样的现象，精心挑选的候选人已通知面试却没有如约前来。</a:t>
            </a:r>
            <a:r>
              <a:rPr lang="zh-CN" altLang="en-US" sz="1600" b="1">
                <a:solidFill>
                  <a:srgbClr val="FF0000"/>
                </a:solidFill>
                <a:latin typeface="微软雅黑" panose="020b0503020204020204" pitchFamily="34" charset="-122"/>
                <a:ea typeface="微软雅黑" panose="020b0503020204020204" pitchFamily="34" charset="-122"/>
              </a:rPr>
              <a:t>别总怪人家不来，这里面肯定是有技巧存在的。</a:t>
            </a:r>
            <a:endParaRPr lang="zh-CN" altLang="en-US" sz="1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decel="10000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对角圆角矩形 6"/>
          <p:cNvSpPr/>
          <p:nvPr/>
        </p:nvSpPr>
        <p:spPr>
          <a:xfrm>
            <a:off x="966312" y="4271749"/>
            <a:ext cx="4988808" cy="1216667"/>
          </a:xfrm>
          <a:prstGeom prst="round2DiagRect">
            <a:avLst>
              <a:gd name="adj1" fmla="val 18988"/>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6311" y="1678416"/>
            <a:ext cx="4988809" cy="233294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一般人认为，</a:t>
            </a:r>
            <a:r>
              <a:rPr lang="en-US" altLang="zh-CN" sz="1600">
                <a:solidFill>
                  <a:srgbClr val="5F5E5C"/>
                </a:solidFill>
                <a:latin typeface="微软雅黑" panose="020b0503020204020204" pitchFamily="34" charset="-122"/>
                <a:ea typeface="微软雅黑" panose="020b0503020204020204" pitchFamily="34" charset="-122"/>
              </a:rPr>
              <a:t>HR</a:t>
            </a:r>
            <a:r>
              <a:rPr lang="zh-CN" altLang="en-US" sz="1600">
                <a:solidFill>
                  <a:srgbClr val="5F5E5C"/>
                </a:solidFill>
                <a:latin typeface="微软雅黑" panose="020b0503020204020204" pitchFamily="34" charset="-122"/>
                <a:ea typeface="微软雅黑" panose="020b0503020204020204" pitchFamily="34" charset="-122"/>
              </a:rPr>
              <a:t>工作中，招聘最容易：不外乎筛选简历、面试、通知来上班。而实际上，</a:t>
            </a:r>
            <a:r>
              <a:rPr lang="zh-CN" altLang="en-US" sz="1600" b="1">
                <a:solidFill>
                  <a:srgbClr val="0066FF"/>
                </a:solidFill>
                <a:latin typeface="微软雅黑" panose="020b0503020204020204" pitchFamily="34" charset="-122"/>
                <a:ea typeface="微软雅黑" panose="020b0503020204020204" pitchFamily="34" charset="-122"/>
              </a:rPr>
              <a:t>招聘或选才恰恰是最难的</a:t>
            </a:r>
            <a:r>
              <a:rPr lang="zh-CN" altLang="en-US" sz="1600">
                <a:solidFill>
                  <a:srgbClr val="5F5E5C"/>
                </a:solidFill>
                <a:latin typeface="微软雅黑" panose="020b0503020204020204" pitchFamily="34" charset="-122"/>
                <a:ea typeface="微软雅黑" panose="020b0503020204020204" pitchFamily="34" charset="-122"/>
              </a:rPr>
              <a:t>，招聘就像一场冒险、一场赌博。据研究，一场不正规的招聘，例如通过见面、谈话来确定人选，这种招聘的可信度非常低，只有</a:t>
            </a:r>
            <a:r>
              <a:rPr lang="en-US" altLang="zh-CN" sz="1600" b="1">
                <a:solidFill>
                  <a:srgbClr val="FF0000"/>
                </a:solidFill>
                <a:latin typeface="微软雅黑" panose="020b0503020204020204" pitchFamily="34" charset="-122"/>
                <a:ea typeface="微软雅黑" panose="020b0503020204020204" pitchFamily="34" charset="-122"/>
              </a:rPr>
              <a:t>38%</a:t>
            </a:r>
            <a:r>
              <a:rPr lang="zh-CN" altLang="en-US" sz="1600">
                <a:solidFill>
                  <a:srgbClr val="5F5E5C"/>
                </a:solidFill>
                <a:latin typeface="微软雅黑" panose="020b0503020204020204" pitchFamily="34" charset="-122"/>
                <a:ea typeface="微软雅黑" panose="020b0503020204020204" pitchFamily="34" charset="-122"/>
              </a:rPr>
              <a:t>；再加上心理测评、取证，完成整个流程，这样的成功率也只有</a:t>
            </a:r>
            <a:r>
              <a:rPr lang="en-US" altLang="zh-CN" sz="1600" b="1">
                <a:solidFill>
                  <a:srgbClr val="FF0000"/>
                </a:solidFill>
                <a:latin typeface="微软雅黑" panose="020b0503020204020204" pitchFamily="34" charset="-122"/>
                <a:ea typeface="微软雅黑" panose="020b0503020204020204" pitchFamily="34" charset="-122"/>
              </a:rPr>
              <a:t>66%</a:t>
            </a:r>
            <a:r>
              <a:rPr lang="zh-CN" altLang="en-US" sz="1600">
                <a:solidFill>
                  <a:srgbClr val="5F5E5C"/>
                </a:solidFill>
                <a:latin typeface="微软雅黑" panose="020b0503020204020204" pitchFamily="34" charset="-122"/>
                <a:ea typeface="微软雅黑" panose="020b0503020204020204" pitchFamily="34" charset="-122"/>
              </a:rPr>
              <a:t>。也就是说，</a:t>
            </a:r>
            <a:r>
              <a:rPr lang="zh-CN" altLang="en-US" sz="1600" b="1">
                <a:solidFill>
                  <a:srgbClr val="FF0000"/>
                </a:solidFill>
                <a:latin typeface="微软雅黑" panose="020b0503020204020204" pitchFamily="34" charset="-122"/>
                <a:ea typeface="微软雅黑" panose="020b0503020204020204" pitchFamily="34" charset="-122"/>
              </a:rPr>
              <a:t>工作做足了才刚刚及格</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1058614" y="4365104"/>
            <a:ext cx="4796276" cy="1052596"/>
          </a:xfrm>
          <a:prstGeom prst="rect">
            <a:avLst/>
          </a:prstGeom>
          <a:noFill/>
        </p:spPr>
        <p:txBody>
          <a:bodyPr wrap="square" rtlCol="0">
            <a:spAutoFit/>
          </a:bodyPr>
          <a:lstStyle/>
          <a:p>
            <a:pPr>
              <a:lnSpc>
                <a:spcPct val="130000"/>
              </a:lnSpc>
              <a:spcAft>
                <a:spcPts val="600"/>
              </a:spcAft>
            </a:pPr>
            <a:r>
              <a:rPr lang="zh-CN" altLang="en-US" sz="1600">
                <a:solidFill>
                  <a:schemeClr val="bg1"/>
                </a:solidFill>
                <a:latin typeface="微软雅黑" panose="020b0503020204020204" pitchFamily="34" charset="-122"/>
                <a:ea typeface="微软雅黑" panose="020b0503020204020204" pitchFamily="34" charset="-122"/>
              </a:rPr>
              <a:t>所以，整个招聘与选才的过程就像打仗一样，要多学一点技能，把这场战斗做得更专业一些，才能招到更合适的人选。</a:t>
            </a:r>
            <a:endParaRPr lang="zh-CN" altLang="zh-CN" sz="1600">
              <a:solidFill>
                <a:schemeClr val="bg1"/>
              </a:solidFill>
              <a:latin typeface="微软雅黑" panose="020b0503020204020204" pitchFamily="34" charset="-122"/>
              <a:ea typeface="微软雅黑" panose="020b0503020204020204" pitchFamily="34" charset="-122"/>
            </a:endParaRPr>
          </a:p>
        </p:txBody>
      </p:sp>
      <p:pic>
        <p:nvPicPr>
          <p:cNvPr id="1028" name="Picture 4" descr="F:\360云盘\02-个人资料\！PPT图片及版面资源\06-PPT精选插图\03-人物\OtMXb06ntofjLYomAAFtBNfzPTM624.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175" y="1678416"/>
            <a:ext cx="5715000" cy="3810000"/>
          </a:xfrm>
          <a:prstGeom prst="round2DiagRect">
            <a:avLst>
              <a:gd name="adj1" fmla="val 9503"/>
              <a:gd name="adj2" fmla="val 0"/>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3.3.3 </a:t>
            </a:r>
            <a:r>
              <a:rPr lang="zh-CN" altLang="en-US" sz="1800"/>
              <a:t>面试实施</a:t>
            </a:r>
            <a:endParaRPr lang="zh-CN" altLang="zh-CN" sz="1800"/>
          </a:p>
        </p:txBody>
      </p:sp>
      <p:sp>
        <p:nvSpPr>
          <p:cNvPr id="7" name="矩形 6"/>
          <p:cNvSpPr/>
          <p:nvPr/>
        </p:nvSpPr>
        <p:spPr>
          <a:xfrm>
            <a:off x="966311" y="1361895"/>
            <a:ext cx="639108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）面试官的确定</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1844733"/>
            <a:ext cx="10713000" cy="732508"/>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人力资源部（一般为招聘专员）在接到用人部门对应聘者的面试要求后，要与人力资源部和用人部门确定面试官。一般面试官的安排如下：</a:t>
            </a:r>
            <a:endParaRPr lang="en-US" altLang="zh-CN" sz="1600">
              <a:solidFill>
                <a:srgbClr val="5F5E5C"/>
              </a:solidFill>
              <a:latin typeface="微软雅黑" panose="020b0503020204020204" pitchFamily="34" charset="-122"/>
              <a:ea typeface="微软雅黑" panose="020b0503020204020204" pitchFamily="34" charset="-122"/>
            </a:endParaRPr>
          </a:p>
        </p:txBody>
      </p:sp>
      <p:pic>
        <p:nvPicPr>
          <p:cNvPr id="9" name="Picture 2" descr="F:\360云盘\02-个人资料\！PPT图片及版面资源\06-PPT精选插图\03-人物\stk32318bme.jpg"/>
          <p:cNvPicPr>
            <a:picLocks noChangeAspect="1" noChangeArrowheads="1"/>
          </p:cNvPicPr>
          <p:nvPr/>
        </p:nvPicPr>
        <p:blipFill>
          <a:blip r:embed="rId2"/>
          <a:stretch>
            <a:fillRect/>
          </a:stretch>
        </p:blipFill>
        <p:spPr bwMode="auto">
          <a:xfrm>
            <a:off x="5009802" y="2703623"/>
            <a:ext cx="6669509" cy="3461681"/>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Box 6"/>
          <p:cNvSpPr txBox="1"/>
          <p:nvPr/>
        </p:nvSpPr>
        <p:spPr>
          <a:xfrm>
            <a:off x="1118711" y="2780928"/>
            <a:ext cx="3612312" cy="3370153"/>
          </a:xfrm>
          <a:prstGeom prst="rect">
            <a:avLst/>
          </a:prstGeom>
          <a:noFill/>
        </p:spPr>
        <p:txBody>
          <a:bodyPr wrap="square" rtlCol="0">
            <a:spAutoFit/>
          </a:bodyPr>
          <a:lstStyle/>
          <a:p>
            <a:pPr marL="285750" indent="-285750">
              <a:lnSpc>
                <a:spcPct val="130000"/>
              </a:lnSpc>
              <a:spcAft>
                <a:spcPts val="300"/>
              </a:spcAft>
              <a:buFont typeface="Arial" panose="020b0604020202020204" pitchFamily="34" charset="0"/>
              <a:buChar char="•"/>
            </a:pPr>
            <a:r>
              <a:rPr lang="zh-CN" altLang="en-US" sz="1600" b="1">
                <a:solidFill>
                  <a:srgbClr val="0066FF"/>
                </a:solidFill>
                <a:latin typeface="微软雅黑" panose="020b0503020204020204" pitchFamily="34" charset="-122"/>
                <a:ea typeface="微软雅黑" panose="020b0503020204020204" pitchFamily="34" charset="-122"/>
              </a:rPr>
              <a:t>初试</a:t>
            </a:r>
            <a:r>
              <a:rPr lang="zh-CN" altLang="en-US" sz="1600">
                <a:solidFill>
                  <a:srgbClr val="5F5E5C"/>
                </a:solidFill>
                <a:latin typeface="微软雅黑" panose="020b0503020204020204" pitchFamily="34" charset="-122"/>
                <a:ea typeface="微软雅黑" panose="020b0503020204020204" pitchFamily="34" charset="-122"/>
              </a:rPr>
              <a:t>（综合素质测试以及是否跟企业文化合拍的判断）的面试官一般为</a:t>
            </a:r>
            <a:r>
              <a:rPr lang="zh-CN" altLang="en-US" sz="1600" b="1">
                <a:solidFill>
                  <a:srgbClr val="0066FF"/>
                </a:solidFill>
                <a:latin typeface="微软雅黑" panose="020b0503020204020204" pitchFamily="34" charset="-122"/>
                <a:ea typeface="微软雅黑" panose="020b0503020204020204" pitchFamily="34" charset="-122"/>
              </a:rPr>
              <a:t>人事经理或招聘主管</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经理；</a:t>
            </a:r>
            <a:endParaRPr lang="en-US" altLang="zh-CN" sz="1600" b="1">
              <a:solidFill>
                <a:srgbClr val="0066FF"/>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Arial" panose="020b0604020202020204" pitchFamily="34" charset="0"/>
              <a:buChar char="•"/>
            </a:pPr>
            <a:r>
              <a:rPr lang="zh-CN" altLang="en-US" sz="1600" b="1">
                <a:solidFill>
                  <a:srgbClr val="0066FF"/>
                </a:solidFill>
                <a:latin typeface="微软雅黑" panose="020b0503020204020204" pitchFamily="34" charset="-122"/>
                <a:ea typeface="微软雅黑" panose="020b0503020204020204" pitchFamily="34" charset="-122"/>
              </a:rPr>
              <a:t>复试</a:t>
            </a:r>
            <a:r>
              <a:rPr lang="zh-CN" altLang="en-US" sz="1600">
                <a:solidFill>
                  <a:srgbClr val="5F5E5C"/>
                </a:solidFill>
                <a:latin typeface="微软雅黑" panose="020b0503020204020204" pitchFamily="34" charset="-122"/>
                <a:ea typeface="微软雅黑" panose="020b0503020204020204" pitchFamily="34" charset="-122"/>
              </a:rPr>
              <a:t>（专业技能的测试）一般为</a:t>
            </a:r>
            <a:r>
              <a:rPr lang="zh-CN" altLang="en-US" sz="1600" b="1">
                <a:solidFill>
                  <a:srgbClr val="0066FF"/>
                </a:solidFill>
                <a:latin typeface="微软雅黑" panose="020b0503020204020204" pitchFamily="34" charset="-122"/>
                <a:ea typeface="微软雅黑" panose="020b0503020204020204" pitchFamily="34" charset="-122"/>
              </a:rPr>
              <a:t>用人部门的负责人</a:t>
            </a:r>
            <a:r>
              <a:rPr lang="zh-CN" altLang="en-US" sz="1600">
                <a:solidFill>
                  <a:srgbClr val="5F5E5C"/>
                </a:solidFill>
                <a:latin typeface="微软雅黑" panose="020b0503020204020204" pitchFamily="34" charset="-122"/>
                <a:ea typeface="微软雅黑" panose="020b0503020204020204" pitchFamily="34" charset="-122"/>
              </a:rPr>
              <a:t>。</a:t>
            </a:r>
            <a:endParaRPr lang="en-US" altLang="zh-CN" sz="1600">
              <a:solidFill>
                <a:srgbClr val="5F5E5C"/>
              </a:solidFill>
              <a:latin typeface="微软雅黑" panose="020b0503020204020204" pitchFamily="34" charset="-122"/>
              <a:ea typeface="微软雅黑" panose="020b0503020204020204" pitchFamily="34" charset="-122"/>
            </a:endParaRPr>
          </a:p>
          <a:p>
            <a:pPr marL="285750" indent="-285750">
              <a:lnSpc>
                <a:spcPct val="130000"/>
              </a:lnSpc>
              <a:spcAft>
                <a:spcPts val="300"/>
              </a:spcAft>
              <a:buFont typeface="Arial" panose="020b0604020202020204" pitchFamily="34" charset="0"/>
              <a:buChar char="•"/>
            </a:pPr>
            <a:r>
              <a:rPr lang="zh-CN" altLang="en-US" sz="1600">
                <a:solidFill>
                  <a:srgbClr val="5F5E5C"/>
                </a:solidFill>
                <a:latin typeface="微软雅黑" panose="020b0503020204020204" pitchFamily="34" charset="-122"/>
                <a:ea typeface="微软雅黑" panose="020b0503020204020204" pitchFamily="34" charset="-122"/>
              </a:rPr>
              <a:t>当应聘人员为部门主管级以上人员（含主管级）及特殊岗位人员（如技术、财务、法务等）时，由</a:t>
            </a:r>
            <a:r>
              <a:rPr lang="zh-CN" altLang="en-US" sz="1600" b="1">
                <a:solidFill>
                  <a:srgbClr val="0066FF"/>
                </a:solidFill>
                <a:latin typeface="微软雅黑" panose="020b0503020204020204" pitchFamily="34" charset="-122"/>
                <a:ea typeface="微软雅黑" panose="020b0503020204020204" pitchFamily="34" charset="-122"/>
              </a:rPr>
              <a:t>用人部门的主管副总</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总经理与用人部门负责人一同复试。</a:t>
            </a:r>
            <a:endParaRPr lang="zh-CN" altLang="en-US" sz="1600" b="1">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3.3.3 </a:t>
            </a:r>
            <a:r>
              <a:rPr lang="zh-CN" altLang="en-US" sz="1800"/>
              <a:t>面试实施</a:t>
            </a:r>
            <a:endParaRPr lang="zh-CN" altLang="zh-CN" sz="1800"/>
          </a:p>
        </p:txBody>
      </p:sp>
      <p:sp>
        <p:nvSpPr>
          <p:cNvPr id="7" name="矩形 6"/>
          <p:cNvSpPr/>
          <p:nvPr/>
        </p:nvSpPr>
        <p:spPr>
          <a:xfrm>
            <a:off x="966311" y="1361895"/>
            <a:ext cx="639108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2</a:t>
            </a:r>
            <a:r>
              <a:rPr lang="zh-CN" altLang="en-US">
                <a:solidFill>
                  <a:srgbClr val="0066FF"/>
                </a:solidFill>
                <a:latin typeface="华康俪金黑W8(P)" pitchFamily="34" charset="-122"/>
                <a:ea typeface="华康俪金黑W8(P)" pitchFamily="34" charset="-122"/>
              </a:rPr>
              <a:t>）面试准备</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1844733"/>
            <a:ext cx="10713000" cy="732508"/>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招聘专员在完成对应聘者的面试通知后，需要将具体的面试时间知会面试官。同时，在面试当天，招聘专员在接待前来应聘的员工后，要再次知会面试官，并提醒面试官要至少</a:t>
            </a:r>
            <a:r>
              <a:rPr lang="zh-CN" altLang="en-US" sz="1600" b="1">
                <a:solidFill>
                  <a:srgbClr val="0066FF"/>
                </a:solidFill>
                <a:latin typeface="微软雅黑" panose="020b0503020204020204" pitchFamily="34" charset="-122"/>
                <a:ea typeface="微软雅黑" panose="020b0503020204020204" pitchFamily="34" charset="-122"/>
              </a:rPr>
              <a:t>提前</a:t>
            </a:r>
            <a:r>
              <a:rPr lang="en-US" altLang="zh-CN" sz="1600" b="1">
                <a:solidFill>
                  <a:srgbClr val="0066FF"/>
                </a:solidFill>
                <a:latin typeface="微软雅黑" panose="020b0503020204020204" pitchFamily="34" charset="-122"/>
                <a:ea typeface="微软雅黑" panose="020b0503020204020204" pitchFamily="34" charset="-122"/>
              </a:rPr>
              <a:t>15</a:t>
            </a:r>
            <a:r>
              <a:rPr lang="zh-CN" altLang="en-US" sz="1600" b="1">
                <a:solidFill>
                  <a:srgbClr val="0066FF"/>
                </a:solidFill>
                <a:latin typeface="微软雅黑" panose="020b0503020204020204" pitchFamily="34" charset="-122"/>
                <a:ea typeface="微软雅黑" panose="020b0503020204020204" pitchFamily="34" charset="-122"/>
              </a:rPr>
              <a:t>分钟</a:t>
            </a:r>
            <a:r>
              <a:rPr lang="zh-CN" altLang="en-US" sz="1600">
                <a:solidFill>
                  <a:srgbClr val="5F5E5C"/>
                </a:solidFill>
                <a:latin typeface="微软雅黑" panose="020b0503020204020204" pitchFamily="34" charset="-122"/>
                <a:ea typeface="微软雅黑" panose="020b0503020204020204" pitchFamily="34" charset="-122"/>
              </a:rPr>
              <a:t>做好以下准备：</a:t>
            </a:r>
            <a:endParaRPr lang="en-US" altLang="zh-CN" sz="160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1118711" y="3084829"/>
            <a:ext cx="2388176" cy="3331681"/>
          </a:xfrm>
          <a:prstGeom prst="rect">
            <a:avLst/>
          </a:prstGeom>
          <a:noFill/>
        </p:spPr>
        <p:txBody>
          <a:bodyPr wrap="square" rtlCol="0">
            <a:spAutoFit/>
          </a:bodyPr>
          <a:lstStyle/>
          <a:p>
            <a:pPr marL="342900" indent="-342900">
              <a:lnSpc>
                <a:spcPct val="130000"/>
              </a:lnSpc>
              <a:spcAft>
                <a:spcPts val="600"/>
              </a:spcAft>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熟悉面试维度和评估尺度，针对应聘的岗位，我们具体该考评什么</a:t>
            </a:r>
            <a:r>
              <a:rPr lang="zh-CN" altLang="en-US" sz="1600" b="1">
                <a:solidFill>
                  <a:srgbClr val="0066FF"/>
                </a:solidFill>
                <a:latin typeface="微软雅黑" panose="020b0503020204020204" pitchFamily="34" charset="-122"/>
                <a:ea typeface="微软雅黑" panose="020b0503020204020204" pitchFamily="34" charset="-122"/>
              </a:rPr>
              <a:t>（任职资格的六个维度），</a:t>
            </a:r>
            <a:r>
              <a:rPr lang="zh-CN" altLang="en-US" sz="1600">
                <a:solidFill>
                  <a:srgbClr val="5F5E5C"/>
                </a:solidFill>
                <a:latin typeface="微软雅黑" panose="020b0503020204020204" pitchFamily="34" charset="-122"/>
                <a:ea typeface="微软雅黑" panose="020b0503020204020204" pitchFamily="34" charset="-122"/>
              </a:rPr>
              <a:t>怎样的标准能算合格（</a:t>
            </a:r>
            <a:r>
              <a:rPr lang="zh-CN" altLang="en-US" sz="1600" b="1">
                <a:solidFill>
                  <a:srgbClr val="0066FF"/>
                </a:solidFill>
                <a:latin typeface="微软雅黑" panose="020b0503020204020204" pitchFamily="34" charset="-122"/>
                <a:ea typeface="微软雅黑" panose="020b0503020204020204" pitchFamily="34" charset="-122"/>
              </a:rPr>
              <a:t>任职资格的具体要求</a:t>
            </a:r>
            <a:r>
              <a:rPr lang="zh-CN" altLang="en-US" sz="1600">
                <a:solidFill>
                  <a:srgbClr val="5F5E5C"/>
                </a:solidFill>
                <a:latin typeface="微软雅黑" panose="020b0503020204020204" pitchFamily="34" charset="-122"/>
                <a:ea typeface="微软雅黑" panose="020b0503020204020204" pitchFamily="34" charset="-122"/>
              </a:rPr>
              <a:t>）；</a:t>
            </a:r>
            <a:endParaRPr lang="en-US" altLang="zh-CN"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6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浏览候选人的简历，找出问题点并按顺序准备面试问题。</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8115399" y="2803213"/>
            <a:ext cx="3563912" cy="3613297"/>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同时，招聘专员要准备好</a:t>
            </a:r>
            <a:r>
              <a:rPr lang="zh-CN" altLang="en-US" sz="1600" b="1">
                <a:solidFill>
                  <a:srgbClr val="0066FF"/>
                </a:solidFill>
                <a:latin typeface="微软雅黑" panose="020b0503020204020204" pitchFamily="34" charset="-122"/>
                <a:ea typeface="微软雅黑" panose="020b0503020204020204" pitchFamily="34" charset="-122"/>
              </a:rPr>
              <a:t>应聘登记表、笔试试卷、面试评估表、心理测试表</a:t>
            </a:r>
            <a:r>
              <a:rPr lang="zh-CN" altLang="en-US" sz="1600">
                <a:solidFill>
                  <a:srgbClr val="5F5E5C"/>
                </a:solidFill>
                <a:latin typeface="微软雅黑" panose="020b0503020204020204" pitchFamily="34" charset="-122"/>
                <a:ea typeface="微软雅黑" panose="020b0503020204020204" pitchFamily="34" charset="-122"/>
              </a:rPr>
              <a:t>（根据不同岗位的需要）等文档资料，并准备好面试场地，同时做好对应聘者的</a:t>
            </a:r>
            <a:r>
              <a:rPr lang="zh-CN" altLang="en-US" sz="1600" b="1">
                <a:solidFill>
                  <a:srgbClr val="0066FF"/>
                </a:solidFill>
                <a:latin typeface="微软雅黑" panose="020b0503020204020204" pitchFamily="34" charset="-122"/>
                <a:ea typeface="微软雅黑" panose="020b0503020204020204" pitchFamily="34" charset="-122"/>
              </a:rPr>
              <a:t>面试登记</a:t>
            </a:r>
            <a:r>
              <a:rPr lang="zh-CN" altLang="en-US" sz="1600">
                <a:solidFill>
                  <a:srgbClr val="5F5E5C"/>
                </a:solidFill>
                <a:latin typeface="微软雅黑" panose="020b0503020204020204" pitchFamily="34" charset="-122"/>
                <a:ea typeface="微软雅黑" panose="020b0503020204020204" pitchFamily="34" charset="-122"/>
              </a:rPr>
              <a:t>及</a:t>
            </a:r>
            <a:r>
              <a:rPr lang="zh-CN" altLang="en-US" sz="1600" b="1">
                <a:solidFill>
                  <a:srgbClr val="0066FF"/>
                </a:solidFill>
                <a:latin typeface="微软雅黑" panose="020b0503020204020204" pitchFamily="34" charset="-122"/>
                <a:ea typeface="微软雅黑" panose="020b0503020204020204" pitchFamily="34" charset="-122"/>
              </a:rPr>
              <a:t>接待</a:t>
            </a:r>
            <a:r>
              <a:rPr lang="zh-CN" altLang="en-US" sz="1600">
                <a:solidFill>
                  <a:srgbClr val="5F5E5C"/>
                </a:solidFill>
                <a:latin typeface="微软雅黑" panose="020b0503020204020204" pitchFamily="34" charset="-122"/>
                <a:ea typeface="微软雅黑" panose="020b0503020204020204" pitchFamily="34" charset="-122"/>
              </a:rPr>
              <a:t>工作。面试的接待工作很重要。</a:t>
            </a:r>
            <a:r>
              <a:rPr lang="zh-CN" altLang="en-US" sz="1600" b="1">
                <a:solidFill>
                  <a:srgbClr val="0066FF"/>
                </a:solidFill>
                <a:latin typeface="微软雅黑" panose="020b0503020204020204" pitchFamily="34" charset="-122"/>
                <a:ea typeface="微软雅黑" panose="020b0503020204020204" pitchFamily="34" charset="-122"/>
              </a:rPr>
              <a:t>待人接物的礼仪、细节等方面的安排等这些细节都关系着公司美誉度的建设。</a:t>
            </a:r>
            <a:r>
              <a:rPr lang="zh-CN" altLang="en-US" sz="1600" b="1">
                <a:solidFill>
                  <a:srgbClr val="FF0000"/>
                </a:solidFill>
                <a:latin typeface="微软雅黑" panose="020b0503020204020204" pitchFamily="34" charset="-122"/>
                <a:ea typeface="微软雅黑" panose="020b0503020204020204" pitchFamily="34" charset="-122"/>
              </a:rPr>
              <a:t>曾经有一位候选人在会议室等了两个小时而没人理睬，后来就判断这家公司不是一家值得加盟的公司，没接受面试就直接走了。</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12" name="Picture 2" descr="C:\Documents and Settings\tdz\桌面\1C3B12F6B2EF3B95349ABA3AAEA2B279.jpg"/>
          <p:cNvPicPr>
            <a:picLocks noChangeAspect="1" noChangeArrowheads="1"/>
          </p:cNvPicPr>
          <p:nvPr/>
        </p:nvPicPr>
        <p:blipFill>
          <a:blip r:embed="rId2"/>
          <a:stretch>
            <a:fillRect/>
          </a:stretch>
        </p:blipFill>
        <p:spPr bwMode="auto">
          <a:xfrm>
            <a:off x="3866927" y="2802781"/>
            <a:ext cx="3890023" cy="3613729"/>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3.3.3 </a:t>
            </a:r>
            <a:r>
              <a:rPr lang="zh-CN" altLang="en-US" sz="1800"/>
              <a:t>面试实施</a:t>
            </a:r>
            <a:endParaRPr lang="zh-CN" altLang="zh-CN" sz="1800"/>
          </a:p>
        </p:txBody>
      </p:sp>
      <p:sp>
        <p:nvSpPr>
          <p:cNvPr id="7" name="矩形 6"/>
          <p:cNvSpPr/>
          <p:nvPr/>
        </p:nvSpPr>
        <p:spPr>
          <a:xfrm>
            <a:off x="966311" y="1361895"/>
            <a:ext cx="639108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3</a:t>
            </a:r>
            <a:r>
              <a:rPr lang="zh-CN" altLang="en-US">
                <a:solidFill>
                  <a:srgbClr val="0066FF"/>
                </a:solidFill>
                <a:latin typeface="华康俪金黑W8(P)" pitchFamily="34" charset="-122"/>
                <a:ea typeface="华康俪金黑W8(P)" pitchFamily="34" charset="-122"/>
              </a:rPr>
              <a:t>）表格填写及笔试</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1844733"/>
            <a:ext cx="10713000" cy="412421"/>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面试之前，应聘人员通常要填写一个应聘登记表，登记表里主要填写</a:t>
            </a:r>
            <a:r>
              <a:rPr lang="zh-CN" altLang="en-US" sz="1600" b="1">
                <a:solidFill>
                  <a:srgbClr val="0066FF"/>
                </a:solidFill>
                <a:latin typeface="微软雅黑" panose="020b0503020204020204" pitchFamily="34" charset="-122"/>
                <a:ea typeface="微软雅黑" panose="020b0503020204020204" pitchFamily="34" charset="-122"/>
              </a:rPr>
              <a:t>工作情况</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教育背景</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具备的技能</a:t>
            </a:r>
            <a:r>
              <a:rPr lang="zh-CN" altLang="en-US" sz="1600">
                <a:solidFill>
                  <a:srgbClr val="5F5E5C"/>
                </a:solidFill>
                <a:latin typeface="微软雅黑" panose="020b0503020204020204" pitchFamily="34" charset="-122"/>
                <a:ea typeface="微软雅黑" panose="020b0503020204020204" pitchFamily="34" charset="-122"/>
              </a:rPr>
              <a:t>等等。</a:t>
            </a:r>
            <a:endParaRPr lang="en-US" altLang="zh-CN" sz="160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1" y="2768031"/>
            <a:ext cx="2396560" cy="2653034"/>
          </a:xfrm>
          <a:prstGeom prst="rect">
            <a:avLst/>
          </a:prstGeom>
          <a:noFill/>
        </p:spPr>
        <p:txBody>
          <a:bodyPr wrap="square" rtlCol="0">
            <a:spAutoFit/>
          </a:bodyPr>
          <a:lstStyle/>
          <a:p>
            <a:pPr>
              <a:lnSpc>
                <a:spcPct val="130000"/>
              </a:lnSpc>
              <a:spcAft>
                <a:spcPts val="600"/>
              </a:spcAft>
            </a:pPr>
            <a:r>
              <a:rPr lang="zh-CN" altLang="en-US" sz="1600">
                <a:solidFill>
                  <a:srgbClr val="5F5E5C"/>
                </a:solidFill>
                <a:latin typeface="微软雅黑" panose="020b0503020204020204" pitchFamily="34" charset="-122"/>
                <a:ea typeface="微软雅黑" panose="020b0503020204020204" pitchFamily="34" charset="-122"/>
              </a:rPr>
              <a:t>一般最后还要要求提供原来公司的两个证明人的姓名。这是涉及登记表格的一个关键，请他把证明人的姓名、电话留下，以便日后取证。当然只有关键职位才会取证。</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9267527" y="2768031"/>
            <a:ext cx="2592288" cy="3613297"/>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另外，每个登记表都要写：“</a:t>
            </a:r>
            <a:r>
              <a:rPr lang="zh-CN" altLang="en-US" sz="1600" b="1">
                <a:solidFill>
                  <a:srgbClr val="0066FF"/>
                </a:solidFill>
                <a:latin typeface="微软雅黑" panose="020b0503020204020204" pitchFamily="34" charset="-122"/>
                <a:ea typeface="微软雅黑" panose="020b0503020204020204" pitchFamily="34" charset="-122"/>
              </a:rPr>
              <a:t>我确认以上信息属实，如一旦发现有不属实的地方，我愿意接受任何处理，甚至被辞退</a:t>
            </a:r>
            <a:r>
              <a:rPr lang="zh-CN" altLang="en-US" sz="1600">
                <a:solidFill>
                  <a:srgbClr val="5F5E5C"/>
                </a:solidFill>
                <a:latin typeface="微软雅黑" panose="020b0503020204020204" pitchFamily="34" charset="-122"/>
                <a:ea typeface="微软雅黑" panose="020b0503020204020204" pitchFamily="34" charset="-122"/>
              </a:rPr>
              <a:t>”，表格里一定要写上这样一句话。然后底下有亲笔签字、确认日期。这样，一方面是为了今后规避劳动用工风险，另一方面是为了吓一吓胆小的人，避免作假。</a:t>
            </a:r>
            <a:endParaRPr lang="zh-CN" altLang="en-US" sz="1600">
              <a:solidFill>
                <a:srgbClr val="5F5E5C"/>
              </a:solidFill>
              <a:latin typeface="微软雅黑" panose="020b0503020204020204" pitchFamily="34" charset="-122"/>
              <a:ea typeface="微软雅黑" panose="020b0503020204020204" pitchFamily="34" charset="-122"/>
            </a:endParaRPr>
          </a:p>
        </p:txBody>
      </p:sp>
      <p:pic>
        <p:nvPicPr>
          <p:cNvPr id="1026" name="Picture 2" descr="F:\360云盘\02-个人资料\！PPT图片及版面资源\06-PPT精选插图\02-商务\Scary-Salary-Requirements-Featured.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62871" y="2851597"/>
            <a:ext cx="5715000" cy="2857500"/>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3.3.3 </a:t>
            </a:r>
            <a:r>
              <a:rPr lang="zh-CN" altLang="en-US" sz="1800"/>
              <a:t>面试实施</a:t>
            </a:r>
            <a:endParaRPr lang="zh-CN" altLang="zh-CN" sz="1800"/>
          </a:p>
        </p:txBody>
      </p:sp>
      <p:sp>
        <p:nvSpPr>
          <p:cNvPr id="7" name="矩形 6"/>
          <p:cNvSpPr/>
          <p:nvPr/>
        </p:nvSpPr>
        <p:spPr>
          <a:xfrm>
            <a:off x="966311" y="1361895"/>
            <a:ext cx="639108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3</a:t>
            </a:r>
            <a:r>
              <a:rPr lang="zh-CN" altLang="en-US">
                <a:solidFill>
                  <a:srgbClr val="0066FF"/>
                </a:solidFill>
                <a:latin typeface="华康俪金黑W8(P)" pitchFamily="34" charset="-122"/>
                <a:ea typeface="华康俪金黑W8(P)" pitchFamily="34" charset="-122"/>
              </a:rPr>
              <a:t>）表格填写及笔试</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1844733"/>
            <a:ext cx="10713000" cy="381258"/>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笔试题包括</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通用测试题</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和</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专业测试题</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两部分。</a:t>
            </a:r>
            <a:endParaRPr lang="en-US" altLang="zh-CN" sz="160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0" y="3136437"/>
            <a:ext cx="6391085" cy="1372683"/>
          </a:xfrm>
          <a:prstGeom prst="rect">
            <a:avLst/>
          </a:prstGeom>
          <a:noFill/>
        </p:spPr>
        <p:txBody>
          <a:bodyPr wrap="square" rtlCol="0">
            <a:spAutoFit/>
          </a:bodyPr>
          <a:lstStyle/>
          <a:p>
            <a:pPr>
              <a:lnSpc>
                <a:spcPct val="130000"/>
              </a:lnSpc>
              <a:spcAft>
                <a:spcPts val="600"/>
              </a:spcAft>
            </a:pP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通用测试题</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由人力资源部提供</a:t>
            </a:r>
            <a:r>
              <a:rPr lang="zh-CN" altLang="en-US" sz="1600">
                <a:solidFill>
                  <a:srgbClr val="5F5E5C"/>
                </a:solidFill>
                <a:latin typeface="微软雅黑" panose="020b0503020204020204" pitchFamily="34" charset="-122"/>
                <a:ea typeface="微软雅黑" panose="020b0503020204020204" pitchFamily="34" charset="-122"/>
              </a:rPr>
              <a:t>，主要是针对应聘人员基础技能（英语、计算机）、通用能力（</a:t>
            </a:r>
            <a:r>
              <a:rPr lang="en-US" altLang="zh-CN" sz="1600">
                <a:solidFill>
                  <a:srgbClr val="5F5E5C"/>
                </a:solidFill>
                <a:latin typeface="微软雅黑" panose="020b0503020204020204" pitchFamily="34" charset="-122"/>
                <a:ea typeface="微软雅黑" panose="020b0503020204020204" pitchFamily="34" charset="-122"/>
              </a:rPr>
              <a:t>IQ</a:t>
            </a:r>
            <a:r>
              <a:rPr lang="zh-CN" altLang="en-US" sz="1600">
                <a:solidFill>
                  <a:srgbClr val="5F5E5C"/>
                </a:solidFill>
                <a:latin typeface="微软雅黑" panose="020b0503020204020204" pitchFamily="34" charset="-122"/>
                <a:ea typeface="微软雅黑" panose="020b0503020204020204" pitchFamily="34" charset="-122"/>
              </a:rPr>
              <a:t>、</a:t>
            </a:r>
            <a:r>
              <a:rPr lang="en-US" altLang="zh-CN" sz="1600">
                <a:solidFill>
                  <a:srgbClr val="5F5E5C"/>
                </a:solidFill>
                <a:latin typeface="微软雅黑" panose="020b0503020204020204" pitchFamily="34" charset="-122"/>
                <a:ea typeface="微软雅黑" panose="020b0503020204020204" pitchFamily="34" charset="-122"/>
              </a:rPr>
              <a:t>EQ</a:t>
            </a:r>
            <a:r>
              <a:rPr lang="zh-CN" altLang="en-US" sz="1600">
                <a:solidFill>
                  <a:srgbClr val="5F5E5C"/>
                </a:solidFill>
                <a:latin typeface="微软雅黑" panose="020b0503020204020204" pitchFamily="34" charset="-122"/>
                <a:ea typeface="微软雅黑" panose="020b0503020204020204" pitchFamily="34" charset="-122"/>
              </a:rPr>
              <a:t>）、价值观、求职动机、职业倾向测试与性格测试等方面；</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专业测试题</a:t>
            </a:r>
            <a:r>
              <a:rPr lang="en-US" altLang="zh-CN" sz="1600" b="1">
                <a:solidFill>
                  <a:srgbClr val="0066FF"/>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由用人部门提供</a:t>
            </a:r>
            <a:r>
              <a:rPr lang="zh-CN" altLang="en-US" sz="1600">
                <a:solidFill>
                  <a:srgbClr val="5F5E5C"/>
                </a:solidFill>
                <a:latin typeface="微软雅黑" panose="020b0503020204020204" pitchFamily="34" charset="-122"/>
                <a:ea typeface="微软雅黑" panose="020b0503020204020204" pitchFamily="34" charset="-122"/>
              </a:rPr>
              <a:t>，主要是针对用人部门岗位任职所要求的专业知识和技能进行考核。</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966310" y="4680660"/>
            <a:ext cx="6391085" cy="1052596"/>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笔试题要求题量适中，以填表及答题时间不超过</a:t>
            </a:r>
            <a:r>
              <a:rPr lang="en-US" altLang="zh-CN" sz="1600">
                <a:solidFill>
                  <a:srgbClr val="5F5E5C"/>
                </a:solidFill>
                <a:latin typeface="微软雅黑" panose="020b0503020204020204" pitchFamily="34" charset="-122"/>
                <a:ea typeface="微软雅黑" panose="020b0503020204020204" pitchFamily="34" charset="-122"/>
              </a:rPr>
              <a:t>1</a:t>
            </a:r>
            <a:r>
              <a:rPr lang="zh-CN" altLang="en-US" sz="1600">
                <a:solidFill>
                  <a:srgbClr val="5F5E5C"/>
                </a:solidFill>
                <a:latin typeface="微软雅黑" panose="020b0503020204020204" pitchFamily="34" charset="-122"/>
                <a:ea typeface="微软雅黑" panose="020b0503020204020204" pitchFamily="34" charset="-122"/>
              </a:rPr>
              <a:t>小时为宜（总计）。答题结束，由招聘专员和用人部门分别批改试卷，计算出合计得分后再进入初试环节。</a:t>
            </a:r>
            <a:endParaRPr lang="zh-CN" altLang="en-US" sz="1600">
              <a:solidFill>
                <a:srgbClr val="5F5E5C"/>
              </a:solidFill>
              <a:latin typeface="微软雅黑" panose="020b0503020204020204" pitchFamily="34" charset="-122"/>
              <a:ea typeface="微软雅黑" panose="020b0503020204020204" pitchFamily="34" charset="-122"/>
            </a:endParaRPr>
          </a:p>
        </p:txBody>
      </p:sp>
      <p:pic>
        <p:nvPicPr>
          <p:cNvPr id="13" name="Picture 3" descr="F:\360云盘\02-个人资料\！PPT图片及版面资源\06-PPT精选插图\03-人物\ds24311meotoc2.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6104" y="1052736"/>
            <a:ext cx="4063207" cy="5414223"/>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3.3.3 </a:t>
            </a:r>
            <a:r>
              <a:rPr lang="zh-CN" altLang="en-US" sz="1800"/>
              <a:t>面试实施</a:t>
            </a:r>
            <a:endParaRPr lang="zh-CN" altLang="zh-CN" sz="1800"/>
          </a:p>
        </p:txBody>
      </p:sp>
      <p:sp>
        <p:nvSpPr>
          <p:cNvPr id="7" name="矩形 6"/>
          <p:cNvSpPr/>
          <p:nvPr/>
        </p:nvSpPr>
        <p:spPr>
          <a:xfrm>
            <a:off x="966311" y="1361895"/>
            <a:ext cx="639108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4</a:t>
            </a:r>
            <a:r>
              <a:rPr lang="zh-CN" altLang="en-US">
                <a:solidFill>
                  <a:srgbClr val="0066FF"/>
                </a:solidFill>
                <a:latin typeface="华康俪金黑W8(P)" pitchFamily="34" charset="-122"/>
                <a:ea typeface="华康俪金黑W8(P)" pitchFamily="34" charset="-122"/>
              </a:rPr>
              <a:t>）进入面试环节（初试与复试）</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1844733"/>
            <a:ext cx="10713000" cy="732508"/>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由招聘专员将应聘者的简历、应聘登记表、笔试试题收齐并准备面试评价表后交给面试官，并友善引领应聘者进入面试间开始面试。面试一般分初试、复试两个阶段。</a:t>
            </a:r>
            <a:endParaRPr lang="en-US" altLang="zh-CN" sz="1600">
              <a:solidFill>
                <a:srgbClr val="5F5E5C"/>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966311" y="2875460"/>
            <a:ext cx="4988848" cy="1692771"/>
          </a:xfrm>
          <a:prstGeom prst="rect">
            <a:avLst/>
          </a:prstGeom>
          <a:noFill/>
        </p:spPr>
        <p:txBody>
          <a:bodyPr wrap="square" rtlCol="0">
            <a:spAutoFit/>
          </a:bodyPr>
          <a:lstStyle/>
          <a:p>
            <a:pPr>
              <a:lnSpc>
                <a:spcPct val="130000"/>
              </a:lnSpc>
              <a:spcAft>
                <a:spcPts val="600"/>
              </a:spcAft>
            </a:pPr>
            <a:r>
              <a:rPr lang="zh-CN" altLang="en-US" sz="1600" b="1">
                <a:solidFill>
                  <a:srgbClr val="0066FF"/>
                </a:solidFill>
                <a:latin typeface="微软雅黑" panose="020b0503020204020204" pitchFamily="34" charset="-122"/>
                <a:ea typeface="微软雅黑" panose="020b0503020204020204" pitchFamily="34" charset="-122"/>
              </a:rPr>
              <a:t>初试主要是对应聘者的综合素质进行把关，看是否与公司的企业文化合拍；复试主要是考察应聘者的专业知识、与技能。</a:t>
            </a:r>
            <a:r>
              <a:rPr lang="zh-CN" altLang="en-US" sz="1600">
                <a:solidFill>
                  <a:srgbClr val="5F5E5C"/>
                </a:solidFill>
                <a:latin typeface="微软雅黑" panose="020b0503020204020204" pitchFamily="34" charset="-122"/>
                <a:ea typeface="微软雅黑" panose="020b0503020204020204" pitchFamily="34" charset="-122"/>
              </a:rPr>
              <a:t>复试可以隔天再安排，也可以紧接着就进行安排。</a:t>
            </a:r>
            <a:r>
              <a:rPr lang="zh-CN" altLang="en-US" sz="1600" b="1">
                <a:solidFill>
                  <a:srgbClr val="0066FF"/>
                </a:solidFill>
                <a:latin typeface="微软雅黑" panose="020b0503020204020204" pitchFamily="34" charset="-122"/>
                <a:ea typeface="微软雅黑" panose="020b0503020204020204" pitchFamily="34" charset="-122"/>
              </a:rPr>
              <a:t>我们建议缩短面试流程，尽量将初试、复试安排在同一天完成。</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1" name="TextBox 6"/>
          <p:cNvSpPr txBox="1"/>
          <p:nvPr/>
        </p:nvSpPr>
        <p:spPr>
          <a:xfrm>
            <a:off x="966311" y="4688557"/>
            <a:ext cx="4988848" cy="1692771"/>
          </a:xfrm>
          <a:prstGeom prst="rect">
            <a:avLst/>
          </a:prstGeom>
          <a:noFill/>
        </p:spPr>
        <p:txBody>
          <a:bodyPr wrap="square" rtlCol="0">
            <a:spAutoFit/>
          </a:bodyPr>
          <a:lstStyle/>
          <a:p>
            <a:pPr>
              <a:lnSpc>
                <a:spcPct val="130000"/>
              </a:lnSpc>
              <a:spcAft>
                <a:spcPts val="300"/>
              </a:spcAft>
            </a:pPr>
            <a:r>
              <a:rPr lang="zh-CN" altLang="en-US" sz="1600" b="1">
                <a:solidFill>
                  <a:srgbClr val="0066FF"/>
                </a:solidFill>
                <a:latin typeface="微软雅黑" panose="020b0503020204020204" pitchFamily="34" charset="-122"/>
                <a:ea typeface="微软雅黑" panose="020b0503020204020204" pitchFamily="34" charset="-122"/>
              </a:rPr>
              <a:t>招聘专员主导整个面试过程。</a:t>
            </a:r>
            <a:r>
              <a:rPr lang="zh-CN" altLang="en-US" sz="1600">
                <a:solidFill>
                  <a:srgbClr val="5F5E5C"/>
                </a:solidFill>
                <a:latin typeface="微软雅黑" panose="020b0503020204020204" pitchFamily="34" charset="-122"/>
                <a:ea typeface="微软雅黑" panose="020b0503020204020204" pitchFamily="34" charset="-122"/>
              </a:rPr>
              <a:t>为了体现对应聘者的尊重，面试开始前，应给予应聘者</a:t>
            </a:r>
            <a:r>
              <a:rPr lang="zh-CN" altLang="en-US" sz="1600" b="1">
                <a:solidFill>
                  <a:srgbClr val="FF0000"/>
                </a:solidFill>
                <a:latin typeface="微软雅黑" panose="020b0503020204020204" pitchFamily="34" charset="-122"/>
                <a:ea typeface="微软雅黑" panose="020b0503020204020204" pitchFamily="34" charset="-122"/>
              </a:rPr>
              <a:t>准备一杯水</a:t>
            </a:r>
            <a:r>
              <a:rPr lang="zh-CN" altLang="en-US" sz="1600">
                <a:solidFill>
                  <a:srgbClr val="5F5E5C"/>
                </a:solidFill>
                <a:latin typeface="微软雅黑" panose="020b0503020204020204" pitchFamily="34" charset="-122"/>
                <a:ea typeface="微软雅黑" panose="020b0503020204020204" pitchFamily="34" charset="-122"/>
              </a:rPr>
              <a:t>，面试正式开始时，招聘专员或面试官要主动</a:t>
            </a:r>
            <a:r>
              <a:rPr lang="zh-CN" altLang="en-US" sz="1600" b="1">
                <a:solidFill>
                  <a:srgbClr val="0066FF"/>
                </a:solidFill>
                <a:latin typeface="微软雅黑" panose="020b0503020204020204" pitchFamily="34" charset="-122"/>
                <a:ea typeface="微软雅黑" panose="020b0503020204020204" pitchFamily="34" charset="-122"/>
              </a:rPr>
              <a:t>介绍一下全体面试官成员</a:t>
            </a:r>
            <a:r>
              <a:rPr lang="zh-CN" altLang="en-US" sz="1600">
                <a:solidFill>
                  <a:srgbClr val="5F5E5C"/>
                </a:solidFill>
                <a:latin typeface="微软雅黑" panose="020b0503020204020204" pitchFamily="34" charset="-122"/>
                <a:ea typeface="微软雅黑" panose="020b0503020204020204" pitchFamily="34" charset="-122"/>
              </a:rPr>
              <a:t>（注意介绍的顺序）。面试完成后，面试官应认真填写</a:t>
            </a:r>
            <a:r>
              <a:rPr lang="zh-CN" altLang="en-US" sz="1600" b="1">
                <a:solidFill>
                  <a:srgbClr val="0066FF"/>
                </a:solidFill>
                <a:latin typeface="微软雅黑" panose="020b0503020204020204" pitchFamily="34" charset="-122"/>
                <a:ea typeface="微软雅黑" panose="020b0503020204020204" pitchFamily="34" charset="-122"/>
              </a:rPr>
              <a:t>面试评价</a:t>
            </a:r>
            <a:r>
              <a:rPr lang="zh-CN" altLang="en-US" sz="1600">
                <a:solidFill>
                  <a:srgbClr val="5F5E5C"/>
                </a:solidFill>
                <a:latin typeface="微软雅黑" panose="020b0503020204020204" pitchFamily="34" charset="-122"/>
                <a:ea typeface="微软雅黑" panose="020b0503020204020204" pitchFamily="34" charset="-122"/>
              </a:rPr>
              <a:t>表，以作为录用决策参考。</a:t>
            </a:r>
            <a:endParaRPr lang="zh-CN" altLang="en-US" sz="1600">
              <a:solidFill>
                <a:srgbClr val="5F5E5C"/>
              </a:solidFill>
              <a:latin typeface="微软雅黑" panose="020b0503020204020204" pitchFamily="34" charset="-122"/>
              <a:ea typeface="微软雅黑" panose="020b0503020204020204" pitchFamily="34" charset="-122"/>
            </a:endParaRPr>
          </a:p>
        </p:txBody>
      </p:sp>
      <p:pic>
        <p:nvPicPr>
          <p:cNvPr id="12" name="Picture 4" descr="C:\Documents and Settings\t11318\桌面\coaching-interview-8222694_l.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75916" y="2618437"/>
            <a:ext cx="5603395" cy="372630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3.3.3 </a:t>
            </a:r>
            <a:r>
              <a:rPr lang="zh-CN" altLang="en-US" sz="1800"/>
              <a:t>面试实施</a:t>
            </a:r>
            <a:endParaRPr lang="zh-CN" altLang="zh-CN" sz="1800"/>
          </a:p>
        </p:txBody>
      </p:sp>
      <p:sp>
        <p:nvSpPr>
          <p:cNvPr id="7" name="矩形 6"/>
          <p:cNvSpPr/>
          <p:nvPr/>
        </p:nvSpPr>
        <p:spPr>
          <a:xfrm>
            <a:off x="966311" y="1361895"/>
            <a:ext cx="639108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5</a:t>
            </a:r>
            <a:r>
              <a:rPr lang="zh-CN" altLang="en-US">
                <a:solidFill>
                  <a:srgbClr val="0066FF"/>
                </a:solidFill>
                <a:latin typeface="华康俪金黑W8(P)" pitchFamily="34" charset="-122"/>
                <a:ea typeface="华康俪金黑W8(P)" pitchFamily="34" charset="-122"/>
              </a:rPr>
              <a:t>）背景调查</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966311" y="1772816"/>
            <a:ext cx="10713000" cy="1021433"/>
          </a:xfrm>
          <a:prstGeom prst="rect">
            <a:avLst/>
          </a:prstGeom>
          <a:noFill/>
        </p:spPr>
        <p:txBody>
          <a:bodyPr wrap="square" rtlCol="0">
            <a:spAutoFit/>
          </a:bodyPr>
          <a:lstStyle/>
          <a:p>
            <a:pPr>
              <a:lnSpc>
                <a:spcPct val="130000"/>
              </a:lnSpc>
              <a:spcAft>
                <a:spcPts val="300"/>
              </a:spcAft>
            </a:pPr>
            <a:r>
              <a:rPr lang="zh-CN" altLang="en-US" sz="1600">
                <a:solidFill>
                  <a:srgbClr val="5F5E5C"/>
                </a:solidFill>
                <a:latin typeface="微软雅黑" panose="020b0503020204020204" pitchFamily="34" charset="-122"/>
                <a:ea typeface="微软雅黑" panose="020b0503020204020204" pitchFamily="34" charset="-122"/>
              </a:rPr>
              <a:t>目前的求职状态，往往企业在明处，求职者在暗处。求职者可通过企业网站、经营年报等途径了解企业资质、经营状况，进行有针对性的择业。而求职者那些唬人的学历、曾经诱人的头衔、出色业绩充斥在招聘经理所收到的简历中，企业却难以核实。因此，对有录用意向的员工，背景调查不可少，背景调查是拒假于门外的有力武器。</a:t>
            </a:r>
            <a:endParaRPr lang="en-US" altLang="zh-CN" sz="1600">
              <a:solidFill>
                <a:srgbClr val="5F5E5C"/>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966311" y="2975734"/>
            <a:ext cx="10713000" cy="2488374"/>
          </a:xfrm>
          <a:prstGeom prst="rect">
            <a:avLst/>
          </a:prstGeom>
          <a:noFill/>
        </p:spPr>
        <p:txBody>
          <a:bodyPr wrap="square" rtlCol="0">
            <a:spAutoFit/>
          </a:bodyPr>
          <a:lstStyle/>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哪些应聘者需要背景调查？</a:t>
            </a:r>
            <a:r>
              <a:rPr lang="zh-CN" altLang="en-US" sz="1600">
                <a:solidFill>
                  <a:srgbClr val="5F5E5C"/>
                </a:solidFill>
                <a:latin typeface="微软雅黑" panose="020b0503020204020204" pitchFamily="34" charset="-122"/>
                <a:ea typeface="微软雅黑" panose="020b0503020204020204" pitchFamily="34" charset="-122"/>
              </a:rPr>
              <a:t>不是任何一个岗位都是需要进行背景调查的。一般是</a:t>
            </a:r>
            <a:r>
              <a:rPr lang="zh-CN" altLang="zh-CN" sz="1600">
                <a:solidFill>
                  <a:srgbClr val="5F5E5C"/>
                </a:solidFill>
                <a:latin typeface="微软雅黑" panose="020b0503020204020204" pitchFamily="34" charset="-122"/>
                <a:ea typeface="微软雅黑" panose="020b0503020204020204" pitchFamily="34" charset="-122"/>
              </a:rPr>
              <a:t>对中层及以上职位，</a:t>
            </a:r>
            <a:r>
              <a:rPr lang="zh-CN" altLang="en-US" sz="1600">
                <a:solidFill>
                  <a:srgbClr val="5F5E5C"/>
                </a:solidFill>
                <a:latin typeface="微软雅黑" panose="020b0503020204020204" pitchFamily="34" charset="-122"/>
                <a:ea typeface="微软雅黑" panose="020b0503020204020204" pitchFamily="34" charset="-122"/>
              </a:rPr>
              <a:t>或关键岗位人才，如技术、财务、管理人才等。</a:t>
            </a:r>
            <a:endParaRPr lang="en-US" altLang="zh-CN"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谁去做背景调查？</a:t>
            </a:r>
            <a:r>
              <a:rPr lang="zh-CN" altLang="en-US" sz="1600">
                <a:solidFill>
                  <a:srgbClr val="5F5E5C"/>
                </a:solidFill>
                <a:latin typeface="微软雅黑" panose="020b0503020204020204" pitchFamily="34" charset="-122"/>
                <a:ea typeface="微软雅黑" panose="020b0503020204020204" pitchFamily="34" charset="-122"/>
              </a:rPr>
              <a:t>我们建议，这项工作要由职务级别对等的招聘人员来实施开展。</a:t>
            </a:r>
            <a:endParaRPr lang="en-US" altLang="zh-CN"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背景调查调查什么？</a:t>
            </a:r>
            <a:r>
              <a:rPr lang="en-US" altLang="zh-CN" sz="1600">
                <a:solidFill>
                  <a:srgbClr val="5F5E5C"/>
                </a:solidFill>
                <a:latin typeface="微软雅黑" panose="020b0503020204020204" pitchFamily="34" charset="-122"/>
                <a:ea typeface="微软雅黑" panose="020b0503020204020204" pitchFamily="34" charset="-122"/>
              </a:rPr>
              <a:t>a.</a:t>
            </a:r>
            <a:r>
              <a:rPr lang="zh-CN" altLang="en-US" sz="1600">
                <a:solidFill>
                  <a:srgbClr val="5F5E5C"/>
                </a:solidFill>
                <a:latin typeface="微软雅黑" panose="020b0503020204020204" pitchFamily="34" charset="-122"/>
                <a:ea typeface="微软雅黑" panose="020b0503020204020204" pitchFamily="34" charset="-122"/>
              </a:rPr>
              <a:t>应聘者学历及学位证书的调查；</a:t>
            </a:r>
            <a:r>
              <a:rPr lang="en-US" altLang="zh-CN" sz="1600">
                <a:solidFill>
                  <a:srgbClr val="5F5E5C"/>
                </a:solidFill>
                <a:latin typeface="微软雅黑" panose="020b0503020204020204" pitchFamily="34" charset="-122"/>
                <a:ea typeface="微软雅黑" panose="020b0503020204020204" pitchFamily="34" charset="-122"/>
              </a:rPr>
              <a:t>b.</a:t>
            </a:r>
            <a:r>
              <a:rPr lang="zh-CN" altLang="en-US" sz="1600">
                <a:solidFill>
                  <a:srgbClr val="5F5E5C"/>
                </a:solidFill>
                <a:latin typeface="微软雅黑" panose="020b0503020204020204" pitchFamily="34" charset="-122"/>
                <a:ea typeface="微软雅黑" panose="020b0503020204020204" pitchFamily="34" charset="-122"/>
              </a:rPr>
              <a:t>工作经历的核查（任职时间，任职职位、主要职责、工作表现、人际关系、离职原因）；</a:t>
            </a:r>
            <a:r>
              <a:rPr lang="en-US" altLang="zh-CN" sz="1600">
                <a:solidFill>
                  <a:srgbClr val="5F5E5C"/>
                </a:solidFill>
                <a:latin typeface="微软雅黑" panose="020b0503020204020204" pitchFamily="34" charset="-122"/>
                <a:ea typeface="微软雅黑" panose="020b0503020204020204" pitchFamily="34" charset="-122"/>
              </a:rPr>
              <a:t>c.</a:t>
            </a:r>
            <a:r>
              <a:rPr lang="zh-CN" altLang="en-US" sz="1600">
                <a:solidFill>
                  <a:srgbClr val="5F5E5C"/>
                </a:solidFill>
                <a:latin typeface="微软雅黑" panose="020b0503020204020204" pitchFamily="34" charset="-122"/>
                <a:ea typeface="微软雅黑" panose="020b0503020204020204" pitchFamily="34" charset="-122"/>
              </a:rPr>
              <a:t>个性及诚信等。</a:t>
            </a:r>
            <a:endParaRPr lang="en-US" altLang="zh-CN"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spcAft>
                <a:spcPts val="300"/>
              </a:spcAft>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应聘者曾就职的公司较多该如何调查？</a:t>
            </a:r>
            <a:r>
              <a:rPr lang="en-US" altLang="zh-CN" sz="1600">
                <a:solidFill>
                  <a:srgbClr val="5F5E5C"/>
                </a:solidFill>
                <a:latin typeface="微软雅黑" panose="020b0503020204020204" pitchFamily="34" charset="-122"/>
                <a:ea typeface="微软雅黑" panose="020b0503020204020204" pitchFamily="34" charset="-122"/>
              </a:rPr>
              <a:t> a.</a:t>
            </a:r>
            <a:r>
              <a:rPr lang="zh-CN" altLang="en-US" sz="1600">
                <a:solidFill>
                  <a:srgbClr val="5F5E5C"/>
                </a:solidFill>
                <a:latin typeface="微软雅黑" panose="020b0503020204020204" pitchFamily="34" charset="-122"/>
                <a:ea typeface="微软雅黑" panose="020b0503020204020204" pitchFamily="34" charset="-122"/>
              </a:rPr>
              <a:t>临近性原则，最近工作过的</a:t>
            </a:r>
            <a:r>
              <a:rPr lang="en-US" altLang="zh-CN" sz="1600">
                <a:solidFill>
                  <a:srgbClr val="5F5E5C"/>
                </a:solidFill>
                <a:latin typeface="微软雅黑" panose="020b0503020204020204" pitchFamily="34" charset="-122"/>
                <a:ea typeface="微软雅黑" panose="020b0503020204020204" pitchFamily="34" charset="-122"/>
              </a:rPr>
              <a:t>2-3</a:t>
            </a:r>
            <a:r>
              <a:rPr lang="zh-CN" altLang="en-US" sz="1600">
                <a:solidFill>
                  <a:srgbClr val="5F5E5C"/>
                </a:solidFill>
                <a:latin typeface="微软雅黑" panose="020b0503020204020204" pitchFamily="34" charset="-122"/>
                <a:ea typeface="微软雅黑" panose="020b0503020204020204" pitchFamily="34" charset="-122"/>
              </a:rPr>
              <a:t>家公司进行调查；</a:t>
            </a:r>
            <a:r>
              <a:rPr lang="en-US" altLang="zh-CN" sz="1600">
                <a:solidFill>
                  <a:srgbClr val="5F5E5C"/>
                </a:solidFill>
                <a:latin typeface="微软雅黑" panose="020b0503020204020204" pitchFamily="34" charset="-122"/>
                <a:ea typeface="微软雅黑" panose="020b0503020204020204" pitchFamily="34" charset="-122"/>
              </a:rPr>
              <a:t>b.</a:t>
            </a:r>
            <a:r>
              <a:rPr lang="zh-CN" altLang="en-US" sz="1600">
                <a:solidFill>
                  <a:srgbClr val="5F5E5C"/>
                </a:solidFill>
                <a:latin typeface="微软雅黑" panose="020b0503020204020204" pitchFamily="34" charset="-122"/>
                <a:ea typeface="微软雅黑" panose="020b0503020204020204" pitchFamily="34" charset="-122"/>
              </a:rPr>
              <a:t>相关性原则，相关行业或公司性质；</a:t>
            </a:r>
            <a:r>
              <a:rPr lang="en-US" altLang="zh-CN" sz="1600">
                <a:solidFill>
                  <a:srgbClr val="5F5E5C"/>
                </a:solidFill>
                <a:latin typeface="微软雅黑" panose="020b0503020204020204" pitchFamily="34" charset="-122"/>
                <a:ea typeface="微软雅黑" panose="020b0503020204020204" pitchFamily="34" charset="-122"/>
              </a:rPr>
              <a:t>c.</a:t>
            </a:r>
            <a:r>
              <a:rPr lang="zh-CN" altLang="zh-CN" sz="1600">
                <a:solidFill>
                  <a:srgbClr val="5F5E5C"/>
                </a:solidFill>
                <a:latin typeface="微软雅黑" panose="020b0503020204020204" pitchFamily="34" charset="-122"/>
                <a:ea typeface="微软雅黑" panose="020b0503020204020204" pitchFamily="34" charset="-122"/>
              </a:rPr>
              <a:t>就是工作时间特别长的公司，也应该做背景调查。</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6310" y="5400740"/>
            <a:ext cx="10713001" cy="1052596"/>
          </a:xfrm>
          <a:prstGeom prst="rect">
            <a:avLst/>
          </a:prstGeom>
          <a:noFill/>
        </p:spPr>
        <p:txBody>
          <a:bodyPr wrap="square" rtlCol="0">
            <a:spAutoFit/>
          </a:bodyPr>
          <a:lstStyle/>
          <a:p>
            <a:pPr>
              <a:lnSpc>
                <a:spcPct val="130000"/>
              </a:lnSpc>
              <a:spcAft>
                <a:spcPts val="300"/>
              </a:spcAft>
            </a:pPr>
            <a:r>
              <a:rPr lang="en-US" altLang="zh-CN" sz="1600" b="1">
                <a:solidFill>
                  <a:srgbClr val="FF0000"/>
                </a:solidFill>
                <a:latin typeface="微软雅黑" panose="020b0503020204020204" pitchFamily="34" charset="-122"/>
                <a:ea typeface="微软雅黑" panose="020b0503020204020204" pitchFamily="34" charset="-122"/>
              </a:rPr>
              <a:t>【</a:t>
            </a:r>
            <a:r>
              <a:rPr lang="zh-CN" altLang="en-US" sz="1600" b="1">
                <a:solidFill>
                  <a:srgbClr val="FF0000"/>
                </a:solidFill>
                <a:latin typeface="微软雅黑" panose="020b0503020204020204" pitchFamily="34" charset="-122"/>
                <a:ea typeface="微软雅黑" panose="020b0503020204020204" pitchFamily="34" charset="-122"/>
              </a:rPr>
              <a:t>注意</a:t>
            </a:r>
            <a:r>
              <a:rPr lang="en-US" altLang="zh-CN" sz="1600" b="1">
                <a:solidFill>
                  <a:srgbClr val="FF0000"/>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应聘人员在原单位尚未离职的，背景调查时不应向该单位谈及本公司及应聘人员相关信息，该部分背景调查可在应聘人员在原单位正式离职后进行。同时，背景调查应严格注意询问用词，</a:t>
            </a:r>
            <a:r>
              <a:rPr lang="zh-CN" altLang="en-US" sz="1600" b="1">
                <a:solidFill>
                  <a:srgbClr val="FF0000"/>
                </a:solidFill>
                <a:latin typeface="微软雅黑" panose="020b0503020204020204" pitchFamily="34" charset="-122"/>
                <a:ea typeface="微软雅黑" panose="020b0503020204020204" pitchFamily="34" charset="-122"/>
              </a:rPr>
              <a:t>尊重应聘者的个人隐私并不得泄露被调查对象的个人资料。</a:t>
            </a:r>
            <a:endParaRPr lang="zh-CN" altLang="en-US" sz="1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de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1" decel="10000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3.4.1 </a:t>
            </a:r>
            <a:r>
              <a:rPr lang="zh-CN" altLang="en-US" sz="1800"/>
              <a:t>录用决策</a:t>
            </a:r>
            <a:endParaRPr lang="zh-CN" altLang="zh-CN" sz="1800"/>
          </a:p>
        </p:txBody>
      </p:sp>
      <p:sp>
        <p:nvSpPr>
          <p:cNvPr id="3" name="TextBox 6"/>
          <p:cNvSpPr txBox="1"/>
          <p:nvPr/>
        </p:nvSpPr>
        <p:spPr>
          <a:xfrm>
            <a:off x="966311" y="1340768"/>
            <a:ext cx="10755560" cy="102143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在经过笔试、面试或心理测试后，招聘工作进入了录用决策阶段。这一阶段的主要任务是通过对甄选评价过程中产生的信息进行综合评价与分析，确定每一位应聘者的素质和能力特点，根据预先确定的人员录用标准与录用计划进行录用决策。根据“抢人”原则，</a:t>
            </a:r>
            <a:r>
              <a:rPr lang="zh-CN" altLang="en-US" sz="1600" b="1">
                <a:solidFill>
                  <a:srgbClr val="0066FF"/>
                </a:solidFill>
                <a:latin typeface="微软雅黑" panose="020b0503020204020204" pitchFamily="34" charset="-122"/>
                <a:ea typeface="微软雅黑" panose="020b0503020204020204" pitchFamily="34" charset="-122"/>
              </a:rPr>
              <a:t>录用决策同样要快！</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17" name="矩形 16"/>
          <p:cNvSpPr/>
          <p:nvPr/>
        </p:nvSpPr>
        <p:spPr>
          <a:xfrm>
            <a:off x="966311" y="2708920"/>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）选拔录用的标准</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966310" y="3284984"/>
            <a:ext cx="7293105" cy="1784078"/>
          </a:xfrm>
          <a:prstGeom prst="rect">
            <a:avLst/>
          </a:prstGeom>
          <a:noFill/>
        </p:spPr>
        <p:txBody>
          <a:bodyPr wrap="square" rtlCol="0">
            <a:spAutoFit/>
          </a:bodyPr>
          <a:lstStyle/>
          <a:p>
            <a:pPr>
              <a:lnSpc>
                <a:spcPct val="130000"/>
              </a:lnSpc>
              <a:spcAft>
                <a:spcPts val="400"/>
              </a:spcAft>
            </a:pPr>
            <a:r>
              <a:rPr lang="zh-CN" altLang="en-US" b="1">
                <a:solidFill>
                  <a:srgbClr val="0066FF"/>
                </a:solidFill>
                <a:latin typeface="微软雅黑" panose="020b0503020204020204" pitchFamily="34" charset="-122"/>
                <a:ea typeface="微软雅黑" panose="020b0503020204020204" pitchFamily="34" charset="-122"/>
              </a:rPr>
              <a:t>请试着回答以下两个问题：</a:t>
            </a:r>
            <a:endParaRPr lang="en-US" altLang="zh-CN" b="1">
              <a:solidFill>
                <a:srgbClr val="0066FF"/>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校园招聘：候选人从来没有工作经验，您从哪里“推算”出他日后在您公司会成功？</a:t>
            </a:r>
            <a:endParaRPr lang="en-US" altLang="zh-CN"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社会招聘：候选人有工作经验，那也是在别的公司的经验，您从哪里“推算”出他日后在您公司会成功？</a:t>
            </a:r>
            <a:endParaRPr lang="zh-CN" altLang="zh-CN" sz="1600" b="1">
              <a:solidFill>
                <a:srgbClr val="E67819"/>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270" y="1851484"/>
            <a:ext cx="3592080" cy="500651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decel="10000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left)">
                                      <p:cBhvr>
                                        <p:cTn id="22" dur="500"/>
                                        <p:tgtEl>
                                          <p:spTgt spid="9">
                                            <p:txEl>
                                              <p:pRg st="0" end="0"/>
                                            </p:txEl>
                                          </p:spTgt>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wipe(left)">
                                      <p:cBhvr>
                                        <p:cTn id="26" dur="500"/>
                                        <p:tgtEl>
                                          <p:spTgt spid="9">
                                            <p:txEl>
                                              <p:pRg st="1" end="1"/>
                                            </p:txEl>
                                          </p:spTgt>
                                        </p:tgtEl>
                                      </p:cBhvr>
                                    </p:animEffect>
                                  </p:childTnLst>
                                </p:cTn>
                              </p:par>
                            </p:childTnLst>
                          </p:cTn>
                        </p:par>
                        <p:par>
                          <p:cTn id="27" fill="hold" nodeType="afterGroup">
                            <p:stCondLst>
                              <p:cond delay="2500"/>
                            </p:stCondLst>
                            <p:childTnLst>
                              <p:par>
                                <p:cTn id="28" presetID="22" presetClass="entr" presetSubtype="8" fill="hold" nodeType="after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wipe(left)">
                                      <p:cBhvr>
                                        <p:cTn id="30"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9"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3.4.1 </a:t>
            </a:r>
            <a:r>
              <a:rPr lang="zh-CN" altLang="en-US" sz="1800"/>
              <a:t>录用决策</a:t>
            </a:r>
            <a:endParaRPr lang="zh-CN" altLang="zh-CN" sz="1800"/>
          </a:p>
        </p:txBody>
      </p:sp>
      <p:sp>
        <p:nvSpPr>
          <p:cNvPr id="17" name="矩形 16"/>
          <p:cNvSpPr/>
          <p:nvPr/>
        </p:nvSpPr>
        <p:spPr>
          <a:xfrm>
            <a:off x="966311" y="1340768"/>
            <a:ext cx="1084786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）选拔录用的标准→①任职资格（</a:t>
            </a:r>
            <a:r>
              <a:rPr lang="en-US" altLang="zh-CN">
                <a:solidFill>
                  <a:srgbClr val="FD7A2A"/>
                </a:solidFill>
                <a:latin typeface="Impact" panose="020b0806030902050204" pitchFamily="34" charset="0"/>
                <a:ea typeface="微软雅黑" panose="020b0503020204020204" pitchFamily="34" charset="-122"/>
              </a:rPr>
              <a:t>Qualification</a:t>
            </a:r>
            <a:r>
              <a:rPr lang="zh-CN" altLang="en-US">
                <a:solidFill>
                  <a:srgbClr val="0066FF"/>
                </a:solidFill>
                <a:latin typeface="华康俪金黑W8(P)" pitchFamily="34" charset="-122"/>
                <a:ea typeface="华康俪金黑W8(P)" pitchFamily="34" charset="-122"/>
              </a:rPr>
              <a:t>）</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966311" y="3082710"/>
            <a:ext cx="5062444" cy="1732782"/>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什么样的人来做最适合？这就是任职资格。任职资格是指为了保证工作目标的实现，任职者必须具备的知识、技能、能力和个性等方面的要求，它常常以胜任职位所需的</a:t>
            </a:r>
            <a:r>
              <a:rPr lang="zh-CN" altLang="en-US" sz="1600" b="1">
                <a:solidFill>
                  <a:srgbClr val="0066FF"/>
                </a:solidFill>
                <a:latin typeface="微软雅黑" panose="020b0503020204020204" pitchFamily="34" charset="-122"/>
                <a:ea typeface="微软雅黑" panose="020b0503020204020204" pitchFamily="34" charset="-122"/>
              </a:rPr>
              <a:t>学历、专业、工作经验、工作技能、能力</a:t>
            </a:r>
            <a:r>
              <a:rPr lang="zh-CN" altLang="en-US" sz="1600">
                <a:solidFill>
                  <a:srgbClr val="5F5E5C"/>
                </a:solidFill>
                <a:latin typeface="微软雅黑" panose="020b0503020204020204" pitchFamily="34" charset="-122"/>
                <a:ea typeface="微软雅黑" panose="020b0503020204020204" pitchFamily="34" charset="-122"/>
              </a:rPr>
              <a:t>等加以表达，也称胜任素质（</a:t>
            </a:r>
            <a:r>
              <a:rPr lang="en-US" altLang="zh-CN" sz="1600">
                <a:solidFill>
                  <a:srgbClr val="5F5E5C"/>
                </a:solidFill>
                <a:latin typeface="微软雅黑" panose="020b0503020204020204" pitchFamily="34" charset="-122"/>
                <a:ea typeface="微软雅黑" panose="020b0503020204020204" pitchFamily="34" charset="-122"/>
              </a:rPr>
              <a:t>Competency</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6311" y="4916797"/>
            <a:ext cx="5062444" cy="105259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一般的招聘广告中，对每一个岗位都会有非常清晰的任职资格描述。符合任职资格的标准，我们才能有初步的录用意向。</a:t>
            </a:r>
            <a:endParaRPr lang="zh-CN" altLang="en-US" sz="1600">
              <a:solidFill>
                <a:srgbClr val="5F5E5C"/>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flipV="1">
            <a:off x="6243191" y="3120856"/>
            <a:ext cx="0" cy="2900432"/>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12" name="文本框 7"/>
          <p:cNvSpPr txBox="1"/>
          <p:nvPr/>
        </p:nvSpPr>
        <p:spPr>
          <a:xfrm>
            <a:off x="6459216" y="3082710"/>
            <a:ext cx="5400599" cy="1412694"/>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但是，经验仅仅只是证明了你过去做过了这件事情，拥有相关的经历或阅历，但不能够证明你就胜任未来的工作。盖洛普咨询公司通过调查</a:t>
            </a:r>
            <a:r>
              <a:rPr lang="en-US" altLang="zh-CN" sz="1600">
                <a:solidFill>
                  <a:srgbClr val="5F5E5C"/>
                </a:solidFill>
                <a:latin typeface="微软雅黑" panose="020b0503020204020204" pitchFamily="34" charset="-122"/>
                <a:ea typeface="微软雅黑" panose="020b0503020204020204" pitchFamily="34" charset="-122"/>
              </a:rPr>
              <a:t>26</a:t>
            </a:r>
            <a:r>
              <a:rPr lang="zh-CN" altLang="en-US" sz="1600">
                <a:solidFill>
                  <a:srgbClr val="5F5E5C"/>
                </a:solidFill>
                <a:latin typeface="微软雅黑" panose="020b0503020204020204" pitchFamily="34" charset="-122"/>
                <a:ea typeface="微软雅黑" panose="020b0503020204020204" pitchFamily="34" charset="-122"/>
              </a:rPr>
              <a:t>万职业经理之后，得到如下观点：“</a:t>
            </a:r>
            <a:r>
              <a:rPr lang="zh-CN" altLang="en-US" sz="1600" b="1">
                <a:solidFill>
                  <a:srgbClr val="0066FF"/>
                </a:solidFill>
                <a:latin typeface="微软雅黑" panose="020b0503020204020204" pitchFamily="34" charset="-122"/>
                <a:ea typeface="微软雅黑" panose="020b0503020204020204" pitchFamily="34" charset="-122"/>
              </a:rPr>
              <a:t>具有天生的才干是选拔的核心要点</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6459216" y="4581128"/>
            <a:ext cx="5400599" cy="1412694"/>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另外，微软的观点是：微软员工所取得的成功主要得益于先天智慧而不是经验积累。因此，微软注重招聘时的慧眼识真珠而不是后来的经验。无论是</a:t>
            </a:r>
            <a:r>
              <a:rPr lang="zh-CN" altLang="en-US" sz="1600" b="1">
                <a:solidFill>
                  <a:srgbClr val="0066FF"/>
                </a:solidFill>
                <a:latin typeface="微软雅黑" panose="020b0503020204020204" pitchFamily="34" charset="-122"/>
                <a:ea typeface="微软雅黑" panose="020b0503020204020204" pitchFamily="34" charset="-122"/>
              </a:rPr>
              <a:t>“天生的才干”，还是“先天的智慧”，我们可以用“素质”来概括其含义。</a:t>
            </a:r>
            <a:endParaRPr lang="zh-CN" altLang="en-US" b="1">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12" grpId="0"/>
      <p:bldP spid="13"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3.4.1 </a:t>
            </a:r>
            <a:r>
              <a:rPr lang="zh-CN" altLang="en-US" sz="1800"/>
              <a:t>录用决策</a:t>
            </a:r>
            <a:endParaRPr lang="zh-CN" altLang="zh-CN" sz="1800"/>
          </a:p>
        </p:txBody>
      </p:sp>
      <p:sp>
        <p:nvSpPr>
          <p:cNvPr id="17" name="矩形 16"/>
          <p:cNvSpPr/>
          <p:nvPr/>
        </p:nvSpPr>
        <p:spPr>
          <a:xfrm>
            <a:off x="966311" y="1340768"/>
            <a:ext cx="1084786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）选拔录用的标准→②素质（</a:t>
            </a:r>
            <a:r>
              <a:rPr lang="en-US" altLang="zh-CN">
                <a:solidFill>
                  <a:srgbClr val="FD7A2A"/>
                </a:solidFill>
                <a:latin typeface="Impact" panose="020b0806030902050204" pitchFamily="34" charset="0"/>
                <a:ea typeface="微软雅黑" panose="020b0503020204020204" pitchFamily="34" charset="-122"/>
              </a:rPr>
              <a:t>Competency</a:t>
            </a:r>
            <a:r>
              <a:rPr lang="zh-CN" altLang="en-US">
                <a:solidFill>
                  <a:srgbClr val="0066FF"/>
                </a:solidFill>
                <a:latin typeface="华康俪金黑W8(P)" pitchFamily="34" charset="-122"/>
                <a:ea typeface="华康俪金黑W8(P)" pitchFamily="34" charset="-122"/>
              </a:rPr>
              <a:t>）</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7" name="文本框 7"/>
          <p:cNvSpPr txBox="1"/>
          <p:nvPr/>
        </p:nvSpPr>
        <p:spPr>
          <a:xfrm>
            <a:off x="966311" y="3082710"/>
            <a:ext cx="5062444" cy="2012859"/>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企业的任职资格通常在岗位说明书中以胜任素质模型的形式体现。</a:t>
            </a:r>
            <a:r>
              <a:rPr lang="zh-CN" altLang="en-US" sz="1600" b="1">
                <a:solidFill>
                  <a:srgbClr val="0066FF"/>
                </a:solidFill>
                <a:latin typeface="微软雅黑" panose="020b0503020204020204" pitchFamily="34" charset="-122"/>
                <a:ea typeface="微软雅黑" panose="020b0503020204020204" pitchFamily="34" charset="-122"/>
              </a:rPr>
              <a:t>素质（</a:t>
            </a:r>
            <a:r>
              <a:rPr lang="en-US" altLang="zh-CN" sz="1600" b="1">
                <a:solidFill>
                  <a:srgbClr val="0066FF"/>
                </a:solidFill>
                <a:latin typeface="微软雅黑" panose="020b0503020204020204" pitchFamily="34" charset="-122"/>
                <a:ea typeface="微软雅黑" panose="020b0503020204020204" pitchFamily="34" charset="-122"/>
              </a:rPr>
              <a:t>Competency</a:t>
            </a:r>
            <a:r>
              <a:rPr lang="zh-CN" altLang="en-US" sz="1600" b="1">
                <a:solidFill>
                  <a:srgbClr val="0066FF"/>
                </a:solidFill>
                <a:latin typeface="微软雅黑" panose="020b0503020204020204" pitchFamily="34" charset="-122"/>
                <a:ea typeface="微软雅黑" panose="020b0503020204020204" pitchFamily="34" charset="-122"/>
              </a:rPr>
              <a:t>） ，又称“能力”、“资质”、“才干”</a:t>
            </a:r>
            <a:r>
              <a:rPr lang="zh-CN" altLang="en-US" sz="1600">
                <a:solidFill>
                  <a:srgbClr val="5F5E5C"/>
                </a:solidFill>
                <a:latin typeface="微软雅黑" panose="020b0503020204020204" pitchFamily="34" charset="-122"/>
                <a:ea typeface="微软雅黑" panose="020b0503020204020204" pitchFamily="34" charset="-122"/>
              </a:rPr>
              <a:t>等，是驱动员工产生优秀工作绩效的各种个性特征的集合，是有卓越成就者和表现平平者区分开来的深层次特征的集合反映的是可以通过不同方式表现出来的知识、技能、个性与内驱力等。</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66311" y="5247934"/>
            <a:ext cx="5062444" cy="70134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素质是判断一个人能否胜任某项工作的起点，是决定并区别绩效好坏差异的个人特征。</a:t>
            </a:r>
            <a:endParaRPr lang="zh-CN" altLang="en-US" sz="1600">
              <a:solidFill>
                <a:srgbClr val="5F5E5C"/>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flipV="1">
            <a:off x="6243191" y="3120856"/>
            <a:ext cx="0" cy="2900432"/>
          </a:xfrm>
          <a:prstGeom prst="line">
            <a:avLst/>
          </a:prstGeom>
          <a:ln w="76200">
            <a:solidFill>
              <a:srgbClr val="0066FF"/>
            </a:solidFill>
          </a:ln>
        </p:spPr>
        <p:style>
          <a:lnRef idx="1">
            <a:schemeClr val="accent1"/>
          </a:lnRef>
          <a:fillRef idx="0">
            <a:schemeClr val="accent1"/>
          </a:fillRef>
          <a:effectRef idx="0">
            <a:schemeClr val="accent1"/>
          </a:effectRef>
          <a:fontRef idx="minor">
            <a:schemeClr val="tx1"/>
          </a:fontRef>
        </p:style>
      </p:cxnSp>
      <p:sp>
        <p:nvSpPr>
          <p:cNvPr id="12" name="文本框 7"/>
          <p:cNvSpPr txBox="1"/>
          <p:nvPr/>
        </p:nvSpPr>
        <p:spPr>
          <a:xfrm>
            <a:off x="6459216" y="3082710"/>
            <a:ext cx="5400599"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素质是由先天的秉赋发展而来的。素质的形成以秉赋为前提和基础，但素质不是与生俱来的，而是成长的积淀。素质具有稳定性，素质并不只存在于一时一事中，而是</a:t>
            </a:r>
            <a:r>
              <a:rPr lang="zh-CN" altLang="en-US" sz="1600" b="1">
                <a:solidFill>
                  <a:srgbClr val="0066FF"/>
                </a:solidFill>
                <a:latin typeface="微软雅黑" panose="020b0503020204020204" pitchFamily="34" charset="-122"/>
                <a:ea typeface="微软雅黑" panose="020b0503020204020204" pitchFamily="34" charset="-122"/>
              </a:rPr>
              <a:t>表现为一个人某种经常和一贯性的特点。因此，我们通过胜任素质模型来选人是可靠的。</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13" name="文本框 7"/>
          <p:cNvSpPr txBox="1"/>
          <p:nvPr/>
        </p:nvSpPr>
        <p:spPr>
          <a:xfrm>
            <a:off x="6459216" y="4896684"/>
            <a:ext cx="5400599" cy="105259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但素质也具有可塑性，并非天生不可变的。因此，我们选人时，</a:t>
            </a:r>
            <a:r>
              <a:rPr lang="zh-CN" altLang="en-US" sz="1600" b="1">
                <a:solidFill>
                  <a:srgbClr val="0066FF"/>
                </a:solidFill>
                <a:latin typeface="微软雅黑" panose="020b0503020204020204" pitchFamily="34" charset="-122"/>
                <a:ea typeface="微软雅黑" panose="020b0503020204020204" pitchFamily="34" charset="-122"/>
              </a:rPr>
              <a:t>也要关注候选人的发展潜力，而不能局限于其现有的素质表现。</a:t>
            </a:r>
            <a:endParaRPr lang="zh-CN" altLang="en-US" b="1">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8" grpId="0"/>
      <p:bldP spid="12" grpId="0"/>
      <p:bldP spid="13"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26" name="Picture 2" descr="C:\Documents and Settings\t11318\桌面\未标题-1 拷贝.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58826" y="836712"/>
            <a:ext cx="3286757" cy="55744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3.4.1 </a:t>
            </a:r>
            <a:r>
              <a:rPr lang="zh-CN" altLang="en-US" sz="1800"/>
              <a:t>录用决策</a:t>
            </a:r>
            <a:endParaRPr lang="zh-CN" altLang="zh-CN" sz="1800"/>
          </a:p>
        </p:txBody>
      </p:sp>
      <p:sp>
        <p:nvSpPr>
          <p:cNvPr id="17" name="矩形 16"/>
          <p:cNvSpPr/>
          <p:nvPr/>
        </p:nvSpPr>
        <p:spPr>
          <a:xfrm>
            <a:off x="966311" y="1340768"/>
            <a:ext cx="1084786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）选拔录用的标准→③胜任素质模型（</a:t>
            </a:r>
            <a:r>
              <a:rPr lang="en-US" altLang="zh-CN">
                <a:solidFill>
                  <a:srgbClr val="FD7A2A"/>
                </a:solidFill>
                <a:latin typeface="Impact" panose="020b0806030902050204" pitchFamily="34" charset="0"/>
                <a:ea typeface="微软雅黑" panose="020b0503020204020204" pitchFamily="34" charset="-122"/>
              </a:rPr>
              <a:t>Competency Model</a:t>
            </a:r>
            <a:r>
              <a:rPr lang="zh-CN" altLang="en-US">
                <a:solidFill>
                  <a:srgbClr val="0066FF"/>
                </a:solidFill>
                <a:latin typeface="华康俪金黑W8(P)" pitchFamily="34" charset="-122"/>
                <a:ea typeface="华康俪金黑W8(P)" pitchFamily="34" charset="-122"/>
              </a:rPr>
              <a:t>）</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9" name="矩形 8"/>
          <p:cNvSpPr/>
          <p:nvPr/>
        </p:nvSpPr>
        <p:spPr>
          <a:xfrm>
            <a:off x="1507401" y="2928442"/>
            <a:ext cx="4909202" cy="1938992"/>
          </a:xfrm>
          <a:prstGeom prst="rect">
            <a:avLst/>
          </a:prstGeom>
        </p:spPr>
        <p:txBody>
          <a:bodyPr wrap="square">
            <a:spAutoFit/>
          </a:bodyPr>
          <a:lstStyle/>
          <a:p>
            <a:pPr>
              <a:lnSpc>
                <a:spcPct val="150000"/>
              </a:lnSpc>
              <a:defRPr/>
            </a:pP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我们一直在寻找这样的人：他是最适合某个特定岗位。实际上，我们在招聘之前，已经有了这个人的轮廓，并详细界定了他的各种素质和能力。招聘要做的，就是找到对号入座的人，虽然很多时候我们找不到完全符合的</a:t>
            </a:r>
            <a:r>
              <a:rPr lang="zh-CN" altLang="en-US" sz="1600">
                <a:solidFill>
                  <a:schemeClr val="tx1">
                    <a:lumMod val="75000"/>
                    <a:lumOff val="25000"/>
                  </a:schemeClr>
                </a:solidFill>
                <a:latin typeface="+mj-ea"/>
                <a:ea typeface="+mj-ea"/>
              </a:rPr>
              <a:t>”</a:t>
            </a:r>
            <a:endParaRPr lang="zh-CN" altLang="en-US" sz="1600">
              <a:solidFill>
                <a:schemeClr val="tx1">
                  <a:lumMod val="75000"/>
                  <a:lumOff val="25000"/>
                </a:schemeClr>
              </a:solidFill>
              <a:latin typeface="+mj-ea"/>
              <a:ea typeface="+mj-ea"/>
            </a:endParaRPr>
          </a:p>
        </p:txBody>
      </p:sp>
      <p:sp>
        <p:nvSpPr>
          <p:cNvPr id="10" name="矩形 7"/>
          <p:cNvSpPr>
            <a:spLocks noChangeArrowheads="1"/>
          </p:cNvSpPr>
          <p:nvPr/>
        </p:nvSpPr>
        <p:spPr bwMode="auto">
          <a:xfrm>
            <a:off x="721589" y="2564904"/>
            <a:ext cx="1415772" cy="1569660"/>
          </a:xfrm>
          <a:prstGeom prst="rect">
            <a:avLst/>
          </a:prstGeom>
          <a:noFill/>
          <a:ln w="9525">
            <a:noFill/>
            <a:miter lim="800000"/>
          </a:ln>
        </p:spPr>
        <p:txBody>
          <a:bodyPr wrap="none">
            <a:spAutoFit/>
          </a:bodyPr>
          <a:lstStyle/>
          <a:p>
            <a:pPr>
              <a:defRPr/>
            </a:pPr>
            <a:r>
              <a:rPr lang="zh-CN" altLang="en-US" sz="9600">
                <a:solidFill>
                  <a:srgbClr val="0066FF"/>
                </a:solidFill>
                <a:latin typeface="Impact" panose="020b0806030902050204" pitchFamily="34" charset="0"/>
                <a:ea typeface="GungsuhChe" panose="02030609000101010101" pitchFamily="49" charset="-127"/>
              </a:rPr>
              <a:t>“</a:t>
            </a:r>
            <a:endParaRPr lang="zh-CN" altLang="en-US" sz="9600">
              <a:solidFill>
                <a:srgbClr val="0066FF"/>
              </a:solidFill>
              <a:latin typeface="Impact" panose="020b0806030902050204" pitchFamily="34" charset="0"/>
              <a:ea typeface="GungsuhChe" panose="02030609000101010101" pitchFamily="49" charset="-127"/>
            </a:endParaRPr>
          </a:p>
        </p:txBody>
      </p:sp>
      <p:sp>
        <p:nvSpPr>
          <p:cNvPr id="14" name="矩形 8"/>
          <p:cNvSpPr>
            <a:spLocks noChangeArrowheads="1"/>
          </p:cNvSpPr>
          <p:nvPr/>
        </p:nvSpPr>
        <p:spPr bwMode="auto">
          <a:xfrm>
            <a:off x="5312639" y="4688572"/>
            <a:ext cx="1007007" cy="400110"/>
          </a:xfrm>
          <a:prstGeom prst="rect">
            <a:avLst/>
          </a:prstGeom>
          <a:noFill/>
          <a:ln w="9525">
            <a:noFill/>
            <a:miter lim="800000"/>
          </a:ln>
        </p:spPr>
        <p:txBody>
          <a:bodyPr wrap="none">
            <a:spAutoFit/>
          </a:bodyPr>
          <a:lstStyle/>
          <a:p>
            <a:pPr>
              <a:defRPr/>
            </a:pPr>
            <a:r>
              <a:rPr lang="en-US" altLang="zh-CN" sz="2000">
                <a:solidFill>
                  <a:schemeClr val="tx1">
                    <a:lumMod val="75000"/>
                    <a:lumOff val="25000"/>
                  </a:schemeClr>
                </a:solidFill>
              </a:rPr>
              <a:t>—— HR</a:t>
            </a:r>
            <a:endParaRPr lang="zh-CN" altLang="en-US" sz="2000">
              <a:solidFill>
                <a:schemeClr val="tx1">
                  <a:lumMod val="75000"/>
                  <a:lumOff val="25000"/>
                </a:schemeClr>
              </a:solidFill>
            </a:endParaRPr>
          </a:p>
        </p:txBody>
      </p:sp>
      <p:grpSp>
        <p:nvGrpSpPr>
          <p:cNvPr id="15" name="组合 14"/>
          <p:cNvGrpSpPr/>
          <p:nvPr/>
        </p:nvGrpSpPr>
        <p:grpSpPr>
          <a:xfrm>
            <a:off x="7712747" y="1988840"/>
            <a:ext cx="2880320" cy="1467455"/>
            <a:chOff x="7249715" y="1988840"/>
            <a:chExt cx="2880320" cy="1467455"/>
          </a:xfrm>
        </p:grpSpPr>
        <p:sp>
          <p:nvSpPr>
            <p:cNvPr id="18" name="矩形 4"/>
            <p:cNvSpPr>
              <a:spLocks noChangeArrowheads="1"/>
            </p:cNvSpPr>
            <p:nvPr/>
          </p:nvSpPr>
          <p:spPr bwMode="auto">
            <a:xfrm>
              <a:off x="7249715" y="1988840"/>
              <a:ext cx="117994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a:solidFill>
                    <a:schemeClr val="bg1"/>
                  </a:solidFill>
                  <a:latin typeface="微软雅黑" panose="020b0503020204020204" pitchFamily="34" charset="-122"/>
                  <a:ea typeface="微软雅黑" panose="020b0503020204020204" pitchFamily="34" charset="-122"/>
                </a:rPr>
                <a:t>？</a:t>
              </a:r>
              <a:endParaRPr lang="zh-CN" altLang="en-US" sz="8000" b="1">
                <a:solidFill>
                  <a:schemeClr val="bg1"/>
                </a:solidFill>
                <a:latin typeface="微软雅黑" panose="020b0503020204020204" pitchFamily="34" charset="-122"/>
                <a:ea typeface="微软雅黑" panose="020b0503020204020204" pitchFamily="34" charset="-122"/>
              </a:endParaRPr>
            </a:p>
          </p:txBody>
        </p:sp>
        <p:sp>
          <p:nvSpPr>
            <p:cNvPr id="19" name="矩形 5"/>
            <p:cNvSpPr>
              <a:spLocks noChangeArrowheads="1"/>
            </p:cNvSpPr>
            <p:nvPr/>
          </p:nvSpPr>
          <p:spPr bwMode="auto">
            <a:xfrm>
              <a:off x="8950088" y="2132856"/>
              <a:ext cx="117994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8000" b="1">
                  <a:solidFill>
                    <a:schemeClr val="bg1"/>
                  </a:solidFill>
                  <a:latin typeface="微软雅黑" panose="020b0503020204020204" pitchFamily="34" charset="-122"/>
                  <a:ea typeface="微软雅黑" panose="020b0503020204020204" pitchFamily="34" charset="-122"/>
                </a:rPr>
                <a:t>？</a:t>
              </a:r>
              <a:endParaRPr lang="zh-CN" altLang="en-US" sz="8000" b="1">
                <a:solidFill>
                  <a:schemeClr val="bg1"/>
                </a:solidFill>
                <a:latin typeface="微软雅黑" panose="020b0503020204020204" pitchFamily="34" charset="-122"/>
                <a:ea typeface="微软雅黑" panose="020b0503020204020204" pitchFamily="34" charset="-122"/>
              </a:endParaRPr>
            </a:p>
          </p:txBody>
        </p:sp>
      </p:grpSp>
      <p:sp>
        <p:nvSpPr>
          <p:cNvPr id="20" name="TextBox 6"/>
          <p:cNvSpPr txBox="1"/>
          <p:nvPr/>
        </p:nvSpPr>
        <p:spPr>
          <a:xfrm>
            <a:off x="1664075" y="5631865"/>
            <a:ext cx="4795391" cy="572464"/>
          </a:xfrm>
          <a:prstGeom prst="rect">
            <a:avLst/>
          </a:prstGeom>
          <a:noFill/>
        </p:spPr>
        <p:txBody>
          <a:bodyPr wrap="square" rtlCol="0">
            <a:spAutoFit/>
          </a:bodyPr>
          <a:lstStyle/>
          <a:p>
            <a:pPr>
              <a:lnSpc>
                <a:spcPct val="130000"/>
              </a:lnSpc>
            </a:pPr>
            <a:r>
              <a:rPr lang="zh-CN" altLang="en-US" sz="2400" b="1">
                <a:solidFill>
                  <a:srgbClr val="5F5E5C"/>
                </a:solidFill>
                <a:latin typeface="微软雅黑" panose="020b0503020204020204" pitchFamily="34" charset="-122"/>
                <a:ea typeface="微软雅黑" panose="020b0503020204020204" pitchFamily="34" charset="-122"/>
              </a:rPr>
              <a:t>这个轮廓就是</a:t>
            </a:r>
            <a:r>
              <a:rPr lang="zh-CN" altLang="en-US" sz="2400" b="1">
                <a:solidFill>
                  <a:srgbClr val="0066FF"/>
                </a:solidFill>
                <a:latin typeface="微软雅黑" panose="020b0503020204020204" pitchFamily="34" charset="-122"/>
                <a:ea typeface="微软雅黑" panose="020b0503020204020204" pitchFamily="34" charset="-122"/>
              </a:rPr>
              <a:t>胜任素质模型</a:t>
            </a:r>
            <a:r>
              <a:rPr lang="zh-CN" altLang="en-US" sz="2400" b="1">
                <a:solidFill>
                  <a:srgbClr val="5F5E5C"/>
                </a:solidFill>
                <a:latin typeface="微软雅黑" panose="020b0503020204020204" pitchFamily="34" charset="-122"/>
                <a:ea typeface="微软雅黑" panose="020b0503020204020204" pitchFamily="34" charset="-122"/>
              </a:rPr>
              <a:t>。</a:t>
            </a:r>
            <a:endParaRPr lang="zh-CN" altLang="en-US" sz="2400" b="1">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6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60"/>
                                        <p:tgtEl>
                                          <p:spTgt spid="9"/>
                                        </p:tgtEl>
                                        <p:attrNameLst>
                                          <p:attrName>fillcolor</p:attrName>
                                        </p:attrNameLst>
                                      </p:cBhvr>
                                      <p:tavLst>
                                        <p:tav tm="0">
                                          <p:val>
                                            <p:clrVal>
                                              <a:schemeClr val="accent2"/>
                                            </p:clrVal>
                                          </p:val>
                                        </p:tav>
                                        <p:tav tm="50000">
                                          <p:val>
                                            <p:clrVal>
                                              <a:schemeClr val="hlink"/>
                                            </p:clrVal>
                                          </p:val>
                                        </p:tav>
                                      </p:tavLst>
                                    </p:anim>
                                    <p:set>
                                      <p:cBhvr>
                                        <p:cTn id="14" dur="60"/>
                                        <p:tgtEl>
                                          <p:spTgt spid="9"/>
                                        </p:tgtEl>
                                        <p:attrNameLst>
                                          <p:attrName>fill.type</p:attrName>
                                        </p:attrNameLst>
                                      </p:cBhvr>
                                      <p:to>
                                        <p:strVal val="solid"/>
                                      </p:to>
                                    </p:set>
                                  </p:childTnLst>
                                </p:cTn>
                              </p:par>
                            </p:childTnLst>
                          </p:cTn>
                        </p:par>
                        <p:par>
                          <p:cTn id="15" fill="hold" nodeType="afterGroup">
                            <p:stCondLst>
                              <p:cond delay="56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
                                        </p:tgtEl>
                                        <p:attrNameLst>
                                          <p:attrName>style.visibility</p:attrName>
                                        </p:attrNameLst>
                                      </p:cBhvr>
                                      <p:to>
                                        <p:strVal val="visible"/>
                                      </p:to>
                                    </p:set>
                                    <p:anim calcmode="discrete" valueType="clr">
                                      <p:cBhvr override="childStyle">
                                        <p:cTn id="18" dur="6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9" dur="60"/>
                                        <p:tgtEl>
                                          <p:spTgt spid="14"/>
                                        </p:tgtEl>
                                        <p:attrNameLst>
                                          <p:attrName>fillcolor</p:attrName>
                                        </p:attrNameLst>
                                      </p:cBhvr>
                                      <p:tavLst>
                                        <p:tav tm="0">
                                          <p:val>
                                            <p:clrVal>
                                              <a:schemeClr val="accent2"/>
                                            </p:clrVal>
                                          </p:val>
                                        </p:tav>
                                        <p:tav tm="50000">
                                          <p:val>
                                            <p:clrVal>
                                              <a:schemeClr val="hlink"/>
                                            </p:clrVal>
                                          </p:val>
                                        </p:tav>
                                      </p:tavLst>
                                    </p:anim>
                                    <p:set>
                                      <p:cBhvr>
                                        <p:cTn id="20" dur="60"/>
                                        <p:tgtEl>
                                          <p:spTgt spid="14"/>
                                        </p:tgtEl>
                                        <p:attrNameLst>
                                          <p:attrName>fill.type</p:attrName>
                                        </p:attrNameLst>
                                      </p:cBhvr>
                                      <p:to>
                                        <p:strVal val="solid"/>
                                      </p:to>
                                    </p:set>
                                  </p:childTnLst>
                                </p:cTn>
                              </p:par>
                            </p:childTnLst>
                          </p:cTn>
                        </p:par>
                        <p:par>
                          <p:cTn id="21" fill="hold" nodeType="afterGroup">
                            <p:stCondLst>
                              <p:cond delay="620"/>
                            </p:stCondLst>
                            <p:childTnLst>
                              <p:par>
                                <p:cTn id="22" presetID="22" presetClass="entr" presetSubtype="8" fill="hold"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left)">
                                      <p:cBhvr>
                                        <p:cTn id="24" dur="7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4"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8"/>
          <p:cNvSpPr txBox="1"/>
          <p:nvPr/>
        </p:nvSpPr>
        <p:spPr>
          <a:xfrm>
            <a:off x="966311" y="159023"/>
            <a:ext cx="4969846" cy="461665"/>
          </a:xfrm>
          <a:prstGeom prst="rect">
            <a:avLst/>
          </a:prstGeom>
          <a:noFill/>
        </p:spPr>
        <p:txBody>
          <a:bodyPr wrap="square" rtlCol="0">
            <a:spAutoFit/>
          </a:bodyPr>
          <a:lstStyle/>
          <a:p>
            <a:r>
              <a:rPr lang="zh-CN" altLang="en-US" sz="2400">
                <a:solidFill>
                  <a:srgbClr val="5F5E5C"/>
                </a:solidFill>
                <a:latin typeface="华康俪金黑W8(P)" pitchFamily="34" charset="-122"/>
                <a:ea typeface="华康俪金黑W8(P)" pitchFamily="34" charset="-122"/>
              </a:rPr>
              <a:t>第一节</a:t>
            </a:r>
            <a:r>
              <a:rPr lang="en-US" altLang="zh-CN" sz="2400">
                <a:solidFill>
                  <a:srgbClr val="5F5E5C"/>
                </a:solidFill>
                <a:latin typeface="华康俪金黑W8(P)" pitchFamily="34" charset="-122"/>
                <a:ea typeface="华康俪金黑W8(P)" pitchFamily="34" charset="-122"/>
              </a:rPr>
              <a:t>  </a:t>
            </a:r>
            <a:r>
              <a:rPr lang="zh-CN" altLang="en-US" sz="2400">
                <a:solidFill>
                  <a:srgbClr val="5F5E5C"/>
                </a:solidFill>
                <a:latin typeface="华康俪金黑W8(P)" pitchFamily="34" charset="-122"/>
                <a:ea typeface="华康俪金黑W8(P)" pitchFamily="34" charset="-122"/>
              </a:rPr>
              <a:t>招聘的定义、目的、内容</a:t>
            </a:r>
            <a:endParaRPr lang="zh-CN" altLang="en-US" sz="2400">
              <a:solidFill>
                <a:srgbClr val="5F5E5C"/>
              </a:solidFill>
              <a:latin typeface="华康俪金黑W8(P)" pitchFamily="34" charset="-122"/>
              <a:ea typeface="华康俪金黑W8(P)" pitchFamily="34" charset="-122"/>
            </a:endParaRPr>
          </a:p>
        </p:txBody>
      </p:sp>
      <p:sp>
        <p:nvSpPr>
          <p:cNvPr id="4" name="TextBox 6"/>
          <p:cNvSpPr txBox="1"/>
          <p:nvPr/>
        </p:nvSpPr>
        <p:spPr>
          <a:xfrm>
            <a:off x="966311" y="2447519"/>
            <a:ext cx="5276879" cy="105259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招聘指组织为了发展的需要，根据人力资源规划和工作分析的要求，寻找、吸引那些有能力又有兴趣到本组织任职，并从中选出适宜人员予以录用的过程。</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6311" y="4168707"/>
            <a:ext cx="5276878" cy="41242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以最低投入招到最合适的人，实现组织最佳人岗匹配。</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8" name="对角圆角矩形 7"/>
          <p:cNvSpPr/>
          <p:nvPr/>
        </p:nvSpPr>
        <p:spPr>
          <a:xfrm>
            <a:off x="1038320" y="2026071"/>
            <a:ext cx="1100415" cy="381387"/>
          </a:xfrm>
          <a:prstGeom prst="round2DiagRect">
            <a:avLst>
              <a:gd name="adj1" fmla="val 30205"/>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定义</a:t>
            </a:r>
            <a:endParaRPr lang="zh-CN" altLang="en-US">
              <a:latin typeface="微软雅黑" panose="020b0503020204020204" pitchFamily="34" charset="-122"/>
              <a:ea typeface="微软雅黑" panose="020b0503020204020204" pitchFamily="34" charset="-122"/>
            </a:endParaRPr>
          </a:p>
        </p:txBody>
      </p:sp>
      <p:sp>
        <p:nvSpPr>
          <p:cNvPr id="9" name="对角圆角矩形 8"/>
          <p:cNvSpPr/>
          <p:nvPr/>
        </p:nvSpPr>
        <p:spPr>
          <a:xfrm>
            <a:off x="1038320" y="3789040"/>
            <a:ext cx="1100415" cy="381387"/>
          </a:xfrm>
          <a:prstGeom prst="round2DiagRect">
            <a:avLst>
              <a:gd name="adj1" fmla="val 30205"/>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目的</a:t>
            </a:r>
            <a:endParaRPr lang="zh-CN" altLang="en-US">
              <a:latin typeface="微软雅黑" panose="020b0503020204020204" pitchFamily="34" charset="-122"/>
              <a:ea typeface="微软雅黑" panose="020b0503020204020204" pitchFamily="34" charset="-122"/>
            </a:endParaRPr>
          </a:p>
        </p:txBody>
      </p:sp>
      <p:sp>
        <p:nvSpPr>
          <p:cNvPr id="10" name="对角圆角矩形 9"/>
          <p:cNvSpPr/>
          <p:nvPr/>
        </p:nvSpPr>
        <p:spPr>
          <a:xfrm>
            <a:off x="1038320" y="4919821"/>
            <a:ext cx="1100415" cy="381387"/>
          </a:xfrm>
          <a:prstGeom prst="round2DiagRect">
            <a:avLst>
              <a:gd name="adj1" fmla="val 30205"/>
              <a:gd name="adj2" fmla="val 0"/>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内容</a:t>
            </a:r>
            <a:endParaRPr lang="zh-CN" altLang="en-US">
              <a:latin typeface="微软雅黑" panose="020b0503020204020204" pitchFamily="34" charset="-122"/>
              <a:ea typeface="微软雅黑" panose="020b0503020204020204" pitchFamily="34" charset="-122"/>
            </a:endParaRPr>
          </a:p>
        </p:txBody>
      </p:sp>
      <p:sp>
        <p:nvSpPr>
          <p:cNvPr id="11" name="TextBox 6"/>
          <p:cNvSpPr txBox="1"/>
          <p:nvPr/>
        </p:nvSpPr>
        <p:spPr>
          <a:xfrm>
            <a:off x="966311" y="5319942"/>
            <a:ext cx="5276878" cy="732508"/>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一是</a:t>
            </a:r>
            <a:r>
              <a:rPr lang="zh-CN" altLang="en-US" sz="1600" b="1">
                <a:solidFill>
                  <a:srgbClr val="0066FF"/>
                </a:solidFill>
                <a:latin typeface="微软雅黑" panose="020b0503020204020204" pitchFamily="34" charset="-122"/>
                <a:ea typeface="微软雅黑" panose="020b0503020204020204" pitchFamily="34" charset="-122"/>
              </a:rPr>
              <a:t>招募</a:t>
            </a:r>
            <a:r>
              <a:rPr lang="zh-CN" altLang="en-US" sz="1600">
                <a:solidFill>
                  <a:srgbClr val="5F5E5C"/>
                </a:solidFill>
                <a:latin typeface="微软雅黑" panose="020b0503020204020204" pitchFamily="34" charset="-122"/>
                <a:ea typeface="微软雅黑" panose="020b0503020204020204" pitchFamily="34" charset="-122"/>
              </a:rPr>
              <a:t>，使尽可能多的人参加组织的应聘；二是</a:t>
            </a:r>
            <a:r>
              <a:rPr lang="zh-CN" altLang="en-US" sz="1600" b="1">
                <a:solidFill>
                  <a:srgbClr val="0066FF"/>
                </a:solidFill>
                <a:latin typeface="微软雅黑" panose="020b0503020204020204" pitchFamily="34" charset="-122"/>
                <a:ea typeface="微软雅黑" panose="020b0503020204020204" pitchFamily="34" charset="-122"/>
              </a:rPr>
              <a:t>选聘</a:t>
            </a:r>
            <a:r>
              <a:rPr lang="zh-CN" altLang="en-US" sz="1600">
                <a:solidFill>
                  <a:srgbClr val="5F5E5C"/>
                </a:solidFill>
                <a:latin typeface="微软雅黑" panose="020b0503020204020204" pitchFamily="34" charset="-122"/>
                <a:ea typeface="微软雅黑" panose="020b0503020204020204" pitchFamily="34" charset="-122"/>
              </a:rPr>
              <a:t>，从众多的应聘者中选出适合组织需要的人予以录用。</a:t>
            </a:r>
            <a:endParaRPr lang="zh-CN" altLang="zh-CN" sz="1600" b="1">
              <a:solidFill>
                <a:srgbClr val="E67819"/>
              </a:solidFill>
              <a:latin typeface="微软雅黑" panose="020b0503020204020204" pitchFamily="34" charset="-122"/>
              <a:ea typeface="微软雅黑" panose="020b0503020204020204" pitchFamily="34" charset="-122"/>
            </a:endParaRPr>
          </a:p>
        </p:txBody>
      </p:sp>
      <p:pic>
        <p:nvPicPr>
          <p:cNvPr id="13" name="Picture 2" descr="F:\360云盘\04-待整理ing\pic\4701_20_medium.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0462" y="2026071"/>
            <a:ext cx="5323714" cy="3986131"/>
          </a:xfrm>
          <a:prstGeom prst="round2DiagRect">
            <a:avLst>
              <a:gd name="adj1" fmla="val 11874"/>
              <a:gd name="adj2" fmla="val 0"/>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000"/>
                            </p:stCondLst>
                            <p:childTnLst>
                              <p:par>
                                <p:cTn id="18" presetID="2" presetClass="entr" presetSubtype="4"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1"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3.4.1 </a:t>
            </a:r>
            <a:r>
              <a:rPr lang="zh-CN" altLang="en-US" sz="1800"/>
              <a:t>录用决策</a:t>
            </a:r>
            <a:endParaRPr lang="zh-CN" altLang="zh-CN" sz="1800"/>
          </a:p>
        </p:txBody>
      </p:sp>
      <p:sp>
        <p:nvSpPr>
          <p:cNvPr id="17" name="矩形 16"/>
          <p:cNvSpPr/>
          <p:nvPr/>
        </p:nvSpPr>
        <p:spPr>
          <a:xfrm>
            <a:off x="966311" y="1340768"/>
            <a:ext cx="10847865" cy="452432"/>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1</a:t>
            </a:r>
            <a:r>
              <a:rPr lang="zh-CN" altLang="en-US">
                <a:solidFill>
                  <a:srgbClr val="0066FF"/>
                </a:solidFill>
                <a:latin typeface="华康俪金黑W8(P)" pitchFamily="34" charset="-122"/>
                <a:ea typeface="华康俪金黑W8(P)" pitchFamily="34" charset="-122"/>
              </a:rPr>
              <a:t>）选拔录用的标准→③胜任素质模型（</a:t>
            </a:r>
            <a:r>
              <a:rPr lang="en-US" altLang="zh-CN">
                <a:solidFill>
                  <a:srgbClr val="FD7A2A"/>
                </a:solidFill>
                <a:latin typeface="Impact" panose="020b0806030902050204" pitchFamily="34" charset="0"/>
                <a:ea typeface="微软雅黑" panose="020b0503020204020204" pitchFamily="34" charset="-122"/>
              </a:rPr>
              <a:t>Competency Model</a:t>
            </a:r>
            <a:r>
              <a:rPr lang="zh-CN" altLang="en-US">
                <a:solidFill>
                  <a:srgbClr val="0066FF"/>
                </a:solidFill>
                <a:latin typeface="华康俪金黑W8(P)" pitchFamily="34" charset="-122"/>
                <a:ea typeface="华康俪金黑W8(P)" pitchFamily="34" charset="-122"/>
              </a:rPr>
              <a:t>）</a:t>
            </a:r>
            <a:endParaRPr lang="zh-CN" altLang="en-US" sz="1600" b="1">
              <a:solidFill>
                <a:srgbClr val="0066FF"/>
              </a:solidFill>
              <a:latin typeface="微软雅黑" panose="020b0503020204020204" pitchFamily="34" charset="-122"/>
              <a:ea typeface="微软雅黑" panose="020b0503020204020204" pitchFamily="34" charset="-122"/>
            </a:endParaRPr>
          </a:p>
        </p:txBody>
      </p:sp>
      <p:graphicFrame>
        <p:nvGraphicFramePr>
          <p:cNvPr id="12" name="图示 11"/>
          <p:cNvGraphicFramePr/>
          <p:nvPr/>
        </p:nvGraphicFramePr>
        <p:xfrm>
          <a:off x="8043391" y="1772816"/>
          <a:ext cx="3600450" cy="4332300"/>
        </p:xfrm>
        <a:graphic>
          <a:graphicData uri="http://schemas.openxmlformats.org/drawingml/2006/diagram">
            <dgm:relIds xmlns:dgm="http://schemas.openxmlformats.org/drawingml/2006/diagram" r:dm="rId3" r:lo="rId4" r:qs="rId5" r:cs="rId6"/>
          </a:graphicData>
        </a:graphic>
      </p:graphicFrame>
      <p:sp>
        <p:nvSpPr>
          <p:cNvPr id="13" name="矩形 3"/>
          <p:cNvSpPr>
            <a:spLocks noChangeArrowheads="1"/>
          </p:cNvSpPr>
          <p:nvPr/>
        </p:nvSpPr>
        <p:spPr bwMode="auto">
          <a:xfrm>
            <a:off x="8329141" y="4367591"/>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zh-CN" altLang="en-US"/>
          </a:p>
        </p:txBody>
      </p:sp>
      <p:sp>
        <p:nvSpPr>
          <p:cNvPr id="16" name="TextBox 17"/>
          <p:cNvSpPr txBox="1"/>
          <p:nvPr/>
        </p:nvSpPr>
        <p:spPr>
          <a:xfrm>
            <a:off x="966311" y="2780928"/>
            <a:ext cx="5852944" cy="2012859"/>
          </a:xfrm>
          <a:prstGeom prst="rect">
            <a:avLst/>
          </a:prstGeom>
          <a:noFill/>
        </p:spPr>
        <p:txBody>
          <a:bodyPr wrap="square" rtlCol="0">
            <a:spAutoFit/>
          </a:bodyPr>
          <a:lstStyle/>
          <a:p>
            <a:pPr>
              <a:lnSpc>
                <a:spcPct val="130000"/>
              </a:lnSpc>
            </a:pPr>
            <a:r>
              <a:rPr lang="zh-CN" altLang="en-US" sz="1600" b="1">
                <a:solidFill>
                  <a:srgbClr val="0066FF"/>
                </a:solidFill>
                <a:latin typeface="微软雅黑" panose="020b0503020204020204" pitchFamily="34" charset="-122"/>
                <a:ea typeface="微软雅黑" panose="020b0503020204020204" pitchFamily="34" charset="-122"/>
              </a:rPr>
              <a:t>胜任素质模型就是某具体岗位所要求的一系列不同素质要素的组合。</a:t>
            </a:r>
            <a:r>
              <a:rPr lang="zh-CN" altLang="en-US" sz="1600">
                <a:solidFill>
                  <a:srgbClr val="5F5E5C"/>
                </a:solidFill>
                <a:latin typeface="微软雅黑" panose="020b0503020204020204" pitchFamily="34" charset="-122"/>
                <a:ea typeface="微软雅黑" panose="020b0503020204020204" pitchFamily="34" charset="-122"/>
              </a:rPr>
              <a:t>素质模型中各要素的表现形式和重要性分别有两种典型的模型可形象地表现出来。即“素质的冰山模型”或“素质的洋葱头模型”，但无论是哪一种模型，从表层到深层或从外到内都依次包含“知识、技能、价值观</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态度、社会角色、自我形象、个性、动机”等因素。</a:t>
            </a:r>
            <a:endParaRPr lang="zh-CN" altLang="en-US" sz="1600" b="1">
              <a:solidFill>
                <a:srgbClr val="E67819"/>
              </a:solidFill>
              <a:latin typeface="微软雅黑" panose="020b0503020204020204" pitchFamily="34" charset="-122"/>
              <a:ea typeface="微软雅黑" panose="020b0503020204020204" pitchFamily="34" charset="-122"/>
            </a:endParaRPr>
          </a:p>
        </p:txBody>
      </p:sp>
      <p:sp>
        <p:nvSpPr>
          <p:cNvPr id="21" name="TextBox 17"/>
          <p:cNvSpPr txBox="1"/>
          <p:nvPr/>
        </p:nvSpPr>
        <p:spPr>
          <a:xfrm>
            <a:off x="966311" y="5013176"/>
            <a:ext cx="5852944" cy="105259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这些因素综合概括为任职资格或选人标准的</a:t>
            </a:r>
            <a:r>
              <a:rPr lang="zh-CN" altLang="en-US" sz="1600" b="1">
                <a:solidFill>
                  <a:srgbClr val="0066FF"/>
                </a:solidFill>
                <a:latin typeface="微软雅黑" panose="020b0503020204020204" pitchFamily="34" charset="-122"/>
                <a:ea typeface="微软雅黑" panose="020b0503020204020204" pitchFamily="34" charset="-122"/>
              </a:rPr>
              <a:t>通用六个维度</a:t>
            </a:r>
            <a:r>
              <a:rPr lang="zh-CN" altLang="en-US" sz="1600">
                <a:solidFill>
                  <a:srgbClr val="5F5E5C"/>
                </a:solidFill>
                <a:latin typeface="微软雅黑" panose="020b0503020204020204" pitchFamily="34" charset="-122"/>
                <a:ea typeface="微软雅黑" panose="020b0503020204020204" pitchFamily="34" charset="-122"/>
              </a:rPr>
              <a:t>，如右图。其中，两种模型的外层或表层是外显的特征，内层或深层是内在的特征，其重要是后者大于前者。</a:t>
            </a:r>
            <a:endParaRPr lang="zh-CN" altLang="en-US" sz="1600" b="1">
              <a:solidFill>
                <a:srgbClr val="E67819"/>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21"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3.4.1 </a:t>
            </a:r>
            <a:r>
              <a:rPr lang="zh-CN" altLang="en-US" sz="1800"/>
              <a:t>录用决策</a:t>
            </a:r>
            <a:endParaRPr lang="zh-CN" altLang="zh-CN" sz="1800"/>
          </a:p>
        </p:txBody>
      </p:sp>
      <p:sp>
        <p:nvSpPr>
          <p:cNvPr id="17" name="矩形 16"/>
          <p:cNvSpPr/>
          <p:nvPr/>
        </p:nvSpPr>
        <p:spPr>
          <a:xfrm>
            <a:off x="966311" y="1340768"/>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2</a:t>
            </a:r>
            <a:r>
              <a:rPr lang="zh-CN" altLang="en-US">
                <a:solidFill>
                  <a:srgbClr val="0066FF"/>
                </a:solidFill>
                <a:latin typeface="华康俪金黑W8(P)" pitchFamily="34" charset="-122"/>
                <a:ea typeface="华康俪金黑W8(P)" pitchFamily="34" charset="-122"/>
              </a:rPr>
              <a:t>）录用决策的主要方法</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9" name="TextBox 6"/>
          <p:cNvSpPr txBox="1"/>
          <p:nvPr/>
        </p:nvSpPr>
        <p:spPr>
          <a:xfrm>
            <a:off x="966310" y="1916832"/>
            <a:ext cx="10847866" cy="1372683"/>
          </a:xfrm>
          <a:prstGeom prst="rect">
            <a:avLst/>
          </a:prstGeom>
          <a:noFill/>
        </p:spPr>
        <p:txBody>
          <a:bodyPr wrap="square" rtlCol="0">
            <a:spAutoFit/>
          </a:bodyPr>
          <a:lstStyle/>
          <a:p>
            <a:pPr marL="342900" indent="-342900">
              <a:lnSpc>
                <a:spcPct val="130000"/>
              </a:lnSpc>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诊断法。</a:t>
            </a:r>
            <a:r>
              <a:rPr lang="zh-CN" altLang="en-US" sz="1600">
                <a:solidFill>
                  <a:srgbClr val="5F5E5C"/>
                </a:solidFill>
                <a:latin typeface="微软雅黑" panose="020b0503020204020204" pitchFamily="34" charset="-122"/>
                <a:ea typeface="微软雅黑" panose="020b0503020204020204" pitchFamily="34" charset="-122"/>
              </a:rPr>
              <a:t>主要根据对某项工作和承担者资格的理解，在分析应聘者所有资料的基础上，考察应聘者的素质，凭主观印象做出决策。该方法简单易行，但主观性强。</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统计法。</a:t>
            </a:r>
            <a:r>
              <a:rPr lang="zh-CN" altLang="en-US" sz="1600">
                <a:solidFill>
                  <a:srgbClr val="5F5E5C"/>
                </a:solidFill>
                <a:latin typeface="微软雅黑" panose="020b0503020204020204" pitchFamily="34" charset="-122"/>
                <a:ea typeface="微软雅黑" panose="020b0503020204020204" pitchFamily="34" charset="-122"/>
              </a:rPr>
              <a:t>指事先评价指标的重要性并赋予权重，然后根据评分的结果，用统计方法进行加权运算，分数高者即可被录用。该方法客观、准确，但需要事先设计一套完善统一的评价标准。</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7" name="矩形 6"/>
          <p:cNvSpPr/>
          <p:nvPr/>
        </p:nvSpPr>
        <p:spPr>
          <a:xfrm>
            <a:off x="1118710" y="4608652"/>
            <a:ext cx="10847865" cy="414344"/>
          </a:xfrm>
          <a:prstGeom prst="rect">
            <a:avLst/>
          </a:prstGeom>
        </p:spPr>
        <p:txBody>
          <a:bodyPr wrap="square">
            <a:spAutoFit/>
          </a:bodyPr>
          <a:lstStyle/>
          <a:p>
            <a:pPr>
              <a:lnSpc>
                <a:spcPct val="130000"/>
              </a:lnSpc>
            </a:pPr>
            <a:r>
              <a:rPr lang="en-US" altLang="zh-CN">
                <a:solidFill>
                  <a:srgbClr val="0066FF"/>
                </a:solidFill>
                <a:latin typeface="华康俪金黑W8(P)" pitchFamily="34" charset="-122"/>
                <a:ea typeface="华康俪金黑W8(P)" pitchFamily="34" charset="-122"/>
              </a:rPr>
              <a:t>3</a:t>
            </a:r>
            <a:r>
              <a:rPr lang="zh-CN" altLang="en-US">
                <a:solidFill>
                  <a:srgbClr val="0066FF"/>
                </a:solidFill>
                <a:latin typeface="华康俪金黑W8(P)" pitchFamily="34" charset="-122"/>
                <a:ea typeface="华康俪金黑W8(P)" pitchFamily="34" charset="-122"/>
              </a:rPr>
              <a:t>）录用决策的权限</a:t>
            </a:r>
            <a:endParaRPr lang="zh-CN" altLang="en-US" sz="1600" b="1">
              <a:solidFill>
                <a:srgbClr val="0066FF"/>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1118710" y="5184716"/>
            <a:ext cx="10847866" cy="1052596"/>
          </a:xfrm>
          <a:prstGeom prst="rect">
            <a:avLst/>
          </a:prstGeom>
          <a:noFill/>
        </p:spPr>
        <p:txBody>
          <a:bodyPr wrap="square" rtlCol="0">
            <a:spAutoFit/>
          </a:bodyPr>
          <a:lstStyle/>
          <a:p>
            <a:pPr marL="342900" indent="-342900">
              <a:lnSpc>
                <a:spcPct val="130000"/>
              </a:lnSpc>
              <a:buFont typeface="+mj-ea"/>
              <a:buAutoNum type="circleNumDbPlain"/>
            </a:pPr>
            <a:r>
              <a:rPr lang="zh-CN" altLang="en-US" sz="1600" b="1">
                <a:solidFill>
                  <a:srgbClr val="0066FF"/>
                </a:solidFill>
                <a:latin typeface="微软雅黑" panose="020b0503020204020204" pitchFamily="34" charset="-122"/>
                <a:ea typeface="微软雅黑" panose="020b0503020204020204" pitchFamily="34" charset="-122"/>
              </a:rPr>
              <a:t>人力资源部</a:t>
            </a:r>
            <a:r>
              <a:rPr lang="zh-CN" altLang="en-US" sz="1600">
                <a:solidFill>
                  <a:srgbClr val="5F5E5C"/>
                </a:solidFill>
                <a:latin typeface="微软雅黑" panose="020b0503020204020204" pitchFamily="34" charset="-122"/>
                <a:ea typeface="微软雅黑" panose="020b0503020204020204" pitchFamily="34" charset="-122"/>
              </a:rPr>
              <a:t>具备录用的</a:t>
            </a:r>
            <a:r>
              <a:rPr lang="zh-CN" altLang="en-US" sz="1600" b="1">
                <a:solidFill>
                  <a:srgbClr val="0066FF"/>
                </a:solidFill>
                <a:latin typeface="微软雅黑" panose="020b0503020204020204" pitchFamily="34" charset="-122"/>
                <a:ea typeface="微软雅黑" panose="020b0503020204020204" pitchFamily="34" charset="-122"/>
              </a:rPr>
              <a:t>建议权</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用人部门</a:t>
            </a:r>
            <a:r>
              <a:rPr lang="zh-CN" altLang="en-US" sz="1600">
                <a:solidFill>
                  <a:srgbClr val="5F5E5C"/>
                </a:solidFill>
                <a:latin typeface="微软雅黑" panose="020b0503020204020204" pitchFamily="34" charset="-122"/>
                <a:ea typeface="微软雅黑" panose="020b0503020204020204" pitchFamily="34" charset="-122"/>
              </a:rPr>
              <a:t>拥有录用的</a:t>
            </a:r>
            <a:r>
              <a:rPr lang="zh-CN" altLang="en-US" sz="1600" b="1">
                <a:solidFill>
                  <a:srgbClr val="0066FF"/>
                </a:solidFill>
                <a:latin typeface="微软雅黑" panose="020b0503020204020204" pitchFamily="34" charset="-122"/>
                <a:ea typeface="微软雅黑" panose="020b0503020204020204" pitchFamily="34" charset="-122"/>
              </a:rPr>
              <a:t>决策权</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en-US" sz="1600">
              <a:solidFill>
                <a:srgbClr val="5F5E5C"/>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sz="1600">
                <a:solidFill>
                  <a:srgbClr val="5F5E5C"/>
                </a:solidFill>
                <a:latin typeface="微软雅黑" panose="020b0503020204020204" pitchFamily="34" charset="-122"/>
                <a:ea typeface="微软雅黑" panose="020b0503020204020204" pitchFamily="34" charset="-122"/>
              </a:rPr>
              <a:t>一般来讲，普通员工的决策权为用人部门负责人，部门主管级及以上人员、特殊岗位人员（如技术、财务、法务等）由</a:t>
            </a:r>
            <a:r>
              <a:rPr lang="zh-CN" altLang="en-US" sz="1600" b="1">
                <a:solidFill>
                  <a:srgbClr val="0066FF"/>
                </a:solidFill>
                <a:latin typeface="微软雅黑" panose="020b0503020204020204" pitchFamily="34" charset="-122"/>
                <a:ea typeface="微软雅黑" panose="020b0503020204020204" pitchFamily="34" charset="-122"/>
              </a:rPr>
              <a:t>报请总经理审批后录用</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en-US" sz="1600">
              <a:solidFill>
                <a:srgbClr val="5F5E5C"/>
              </a:solidFill>
              <a:latin typeface="微软雅黑" panose="020b0503020204020204" pitchFamily="34" charset="-122"/>
              <a:ea typeface="微软雅黑" panose="020b0503020204020204" pitchFamily="34" charset="-122"/>
            </a:endParaRPr>
          </a:p>
        </p:txBody>
      </p:sp>
      <p:sp>
        <p:nvSpPr>
          <p:cNvPr id="11" name="文本框 7"/>
          <p:cNvSpPr txBox="1"/>
          <p:nvPr/>
        </p:nvSpPr>
        <p:spPr>
          <a:xfrm>
            <a:off x="1118709" y="3356992"/>
            <a:ext cx="10695467" cy="1052596"/>
          </a:xfrm>
          <a:prstGeom prst="rect">
            <a:avLst/>
          </a:prstGeom>
          <a:noFill/>
        </p:spPr>
        <p:txBody>
          <a:bodyPr wrap="square" rtlCol="0">
            <a:spAutoFit/>
          </a:bodyPr>
          <a:lstStyle/>
          <a:p>
            <a:pPr>
              <a:lnSpc>
                <a:spcPct val="130000"/>
              </a:lnSpc>
            </a:pPr>
            <a:r>
              <a:rPr lang="zh-CN" altLang="en-US" sz="1600" b="1">
                <a:solidFill>
                  <a:srgbClr val="0066FF"/>
                </a:solidFill>
                <a:latin typeface="微软雅黑" panose="020b0503020204020204" pitchFamily="34" charset="-122"/>
                <a:ea typeface="微软雅黑" panose="020b0503020204020204" pitchFamily="34" charset="-122"/>
              </a:rPr>
              <a:t>当候选人在素质差不多时，重在考查应聘者的潜在工作能力和工作意愿</a:t>
            </a:r>
            <a:r>
              <a:rPr lang="zh-CN" altLang="en-US" sz="1600">
                <a:solidFill>
                  <a:srgbClr val="5F5E5C"/>
                </a:solidFill>
                <a:latin typeface="微软雅黑" panose="020b0503020204020204" pitchFamily="34" charset="-122"/>
                <a:ea typeface="微软雅黑" panose="020b0503020204020204" pitchFamily="34" charset="-122"/>
              </a:rPr>
              <a:t>。即把评价的注意力由“能做”转移到“愿做”方面。“能做”指的是知识和技能以及获得新知识和技能的能力或潜力；“愿做”则指工作动机、兴趣和其他个人特性。因为，工作表现</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能做</a:t>
            </a:r>
            <a:r>
              <a:rPr lang="en-US" altLang="zh-CN" sz="1600">
                <a:solidFill>
                  <a:srgbClr val="5F5E5C"/>
                </a:solidFill>
                <a:latin typeface="微软雅黑" panose="020b0503020204020204" pitchFamily="34" charset="-122"/>
                <a:ea typeface="微软雅黑" panose="020b0503020204020204" pitchFamily="34" charset="-122"/>
              </a:rPr>
              <a:t>×</a:t>
            </a:r>
            <a:r>
              <a:rPr lang="zh-CN" altLang="en-US" sz="1600">
                <a:solidFill>
                  <a:srgbClr val="5F5E5C"/>
                </a:solidFill>
                <a:latin typeface="微软雅黑" panose="020b0503020204020204" pitchFamily="34" charset="-122"/>
                <a:ea typeface="微软雅黑" panose="020b0503020204020204" pitchFamily="34" charset="-122"/>
              </a:rPr>
              <a:t>愿做。因此，</a:t>
            </a:r>
            <a:r>
              <a:rPr lang="zh-CN" altLang="en-US" sz="1600" b="1">
                <a:solidFill>
                  <a:srgbClr val="0066FF"/>
                </a:solidFill>
                <a:latin typeface="微软雅黑" panose="020b0503020204020204" pitchFamily="34" charset="-122"/>
                <a:ea typeface="微软雅黑" panose="020b0503020204020204" pitchFamily="34" charset="-122"/>
              </a:rPr>
              <a:t>最终要兼顾“能做”和“愿做”两个方面进行选择。</a:t>
            </a:r>
            <a:endParaRPr lang="zh-CN" altLang="en-US" sz="1600" b="1">
              <a:solidFill>
                <a:srgbClr val="0066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000"/>
                            </p:stCondLst>
                            <p:childTnLst>
                              <p:par>
                                <p:cTn id="19" presetID="2" presetClass="entr" presetSubtype="2" decel="10000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1500"/>
                            </p:stCondLst>
                            <p:childTnLst>
                              <p:par>
                                <p:cTn id="24" presetID="2" presetClass="entr" presetSubtype="1" decel="10000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7" grpId="0"/>
      <p:bldP spid="8" grpId="0"/>
      <p:bldP spid="11" grpId="0"/>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3.4.2 </a:t>
            </a:r>
            <a:r>
              <a:rPr lang="zh-CN" altLang="en-US" sz="1800"/>
              <a:t>薪酬确定</a:t>
            </a:r>
            <a:endParaRPr lang="zh-CN" altLang="zh-CN" sz="1800"/>
          </a:p>
        </p:txBody>
      </p:sp>
      <p:sp>
        <p:nvSpPr>
          <p:cNvPr id="8" name="TextBox 6"/>
          <p:cNvSpPr txBox="1"/>
          <p:nvPr/>
        </p:nvSpPr>
        <p:spPr>
          <a:xfrm>
            <a:off x="966311" y="3429000"/>
            <a:ext cx="10847866" cy="1532727"/>
          </a:xfrm>
          <a:prstGeom prst="rect">
            <a:avLst/>
          </a:prstGeom>
          <a:noFill/>
        </p:spPr>
        <p:txBody>
          <a:bodyPr wrap="square" rtlCol="0">
            <a:spAutoFit/>
          </a:bodyPr>
          <a:lstStyle/>
          <a:p>
            <a:pPr marL="342900" indent="-342900">
              <a:lnSpc>
                <a:spcPct val="130000"/>
              </a:lnSpc>
              <a:buFont typeface="+mj-ea"/>
              <a:buAutoNum type="circleNumDbPlain"/>
            </a:pPr>
            <a:r>
              <a:rPr lang="zh-CN" altLang="en-US" b="1">
                <a:solidFill>
                  <a:srgbClr val="404040"/>
                </a:solidFill>
                <a:latin typeface="微软雅黑" panose="020b0503020204020204" pitchFamily="34" charset="-122"/>
                <a:ea typeface="微软雅黑" panose="020b0503020204020204" pitchFamily="34" charset="-122"/>
              </a:rPr>
              <a:t>应聘者</a:t>
            </a:r>
            <a:r>
              <a:rPr lang="zh-CN" altLang="en-US" b="1">
                <a:solidFill>
                  <a:srgbClr val="0066FF"/>
                </a:solidFill>
                <a:latin typeface="微软雅黑" panose="020b0503020204020204" pitchFamily="34" charset="-122"/>
                <a:ea typeface="微软雅黑" panose="020b0503020204020204" pitchFamily="34" charset="-122"/>
              </a:rPr>
              <a:t>目前的薪酬状况</a:t>
            </a:r>
            <a:r>
              <a:rPr lang="zh-CN" altLang="en-US" b="1">
                <a:solidFill>
                  <a:srgbClr val="404040"/>
                </a:solidFill>
                <a:latin typeface="微软雅黑" panose="020b0503020204020204" pitchFamily="34" charset="-122"/>
                <a:ea typeface="微软雅黑" panose="020b0503020204020204" pitchFamily="34" charset="-122"/>
              </a:rPr>
              <a:t>、</a:t>
            </a:r>
            <a:r>
              <a:rPr lang="zh-CN" altLang="en-US" b="1">
                <a:solidFill>
                  <a:srgbClr val="0066FF"/>
                </a:solidFill>
                <a:latin typeface="微软雅黑" panose="020b0503020204020204" pitchFamily="34" charset="-122"/>
                <a:ea typeface="微软雅黑" panose="020b0503020204020204" pitchFamily="34" charset="-122"/>
              </a:rPr>
              <a:t>期望的薪酬水平</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b="1">
                <a:solidFill>
                  <a:srgbClr val="404040"/>
                </a:solidFill>
                <a:latin typeface="微软雅黑" panose="020b0503020204020204" pitchFamily="34" charset="-122"/>
                <a:ea typeface="微软雅黑" panose="020b0503020204020204" pitchFamily="34" charset="-122"/>
              </a:rPr>
              <a:t>应聘者的</a:t>
            </a:r>
            <a:r>
              <a:rPr lang="zh-CN" altLang="en-US" b="1">
                <a:solidFill>
                  <a:srgbClr val="0066FF"/>
                </a:solidFill>
                <a:latin typeface="微软雅黑" panose="020b0503020204020204" pitchFamily="34" charset="-122"/>
                <a:ea typeface="微软雅黑" panose="020b0503020204020204" pitchFamily="34" charset="-122"/>
              </a:rPr>
              <a:t>面试表现</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b="1">
                <a:solidFill>
                  <a:srgbClr val="0066FF"/>
                </a:solidFill>
                <a:latin typeface="微软雅黑" panose="020b0503020204020204" pitchFamily="34" charset="-122"/>
                <a:ea typeface="微软雅黑" panose="020b0503020204020204" pitchFamily="34" charset="-122"/>
              </a:rPr>
              <a:t>市场</a:t>
            </a:r>
            <a:r>
              <a:rPr lang="zh-CN" altLang="en-US" b="1">
                <a:solidFill>
                  <a:srgbClr val="404040"/>
                </a:solidFill>
                <a:latin typeface="微软雅黑" panose="020b0503020204020204" pitchFamily="34" charset="-122"/>
                <a:ea typeface="微软雅黑" panose="020b0503020204020204" pitchFamily="34" charset="-122"/>
              </a:rPr>
              <a:t>上该职位的薪酬</a:t>
            </a:r>
            <a:r>
              <a:rPr lang="zh-CN" altLang="en-US" b="1">
                <a:solidFill>
                  <a:srgbClr val="0066FF"/>
                </a:solidFill>
                <a:latin typeface="微软雅黑" panose="020b0503020204020204" pitchFamily="34" charset="-122"/>
                <a:ea typeface="微软雅黑" panose="020b0503020204020204" pitchFamily="34" charset="-122"/>
              </a:rPr>
              <a:t>水平</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a:p>
            <a:pPr marL="342900" indent="-342900">
              <a:lnSpc>
                <a:spcPct val="130000"/>
              </a:lnSpc>
              <a:buFont typeface="+mj-ea"/>
              <a:buAutoNum type="circleNumDbPlain"/>
            </a:pPr>
            <a:r>
              <a:rPr lang="zh-CN" altLang="en-US" b="1">
                <a:solidFill>
                  <a:srgbClr val="0066FF"/>
                </a:solidFill>
                <a:latin typeface="微软雅黑" panose="020b0503020204020204" pitchFamily="34" charset="-122"/>
                <a:ea typeface="微软雅黑" panose="020b0503020204020204" pitchFamily="34" charset="-122"/>
              </a:rPr>
              <a:t>企业的薪酬结构表中</a:t>
            </a:r>
            <a:r>
              <a:rPr lang="zh-CN" altLang="en-US" b="1">
                <a:solidFill>
                  <a:srgbClr val="404040"/>
                </a:solidFill>
                <a:latin typeface="微软雅黑" panose="020b0503020204020204" pitchFamily="34" charset="-122"/>
                <a:ea typeface="微软雅黑" panose="020b0503020204020204" pitchFamily="34" charset="-122"/>
              </a:rPr>
              <a:t>对应的职位层级和能力等级的</a:t>
            </a:r>
            <a:r>
              <a:rPr lang="zh-CN" altLang="en-US" b="1">
                <a:solidFill>
                  <a:srgbClr val="0066FF"/>
                </a:solidFill>
                <a:latin typeface="微软雅黑" panose="020b0503020204020204" pitchFamily="34" charset="-122"/>
                <a:ea typeface="微软雅黑" panose="020b0503020204020204" pitchFamily="34" charset="-122"/>
              </a:rPr>
              <a:t>薪资范畴</a:t>
            </a:r>
            <a:r>
              <a:rPr lang="zh-CN" altLang="en-US" b="1">
                <a:solidFill>
                  <a:srgbClr val="404040"/>
                </a:solidFill>
                <a:latin typeface="微软雅黑" panose="020b0503020204020204" pitchFamily="34" charset="-122"/>
                <a:ea typeface="微软雅黑" panose="020b0503020204020204" pitchFamily="34" charset="-122"/>
              </a:rPr>
              <a:t>；</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11" name="文本框 7"/>
          <p:cNvSpPr txBox="1"/>
          <p:nvPr/>
        </p:nvSpPr>
        <p:spPr>
          <a:xfrm>
            <a:off x="966311" y="2420888"/>
            <a:ext cx="10695467" cy="812530"/>
          </a:xfrm>
          <a:prstGeom prst="rect">
            <a:avLst/>
          </a:prstGeom>
          <a:noFill/>
        </p:spPr>
        <p:txBody>
          <a:bodyPr wrap="square" rtlCol="0">
            <a:spAutoFit/>
          </a:bodyPr>
          <a:lstStyle/>
          <a:p>
            <a:pPr>
              <a:lnSpc>
                <a:spcPct val="130000"/>
              </a:lnSpc>
            </a:pPr>
            <a:r>
              <a:rPr lang="zh-CN" altLang="en-US" b="1">
                <a:solidFill>
                  <a:srgbClr val="404040"/>
                </a:solidFill>
                <a:latin typeface="微软雅黑" panose="020b0503020204020204" pitchFamily="34" charset="-122"/>
                <a:ea typeface="微软雅黑" panose="020b0503020204020204" pitchFamily="34" charset="-122"/>
              </a:rPr>
              <a:t>录用决策结束之后，由用人部门的负责人（面试官）初步确定应聘人员的</a:t>
            </a:r>
            <a:r>
              <a:rPr lang="zh-CN" altLang="en-US" b="1">
                <a:solidFill>
                  <a:srgbClr val="0066FF"/>
                </a:solidFill>
                <a:latin typeface="微软雅黑" panose="020b0503020204020204" pitchFamily="34" charset="-122"/>
                <a:ea typeface="微软雅黑" panose="020b0503020204020204" pitchFamily="34" charset="-122"/>
              </a:rPr>
              <a:t>能力等级</a:t>
            </a:r>
            <a:r>
              <a:rPr lang="zh-CN" altLang="en-US" b="1">
                <a:solidFill>
                  <a:srgbClr val="404040"/>
                </a:solidFill>
                <a:latin typeface="微软雅黑" panose="020b0503020204020204" pitchFamily="34" charset="-122"/>
                <a:ea typeface="微软雅黑" panose="020b0503020204020204" pitchFamily="34" charset="-122"/>
              </a:rPr>
              <a:t>（初级、中级、高级、资深），然后，再根据：</a:t>
            </a:r>
            <a:endParaRPr lang="zh-CN" altLang="en-US" b="1">
              <a:solidFill>
                <a:srgbClr val="404040"/>
              </a:solidFill>
              <a:latin typeface="微软雅黑" panose="020b0503020204020204" pitchFamily="34" charset="-122"/>
              <a:ea typeface="微软雅黑" panose="020b0503020204020204" pitchFamily="34" charset="-122"/>
            </a:endParaRPr>
          </a:p>
        </p:txBody>
      </p:sp>
      <p:sp>
        <p:nvSpPr>
          <p:cNvPr id="10" name="文本框 7"/>
          <p:cNvSpPr txBox="1"/>
          <p:nvPr/>
        </p:nvSpPr>
        <p:spPr>
          <a:xfrm>
            <a:off x="966311" y="5064742"/>
            <a:ext cx="10695467" cy="777457"/>
          </a:xfrm>
          <a:prstGeom prst="rect">
            <a:avLst/>
          </a:prstGeom>
          <a:noFill/>
        </p:spPr>
        <p:txBody>
          <a:bodyPr wrap="square" rtlCol="0">
            <a:spAutoFit/>
          </a:bodyPr>
          <a:lstStyle/>
          <a:p>
            <a:pPr>
              <a:lnSpc>
                <a:spcPct val="130000"/>
              </a:lnSpc>
            </a:pPr>
            <a:r>
              <a:rPr lang="zh-CN" altLang="en-US" b="1">
                <a:solidFill>
                  <a:srgbClr val="404040"/>
                </a:solidFill>
                <a:latin typeface="微软雅黑" panose="020b0503020204020204" pitchFamily="34" charset="-122"/>
                <a:ea typeface="微软雅黑" panose="020b0503020204020204" pitchFamily="34" charset="-122"/>
              </a:rPr>
              <a:t>等四个因素，来确定应聘者的薪酬数额并上报领导审批。部门主管级以下人员（不含主管级）由人力资源主管副总审批，其他人员的工资须由总经理审批。</a:t>
            </a:r>
            <a:endParaRPr lang="zh-CN" altLang="en-US" b="1">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0"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3.4.3 </a:t>
            </a:r>
            <a:r>
              <a:rPr lang="zh-CN" altLang="en-US" sz="1800"/>
              <a:t>薪酬谈判</a:t>
            </a:r>
            <a:endParaRPr lang="zh-CN" altLang="zh-CN" sz="1800"/>
          </a:p>
        </p:txBody>
      </p:sp>
      <p:sp>
        <p:nvSpPr>
          <p:cNvPr id="11" name="文本框 7"/>
          <p:cNvSpPr txBox="1"/>
          <p:nvPr/>
        </p:nvSpPr>
        <p:spPr>
          <a:xfrm>
            <a:off x="966311" y="1283332"/>
            <a:ext cx="10695467" cy="1052596"/>
          </a:xfrm>
          <a:prstGeom prst="rect">
            <a:avLst/>
          </a:prstGeom>
          <a:noFill/>
        </p:spPr>
        <p:txBody>
          <a:bodyPr wrap="square" rtlCol="0">
            <a:spAutoFit/>
          </a:bodyPr>
          <a:lstStyle/>
          <a:p>
            <a:pPr>
              <a:lnSpc>
                <a:spcPct val="130000"/>
              </a:lnSpc>
            </a:pPr>
            <a:r>
              <a:rPr lang="zh-CN" altLang="en-US" sz="1600">
                <a:solidFill>
                  <a:srgbClr val="404040"/>
                </a:solidFill>
                <a:latin typeface="微软雅黑" panose="020b0503020204020204" pitchFamily="34" charset="-122"/>
                <a:ea typeface="微软雅黑" panose="020b0503020204020204" pitchFamily="34" charset="-122"/>
              </a:rPr>
              <a:t>确定了薪酬之后，由</a:t>
            </a:r>
            <a:r>
              <a:rPr lang="zh-CN" altLang="en-US" sz="1600" b="1">
                <a:solidFill>
                  <a:srgbClr val="0066FF"/>
                </a:solidFill>
                <a:latin typeface="微软雅黑" panose="020b0503020204020204" pitchFamily="34" charset="-122"/>
                <a:ea typeface="微软雅黑" panose="020b0503020204020204" pitchFamily="34" charset="-122"/>
              </a:rPr>
              <a:t>人力资源部与应聘者进行录用意向沟通和薪酬谈判</a:t>
            </a:r>
            <a:r>
              <a:rPr lang="zh-CN" altLang="en-US" sz="1600">
                <a:solidFill>
                  <a:srgbClr val="404040"/>
                </a:solidFill>
                <a:latin typeface="微软雅黑" panose="020b0503020204020204" pitchFamily="34" charset="-122"/>
                <a:ea typeface="微软雅黑" panose="020b0503020204020204" pitchFamily="34" charset="-122"/>
              </a:rPr>
              <a:t>（有些公司可能直接就是薪酬知会，不允许有应聘者有谈判的空间了）。一般普通员工由招聘专员进行录用意向沟通和薪酬谈判，主管级及以上由人事经理或招聘经理进行录用意向沟通和薪酬谈判。</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6" name="TextBox 17"/>
          <p:cNvSpPr txBox="1"/>
          <p:nvPr/>
        </p:nvSpPr>
        <p:spPr>
          <a:xfrm>
            <a:off x="966311" y="2780928"/>
            <a:ext cx="5852944"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谈薪酬时，要注意的是，</a:t>
            </a:r>
            <a:r>
              <a:rPr lang="zh-CN" altLang="en-US" sz="1600" b="1">
                <a:solidFill>
                  <a:srgbClr val="FF0000"/>
                </a:solidFill>
                <a:latin typeface="微软雅黑" panose="020b0503020204020204" pitchFamily="34" charset="-122"/>
                <a:ea typeface="微软雅黑" panose="020b0503020204020204" pitchFamily="34" charset="-122"/>
              </a:rPr>
              <a:t>避免被应聘者薪酬要求引入狭隘的现金收入峡谷</a:t>
            </a:r>
            <a:r>
              <a:rPr lang="zh-CN" altLang="en-US" sz="1600">
                <a:solidFill>
                  <a:srgbClr val="5F5E5C"/>
                </a:solidFill>
                <a:latin typeface="微软雅黑" panose="020b0503020204020204" pitchFamily="34" charset="-122"/>
                <a:ea typeface="微软雅黑" panose="020b0503020204020204" pitchFamily="34" charset="-122"/>
              </a:rPr>
              <a:t>，认为似乎只有以较高薪酬水平才是吸引人员唯一出路的感觉。切莫就薪论薪，涉及的内容只与薪酬相关，会让候选人把注意力全部集中到薪酬上，而企业的很多核心价值点没有被发掘与认识。</a:t>
            </a:r>
            <a:endParaRPr lang="zh-CN" altLang="en-US" sz="1600" b="1">
              <a:solidFill>
                <a:srgbClr val="E67819"/>
              </a:solidFill>
              <a:latin typeface="微软雅黑" panose="020b0503020204020204" pitchFamily="34" charset="-122"/>
              <a:ea typeface="微软雅黑" panose="020b0503020204020204" pitchFamily="34" charset="-122"/>
            </a:endParaRPr>
          </a:p>
        </p:txBody>
      </p:sp>
      <p:sp>
        <p:nvSpPr>
          <p:cNvPr id="7" name="TextBox 17"/>
          <p:cNvSpPr txBox="1"/>
          <p:nvPr/>
        </p:nvSpPr>
        <p:spPr>
          <a:xfrm>
            <a:off x="966311" y="4581128"/>
            <a:ext cx="5852944"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而人才职业转换的影响因素是多方面的，包括</a:t>
            </a:r>
            <a:r>
              <a:rPr lang="zh-CN" altLang="en-US" sz="1600" b="1">
                <a:solidFill>
                  <a:srgbClr val="0066FF"/>
                </a:solidFill>
                <a:latin typeface="微软雅黑" panose="020b0503020204020204" pitchFamily="34" charset="-122"/>
                <a:ea typeface="微软雅黑" panose="020b0503020204020204" pitchFamily="34" charset="-122"/>
              </a:rPr>
              <a:t>公司品牌</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工作平台</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薪酬福利</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工作环境</a:t>
            </a:r>
            <a:r>
              <a:rPr lang="zh-CN" altLang="en-US" sz="1600">
                <a:solidFill>
                  <a:srgbClr val="5F5E5C"/>
                </a:solidFill>
                <a:latin typeface="微软雅黑" panose="020b0503020204020204" pitchFamily="34" charset="-122"/>
                <a:ea typeface="微软雅黑" panose="020b0503020204020204" pitchFamily="34" charset="-122"/>
              </a:rPr>
              <a:t>等，洽谈时要提炼出企业尽量多的可切实</a:t>
            </a:r>
            <a:r>
              <a:rPr lang="zh-CN" altLang="en-US" sz="1600" b="1">
                <a:solidFill>
                  <a:srgbClr val="0066FF"/>
                </a:solidFill>
                <a:latin typeface="微软雅黑" panose="020b0503020204020204" pitchFamily="34" charset="-122"/>
                <a:ea typeface="微软雅黑" panose="020b0503020204020204" pitchFamily="34" charset="-122"/>
              </a:rPr>
              <a:t>卖点</a:t>
            </a:r>
            <a:r>
              <a:rPr lang="zh-CN" altLang="en-US" sz="1600">
                <a:solidFill>
                  <a:srgbClr val="5F5E5C"/>
                </a:solidFill>
                <a:latin typeface="微软雅黑" panose="020b0503020204020204" pitchFamily="34" charset="-122"/>
                <a:ea typeface="微软雅黑" panose="020b0503020204020204" pitchFamily="34" charset="-122"/>
              </a:rPr>
              <a:t>，逐步展现给候选人，增强其对企业的信心，</a:t>
            </a:r>
            <a:r>
              <a:rPr lang="zh-CN" altLang="en-US" sz="1600" b="1">
                <a:solidFill>
                  <a:srgbClr val="0066FF"/>
                </a:solidFill>
                <a:latin typeface="微软雅黑" panose="020b0503020204020204" pitchFamily="34" charset="-122"/>
                <a:ea typeface="微软雅黑" panose="020b0503020204020204" pitchFamily="34" charset="-122"/>
              </a:rPr>
              <a:t>提升整体的吸引力</a:t>
            </a:r>
            <a:r>
              <a:rPr lang="zh-CN" altLang="en-US" sz="1600">
                <a:solidFill>
                  <a:srgbClr val="5F5E5C"/>
                </a:solidFill>
                <a:latin typeface="微软雅黑" panose="020b0503020204020204" pitchFamily="34" charset="-122"/>
                <a:ea typeface="微软雅黑" panose="020b0503020204020204" pitchFamily="34" charset="-122"/>
              </a:rPr>
              <a:t>。因此，薪酬洽谈时要突出公司的卖点，弱化候选人对薪酬的关注度。</a:t>
            </a:r>
            <a:endParaRPr lang="zh-CN" altLang="en-US" sz="1600" b="1">
              <a:solidFill>
                <a:srgbClr val="E67819"/>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3780">
            <a:off x="7140634" y="3015286"/>
            <a:ext cx="4320000" cy="2874504"/>
          </a:xfrm>
          <a:prstGeom prst="rect">
            <a:avLst/>
          </a:prstGeom>
          <a:noFill/>
          <a:ln w="28575">
            <a:solidFill>
              <a:schemeClr val="bg1"/>
            </a:solidFill>
          </a:ln>
          <a:effectLst>
            <a:outerShdw blurRad="63500" algn="ct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3.4.4 </a:t>
            </a:r>
            <a:r>
              <a:rPr lang="zh-CN" altLang="en-US" sz="1800"/>
              <a:t>录用通知</a:t>
            </a:r>
            <a:endParaRPr lang="zh-CN" altLang="zh-CN" sz="1800"/>
          </a:p>
        </p:txBody>
      </p:sp>
      <p:sp>
        <p:nvSpPr>
          <p:cNvPr id="11" name="文本框 7"/>
          <p:cNvSpPr txBox="1"/>
          <p:nvPr/>
        </p:nvSpPr>
        <p:spPr>
          <a:xfrm>
            <a:off x="966311" y="1283332"/>
            <a:ext cx="10695467" cy="701346"/>
          </a:xfrm>
          <a:prstGeom prst="rect">
            <a:avLst/>
          </a:prstGeom>
          <a:noFill/>
        </p:spPr>
        <p:txBody>
          <a:bodyPr wrap="square" rtlCol="0">
            <a:spAutoFit/>
          </a:bodyPr>
          <a:lstStyle/>
          <a:p>
            <a:pPr>
              <a:lnSpc>
                <a:spcPct val="130000"/>
              </a:lnSpc>
            </a:pPr>
            <a:r>
              <a:rPr lang="zh-CN" altLang="en-US" sz="1600">
                <a:solidFill>
                  <a:srgbClr val="404040"/>
                </a:solidFill>
                <a:latin typeface="微软雅黑" panose="020b0503020204020204" pitchFamily="34" charset="-122"/>
                <a:ea typeface="微软雅黑" panose="020b0503020204020204" pitchFamily="34" charset="-122"/>
              </a:rPr>
              <a:t>对于经审批经过确定录用的员工，由</a:t>
            </a:r>
            <a:r>
              <a:rPr lang="zh-CN" altLang="en-US" sz="1600" b="1">
                <a:solidFill>
                  <a:srgbClr val="0066FF"/>
                </a:solidFill>
                <a:latin typeface="微软雅黑" panose="020b0503020204020204" pitchFamily="34" charset="-122"/>
                <a:ea typeface="微软雅黑" panose="020b0503020204020204" pitchFamily="34" charset="-122"/>
              </a:rPr>
              <a:t>人力资源部统一向拟录用人员发出预录用通知书</a:t>
            </a:r>
            <a:r>
              <a:rPr lang="zh-CN" altLang="en-US" sz="1600">
                <a:solidFill>
                  <a:srgbClr val="404040"/>
                </a:solidFill>
                <a:latin typeface="微软雅黑" panose="020b0503020204020204" pitchFamily="34" charset="-122"/>
                <a:ea typeface="微软雅黑" panose="020b0503020204020204" pitchFamily="34" charset="-122"/>
              </a:rPr>
              <a:t>，并确定其具体入职日期，以便于准备新员工的入职办理与培训跟踪。</a:t>
            </a:r>
            <a:endParaRPr lang="zh-CN" altLang="en-US" sz="1600">
              <a:solidFill>
                <a:srgbClr val="404040"/>
              </a:solidFill>
              <a:latin typeface="微软雅黑" panose="020b0503020204020204" pitchFamily="34" charset="-122"/>
              <a:ea typeface="微软雅黑" panose="020b0503020204020204" pitchFamily="34" charset="-122"/>
            </a:endParaRPr>
          </a:p>
        </p:txBody>
      </p:sp>
      <p:sp>
        <p:nvSpPr>
          <p:cNvPr id="6" name="TextBox 17"/>
          <p:cNvSpPr txBox="1"/>
          <p:nvPr/>
        </p:nvSpPr>
        <p:spPr>
          <a:xfrm>
            <a:off x="966311" y="2780928"/>
            <a:ext cx="5852944"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在录用通知方面，最重要的原则是</a:t>
            </a:r>
            <a:r>
              <a:rPr lang="zh-CN" altLang="en-US" sz="1600" b="1">
                <a:solidFill>
                  <a:srgbClr val="FF0000"/>
                </a:solidFill>
                <a:latin typeface="微软雅黑" panose="020b0503020204020204" pitchFamily="34" charset="-122"/>
                <a:ea typeface="微软雅黑" panose="020b0503020204020204" pitchFamily="34" charset="-122"/>
              </a:rPr>
              <a:t>及时。</a:t>
            </a:r>
            <a:r>
              <a:rPr lang="zh-CN" altLang="en-US" sz="1600">
                <a:solidFill>
                  <a:srgbClr val="5F5E5C"/>
                </a:solidFill>
                <a:latin typeface="微软雅黑" panose="020b0503020204020204" pitchFamily="34" charset="-122"/>
                <a:ea typeface="微软雅黑" panose="020b0503020204020204" pitchFamily="34" charset="-122"/>
              </a:rPr>
              <a:t>要吸引优秀的应聘者必须行动迅速，不要让他们过久等待。优秀的应聘者也在挑选企业，如果录用决策花费太多的时间，就会使他们转移视线。迅速及时的决策等于再次告诉应聘者，企业对他们的兴趣很大。这样也会加强他们对职位的兴趣。</a:t>
            </a:r>
            <a:endParaRPr lang="zh-CN" altLang="en-US" sz="1600" b="1">
              <a:solidFill>
                <a:srgbClr val="E67819"/>
              </a:solidFill>
              <a:latin typeface="微软雅黑" panose="020b0503020204020204" pitchFamily="34" charset="-122"/>
              <a:ea typeface="微软雅黑" panose="020b0503020204020204" pitchFamily="34" charset="-122"/>
            </a:endParaRPr>
          </a:p>
        </p:txBody>
      </p:sp>
      <p:sp>
        <p:nvSpPr>
          <p:cNvPr id="7" name="TextBox 17"/>
          <p:cNvSpPr txBox="1"/>
          <p:nvPr/>
        </p:nvSpPr>
        <p:spPr>
          <a:xfrm>
            <a:off x="966311" y="4581128"/>
            <a:ext cx="5852944" cy="105259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在预录用通知书中，应该明确报到的</a:t>
            </a:r>
            <a:r>
              <a:rPr lang="zh-CN" altLang="en-US" sz="1600" b="1">
                <a:solidFill>
                  <a:srgbClr val="0066FF"/>
                </a:solidFill>
                <a:latin typeface="微软雅黑" panose="020b0503020204020204" pitchFamily="34" charset="-122"/>
                <a:ea typeface="微软雅黑" panose="020b0503020204020204" pitchFamily="34" charset="-122"/>
              </a:rPr>
              <a:t>时间</a:t>
            </a:r>
            <a:r>
              <a:rPr lang="zh-CN" altLang="en-US" sz="1600">
                <a:solidFill>
                  <a:srgbClr val="5F5E5C"/>
                </a:solidFill>
                <a:latin typeface="微软雅黑" panose="020b0503020204020204" pitchFamily="34" charset="-122"/>
                <a:ea typeface="微软雅黑" panose="020b0503020204020204" pitchFamily="34" charset="-122"/>
              </a:rPr>
              <a:t>和</a:t>
            </a:r>
            <a:r>
              <a:rPr lang="zh-CN" altLang="en-US" sz="1600" b="1">
                <a:solidFill>
                  <a:srgbClr val="0066FF"/>
                </a:solidFill>
                <a:latin typeface="微软雅黑" panose="020b0503020204020204" pitchFamily="34" charset="-122"/>
                <a:ea typeface="微软雅黑" panose="020b0503020204020204" pitchFamily="34" charset="-122"/>
              </a:rPr>
              <a:t>地点</a:t>
            </a:r>
            <a:r>
              <a:rPr lang="zh-CN" altLang="en-US" sz="1600">
                <a:solidFill>
                  <a:srgbClr val="5F5E5C"/>
                </a:solidFill>
                <a:latin typeface="微软雅黑" panose="020b0503020204020204" pitchFamily="34" charset="-122"/>
                <a:ea typeface="微软雅黑" panose="020b0503020204020204" pitchFamily="34" charset="-122"/>
              </a:rPr>
              <a:t>，应该附录</a:t>
            </a:r>
            <a:r>
              <a:rPr lang="zh-CN" altLang="en-US" sz="1600" b="1">
                <a:solidFill>
                  <a:srgbClr val="0066FF"/>
                </a:solidFill>
                <a:latin typeface="微软雅黑" panose="020b0503020204020204" pitchFamily="34" charset="-122"/>
                <a:ea typeface="微软雅黑" panose="020b0503020204020204" pitchFamily="34" charset="-122"/>
              </a:rPr>
              <a:t>如何抵达报到地点的详细说明</a:t>
            </a:r>
            <a:r>
              <a:rPr lang="zh-CN" altLang="en-US" sz="1600">
                <a:solidFill>
                  <a:srgbClr val="5F5E5C"/>
                </a:solidFill>
                <a:latin typeface="微软雅黑" panose="020b0503020204020204" pitchFamily="34" charset="-122"/>
                <a:ea typeface="微软雅黑" panose="020b0503020204020204" pitchFamily="34" charset="-122"/>
              </a:rPr>
              <a:t>和</a:t>
            </a:r>
            <a:r>
              <a:rPr lang="zh-CN" altLang="en-US" sz="1600" b="1">
                <a:solidFill>
                  <a:srgbClr val="0066FF"/>
                </a:solidFill>
                <a:latin typeface="微软雅黑" panose="020b0503020204020204" pitchFamily="34" charset="-122"/>
                <a:ea typeface="微软雅黑" panose="020b0503020204020204" pitchFamily="34" charset="-122"/>
              </a:rPr>
              <a:t>其他应该说明的信息</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当然还不要忘记欢迎新员工加人企业。</a:t>
            </a:r>
            <a:endParaRPr lang="zh-CN" altLang="en-US" sz="1600" b="1">
              <a:solidFill>
                <a:srgbClr val="0066FF"/>
              </a:solidFill>
              <a:latin typeface="微软雅黑" panose="020b0503020204020204" pitchFamily="34" charset="-122"/>
              <a:ea typeface="微软雅黑" panose="020b0503020204020204" pitchFamily="34" charset="-122"/>
            </a:endParaRPr>
          </a:p>
        </p:txBody>
      </p:sp>
      <p:pic>
        <p:nvPicPr>
          <p:cNvPr id="8" name="Picture 2" descr="C:\Documents and Settings\t11318\桌面\32.jpg.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21143460">
            <a:off x="7055633" y="2744845"/>
            <a:ext cx="4445637" cy="2778322"/>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par>
                                <p:cTn id="14" presetID="2" presetClass="entr" presetSubtype="2" decel="10000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1+#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6"/>
          <p:cNvSpPr txBox="1"/>
          <p:nvPr/>
        </p:nvSpPr>
        <p:spPr>
          <a:xfrm>
            <a:off x="1058616" y="1340768"/>
            <a:ext cx="10755560" cy="1052596"/>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招聘的评估是评估招聘费用的使用情况，检验招聘成果与方法的有效性，从而节省开支，改进招聘方法。评估的三个维度是：</a:t>
            </a:r>
            <a:r>
              <a:rPr lang="zh-CN" altLang="en-US" sz="1600" b="1">
                <a:solidFill>
                  <a:srgbClr val="0066FF"/>
                </a:solidFill>
                <a:latin typeface="微软雅黑" panose="020b0503020204020204" pitchFamily="34" charset="-122"/>
                <a:ea typeface="微软雅黑" panose="020b0503020204020204" pitchFamily="34" charset="-122"/>
              </a:rPr>
              <a:t>成本效益评估；数量质量评估；信度效度评估</a:t>
            </a:r>
            <a:r>
              <a:rPr lang="zh-CN" altLang="en-US" sz="1600">
                <a:solidFill>
                  <a:srgbClr val="5F5E5C"/>
                </a:solidFill>
                <a:latin typeface="微软雅黑" panose="020b0503020204020204" pitchFamily="34" charset="-122"/>
                <a:ea typeface="微软雅黑" panose="020b0503020204020204" pitchFamily="34" charset="-122"/>
              </a:rPr>
              <a:t>（此部分比较枯燥乏味，就不再一一阐述，大家可找度娘去了解下哈）。评估工作一般由人力资源部在</a:t>
            </a:r>
            <a:r>
              <a:rPr lang="zh-CN" altLang="en-US" sz="1600" b="1">
                <a:solidFill>
                  <a:srgbClr val="0066FF"/>
                </a:solidFill>
                <a:latin typeface="微软雅黑" panose="020b0503020204020204" pitchFamily="34" charset="-122"/>
                <a:ea typeface="微软雅黑" panose="020b0503020204020204" pitchFamily="34" charset="-122"/>
              </a:rPr>
              <a:t>每年的</a:t>
            </a:r>
            <a:r>
              <a:rPr lang="en-US" altLang="zh-CN" sz="1600" b="1">
                <a:solidFill>
                  <a:srgbClr val="0066FF"/>
                </a:solidFill>
                <a:latin typeface="微软雅黑" panose="020b0503020204020204" pitchFamily="34" charset="-122"/>
                <a:ea typeface="微软雅黑" panose="020b0503020204020204" pitchFamily="34" charset="-122"/>
              </a:rPr>
              <a:t>12</a:t>
            </a:r>
            <a:r>
              <a:rPr lang="zh-CN" altLang="en-US" sz="1600" b="1">
                <a:solidFill>
                  <a:srgbClr val="0066FF"/>
                </a:solidFill>
                <a:latin typeface="微软雅黑" panose="020b0503020204020204" pitchFamily="34" charset="-122"/>
                <a:ea typeface="微软雅黑" panose="020b0503020204020204" pitchFamily="34" charset="-122"/>
              </a:rPr>
              <a:t>月份撰写年度招聘工作总结报告时</a:t>
            </a:r>
            <a:r>
              <a:rPr lang="zh-CN" altLang="en-US" sz="1600">
                <a:solidFill>
                  <a:srgbClr val="5F5E5C"/>
                </a:solidFill>
                <a:latin typeface="微软雅黑" panose="020b0503020204020204" pitchFamily="34" charset="-122"/>
                <a:ea typeface="微软雅黑" panose="020b0503020204020204" pitchFamily="34" charset="-122"/>
              </a:rPr>
              <a:t>开展。</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7" name="TextBox 17"/>
          <p:cNvSpPr txBox="1"/>
          <p:nvPr/>
        </p:nvSpPr>
        <p:spPr>
          <a:xfrm>
            <a:off x="966311" y="3288349"/>
            <a:ext cx="4628808" cy="2012859"/>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年度招聘工作总结主要包含：</a:t>
            </a:r>
            <a:r>
              <a:rPr lang="zh-CN" altLang="en-US" sz="1600" b="1">
                <a:solidFill>
                  <a:srgbClr val="0066FF"/>
                </a:solidFill>
                <a:latin typeface="微软雅黑" panose="020b0503020204020204" pitchFamily="34" charset="-122"/>
                <a:ea typeface="微软雅黑" panose="020b0503020204020204" pitchFamily="34" charset="-122"/>
              </a:rPr>
              <a:t>招聘管理工作的完善情况</a:t>
            </a:r>
            <a:r>
              <a:rPr lang="zh-CN" altLang="en-US" sz="1600">
                <a:solidFill>
                  <a:srgbClr val="5F5E5C"/>
                </a:solidFill>
                <a:latin typeface="微软雅黑" panose="020b0503020204020204" pitchFamily="34" charset="-122"/>
                <a:ea typeface="微软雅黑" panose="020b0503020204020204" pitchFamily="34" charset="-122"/>
              </a:rPr>
              <a:t>（招聘管理办法、人才推荐管理办法等制度规范类文件的完善情况、招聘队伍的建设情况、培训渠道的拓展情况）、</a:t>
            </a:r>
            <a:r>
              <a:rPr lang="zh-CN" altLang="en-US" sz="1600" b="1">
                <a:solidFill>
                  <a:srgbClr val="0066FF"/>
                </a:solidFill>
                <a:latin typeface="微软雅黑" panose="020b0503020204020204" pitchFamily="34" charset="-122"/>
                <a:ea typeface="微软雅黑" panose="020b0503020204020204" pitchFamily="34" charset="-122"/>
              </a:rPr>
              <a:t>年度招聘计划的执行情况及分析</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招聘效果评估及分析</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来年招聘工作初步展望</a:t>
            </a:r>
            <a:r>
              <a:rPr lang="zh-CN" altLang="en-US" sz="1600">
                <a:solidFill>
                  <a:srgbClr val="5F5E5C"/>
                </a:solidFill>
                <a:latin typeface="微软雅黑" panose="020b0503020204020204" pitchFamily="34" charset="-122"/>
                <a:ea typeface="微软雅黑" panose="020b0503020204020204" pitchFamily="34" charset="-122"/>
              </a:rPr>
              <a:t>等内容。</a:t>
            </a:r>
            <a:endParaRPr lang="zh-CN" altLang="en-US" sz="1600" b="1">
              <a:solidFill>
                <a:srgbClr val="E67819"/>
              </a:solidFill>
              <a:latin typeface="微软雅黑" panose="020b0503020204020204" pitchFamily="34" charset="-122"/>
              <a:ea typeface="微软雅黑" panose="020b0503020204020204" pitchFamily="34" charset="-122"/>
            </a:endParaRPr>
          </a:p>
        </p:txBody>
      </p:sp>
      <p:sp>
        <p:nvSpPr>
          <p:cNvPr id="13" name="TextBox 17"/>
          <p:cNvSpPr txBox="1"/>
          <p:nvPr/>
        </p:nvSpPr>
        <p:spPr>
          <a:xfrm>
            <a:off x="7047157" y="5949280"/>
            <a:ext cx="2885932" cy="417358"/>
          </a:xfrm>
          <a:prstGeom prst="rect">
            <a:avLst/>
          </a:prstGeom>
          <a:noFill/>
        </p:spPr>
        <p:txBody>
          <a:bodyPr wrap="square" rtlCol="0">
            <a:spAutoFit/>
          </a:bodyPr>
          <a:lstStyle/>
          <a:p>
            <a:pPr algn="ctr">
              <a:lnSpc>
                <a:spcPct val="130000"/>
              </a:lnSpc>
            </a:pPr>
            <a:r>
              <a:rPr lang="zh-CN" altLang="en-US" b="1">
                <a:solidFill>
                  <a:srgbClr val="5F5E5C"/>
                </a:solidFill>
                <a:latin typeface="微软雅黑" panose="020b0503020204020204" pitchFamily="34" charset="-122"/>
                <a:ea typeface="微软雅黑" panose="020b0503020204020204" pitchFamily="34" charset="-122"/>
              </a:rPr>
              <a:t>招聘评估的三个维度</a:t>
            </a:r>
            <a:endParaRPr lang="zh-CN" altLang="en-US" b="1">
              <a:solidFill>
                <a:srgbClr val="E67819"/>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6920831" y="2924944"/>
            <a:ext cx="1800000" cy="1800000"/>
            <a:chOff x="6920831" y="2924944"/>
            <a:chExt cx="1800000" cy="1800000"/>
          </a:xfrm>
        </p:grpSpPr>
        <p:sp>
          <p:nvSpPr>
            <p:cNvPr id="4" name="椭圆 3"/>
            <p:cNvSpPr/>
            <p:nvPr/>
          </p:nvSpPr>
          <p:spPr>
            <a:xfrm>
              <a:off x="6920831" y="2924944"/>
              <a:ext cx="1800000" cy="1800000"/>
            </a:xfrm>
            <a:prstGeom prst="ellipse">
              <a:avLst/>
            </a:prstGeom>
            <a:solidFill>
              <a:srgbClr val="8BAB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7"/>
            <p:cNvSpPr txBox="1"/>
            <p:nvPr/>
          </p:nvSpPr>
          <p:spPr>
            <a:xfrm>
              <a:off x="7077838" y="3410026"/>
              <a:ext cx="1181577" cy="777457"/>
            </a:xfrm>
            <a:prstGeom prst="rect">
              <a:avLst/>
            </a:prstGeom>
            <a:noFill/>
          </p:spPr>
          <p:txBody>
            <a:bodyPr wrap="square" rtlCol="0">
              <a:spAutoFit/>
            </a:bodyPr>
            <a:lstStyle/>
            <a:p>
              <a:pPr algn="ctr">
                <a:lnSpc>
                  <a:spcPct val="130000"/>
                </a:lnSpc>
              </a:pPr>
              <a:r>
                <a:rPr lang="zh-CN" altLang="en-US" b="1">
                  <a:solidFill>
                    <a:schemeClr val="bg1"/>
                  </a:solidFill>
                  <a:latin typeface="微软雅黑" panose="020b0503020204020204" pitchFamily="34" charset="-122"/>
                  <a:ea typeface="微软雅黑" panose="020b0503020204020204" pitchFamily="34" charset="-122"/>
                </a:rPr>
                <a:t>成本效益评估</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259415" y="2924944"/>
            <a:ext cx="1800000" cy="1800000"/>
            <a:chOff x="8259415" y="2924944"/>
            <a:chExt cx="1800000" cy="1800000"/>
          </a:xfrm>
        </p:grpSpPr>
        <p:sp>
          <p:nvSpPr>
            <p:cNvPr id="11" name="椭圆 10"/>
            <p:cNvSpPr>
              <a:spLocks noChangeAspect="1"/>
            </p:cNvSpPr>
            <p:nvPr/>
          </p:nvSpPr>
          <p:spPr>
            <a:xfrm>
              <a:off x="8259415" y="2924944"/>
              <a:ext cx="1800000" cy="1800000"/>
            </a:xfrm>
            <a:prstGeom prst="ellipse">
              <a:avLst/>
            </a:prstGeom>
            <a:solidFill>
              <a:srgbClr val="FF85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7"/>
            <p:cNvSpPr txBox="1"/>
            <p:nvPr/>
          </p:nvSpPr>
          <p:spPr>
            <a:xfrm>
              <a:off x="8720831" y="3410026"/>
              <a:ext cx="1181577" cy="777457"/>
            </a:xfrm>
            <a:prstGeom prst="rect">
              <a:avLst/>
            </a:prstGeom>
            <a:noFill/>
          </p:spPr>
          <p:txBody>
            <a:bodyPr wrap="square" rtlCol="0">
              <a:spAutoFit/>
            </a:bodyPr>
            <a:lstStyle/>
            <a:p>
              <a:pPr algn="ctr">
                <a:lnSpc>
                  <a:spcPct val="130000"/>
                </a:lnSpc>
              </a:pPr>
              <a:r>
                <a:rPr lang="zh-CN" altLang="en-US" b="1">
                  <a:solidFill>
                    <a:schemeClr val="bg1"/>
                  </a:solidFill>
                  <a:latin typeface="微软雅黑" panose="020b0503020204020204" pitchFamily="34" charset="-122"/>
                  <a:ea typeface="微软雅黑" panose="020b0503020204020204" pitchFamily="34" charset="-122"/>
                </a:rPr>
                <a:t>数量质量评估</a:t>
              </a:r>
              <a:endParaRPr lang="zh-CN" altLang="en-US" b="1">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7590123" y="4077072"/>
            <a:ext cx="1800000" cy="1800000"/>
            <a:chOff x="7590123" y="4077072"/>
            <a:chExt cx="1800000" cy="1800000"/>
          </a:xfrm>
        </p:grpSpPr>
        <p:sp>
          <p:nvSpPr>
            <p:cNvPr id="12" name="椭圆 11"/>
            <p:cNvSpPr/>
            <p:nvPr/>
          </p:nvSpPr>
          <p:spPr>
            <a:xfrm>
              <a:off x="7590123" y="4077072"/>
              <a:ext cx="1800000" cy="1800000"/>
            </a:xfrm>
            <a:prstGeom prst="ellipse">
              <a:avLst/>
            </a:prstGeom>
            <a:solidFill>
              <a:srgbClr val="0066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17"/>
            <p:cNvSpPr txBox="1"/>
            <p:nvPr/>
          </p:nvSpPr>
          <p:spPr>
            <a:xfrm>
              <a:off x="7899334" y="4739775"/>
              <a:ext cx="1181577" cy="777457"/>
            </a:xfrm>
            <a:prstGeom prst="rect">
              <a:avLst/>
            </a:prstGeom>
            <a:noFill/>
          </p:spPr>
          <p:txBody>
            <a:bodyPr wrap="square" rtlCol="0">
              <a:spAutoFit/>
            </a:bodyPr>
            <a:lstStyle/>
            <a:p>
              <a:pPr algn="ctr">
                <a:lnSpc>
                  <a:spcPct val="130000"/>
                </a:lnSpc>
              </a:pPr>
              <a:r>
                <a:rPr lang="zh-CN" altLang="en-US" b="1">
                  <a:solidFill>
                    <a:schemeClr val="bg1"/>
                  </a:solidFill>
                  <a:latin typeface="微软雅黑" panose="020b0503020204020204" pitchFamily="34" charset="-122"/>
                  <a:ea typeface="微软雅黑" panose="020b0503020204020204" pitchFamily="34" charset="-122"/>
                </a:rPr>
                <a:t>信度效度评估</a:t>
              </a:r>
              <a:endParaRPr lang="zh-CN" altLang="en-US"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par>
                                <p:cTn id="19" presetID="2" presetClass="entr" presetSubtype="2" decel="100000" fill="hold" nodeType="withEffect">
                                  <p:stCondLst>
                                    <p:cond delay="2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4" decel="100000" fill="hold" nodeType="withEffect">
                                  <p:stCondLst>
                                    <p:cond delay="4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nodeType="afterGroup">
                            <p:stCondLst>
                              <p:cond delay="1900"/>
                            </p:stCondLst>
                            <p:childTnLst>
                              <p:par>
                                <p:cTn id="28" presetID="2" presetClass="entr" presetSubtype="4"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Ls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6729"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5627"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3833"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5102"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7833"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4063" y="155928"/>
            <a:ext cx="3809589" cy="1904794"/>
          </a:xfrm>
          <a:prstGeom prst="rect">
            <a:avLst/>
          </a:prstGeom>
          <a:noFill/>
          <a:ln w="9525">
            <a:noFill/>
          </a:ln>
        </p:spPr>
      </p:pic>
    </p:spTree>
  </p:cSld>
  <p:clrMapOvr>
    <a:masterClrMapping/>
  </p:clrMapOvr>
  <p:transition spd="med" advClick="0" advTm="0">
    <p:push dir="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1084470" y="2420888"/>
            <a:ext cx="5760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6311" y="2636912"/>
            <a:ext cx="5564912" cy="137268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招聘工作的好坏关乎一个单位的生死存亡。招聘处于人力资源管理价值链的前端：这意味着</a:t>
            </a:r>
            <a:r>
              <a:rPr lang="zh-CN" altLang="en-US" sz="1600" b="1">
                <a:solidFill>
                  <a:srgbClr val="FF0000"/>
                </a:solidFill>
                <a:latin typeface="微软雅黑" panose="020b0503020204020204" pitchFamily="34" charset="-122"/>
                <a:ea typeface="微软雅黑" panose="020b0503020204020204" pitchFamily="34" charset="-122"/>
              </a:rPr>
              <a:t>假如企业在招聘这一关犯了错误，将会在后期为这一错误付出巨大的代价。</a:t>
            </a:r>
            <a:r>
              <a:rPr lang="zh-CN" altLang="en-US" sz="1600">
                <a:solidFill>
                  <a:srgbClr val="5F5E5C"/>
                </a:solidFill>
                <a:latin typeface="微软雅黑" panose="020b0503020204020204" pitchFamily="34" charset="-122"/>
                <a:ea typeface="微软雅黑" panose="020b0503020204020204" pitchFamily="34" charset="-122"/>
              </a:rPr>
              <a:t>招聘几乎是每家企业日复一日，年复一年要不断开展的工作。</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6310" y="4194457"/>
            <a:ext cx="5564911"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招聘一个人的成本，除了招聘</a:t>
            </a:r>
            <a:r>
              <a:rPr lang="zh-CN" altLang="en-US" sz="1600" b="1">
                <a:solidFill>
                  <a:srgbClr val="0066FF"/>
                </a:solidFill>
                <a:latin typeface="微软雅黑" panose="020b0503020204020204" pitchFamily="34" charset="-122"/>
                <a:ea typeface="微软雅黑" panose="020b0503020204020204" pitchFamily="34" charset="-122"/>
              </a:rPr>
              <a:t>广告发布的费用</a:t>
            </a:r>
            <a:r>
              <a:rPr lang="zh-CN" altLang="en-US" sz="1600">
                <a:solidFill>
                  <a:srgbClr val="5F5E5C"/>
                </a:solidFill>
                <a:latin typeface="微软雅黑" panose="020b0503020204020204" pitchFamily="34" charset="-122"/>
                <a:ea typeface="微软雅黑" panose="020b0503020204020204" pitchFamily="34" charset="-122"/>
              </a:rPr>
              <a:t>、面试官的</a:t>
            </a:r>
            <a:r>
              <a:rPr lang="zh-CN" altLang="en-US" sz="1600" b="1">
                <a:solidFill>
                  <a:srgbClr val="0066FF"/>
                </a:solidFill>
                <a:latin typeface="微软雅黑" panose="020b0503020204020204" pitchFamily="34" charset="-122"/>
                <a:ea typeface="微软雅黑" panose="020b0503020204020204" pitchFamily="34" charset="-122"/>
              </a:rPr>
              <a:t>时间成本</a:t>
            </a:r>
            <a:r>
              <a:rPr lang="zh-CN" altLang="en-US" sz="1600">
                <a:solidFill>
                  <a:srgbClr val="5F5E5C"/>
                </a:solidFill>
                <a:latin typeface="微软雅黑" panose="020b0503020204020204" pitchFamily="34" charset="-122"/>
                <a:ea typeface="微软雅黑" panose="020b0503020204020204" pitchFamily="34" charset="-122"/>
              </a:rPr>
              <a:t>、</a:t>
            </a:r>
            <a:r>
              <a:rPr lang="zh-CN" altLang="en-US" sz="1600" b="1">
                <a:solidFill>
                  <a:srgbClr val="0066FF"/>
                </a:solidFill>
                <a:latin typeface="微软雅黑" panose="020b0503020204020204" pitchFamily="34" charset="-122"/>
                <a:ea typeface="微软雅黑" panose="020b0503020204020204" pitchFamily="34" charset="-122"/>
              </a:rPr>
              <a:t>培训</a:t>
            </a:r>
            <a:r>
              <a:rPr lang="zh-CN" altLang="en-US" sz="1600">
                <a:solidFill>
                  <a:srgbClr val="5F5E5C"/>
                </a:solidFill>
                <a:latin typeface="微软雅黑" panose="020b0503020204020204" pitchFamily="34" charset="-122"/>
                <a:ea typeface="微软雅黑" panose="020b0503020204020204" pitchFamily="34" charset="-122"/>
              </a:rPr>
              <a:t>上岗的成本等能够计算出的成本外，还包括招聘失败导致的企业核心</a:t>
            </a:r>
            <a:r>
              <a:rPr lang="zh-CN" altLang="en-US" sz="1600" b="1">
                <a:solidFill>
                  <a:srgbClr val="0066FF"/>
                </a:solidFill>
                <a:latin typeface="微软雅黑" panose="020b0503020204020204" pitchFamily="34" charset="-122"/>
                <a:ea typeface="微软雅黑" panose="020b0503020204020204" pitchFamily="34" charset="-122"/>
              </a:rPr>
              <a:t>信息的流失</a:t>
            </a:r>
            <a:r>
              <a:rPr lang="zh-CN" altLang="en-US" sz="1600">
                <a:solidFill>
                  <a:srgbClr val="5F5E5C"/>
                </a:solidFill>
                <a:latin typeface="微软雅黑" panose="020b0503020204020204" pitchFamily="34" charset="-122"/>
                <a:ea typeface="微软雅黑" panose="020b0503020204020204" pitchFamily="34" charset="-122"/>
              </a:rPr>
              <a:t>、解雇员工产生的劳动</a:t>
            </a:r>
            <a:r>
              <a:rPr lang="zh-CN" altLang="en-US" sz="1600" b="1">
                <a:solidFill>
                  <a:srgbClr val="0066FF"/>
                </a:solidFill>
                <a:latin typeface="微软雅黑" panose="020b0503020204020204" pitchFamily="34" charset="-122"/>
                <a:ea typeface="微软雅黑" panose="020b0503020204020204" pitchFamily="34" charset="-122"/>
              </a:rPr>
              <a:t>仲裁纠纷</a:t>
            </a:r>
            <a:r>
              <a:rPr lang="zh-CN" altLang="en-US" sz="1600">
                <a:solidFill>
                  <a:srgbClr val="5F5E5C"/>
                </a:solidFill>
                <a:latin typeface="微软雅黑" panose="020b0503020204020204" pitchFamily="34" charset="-122"/>
                <a:ea typeface="微软雅黑" panose="020b0503020204020204" pitchFamily="34" charset="-122"/>
              </a:rPr>
              <a:t>、能力不适岗导致的</a:t>
            </a:r>
            <a:r>
              <a:rPr lang="zh-CN" altLang="en-US" sz="1600" b="1">
                <a:solidFill>
                  <a:srgbClr val="0066FF"/>
                </a:solidFill>
                <a:latin typeface="微软雅黑" panose="020b0503020204020204" pitchFamily="34" charset="-122"/>
                <a:ea typeface="微软雅黑" panose="020b0503020204020204" pitchFamily="34" charset="-122"/>
              </a:rPr>
              <a:t>工作耽搁</a:t>
            </a:r>
            <a:r>
              <a:rPr lang="zh-CN" altLang="en-US" sz="1600">
                <a:solidFill>
                  <a:srgbClr val="5F5E5C"/>
                </a:solidFill>
                <a:latin typeface="微软雅黑" panose="020b0503020204020204" pitchFamily="34" charset="-122"/>
                <a:ea typeface="微软雅黑" panose="020b0503020204020204" pitchFamily="34" charset="-122"/>
              </a:rPr>
              <a:t>等，这些成本和损失都是无法用金钱衡量的。</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6311" y="836712"/>
            <a:ext cx="5276878" cy="417358"/>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1</a:t>
            </a:r>
            <a:r>
              <a:rPr lang="zh-CN" altLang="en-US" sz="1800"/>
              <a:t>、招错人带来的代价</a:t>
            </a:r>
            <a:endParaRPr lang="zh-CN" altLang="zh-CN" sz="1800"/>
          </a:p>
        </p:txBody>
      </p:sp>
      <p:sp>
        <p:nvSpPr>
          <p:cNvPr id="2" name="矩形 1"/>
          <p:cNvSpPr/>
          <p:nvPr/>
        </p:nvSpPr>
        <p:spPr>
          <a:xfrm>
            <a:off x="966311" y="1361152"/>
            <a:ext cx="10847865" cy="400110"/>
          </a:xfrm>
          <a:prstGeom prst="rect">
            <a:avLst/>
          </a:prstGeom>
        </p:spPr>
        <p:txBody>
          <a:bodyPr wrap="square">
            <a:spAutoFit/>
          </a:bodyPr>
          <a:lstStyle/>
          <a:p>
            <a:r>
              <a:rPr lang="zh-CN" altLang="en-US" b="1">
                <a:solidFill>
                  <a:srgbClr val="5F5E5C"/>
                </a:solidFill>
                <a:latin typeface="微软雅黑" panose="020b0503020204020204" pitchFamily="34" charset="-122"/>
                <a:ea typeface="微软雅黑" panose="020b0503020204020204" pitchFamily="34" charset="-122"/>
              </a:rPr>
              <a:t>杰克</a:t>
            </a:r>
            <a:r>
              <a:rPr lang="en-US" altLang="zh-CN" b="1">
                <a:solidFill>
                  <a:srgbClr val="5F5E5C"/>
                </a:solidFill>
                <a:latin typeface="微软雅黑" panose="020b0503020204020204" pitchFamily="34" charset="-122"/>
                <a:ea typeface="微软雅黑" panose="020b0503020204020204" pitchFamily="34" charset="-122"/>
              </a:rPr>
              <a:t>.</a:t>
            </a:r>
            <a:r>
              <a:rPr lang="zh-CN" altLang="en-US" b="1">
                <a:solidFill>
                  <a:srgbClr val="5F5E5C"/>
                </a:solidFill>
                <a:latin typeface="微软雅黑" panose="020b0503020204020204" pitchFamily="34" charset="-122"/>
                <a:ea typeface="微软雅黑" panose="020b0503020204020204" pitchFamily="34" charset="-122"/>
              </a:rPr>
              <a:t>韦尔奇说，“</a:t>
            </a:r>
            <a:r>
              <a:rPr lang="zh-CN" altLang="en-US" sz="2000" b="1">
                <a:solidFill>
                  <a:srgbClr val="0066FF"/>
                </a:solidFill>
                <a:latin typeface="微软雅黑" panose="020b0503020204020204" pitchFamily="34" charset="-122"/>
                <a:ea typeface="微软雅黑" panose="020b0503020204020204" pitchFamily="34" charset="-122"/>
              </a:rPr>
              <a:t>我们所能做的一切就是把赌注押在我们所挑选的人的身上</a:t>
            </a:r>
            <a:r>
              <a:rPr lang="zh-CN" altLang="en-US" b="1">
                <a:solidFill>
                  <a:srgbClr val="5F5E5C"/>
                </a:solidFill>
                <a:latin typeface="微软雅黑" panose="020b0503020204020204" pitchFamily="34" charset="-122"/>
                <a:ea typeface="微软雅黑" panose="020b0503020204020204" pitchFamily="34" charset="-122"/>
              </a:rPr>
              <a:t>”。</a:t>
            </a:r>
            <a:endParaRPr lang="zh-CN" altLang="en-US" b="1">
              <a:solidFill>
                <a:srgbClr val="5F5E5C"/>
              </a:solidFill>
              <a:latin typeface="微软雅黑" panose="020b0503020204020204" pitchFamily="34" charset="-122"/>
              <a:ea typeface="微软雅黑" panose="020b0503020204020204" pitchFamily="34" charset="-122"/>
            </a:endParaRPr>
          </a:p>
        </p:txBody>
      </p:sp>
      <p:pic>
        <p:nvPicPr>
          <p:cNvPr id="13" name="Picture 2" descr="F:\360云盘\02-个人资料\！PPT图片及版面资源\06-PPT精选插图\02-商务\154429-1205051F2319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7248" y="2036540"/>
            <a:ext cx="5066928" cy="3840732"/>
          </a:xfrm>
          <a:prstGeom prst="round2DiagRect">
            <a:avLst>
              <a:gd name="adj1" fmla="val 0"/>
              <a:gd name="adj2" fmla="val 0"/>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0" name="Picture 3" descr="C:\Documents and Settings\t11318\桌面\xpic5155.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90462" y="2019416"/>
            <a:ext cx="5323714" cy="3992786"/>
          </a:xfrm>
          <a:prstGeom prst="round2DiagRect">
            <a:avLst>
              <a:gd name="adj1" fmla="val 0"/>
              <a:gd name="adj2" fmla="val 0"/>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矩形 13"/>
          <p:cNvSpPr/>
          <p:nvPr/>
        </p:nvSpPr>
        <p:spPr>
          <a:xfrm>
            <a:off x="1058615" y="5858704"/>
            <a:ext cx="5760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6311" y="1988840"/>
            <a:ext cx="5420896" cy="137268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有位作家在家写稿时，四岁儿子吵着要他陪。作家很烦，就将一本杂志的封底撕碎，对他儿子说：“ 你先将这上面的世界地图拼完整，爸爸就陪你玩。”过了不到五分钟，儿子又来拖他的手说：“爸爸我拼好了，陪我玩！”。</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6310" y="3717032"/>
            <a:ext cx="5420897" cy="2012859"/>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作家很生气：“小孩子要玩是可以理解的，但如果说谎话就不好了。怎么可能这么快就拼好世界地图！儿子非常委屈：“可是我真的拼好了呀！” 作家一看，果然如此：不会吧？家里出现了神童？他非常好奇地问：“你是怎么做到的？”儿子说：“世界地图的背面是一个人的头像。我反过来拼，</a:t>
            </a:r>
            <a:r>
              <a:rPr lang="zh-CN" altLang="en-US" sz="1600" b="1">
                <a:solidFill>
                  <a:srgbClr val="0066FF"/>
                </a:solidFill>
                <a:latin typeface="微软雅黑" panose="020b0503020204020204" pitchFamily="34" charset="-122"/>
                <a:ea typeface="微软雅黑" panose="020b0503020204020204" pitchFamily="34" charset="-122"/>
              </a:rPr>
              <a:t>只要这个人对了，世界也就对了。</a:t>
            </a:r>
            <a:r>
              <a:rPr lang="zh-CN" altLang="en-US" sz="1600">
                <a:solidFill>
                  <a:srgbClr val="5F5E5C"/>
                </a:solidFill>
                <a:latin typeface="微软雅黑" panose="020b0503020204020204" pitchFamily="34" charset="-122"/>
                <a:ea typeface="微软雅黑" panose="020b0503020204020204" pitchFamily="34" charset="-122"/>
              </a:rPr>
              <a:t>”</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2</a:t>
            </a:r>
            <a:r>
              <a:rPr lang="zh-CN" altLang="en-US" sz="1800"/>
              <a:t>、人对，世界就对了</a:t>
            </a:r>
            <a:endParaRPr lang="zh-CN" altLang="zh-CN" sz="1800"/>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Picture 3" descr="F:\360云盘\02-个人资料\！PPT图片及版面资源\06-PPT精选插图\03-人物\235082-13010QQ33043.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4470" y="1556792"/>
            <a:ext cx="10729706" cy="4762019"/>
          </a:xfrm>
          <a:prstGeom prst="rect">
            <a:avLst/>
          </a:prstGeom>
          <a:noFill/>
          <a:ln w="28575">
            <a:solidFill>
              <a:schemeClr val="bg1"/>
            </a:solidFill>
          </a:ln>
          <a:effectLst>
            <a:outerShdw blurRad="635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矩形 13"/>
          <p:cNvSpPr/>
          <p:nvPr/>
        </p:nvSpPr>
        <p:spPr>
          <a:xfrm>
            <a:off x="1084470" y="5009006"/>
            <a:ext cx="10729705" cy="1156298"/>
          </a:xfrm>
          <a:prstGeom prst="rect">
            <a:avLst/>
          </a:prstGeom>
          <a:solidFill>
            <a:srgbClr val="0066FF">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6"/>
          <p:cNvSpPr txBox="1"/>
          <p:nvPr/>
        </p:nvSpPr>
        <p:spPr>
          <a:xfrm>
            <a:off x="1202631" y="5060857"/>
            <a:ext cx="10513168" cy="1052596"/>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人力资源管理的终极目标就是将合适的人放在合适的位置上做正确的事。实现企业经营目标的关键是人，</a:t>
            </a:r>
            <a:r>
              <a:rPr lang="zh-CN" altLang="en-US" sz="1600" b="1">
                <a:solidFill>
                  <a:schemeClr val="bg1"/>
                </a:solidFill>
                <a:latin typeface="微软雅黑" panose="020b0503020204020204" pitchFamily="34" charset="-122"/>
                <a:ea typeface="微软雅黑" panose="020b0503020204020204" pitchFamily="34" charset="-122"/>
              </a:rPr>
              <a:t>决策用人是企业最大的风险，解决风险的关键是有效招聘</a:t>
            </a:r>
            <a:r>
              <a:rPr lang="zh-CN" altLang="en-US" sz="1600">
                <a:solidFill>
                  <a:schemeClr val="bg1"/>
                </a:solidFill>
                <a:latin typeface="微软雅黑" panose="020b0503020204020204" pitchFamily="34" charset="-122"/>
                <a:ea typeface="微软雅黑" panose="020b0503020204020204" pitchFamily="34" charset="-122"/>
              </a:rPr>
              <a:t>。据研究：错误选拔所造成的损失约占职务年薪的</a:t>
            </a:r>
            <a:r>
              <a:rPr lang="en-US" altLang="zh-CN" sz="1600">
                <a:solidFill>
                  <a:schemeClr val="bg1"/>
                </a:solidFill>
                <a:latin typeface="微软雅黑" panose="020b0503020204020204" pitchFamily="34" charset="-122"/>
                <a:ea typeface="微软雅黑" panose="020b0503020204020204" pitchFamily="34" charset="-122"/>
              </a:rPr>
              <a:t>50%</a:t>
            </a:r>
            <a:r>
              <a:rPr lang="zh-CN" altLang="en-US" sz="1600">
                <a:solidFill>
                  <a:schemeClr val="bg1"/>
                </a:solidFill>
                <a:latin typeface="微软雅黑" panose="020b0503020204020204" pitchFamily="34" charset="-122"/>
                <a:ea typeface="微软雅黑" panose="020b0503020204020204" pitchFamily="34" charset="-122"/>
              </a:rPr>
              <a:t>左右，而出色的员工可以比普通员工多创造</a:t>
            </a:r>
            <a:r>
              <a:rPr lang="en-US" altLang="zh-CN" sz="1600">
                <a:solidFill>
                  <a:schemeClr val="bg1"/>
                </a:solidFill>
                <a:latin typeface="微软雅黑" panose="020b0503020204020204" pitchFamily="34" charset="-122"/>
                <a:ea typeface="微软雅黑" panose="020b0503020204020204" pitchFamily="34" charset="-122"/>
              </a:rPr>
              <a:t>19%-120%</a:t>
            </a:r>
            <a:r>
              <a:rPr lang="zh-CN" altLang="en-US" sz="1600">
                <a:solidFill>
                  <a:schemeClr val="bg1"/>
                </a:solidFill>
                <a:latin typeface="微软雅黑" panose="020b0503020204020204" pitchFamily="34" charset="-122"/>
                <a:ea typeface="微软雅黑" panose="020b0503020204020204" pitchFamily="34" charset="-122"/>
              </a:rPr>
              <a:t>的效益，工作越复杂，出色员工带来的效益越明显。</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2</a:t>
            </a:r>
            <a:r>
              <a:rPr lang="zh-CN" altLang="en-US" sz="1800"/>
              <a:t>、人对，世界就对了</a:t>
            </a:r>
            <a:endParaRPr lang="zh-CN" altLang="zh-CN" sz="1800"/>
          </a:p>
        </p:txBody>
      </p:sp>
    </p:spTree>
  </p:cSld>
  <p:clrMapOvr>
    <a:masterClrMapping/>
  </p:clrMapOvr>
  <mc:AlternateContent>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400" fill="hold"/>
                                        <p:tgtEl>
                                          <p:spTgt spid="14"/>
                                        </p:tgtEl>
                                        <p:attrNameLst>
                                          <p:attrName>ppt_w</p:attrName>
                                        </p:attrNameLst>
                                      </p:cBhvr>
                                      <p:tavLst>
                                        <p:tav tm="0">
                                          <p:val>
                                            <p:strVal val="(6*min(max(#ppt_w*#ppt_h,.3),1)-7.4)/-.7*#ppt_w"/>
                                          </p:val>
                                        </p:tav>
                                        <p:tav tm="100000">
                                          <p:val>
                                            <p:strVal val="#ppt_w"/>
                                          </p:val>
                                        </p:tav>
                                      </p:tavLst>
                                    </p:anim>
                                    <p:anim calcmode="lin" valueType="num">
                                      <p:cBhvr>
                                        <p:cTn id="13" dur="400" fill="hold"/>
                                        <p:tgtEl>
                                          <p:spTgt spid="14"/>
                                        </p:tgtEl>
                                        <p:attrNameLst>
                                          <p:attrName>ppt_h</p:attrName>
                                        </p:attrNameLst>
                                      </p:cBhvr>
                                      <p:tavLst>
                                        <p:tav tm="0">
                                          <p:val>
                                            <p:strVal val="(6*min(max(#ppt_w*#ppt_h,.3),1)-7.4)/-.7*#ppt_h"/>
                                          </p:val>
                                        </p:tav>
                                        <p:tav tm="100000">
                                          <p:val>
                                            <p:strVal val="#ppt_h"/>
                                          </p:val>
                                        </p:tav>
                                      </p:tavLst>
                                    </p:anim>
                                    <p:anim calcmode="lin" valueType="num">
                                      <p:cBhvr>
                                        <p:cTn id="14" dur="400" fill="hold"/>
                                        <p:tgtEl>
                                          <p:spTgt spid="14"/>
                                        </p:tgtEl>
                                        <p:attrNameLst>
                                          <p:attrName>ppt_x</p:attrName>
                                        </p:attrNameLst>
                                      </p:cBhvr>
                                      <p:tavLst>
                                        <p:tav tm="0">
                                          <p:val>
                                            <p:fltVal val="0.5"/>
                                          </p:val>
                                        </p:tav>
                                        <p:tav tm="100000">
                                          <p:val>
                                            <p:strVal val="#ppt_x"/>
                                          </p:val>
                                        </p:tav>
                                      </p:tavLst>
                                    </p:anim>
                                    <p:anim calcmode="lin" valueType="num">
                                      <p:cBhvr>
                                        <p:cTn id="15" dur="4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16" fill="hold" nodeType="afterGroup">
                            <p:stCondLst>
                              <p:cond delay="900"/>
                            </p:stCondLst>
                            <p:childTnLst>
                              <p:par>
                                <p:cTn id="17" presetID="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147" name="Picture 3" descr="C:\Documents and Settings\t11318\桌面\C4DD9BA60E5B4937608915BAECC79846.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82174" y="1924334"/>
            <a:ext cx="5332002" cy="4087868"/>
          </a:xfrm>
          <a:prstGeom prst="round2DiagRect">
            <a:avLst>
              <a:gd name="adj1" fmla="val 0"/>
              <a:gd name="adj2" fmla="val 0"/>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矩形 13"/>
          <p:cNvSpPr/>
          <p:nvPr/>
        </p:nvSpPr>
        <p:spPr>
          <a:xfrm>
            <a:off x="1058615" y="5858704"/>
            <a:ext cx="5688000" cy="90576"/>
          </a:xfrm>
          <a:prstGeom prst="rect">
            <a:avLst/>
          </a:prstGeom>
          <a:solidFill>
            <a:srgbClr val="0066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6"/>
          <p:cNvSpPr txBox="1"/>
          <p:nvPr/>
        </p:nvSpPr>
        <p:spPr>
          <a:xfrm>
            <a:off x="966311" y="2816349"/>
            <a:ext cx="5420896" cy="1692771"/>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什么样的公司能赢？</a:t>
            </a:r>
            <a:r>
              <a:rPr lang="zh-CN" altLang="en-US" sz="1600" b="1">
                <a:solidFill>
                  <a:srgbClr val="0066FF"/>
                </a:solidFill>
                <a:latin typeface="微软雅黑" panose="020b0503020204020204" pitchFamily="34" charset="-122"/>
                <a:ea typeface="微软雅黑" panose="020b0503020204020204" pitchFamily="34" charset="-122"/>
              </a:rPr>
              <a:t>不是靠产品特色，也不是靠成本领先，而是靠人。</a:t>
            </a:r>
            <a:r>
              <a:rPr lang="zh-CN" altLang="en-US" sz="1600">
                <a:solidFill>
                  <a:srgbClr val="5F5E5C"/>
                </a:solidFill>
                <a:latin typeface="微软雅黑" panose="020b0503020204020204" pitchFamily="34" charset="-122"/>
                <a:ea typeface="微软雅黑" panose="020b0503020204020204" pitchFamily="34" charset="-122"/>
              </a:rPr>
              <a:t>正如体育团体积极网罗最佳的球员一样，未来的公司、未来的商业组织也将为获得最佳人才而展开激烈的竞争，成功的企业将是那些善于吸引、发展和留住具备必要技能和经验的人才。</a:t>
            </a:r>
            <a:endParaRPr lang="zh-CN" altLang="zh-CN" sz="1600" b="1">
              <a:solidFill>
                <a:srgbClr val="E67819"/>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66310" y="4711823"/>
            <a:ext cx="5420897" cy="1021433"/>
          </a:xfrm>
          <a:prstGeom prst="rect">
            <a:avLst/>
          </a:prstGeom>
          <a:noFill/>
        </p:spPr>
        <p:txBody>
          <a:bodyPr wrap="square" rtlCol="0">
            <a:spAutoFit/>
          </a:bodyPr>
          <a:lstStyle/>
          <a:p>
            <a:pPr>
              <a:lnSpc>
                <a:spcPct val="130000"/>
              </a:lnSpc>
            </a:pPr>
            <a:r>
              <a:rPr lang="zh-CN" altLang="en-US" sz="1600">
                <a:solidFill>
                  <a:srgbClr val="5F5E5C"/>
                </a:solidFill>
                <a:latin typeface="微软雅黑" panose="020b0503020204020204" pitchFamily="34" charset="-122"/>
                <a:ea typeface="微软雅黑" panose="020b0503020204020204" pitchFamily="34" charset="-122"/>
              </a:rPr>
              <a:t>因此，在这个不断变化着的高科技驱使下的商业环境中，</a:t>
            </a:r>
            <a:r>
              <a:rPr lang="zh-CN" altLang="en-US" sz="1600" b="1">
                <a:solidFill>
                  <a:srgbClr val="0066FF"/>
                </a:solidFill>
                <a:latin typeface="微软雅黑" panose="020b0503020204020204" pitchFamily="34" charset="-122"/>
                <a:ea typeface="微软雅黑" panose="020b0503020204020204" pitchFamily="34" charset="-122"/>
              </a:rPr>
              <a:t>发掘和招聘到有必要技能和才能的人才将成为企业竞争的主战场。</a:t>
            </a:r>
            <a:endParaRPr lang="zh-CN" altLang="zh-CN" sz="1600" b="1">
              <a:solidFill>
                <a:srgbClr val="0066FF"/>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66311" y="836712"/>
            <a:ext cx="5276878" cy="452432"/>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r>
              <a:rPr lang="en-US" altLang="zh-CN" sz="1800"/>
              <a:t>3</a:t>
            </a:r>
            <a:r>
              <a:rPr lang="zh-CN" altLang="en-US" sz="1800"/>
              <a:t>、招聘给公司带来竞争优势</a:t>
            </a:r>
            <a:endParaRPr lang="zh-CN" altLang="zh-CN" sz="1800"/>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亮亮图文旗舰店https://liangliangtuwen.tmall.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354</Paragraphs>
  <Slides>57</Slides>
  <Notes>3</Notes>
  <TotalTime>0</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57</vt:i4>
      </vt:variant>
    </vt:vector>
  </HeadingPairs>
  <TitlesOfParts>
    <vt:vector baseType="lpstr" size="72">
      <vt:lpstr>Arial</vt:lpstr>
      <vt:lpstr>Calibri</vt:lpstr>
      <vt:lpstr>Arial Unicode MS</vt:lpstr>
      <vt:lpstr>华康俪金黑W8(P)</vt:lpstr>
      <vt:lpstr>经典繁仿黑</vt:lpstr>
      <vt:lpstr>微软雅黑</vt:lpstr>
      <vt:lpstr>专业字体设计服务/WWW.ZTSGC.COM/</vt:lpstr>
      <vt:lpstr>宋体</vt:lpstr>
      <vt:lpstr>Impact</vt:lpstr>
      <vt:lpstr>Segoe UI</vt:lpstr>
      <vt:lpstr>Tahoma</vt:lpstr>
      <vt:lpstr>Wingdings</vt:lpstr>
      <vt:lpstr>GungsuhChe</vt:lpstr>
      <vt:lpstr>Meiryo</vt:lpstr>
      <vt:lpstr>亮亮图文旗舰店https://liangliangtuwen.tmall.com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893</cp:revision>
  <dcterms:created xsi:type="dcterms:W3CDTF">2020-05-05T14:27:27Z</dcterms:created>
  <dcterms:modified xsi:type="dcterms:W3CDTF">2023-05-08T05:50:36Z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ies>
</file>