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emf" ContentType="image/x-emf"/>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72" r:id="rId2"/>
  </p:sldMasterIdLst>
  <p:notesMasterIdLst>
    <p:notesMasterId r:id="rId3"/>
  </p:notesMasterIdLst>
  <p:sldIdLst>
    <p:sldId id="256" r:id="rId4"/>
    <p:sldId id="257" r:id="rId5"/>
    <p:sldId id="258" r:id="rId6"/>
    <p:sldId id="259" r:id="rId7"/>
    <p:sldId id="261" r:id="rId8"/>
    <p:sldId id="260" r:id="rId9"/>
    <p:sldId id="262" r:id="rId10"/>
    <p:sldId id="263" r:id="rId11"/>
    <p:sldId id="264" r:id="rId12"/>
    <p:sldId id="265" r:id="rId13"/>
    <p:sldId id="267" r:id="rId14"/>
    <p:sldId id="280" r:id="rId15"/>
  </p:sldIdLst>
  <p:sldSz cx="12192000" cy="6858000"/>
  <p:notesSz cx="6858000" cy="9144000"/>
  <p:embeddedFontLst>
    <p:embeddedFont>
      <p:font typeface="Microsoft YaHei UI" panose="020B0503020204020204" pitchFamily="34" charset="-122"/>
      <p:regular r:id="rId17"/>
    </p:embeddedFont>
    <p:embeddedFont>
      <p:font typeface="Calibri" panose="020F0502020204030204" charset="0"/>
      <p:regular r:id="rId18"/>
      <p:bold r:id="rId19"/>
      <p:italic r:id="rId20"/>
      <p:boldItalic r:id="rId21"/>
    </p:embeddedFont>
    <p:embeddedFont>
      <p:font typeface="微软雅黑" panose="020B0503020204020204" charset="-122"/>
      <p:regular r:id="rId22"/>
    </p:embeddedFont>
    <p:embeddedFont>
      <p:font typeface="Calibri Light" panose="020F0302020204030204" charset="0"/>
      <p:regular r:id="rId23"/>
      <p:italic r:id="rId24"/>
    </p:embeddedFont>
  </p:embeddedFontLst>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1207"/>
        <p:guide pos="665"/>
        <p:guide pos="6992"/>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61.xml" /><Relationship Id="rId17" Type="http://schemas.openxmlformats.org/officeDocument/2006/relationships/font" Target="fonts/font1.fntdata" /><Relationship Id="rId18" Type="http://schemas.openxmlformats.org/officeDocument/2006/relationships/font" Target="fonts/font2.fntdata" /><Relationship Id="rId19" Type="http://schemas.openxmlformats.org/officeDocument/2006/relationships/font" Target="fonts/font3.fntdata" /><Relationship Id="rId2" Type="http://schemas.openxmlformats.org/officeDocument/2006/relationships/slideMaster" Target="slideMasters/slideMaster2.xml" /><Relationship Id="rId20" Type="http://schemas.openxmlformats.org/officeDocument/2006/relationships/font" Target="fonts/font4.fntdata" /><Relationship Id="rId21" Type="http://schemas.openxmlformats.org/officeDocument/2006/relationships/font" Target="fonts/font5.fntdata" /><Relationship Id="rId22" Type="http://schemas.openxmlformats.org/officeDocument/2006/relationships/font" Target="fonts/font6.fntdata" /><Relationship Id="rId23" Type="http://schemas.openxmlformats.org/officeDocument/2006/relationships/font" Target="fonts/font7.fntdata" /><Relationship Id="rId24" Type="http://schemas.openxmlformats.org/officeDocument/2006/relationships/font" Target="fonts/font8.fntdata"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99B73-CF9D-4F36-80B3-46817DB1C2E6}"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5429A-949B-40FC-B470-9F516A9015DF}"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15429A-949B-40FC-B470-9F516A9015DF}"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15429A-949B-40FC-B470-9F516A9015DF}"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15429A-949B-40FC-B470-9F516A9015DF}"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11</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CFC0389-332E-4552-A684-B88ED7C656E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FC0389-332E-4552-A684-B88ED7C656E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695BB5-CEF7-4F32-AAA1-094300E0E063}"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FC0389-332E-4552-A684-B88ED7C656E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FC0389-332E-4552-A684-B88ED7C656E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FC0389-332E-4552-A684-B88ED7C656E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CFC0389-332E-4552-A684-B88ED7C656E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CFC0389-332E-4552-A684-B88ED7C656E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695BB5-CEF7-4F32-AAA1-094300E0E063}"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CFC0389-332E-4552-A684-B88ED7C656EF}"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695BB5-CEF7-4F32-AAA1-094300E0E063}"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CFC0389-332E-4552-A684-B88ED7C656EF}"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695BB5-CEF7-4F32-AAA1-094300E0E063}"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rgbClr val="99DAE0"/>
        </a:solid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CFC0389-332E-4552-A684-B88ED7C656EF}"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695BB5-CEF7-4F32-AAA1-094300E0E063}" type="slidenum">
              <a:rPr lang="zh-CN" altLang="en-US" smtClean="0"/>
              <a:t/>
            </a:fld>
            <a:endParaRPr lang="zh-CN" altLang="en-US"/>
          </a:p>
        </p:txBody>
      </p:sp>
      <p:sp>
        <p:nvSpPr>
          <p:cNvPr id="7" name="文本框 6"/>
          <p:cNvSpPr txBox="1"/>
          <p:nvPr userDrawn="1"/>
        </p:nvSpPr>
        <p:spPr>
          <a:xfrm>
            <a:off x="0" y="6539778"/>
            <a:ext cx="1661192" cy="323165"/>
          </a:xfrm>
          <a:prstGeom prst="rect">
            <a:avLst/>
          </a:prstGeom>
          <a:noFill/>
        </p:spPr>
        <p:txBody>
          <a:bodyPr wrap="square" rtlCol="0">
            <a:spAutoFit/>
          </a:bodyPr>
          <a:lstStyle/>
          <a:p>
            <a:r>
              <a:rPr lang="zh-CN" altLang="en-US" sz="1500">
                <a:solidFill>
                  <a:srgbClr val="5BC7CA"/>
                </a:solidFill>
                <a:latin typeface="张海山锐谐体" panose="02000000000000000000" pitchFamily="2" charset="-122"/>
                <a:ea typeface="张海山锐谐体" panose="02000000000000000000" pitchFamily="2" charset="-122"/>
              </a:rPr>
              <a:t>小熊同学</a:t>
            </a:r>
            <a:endParaRPr lang="zh-CN" altLang="en-US" sz="1500">
              <a:solidFill>
                <a:srgbClr val="5BC7CA"/>
              </a:solidFill>
              <a:latin typeface="张海山锐谐体" panose="02000000000000000000" pitchFamily="2" charset="-122"/>
              <a:ea typeface="张海山锐谐体" panose="02000000000000000000" pitchFamily="2" charset="-122"/>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bg>
      <p:bgPr>
        <a:solidFill>
          <a:srgbClr val="5BC7CA"/>
        </a:solidFill>
        <a:effectLst/>
      </p:bgPr>
    </p:bg>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CCFC0389-332E-4552-A684-B88ED7C656EF}"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695BB5-CEF7-4F32-AAA1-094300E0E063}" type="slidenum">
              <a:rPr lang="zh-CN" altLang="en-US" smtClean="0"/>
              <a:t/>
            </a:fld>
            <a:endParaRPr lang="zh-CN" altLang="en-US"/>
          </a:p>
        </p:txBody>
      </p:sp>
      <p:sp>
        <p:nvSpPr>
          <p:cNvPr id="9" name="文本框 8"/>
          <p:cNvSpPr txBox="1"/>
          <p:nvPr userDrawn="1"/>
        </p:nvSpPr>
        <p:spPr>
          <a:xfrm>
            <a:off x="0" y="6539778"/>
            <a:ext cx="1661192" cy="323165"/>
          </a:xfrm>
          <a:prstGeom prst="rect">
            <a:avLst/>
          </a:prstGeom>
          <a:noFill/>
        </p:spPr>
        <p:txBody>
          <a:bodyPr wrap="square" rtlCol="0">
            <a:spAutoFit/>
          </a:bodyPr>
          <a:lstStyle/>
          <a:p>
            <a:r>
              <a:rPr lang="zh-CN" altLang="en-US" sz="1500">
                <a:solidFill>
                  <a:srgbClr val="99DAE0"/>
                </a:solidFill>
                <a:latin typeface="张海山锐谐体" panose="02000000000000000000" pitchFamily="2" charset="-122"/>
                <a:ea typeface="张海山锐谐体" panose="02000000000000000000" pitchFamily="2" charset="-122"/>
              </a:rPr>
              <a:t>小熊同学</a:t>
            </a:r>
            <a:endParaRPr lang="zh-CN" altLang="en-US" sz="1500">
              <a:solidFill>
                <a:srgbClr val="99DAE0"/>
              </a:solidFill>
              <a:latin typeface="张海山锐谐体" panose="02000000000000000000" pitchFamily="2" charset="-122"/>
              <a:ea typeface="张海山锐谐体" panose="02000000000000000000" pitchFamily="2" charset="-122"/>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FC0389-332E-4552-A684-B88ED7C656E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695BB5-CEF7-4F32-AAA1-094300E0E063}"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C0389-332E-4552-A684-B88ED7C656EF}"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95BB5-CEF7-4F32-AAA1-094300E0E06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emf" /><Relationship Id="rId3" Type="http://schemas.openxmlformats.org/officeDocument/2006/relationships/image" Target="../media/image2.png" /><Relationship Id="rId4" Type="http://schemas.microsoft.com/office/2007/relationships/hdphoto" Target="../media/image3.wdp"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emf" /><Relationship Id="rId3" Type="http://schemas.openxmlformats.org/officeDocument/2006/relationships/image" Target="../media/image10.em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1.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1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emf" /><Relationship Id="rId3" Type="http://schemas.openxmlformats.org/officeDocument/2006/relationships/image" Target="../media/image1.em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5.em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em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emf" /><Relationship Id="rId3" Type="http://schemas.openxmlformats.org/officeDocument/2006/relationships/image" Target="../media/image8.em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95D8DE"/>
        </a:solidFill>
        <a:effectLst/>
      </p:bgPr>
    </p:bg>
    <p:spTree>
      <p:nvGrpSpPr>
        <p:cNvPr id="1" name=""/>
        <p:cNvGrpSpPr/>
        <p:nvPr/>
      </p:nvGrpSpPr>
      <p:grpSpPr>
        <a:xfrm>
          <a:off x="0" y="0"/>
          <a:ext cx="0" cy="0"/>
        </a:xfrm>
      </p:grpSpPr>
      <p:grpSp>
        <p:nvGrpSpPr>
          <p:cNvPr id="38" name="组合 37"/>
          <p:cNvGrpSpPr/>
          <p:nvPr/>
        </p:nvGrpSpPr>
        <p:grpSpPr>
          <a:xfrm>
            <a:off x="936502" y="1681316"/>
            <a:ext cx="5350384" cy="5176683"/>
            <a:chOff x="3470275" y="1046163"/>
            <a:chExt cx="4783138" cy="4778375"/>
          </a:xfrm>
        </p:grpSpPr>
        <p:sp>
          <p:nvSpPr>
            <p:cNvPr id="9" name="AutoShape 3"/>
            <p:cNvSpPr>
              <a:spLocks noChangeAspect="1" noChangeArrowheads="1" noTextEdit="1"/>
            </p:cNvSpPr>
            <p:nvPr/>
          </p:nvSpPr>
          <p:spPr bwMode="auto">
            <a:xfrm>
              <a:off x="3479800" y="1055688"/>
              <a:ext cx="4764088"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5"/>
            <p:cNvSpPr/>
            <p:nvPr/>
          </p:nvSpPr>
          <p:spPr bwMode="auto">
            <a:xfrm>
              <a:off x="3921125" y="1631950"/>
              <a:ext cx="3881438" cy="4192587"/>
            </a:xfrm>
            <a:custGeom>
              <a:gdLst>
                <a:gd name="T0" fmla="*/ 1176 w 2445"/>
                <a:gd name="T1" fmla="*/ 0 h 2641"/>
                <a:gd name="T2" fmla="*/ 0 w 2445"/>
                <a:gd name="T3" fmla="*/ 1175 h 2641"/>
                <a:gd name="T4" fmla="*/ 0 w 2445"/>
                <a:gd name="T5" fmla="*/ 2641 h 2641"/>
                <a:gd name="T6" fmla="*/ 2445 w 2445"/>
                <a:gd name="T7" fmla="*/ 2641 h 2641"/>
                <a:gd name="T8" fmla="*/ 2445 w 2445"/>
                <a:gd name="T9" fmla="*/ 1269 h 2641"/>
                <a:gd name="T10" fmla="*/ 1176 w 2445"/>
                <a:gd name="T11" fmla="*/ 0 h 2641"/>
              </a:gdLst>
              <a:cxnLst>
                <a:cxn ang="0">
                  <a:pos x="T0" y="T1"/>
                </a:cxn>
                <a:cxn ang="0">
                  <a:pos x="T2" y="T3"/>
                </a:cxn>
                <a:cxn ang="0">
                  <a:pos x="T4" y="T5"/>
                </a:cxn>
                <a:cxn ang="0">
                  <a:pos x="T6" y="T7"/>
                </a:cxn>
                <a:cxn ang="0">
                  <a:pos x="T8" y="T9"/>
                </a:cxn>
                <a:cxn ang="0">
                  <a:pos x="T10" y="T11"/>
                </a:cxn>
              </a:cxnLst>
              <a:rect l="0" t="0" r="r" b="b"/>
              <a:pathLst>
                <a:path w="2445" h="2641">
                  <a:moveTo>
                    <a:pt x="1176" y="0"/>
                  </a:moveTo>
                  <a:lnTo>
                    <a:pt x="0" y="1175"/>
                  </a:lnTo>
                  <a:lnTo>
                    <a:pt x="0" y="2641"/>
                  </a:lnTo>
                  <a:lnTo>
                    <a:pt x="2445" y="2641"/>
                  </a:lnTo>
                  <a:lnTo>
                    <a:pt x="2445" y="1269"/>
                  </a:lnTo>
                  <a:lnTo>
                    <a:pt x="1176"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p:nvPr/>
          </p:nvSpPr>
          <p:spPr bwMode="auto">
            <a:xfrm>
              <a:off x="3921125" y="1631950"/>
              <a:ext cx="3881438" cy="4192587"/>
            </a:xfrm>
            <a:custGeom>
              <a:gdLst>
                <a:gd name="T0" fmla="*/ 1176 w 2445"/>
                <a:gd name="T1" fmla="*/ 0 h 2641"/>
                <a:gd name="T2" fmla="*/ 0 w 2445"/>
                <a:gd name="T3" fmla="*/ 1175 h 2641"/>
                <a:gd name="T4" fmla="*/ 0 w 2445"/>
                <a:gd name="T5" fmla="*/ 2641 h 2641"/>
                <a:gd name="T6" fmla="*/ 2445 w 2445"/>
                <a:gd name="T7" fmla="*/ 2641 h 2641"/>
                <a:gd name="T8" fmla="*/ 2445 w 2445"/>
                <a:gd name="T9" fmla="*/ 1269 h 2641"/>
                <a:gd name="T10" fmla="*/ 1176 w 2445"/>
                <a:gd name="T11" fmla="*/ 0 h 2641"/>
              </a:gdLst>
              <a:cxnLst>
                <a:cxn ang="0">
                  <a:pos x="T0" y="T1"/>
                </a:cxn>
                <a:cxn ang="0">
                  <a:pos x="T2" y="T3"/>
                </a:cxn>
                <a:cxn ang="0">
                  <a:pos x="T4" y="T5"/>
                </a:cxn>
                <a:cxn ang="0">
                  <a:pos x="T6" y="T7"/>
                </a:cxn>
                <a:cxn ang="0">
                  <a:pos x="T8" y="T9"/>
                </a:cxn>
                <a:cxn ang="0">
                  <a:pos x="T10" y="T11"/>
                </a:cxn>
              </a:cxnLst>
              <a:rect l="0" t="0" r="r" b="b"/>
              <a:pathLst>
                <a:path w="2445" h="2641">
                  <a:moveTo>
                    <a:pt x="1176" y="0"/>
                  </a:moveTo>
                  <a:lnTo>
                    <a:pt x="0" y="1175"/>
                  </a:lnTo>
                  <a:lnTo>
                    <a:pt x="0" y="2641"/>
                  </a:lnTo>
                  <a:lnTo>
                    <a:pt x="2445" y="2641"/>
                  </a:lnTo>
                  <a:lnTo>
                    <a:pt x="2445" y="1269"/>
                  </a:lnTo>
                  <a:lnTo>
                    <a:pt x="11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Rectangle 7"/>
            <p:cNvSpPr>
              <a:spLocks noChangeArrowheads="1"/>
            </p:cNvSpPr>
            <p:nvPr/>
          </p:nvSpPr>
          <p:spPr bwMode="auto">
            <a:xfrm>
              <a:off x="4665663" y="4181475"/>
              <a:ext cx="1047750" cy="1643062"/>
            </a:xfrm>
            <a:prstGeom prst="rect">
              <a:avLst/>
            </a:prstGeom>
            <a:solidFill>
              <a:srgbClr val="4348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Rectangle 8"/>
            <p:cNvSpPr>
              <a:spLocks noChangeArrowheads="1"/>
            </p:cNvSpPr>
            <p:nvPr/>
          </p:nvSpPr>
          <p:spPr bwMode="auto">
            <a:xfrm>
              <a:off x="6010275" y="4033838"/>
              <a:ext cx="447675" cy="446087"/>
            </a:xfrm>
            <a:prstGeom prst="rect">
              <a:avLst/>
            </a:prstGeom>
            <a:solidFill>
              <a:srgbClr val="469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9"/>
            <p:cNvSpPr>
              <a:spLocks noChangeArrowheads="1"/>
            </p:cNvSpPr>
            <p:nvPr/>
          </p:nvSpPr>
          <p:spPr bwMode="auto">
            <a:xfrm>
              <a:off x="6010275" y="4033838"/>
              <a:ext cx="447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Rectangle 10"/>
            <p:cNvSpPr>
              <a:spLocks noChangeArrowheads="1"/>
            </p:cNvSpPr>
            <p:nvPr/>
          </p:nvSpPr>
          <p:spPr bwMode="auto">
            <a:xfrm>
              <a:off x="6605588" y="4033838"/>
              <a:ext cx="447675" cy="446087"/>
            </a:xfrm>
            <a:prstGeom prst="rect">
              <a:avLst/>
            </a:prstGeom>
            <a:solidFill>
              <a:srgbClr val="469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11"/>
            <p:cNvSpPr>
              <a:spLocks noChangeArrowheads="1"/>
            </p:cNvSpPr>
            <p:nvPr/>
          </p:nvSpPr>
          <p:spPr bwMode="auto">
            <a:xfrm>
              <a:off x="6605588" y="4033838"/>
              <a:ext cx="447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2"/>
            <p:cNvSpPr>
              <a:spLocks noChangeArrowheads="1"/>
            </p:cNvSpPr>
            <p:nvPr/>
          </p:nvSpPr>
          <p:spPr bwMode="auto">
            <a:xfrm>
              <a:off x="6605588" y="3438525"/>
              <a:ext cx="447675" cy="446087"/>
            </a:xfrm>
            <a:prstGeom prst="rect">
              <a:avLst/>
            </a:prstGeom>
            <a:solidFill>
              <a:srgbClr val="469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3"/>
            <p:cNvSpPr>
              <a:spLocks noChangeArrowheads="1"/>
            </p:cNvSpPr>
            <p:nvPr/>
          </p:nvSpPr>
          <p:spPr bwMode="auto">
            <a:xfrm>
              <a:off x="6605588" y="3438525"/>
              <a:ext cx="447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14"/>
            <p:cNvSpPr>
              <a:spLocks noChangeArrowheads="1"/>
            </p:cNvSpPr>
            <p:nvPr/>
          </p:nvSpPr>
          <p:spPr bwMode="auto">
            <a:xfrm>
              <a:off x="6010275" y="3438525"/>
              <a:ext cx="447675" cy="446087"/>
            </a:xfrm>
            <a:prstGeom prst="rect">
              <a:avLst/>
            </a:prstGeom>
            <a:solidFill>
              <a:srgbClr val="469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15"/>
            <p:cNvSpPr>
              <a:spLocks noChangeArrowheads="1"/>
            </p:cNvSpPr>
            <p:nvPr/>
          </p:nvSpPr>
          <p:spPr bwMode="auto">
            <a:xfrm>
              <a:off x="6010275" y="3438525"/>
              <a:ext cx="447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16"/>
            <p:cNvSpPr>
              <a:spLocks noChangeArrowheads="1"/>
            </p:cNvSpPr>
            <p:nvPr/>
          </p:nvSpPr>
          <p:spPr bwMode="auto">
            <a:xfrm>
              <a:off x="6010275" y="3438525"/>
              <a:ext cx="447675" cy="147637"/>
            </a:xfrm>
            <a:prstGeom prst="rect">
              <a:avLst/>
            </a:prstGeom>
            <a:solidFill>
              <a:srgbClr val="3C87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17"/>
            <p:cNvSpPr>
              <a:spLocks noChangeArrowheads="1"/>
            </p:cNvSpPr>
            <p:nvPr/>
          </p:nvSpPr>
          <p:spPr bwMode="auto">
            <a:xfrm>
              <a:off x="6010275" y="3438525"/>
              <a:ext cx="447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Rectangle 18"/>
            <p:cNvSpPr>
              <a:spLocks noChangeArrowheads="1"/>
            </p:cNvSpPr>
            <p:nvPr/>
          </p:nvSpPr>
          <p:spPr bwMode="auto">
            <a:xfrm>
              <a:off x="6605588" y="3438525"/>
              <a:ext cx="447675" cy="147637"/>
            </a:xfrm>
            <a:prstGeom prst="rect">
              <a:avLst/>
            </a:prstGeom>
            <a:solidFill>
              <a:srgbClr val="3C87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19"/>
            <p:cNvSpPr>
              <a:spLocks noChangeArrowheads="1"/>
            </p:cNvSpPr>
            <p:nvPr/>
          </p:nvSpPr>
          <p:spPr bwMode="auto">
            <a:xfrm>
              <a:off x="6605588" y="3438525"/>
              <a:ext cx="447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20"/>
            <p:cNvSpPr>
              <a:spLocks noChangeArrowheads="1"/>
            </p:cNvSpPr>
            <p:nvPr/>
          </p:nvSpPr>
          <p:spPr bwMode="auto">
            <a:xfrm>
              <a:off x="6010275" y="4033838"/>
              <a:ext cx="447675" cy="147637"/>
            </a:xfrm>
            <a:prstGeom prst="rect">
              <a:avLst/>
            </a:prstGeom>
            <a:solidFill>
              <a:srgbClr val="3C87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21"/>
            <p:cNvSpPr>
              <a:spLocks noChangeArrowheads="1"/>
            </p:cNvSpPr>
            <p:nvPr/>
          </p:nvSpPr>
          <p:spPr bwMode="auto">
            <a:xfrm>
              <a:off x="6010275" y="4033838"/>
              <a:ext cx="447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2"/>
            <p:cNvSpPr>
              <a:spLocks noChangeArrowheads="1"/>
            </p:cNvSpPr>
            <p:nvPr/>
          </p:nvSpPr>
          <p:spPr bwMode="auto">
            <a:xfrm>
              <a:off x="6605588" y="4033838"/>
              <a:ext cx="447675" cy="147637"/>
            </a:xfrm>
            <a:prstGeom prst="rect">
              <a:avLst/>
            </a:prstGeom>
            <a:solidFill>
              <a:srgbClr val="3C87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3"/>
            <p:cNvSpPr>
              <a:spLocks noChangeArrowheads="1"/>
            </p:cNvSpPr>
            <p:nvPr/>
          </p:nvSpPr>
          <p:spPr bwMode="auto">
            <a:xfrm>
              <a:off x="6605588" y="4033838"/>
              <a:ext cx="447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Freeform 24"/>
            <p:cNvSpPr/>
            <p:nvPr/>
          </p:nvSpPr>
          <p:spPr bwMode="auto">
            <a:xfrm>
              <a:off x="3921125" y="1349375"/>
              <a:ext cx="3881438" cy="2535237"/>
            </a:xfrm>
            <a:custGeom>
              <a:gdLst>
                <a:gd name="T0" fmla="*/ 1176 w 2445"/>
                <a:gd name="T1" fmla="*/ 0 h 1597"/>
                <a:gd name="T2" fmla="*/ 0 w 2445"/>
                <a:gd name="T3" fmla="*/ 1222 h 1597"/>
                <a:gd name="T4" fmla="*/ 0 w 2445"/>
                <a:gd name="T5" fmla="*/ 1353 h 1597"/>
                <a:gd name="T6" fmla="*/ 1176 w 2445"/>
                <a:gd name="T7" fmla="*/ 178 h 1597"/>
                <a:gd name="T8" fmla="*/ 2445 w 2445"/>
                <a:gd name="T9" fmla="*/ 1447 h 1597"/>
                <a:gd name="T10" fmla="*/ 2445 w 2445"/>
                <a:gd name="T11" fmla="*/ 1597 h 1597"/>
                <a:gd name="T12" fmla="*/ 2445 w 2445"/>
                <a:gd name="T13" fmla="*/ 1316 h 1597"/>
                <a:gd name="T14" fmla="*/ 1176 w 2445"/>
                <a:gd name="T15" fmla="*/ 0 h 159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5" h="1596">
                  <a:moveTo>
                    <a:pt x="1176" y="0"/>
                  </a:moveTo>
                  <a:lnTo>
                    <a:pt x="0" y="1222"/>
                  </a:lnTo>
                  <a:lnTo>
                    <a:pt x="0" y="1353"/>
                  </a:lnTo>
                  <a:lnTo>
                    <a:pt x="1176" y="178"/>
                  </a:lnTo>
                  <a:lnTo>
                    <a:pt x="2445" y="1447"/>
                  </a:lnTo>
                  <a:lnTo>
                    <a:pt x="2445" y="1597"/>
                  </a:lnTo>
                  <a:lnTo>
                    <a:pt x="2445" y="1316"/>
                  </a:lnTo>
                  <a:lnTo>
                    <a:pt x="1176"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3921125" y="1349375"/>
              <a:ext cx="3881438" cy="2535237"/>
            </a:xfrm>
            <a:custGeom>
              <a:gdLst>
                <a:gd name="T0" fmla="*/ 1176 w 2445"/>
                <a:gd name="T1" fmla="*/ 0 h 1597"/>
                <a:gd name="T2" fmla="*/ 0 w 2445"/>
                <a:gd name="T3" fmla="*/ 1222 h 1597"/>
                <a:gd name="T4" fmla="*/ 0 w 2445"/>
                <a:gd name="T5" fmla="*/ 1353 h 1597"/>
                <a:gd name="T6" fmla="*/ 1176 w 2445"/>
                <a:gd name="T7" fmla="*/ 178 h 1597"/>
                <a:gd name="T8" fmla="*/ 2445 w 2445"/>
                <a:gd name="T9" fmla="*/ 1447 h 1597"/>
                <a:gd name="T10" fmla="*/ 2445 w 2445"/>
                <a:gd name="T11" fmla="*/ 1597 h 1597"/>
                <a:gd name="T12" fmla="*/ 2445 w 2445"/>
                <a:gd name="T13" fmla="*/ 1316 h 1597"/>
                <a:gd name="T14" fmla="*/ 1176 w 2445"/>
                <a:gd name="T15" fmla="*/ 0 h 159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5" h="1596">
                  <a:moveTo>
                    <a:pt x="1176" y="0"/>
                  </a:moveTo>
                  <a:lnTo>
                    <a:pt x="0" y="1222"/>
                  </a:lnTo>
                  <a:lnTo>
                    <a:pt x="0" y="1353"/>
                  </a:lnTo>
                  <a:lnTo>
                    <a:pt x="1176" y="178"/>
                  </a:lnTo>
                  <a:lnTo>
                    <a:pt x="2445" y="1447"/>
                  </a:lnTo>
                  <a:lnTo>
                    <a:pt x="2445" y="1597"/>
                  </a:lnTo>
                  <a:lnTo>
                    <a:pt x="2445" y="1316"/>
                  </a:lnTo>
                  <a:lnTo>
                    <a:pt x="11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3921125" y="1631950"/>
              <a:ext cx="3881438" cy="2252662"/>
            </a:xfrm>
            <a:custGeom>
              <a:gdLst>
                <a:gd name="T0" fmla="*/ 1176 w 2445"/>
                <a:gd name="T1" fmla="*/ 0 h 1419"/>
                <a:gd name="T2" fmla="*/ 0 w 2445"/>
                <a:gd name="T3" fmla="*/ 1175 h 1419"/>
                <a:gd name="T4" fmla="*/ 0 w 2445"/>
                <a:gd name="T5" fmla="*/ 1325 h 1419"/>
                <a:gd name="T6" fmla="*/ 1176 w 2445"/>
                <a:gd name="T7" fmla="*/ 150 h 1419"/>
                <a:gd name="T8" fmla="*/ 2445 w 2445"/>
                <a:gd name="T9" fmla="*/ 1419 h 1419"/>
                <a:gd name="T10" fmla="*/ 2445 w 2445"/>
                <a:gd name="T11" fmla="*/ 1269 h 1419"/>
                <a:gd name="T12" fmla="*/ 1176 w 2445"/>
                <a:gd name="T13" fmla="*/ 0 h 1419"/>
              </a:gdLst>
              <a:cxnLst>
                <a:cxn ang="0">
                  <a:pos x="T0" y="T1"/>
                </a:cxn>
                <a:cxn ang="0">
                  <a:pos x="T2" y="T3"/>
                </a:cxn>
                <a:cxn ang="0">
                  <a:pos x="T4" y="T5"/>
                </a:cxn>
                <a:cxn ang="0">
                  <a:pos x="T6" y="T7"/>
                </a:cxn>
                <a:cxn ang="0">
                  <a:pos x="T8" y="T9"/>
                </a:cxn>
                <a:cxn ang="0">
                  <a:pos x="T10" y="T11"/>
                </a:cxn>
                <a:cxn ang="0">
                  <a:pos x="T12" y="T13"/>
                </a:cxn>
              </a:cxnLst>
              <a:rect l="0" t="0" r="r" b="b"/>
              <a:pathLst>
                <a:path w="2445" h="1419">
                  <a:moveTo>
                    <a:pt x="1176" y="0"/>
                  </a:moveTo>
                  <a:lnTo>
                    <a:pt x="0" y="1175"/>
                  </a:lnTo>
                  <a:lnTo>
                    <a:pt x="0" y="1325"/>
                  </a:lnTo>
                  <a:lnTo>
                    <a:pt x="1176" y="150"/>
                  </a:lnTo>
                  <a:lnTo>
                    <a:pt x="2445" y="1419"/>
                  </a:lnTo>
                  <a:lnTo>
                    <a:pt x="2445" y="1269"/>
                  </a:lnTo>
                  <a:lnTo>
                    <a:pt x="1176" y="0"/>
                  </a:lnTo>
                  <a:close/>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7"/>
            <p:cNvSpPr/>
            <p:nvPr/>
          </p:nvSpPr>
          <p:spPr bwMode="auto">
            <a:xfrm>
              <a:off x="3921125" y="1631950"/>
              <a:ext cx="3881438" cy="2252662"/>
            </a:xfrm>
            <a:custGeom>
              <a:gdLst>
                <a:gd name="T0" fmla="*/ 1176 w 2445"/>
                <a:gd name="T1" fmla="*/ 0 h 1419"/>
                <a:gd name="T2" fmla="*/ 0 w 2445"/>
                <a:gd name="T3" fmla="*/ 1175 h 1419"/>
                <a:gd name="T4" fmla="*/ 0 w 2445"/>
                <a:gd name="T5" fmla="*/ 1325 h 1419"/>
                <a:gd name="T6" fmla="*/ 1176 w 2445"/>
                <a:gd name="T7" fmla="*/ 150 h 1419"/>
                <a:gd name="T8" fmla="*/ 2445 w 2445"/>
                <a:gd name="T9" fmla="*/ 1419 h 1419"/>
                <a:gd name="T10" fmla="*/ 2445 w 2445"/>
                <a:gd name="T11" fmla="*/ 1269 h 1419"/>
                <a:gd name="T12" fmla="*/ 1176 w 2445"/>
                <a:gd name="T13" fmla="*/ 0 h 1419"/>
              </a:gdLst>
              <a:cxnLst>
                <a:cxn ang="0">
                  <a:pos x="T0" y="T1"/>
                </a:cxn>
                <a:cxn ang="0">
                  <a:pos x="T2" y="T3"/>
                </a:cxn>
                <a:cxn ang="0">
                  <a:pos x="T4" y="T5"/>
                </a:cxn>
                <a:cxn ang="0">
                  <a:pos x="T6" y="T7"/>
                </a:cxn>
                <a:cxn ang="0">
                  <a:pos x="T8" y="T9"/>
                </a:cxn>
                <a:cxn ang="0">
                  <a:pos x="T10" y="T11"/>
                </a:cxn>
                <a:cxn ang="0">
                  <a:pos x="T12" y="T13"/>
                </a:cxn>
              </a:cxnLst>
              <a:rect l="0" t="0" r="r" b="b"/>
              <a:pathLst>
                <a:path w="2445" h="1419">
                  <a:moveTo>
                    <a:pt x="1176" y="0"/>
                  </a:moveTo>
                  <a:lnTo>
                    <a:pt x="0" y="1175"/>
                  </a:lnTo>
                  <a:lnTo>
                    <a:pt x="0" y="1325"/>
                  </a:lnTo>
                  <a:lnTo>
                    <a:pt x="1176" y="150"/>
                  </a:lnTo>
                  <a:lnTo>
                    <a:pt x="2445" y="1419"/>
                  </a:lnTo>
                  <a:lnTo>
                    <a:pt x="2445" y="1269"/>
                  </a:lnTo>
                  <a:lnTo>
                    <a:pt x="11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8"/>
            <p:cNvSpPr/>
            <p:nvPr/>
          </p:nvSpPr>
          <p:spPr bwMode="auto">
            <a:xfrm>
              <a:off x="3470275" y="1046163"/>
              <a:ext cx="4783138" cy="2733675"/>
            </a:xfrm>
            <a:custGeom>
              <a:gdLst>
                <a:gd name="T0" fmla="*/ 952 w 964"/>
                <a:gd name="T1" fmla="*/ 476 h 551"/>
                <a:gd name="T2" fmla="*/ 509 w 964"/>
                <a:gd name="T3" fmla="*/ 33 h 551"/>
                <a:gd name="T4" fmla="*/ 488 w 964"/>
                <a:gd name="T5" fmla="*/ 12 h 551"/>
                <a:gd name="T6" fmla="*/ 446 w 964"/>
                <a:gd name="T7" fmla="*/ 12 h 551"/>
                <a:gd name="T8" fmla="*/ 424 w 964"/>
                <a:gd name="T9" fmla="*/ 33 h 551"/>
                <a:gd name="T10" fmla="*/ 12 w 964"/>
                <a:gd name="T11" fmla="*/ 446 h 551"/>
                <a:gd name="T12" fmla="*/ 12 w 964"/>
                <a:gd name="T13" fmla="*/ 488 h 551"/>
                <a:gd name="T14" fmla="*/ 33 w 964"/>
                <a:gd name="T15" fmla="*/ 509 h 551"/>
                <a:gd name="T16" fmla="*/ 75 w 964"/>
                <a:gd name="T17" fmla="*/ 509 h 551"/>
                <a:gd name="T18" fmla="*/ 467 w 964"/>
                <a:gd name="T19" fmla="*/ 118 h 551"/>
                <a:gd name="T20" fmla="*/ 888 w 964"/>
                <a:gd name="T21" fmla="*/ 539 h 551"/>
                <a:gd name="T22" fmla="*/ 931 w 964"/>
                <a:gd name="T23" fmla="*/ 539 h 551"/>
                <a:gd name="T24" fmla="*/ 952 w 964"/>
                <a:gd name="T25" fmla="*/ 518 h 551"/>
                <a:gd name="T26" fmla="*/ 952 w 964"/>
                <a:gd name="T27" fmla="*/ 476 h 5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4" h="551">
                  <a:moveTo>
                    <a:pt x="952" y="476"/>
                  </a:moveTo>
                  <a:cubicBezTo>
                    <a:pt x="509" y="33"/>
                    <a:pt x="509" y="33"/>
                    <a:pt x="509" y="33"/>
                  </a:cubicBezTo>
                  <a:cubicBezTo>
                    <a:pt x="488" y="12"/>
                    <a:pt x="488" y="12"/>
                    <a:pt x="488" y="12"/>
                  </a:cubicBezTo>
                  <a:cubicBezTo>
                    <a:pt x="476" y="0"/>
                    <a:pt x="457" y="0"/>
                    <a:pt x="446" y="12"/>
                  </a:cubicBezTo>
                  <a:cubicBezTo>
                    <a:pt x="424" y="33"/>
                    <a:pt x="424" y="33"/>
                    <a:pt x="424" y="33"/>
                  </a:cubicBezTo>
                  <a:cubicBezTo>
                    <a:pt x="12" y="446"/>
                    <a:pt x="12" y="446"/>
                    <a:pt x="12" y="446"/>
                  </a:cubicBezTo>
                  <a:cubicBezTo>
                    <a:pt x="0" y="457"/>
                    <a:pt x="0" y="476"/>
                    <a:pt x="12" y="488"/>
                  </a:cubicBezTo>
                  <a:cubicBezTo>
                    <a:pt x="33" y="509"/>
                    <a:pt x="33" y="509"/>
                    <a:pt x="33" y="509"/>
                  </a:cubicBezTo>
                  <a:cubicBezTo>
                    <a:pt x="45" y="521"/>
                    <a:pt x="64" y="521"/>
                    <a:pt x="75" y="509"/>
                  </a:cubicBezTo>
                  <a:cubicBezTo>
                    <a:pt x="467" y="118"/>
                    <a:pt x="467" y="118"/>
                    <a:pt x="467" y="118"/>
                  </a:cubicBezTo>
                  <a:cubicBezTo>
                    <a:pt x="888" y="539"/>
                    <a:pt x="888" y="539"/>
                    <a:pt x="888" y="539"/>
                  </a:cubicBezTo>
                  <a:cubicBezTo>
                    <a:pt x="900" y="551"/>
                    <a:pt x="919" y="551"/>
                    <a:pt x="931" y="539"/>
                  </a:cubicBezTo>
                  <a:cubicBezTo>
                    <a:pt x="952" y="518"/>
                    <a:pt x="952" y="518"/>
                    <a:pt x="952" y="518"/>
                  </a:cubicBezTo>
                  <a:cubicBezTo>
                    <a:pt x="964" y="506"/>
                    <a:pt x="964" y="487"/>
                    <a:pt x="952" y="476"/>
                  </a:cubicBezTo>
                  <a:close/>
                </a:path>
              </a:pathLst>
            </a:custGeom>
            <a:solidFill>
              <a:srgbClr val="EF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9"/>
            <p:cNvSpPr/>
            <p:nvPr/>
          </p:nvSpPr>
          <p:spPr bwMode="auto">
            <a:xfrm>
              <a:off x="3475037" y="4926013"/>
              <a:ext cx="1190625" cy="898525"/>
            </a:xfrm>
            <a:custGeom>
              <a:gdLst>
                <a:gd name="T0" fmla="*/ 224 w 240"/>
                <a:gd name="T1" fmla="*/ 181 h 181"/>
                <a:gd name="T2" fmla="*/ 240 w 240"/>
                <a:gd name="T3" fmla="*/ 121 h 181"/>
                <a:gd name="T4" fmla="*/ 120 w 240"/>
                <a:gd name="T5" fmla="*/ 0 h 181"/>
                <a:gd name="T6" fmla="*/ 0 w 240"/>
                <a:gd name="T7" fmla="*/ 121 h 181"/>
                <a:gd name="T8" fmla="*/ 17 w 240"/>
                <a:gd name="T9" fmla="*/ 181 h 181"/>
                <a:gd name="T10" fmla="*/ 224 w 240"/>
                <a:gd name="T11" fmla="*/ 181 h 181"/>
              </a:gdLst>
              <a:cxnLst>
                <a:cxn ang="0">
                  <a:pos x="T0" y="T1"/>
                </a:cxn>
                <a:cxn ang="0">
                  <a:pos x="T2" y="T3"/>
                </a:cxn>
                <a:cxn ang="0">
                  <a:pos x="T4" y="T5"/>
                </a:cxn>
                <a:cxn ang="0">
                  <a:pos x="T6" y="T7"/>
                </a:cxn>
                <a:cxn ang="0">
                  <a:pos x="T8" y="T9"/>
                </a:cxn>
                <a:cxn ang="0">
                  <a:pos x="T10" y="T11"/>
                </a:cxn>
              </a:cxnLst>
              <a:rect l="0" t="0" r="r" b="b"/>
              <a:pathLst>
                <a:path w="240" h="181">
                  <a:moveTo>
                    <a:pt x="224" y="181"/>
                  </a:moveTo>
                  <a:cubicBezTo>
                    <a:pt x="234" y="163"/>
                    <a:pt x="240" y="143"/>
                    <a:pt x="240" y="121"/>
                  </a:cubicBezTo>
                  <a:cubicBezTo>
                    <a:pt x="240" y="54"/>
                    <a:pt x="187" y="0"/>
                    <a:pt x="120" y="0"/>
                  </a:cubicBezTo>
                  <a:cubicBezTo>
                    <a:pt x="54" y="0"/>
                    <a:pt x="0" y="54"/>
                    <a:pt x="0" y="121"/>
                  </a:cubicBezTo>
                  <a:cubicBezTo>
                    <a:pt x="0" y="143"/>
                    <a:pt x="6" y="163"/>
                    <a:pt x="17" y="181"/>
                  </a:cubicBezTo>
                  <a:lnTo>
                    <a:pt x="224" y="181"/>
                  </a:lnTo>
                  <a:close/>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0"/>
            <p:cNvSpPr/>
            <p:nvPr/>
          </p:nvSpPr>
          <p:spPr bwMode="auto">
            <a:xfrm>
              <a:off x="6457950" y="4926013"/>
              <a:ext cx="1790700" cy="898525"/>
            </a:xfrm>
            <a:custGeom>
              <a:gdLst>
                <a:gd name="T0" fmla="*/ 240 w 361"/>
                <a:gd name="T1" fmla="*/ 0 h 181"/>
                <a:gd name="T2" fmla="*/ 131 w 361"/>
                <a:gd name="T3" fmla="*/ 71 h 181"/>
                <a:gd name="T4" fmla="*/ 90 w 361"/>
                <a:gd name="T5" fmla="*/ 61 h 181"/>
                <a:gd name="T6" fmla="*/ 0 w 361"/>
                <a:gd name="T7" fmla="*/ 151 h 181"/>
                <a:gd name="T8" fmla="*/ 6 w 361"/>
                <a:gd name="T9" fmla="*/ 181 h 181"/>
                <a:gd name="T10" fmla="*/ 137 w 361"/>
                <a:gd name="T11" fmla="*/ 181 h 181"/>
                <a:gd name="T12" fmla="*/ 344 w 361"/>
                <a:gd name="T13" fmla="*/ 181 h 181"/>
                <a:gd name="T14" fmla="*/ 361 w 361"/>
                <a:gd name="T15" fmla="*/ 121 h 181"/>
                <a:gd name="T16" fmla="*/ 240 w 361"/>
                <a:gd name="T17" fmla="*/ 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181">
                  <a:moveTo>
                    <a:pt x="240" y="0"/>
                  </a:moveTo>
                  <a:cubicBezTo>
                    <a:pt x="192" y="0"/>
                    <a:pt x="150" y="29"/>
                    <a:pt x="131" y="71"/>
                  </a:cubicBezTo>
                  <a:cubicBezTo>
                    <a:pt x="119" y="64"/>
                    <a:pt x="105" y="61"/>
                    <a:pt x="90" y="61"/>
                  </a:cubicBezTo>
                  <a:cubicBezTo>
                    <a:pt x="40" y="61"/>
                    <a:pt x="0" y="101"/>
                    <a:pt x="0" y="151"/>
                  </a:cubicBezTo>
                  <a:cubicBezTo>
                    <a:pt x="0" y="161"/>
                    <a:pt x="2" y="171"/>
                    <a:pt x="6" y="181"/>
                  </a:cubicBezTo>
                  <a:cubicBezTo>
                    <a:pt x="137" y="181"/>
                    <a:pt x="137" y="181"/>
                    <a:pt x="137" y="181"/>
                  </a:cubicBezTo>
                  <a:cubicBezTo>
                    <a:pt x="344" y="181"/>
                    <a:pt x="344" y="181"/>
                    <a:pt x="344" y="181"/>
                  </a:cubicBezTo>
                  <a:cubicBezTo>
                    <a:pt x="354" y="163"/>
                    <a:pt x="361" y="143"/>
                    <a:pt x="361" y="121"/>
                  </a:cubicBezTo>
                  <a:cubicBezTo>
                    <a:pt x="361" y="54"/>
                    <a:pt x="307" y="0"/>
                    <a:pt x="240" y="0"/>
                  </a:cubicBezTo>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1"/>
            <p:cNvSpPr/>
            <p:nvPr/>
          </p:nvSpPr>
          <p:spPr bwMode="auto">
            <a:xfrm>
              <a:off x="6457950" y="5229225"/>
              <a:ext cx="679450" cy="595312"/>
            </a:xfrm>
            <a:custGeom>
              <a:gdLst>
                <a:gd name="T0" fmla="*/ 90 w 137"/>
                <a:gd name="T1" fmla="*/ 0 h 120"/>
                <a:gd name="T2" fmla="*/ 0 w 137"/>
                <a:gd name="T3" fmla="*/ 90 h 120"/>
                <a:gd name="T4" fmla="*/ 6 w 137"/>
                <a:gd name="T5" fmla="*/ 120 h 120"/>
                <a:gd name="T6" fmla="*/ 137 w 137"/>
                <a:gd name="T7" fmla="*/ 120 h 120"/>
                <a:gd name="T8" fmla="*/ 120 w 137"/>
                <a:gd name="T9" fmla="*/ 60 h 120"/>
                <a:gd name="T10" fmla="*/ 131 w 137"/>
                <a:gd name="T11" fmla="*/ 10 h 120"/>
                <a:gd name="T12" fmla="*/ 90 w 137"/>
                <a:gd name="T13" fmla="*/ 0 h 120"/>
              </a:gdLst>
              <a:cxnLst>
                <a:cxn ang="0">
                  <a:pos x="T0" y="T1"/>
                </a:cxn>
                <a:cxn ang="0">
                  <a:pos x="T2" y="T3"/>
                </a:cxn>
                <a:cxn ang="0">
                  <a:pos x="T4" y="T5"/>
                </a:cxn>
                <a:cxn ang="0">
                  <a:pos x="T6" y="T7"/>
                </a:cxn>
                <a:cxn ang="0">
                  <a:pos x="T8" y="T9"/>
                </a:cxn>
                <a:cxn ang="0">
                  <a:pos x="T10" y="T11"/>
                </a:cxn>
                <a:cxn ang="0">
                  <a:pos x="T12" y="T13"/>
                </a:cxn>
              </a:cxnLst>
              <a:rect l="0" t="0" r="r" b="b"/>
              <a:pathLst>
                <a:path w="137" h="120">
                  <a:moveTo>
                    <a:pt x="90" y="0"/>
                  </a:moveTo>
                  <a:cubicBezTo>
                    <a:pt x="40" y="0"/>
                    <a:pt x="0" y="40"/>
                    <a:pt x="0" y="90"/>
                  </a:cubicBezTo>
                  <a:cubicBezTo>
                    <a:pt x="0" y="100"/>
                    <a:pt x="2" y="110"/>
                    <a:pt x="6" y="120"/>
                  </a:cubicBezTo>
                  <a:cubicBezTo>
                    <a:pt x="137" y="120"/>
                    <a:pt x="137" y="120"/>
                    <a:pt x="137" y="120"/>
                  </a:cubicBezTo>
                  <a:cubicBezTo>
                    <a:pt x="127" y="102"/>
                    <a:pt x="120" y="82"/>
                    <a:pt x="120" y="60"/>
                  </a:cubicBezTo>
                  <a:cubicBezTo>
                    <a:pt x="120" y="42"/>
                    <a:pt x="124" y="25"/>
                    <a:pt x="131" y="10"/>
                  </a:cubicBezTo>
                  <a:cubicBezTo>
                    <a:pt x="119" y="3"/>
                    <a:pt x="105" y="0"/>
                    <a:pt x="90" y="0"/>
                  </a:cubicBezTo>
                </a:path>
              </a:pathLst>
            </a:custGeom>
            <a:solidFill>
              <a:srgbClr val="2E8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矩形 38"/>
          <p:cNvSpPr/>
          <p:nvPr/>
        </p:nvSpPr>
        <p:spPr>
          <a:xfrm>
            <a:off x="5049858" y="870975"/>
            <a:ext cx="6817892" cy="1246495"/>
          </a:xfrm>
          <a:prstGeom prst="rect">
            <a:avLst/>
          </a:prstGeom>
        </p:spPr>
        <p:txBody>
          <a:bodyPr wrap="none">
            <a:spAutoFit/>
          </a:bodyPr>
          <a:lstStyle/>
          <a:p>
            <a:r>
              <a:rPr lang="zh-CN" altLang="en-US" sz="7500" b="1" i="0">
                <a:solidFill>
                  <a:schemeClr val="bg1"/>
                </a:solidFill>
                <a:effectLst/>
                <a:latin typeface="张海山锐谐体" panose="02000000000000000000" pitchFamily="2" charset="-122"/>
                <a:ea typeface="张海山锐谐体" panose="02000000000000000000" pitchFamily="2" charset="-122"/>
              </a:rPr>
              <a:t>你真的</a:t>
            </a:r>
            <a:r>
              <a:rPr lang="zh-CN" altLang="en-US" sz="7500" b="1">
                <a:solidFill>
                  <a:schemeClr val="bg1"/>
                </a:solidFill>
                <a:latin typeface="张海山锐谐体" panose="02000000000000000000" pitchFamily="2" charset="-122"/>
                <a:ea typeface="张海山锐谐体" panose="02000000000000000000" pitchFamily="2" charset="-122"/>
              </a:rPr>
              <a:t>会用</a:t>
            </a:r>
            <a:r>
              <a:rPr lang="zh-CN" altLang="en-US" sz="7500" b="1" i="0">
                <a:solidFill>
                  <a:schemeClr val="bg1"/>
                </a:solidFill>
                <a:effectLst/>
                <a:latin typeface="张海山锐谐体" panose="02000000000000000000" pitchFamily="2" charset="-122"/>
                <a:ea typeface="张海山锐谐体" panose="02000000000000000000" pitchFamily="2" charset="-122"/>
              </a:rPr>
              <a:t>吗？</a:t>
            </a:r>
            <a:endParaRPr lang="zh-CN" altLang="en-US" sz="7500">
              <a:solidFill>
                <a:schemeClr val="bg1"/>
              </a:solidFill>
              <a:latin typeface="张海山锐谐体" panose="02000000000000000000" pitchFamily="2" charset="-122"/>
              <a:ea typeface="张海山锐谐体" panose="02000000000000000000" pitchFamily="2" charset="-122"/>
            </a:endParaRPr>
          </a:p>
        </p:txBody>
      </p:sp>
      <p:pic>
        <p:nvPicPr>
          <p:cNvPr id="49" name="图片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44" y="1120477"/>
            <a:ext cx="2857912" cy="2724325"/>
          </a:xfrm>
          <a:prstGeom prst="rect">
            <a:avLst/>
          </a:prstGeom>
        </p:spPr>
      </p:pic>
      <p:pic>
        <p:nvPicPr>
          <p:cNvPr id="51" name="图片 5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38196" y="3855121"/>
            <a:ext cx="1042922" cy="1042922"/>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任意多边形 17"/>
          <p:cNvSpPr/>
          <p:nvPr/>
        </p:nvSpPr>
        <p:spPr>
          <a:xfrm flipH="1">
            <a:off x="-1" y="516197"/>
            <a:ext cx="2227009" cy="766917"/>
          </a:xfrm>
          <a:custGeom>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p:cNvSpPr txBox="1"/>
          <p:nvPr/>
        </p:nvSpPr>
        <p:spPr>
          <a:xfrm>
            <a:off x="1312610" y="516197"/>
            <a:ext cx="560439" cy="769441"/>
          </a:xfrm>
          <a:prstGeom prst="rect">
            <a:avLst/>
          </a:prstGeom>
          <a:noFill/>
        </p:spPr>
        <p:txBody>
          <a:bodyPr wrap="square" rtlCol="0">
            <a:spAutoFit/>
          </a:bodyPr>
          <a:lstStyle/>
          <a:p>
            <a:r>
              <a:rPr lang="en-US" altLang="zh-CN" sz="4400">
                <a:solidFill>
                  <a:schemeClr val="bg1"/>
                </a:solidFill>
              </a:rPr>
              <a:t>9</a:t>
            </a:r>
            <a:endParaRPr lang="zh-CN" altLang="en-US" sz="4400">
              <a:solidFill>
                <a:schemeClr val="bg1"/>
              </a:solidFill>
            </a:endParaRPr>
          </a:p>
        </p:txBody>
      </p:sp>
      <p:sp>
        <p:nvSpPr>
          <p:cNvPr id="6" name="文本框 5"/>
          <p:cNvSpPr txBox="1"/>
          <p:nvPr/>
        </p:nvSpPr>
        <p:spPr>
          <a:xfrm>
            <a:off x="1260406" y="2646714"/>
            <a:ext cx="5386056" cy="3093154"/>
          </a:xfrm>
          <a:prstGeom prst="rect">
            <a:avLst/>
          </a:prstGeom>
          <a:noFill/>
        </p:spPr>
        <p:txBody>
          <a:bodyPr wrap="square" rtlCol="0">
            <a:spAutoFit/>
          </a:bodyPr>
          <a:lstStyle/>
          <a:p>
            <a:pPr>
              <a:lnSpc>
                <a:spcPct val="150000"/>
              </a:lnSpc>
            </a:pPr>
            <a:r>
              <a:rPr lang="zh-CN" altLang="en-US" sz="2600">
                <a:solidFill>
                  <a:schemeClr val="bg1"/>
                </a:solidFill>
                <a:latin typeface="冬青黑体简体中文 W3" panose="020b0300000000000000" pitchFamily="34" charset="-122"/>
                <a:ea typeface="冬青黑体简体中文 W3" panose="020b0300000000000000" pitchFamily="34" charset="-122"/>
              </a:rPr>
              <a:t>      家庭成员患重大疾病或重大手术住院治疗的，职工本人及配偶可申请提取公积金，申请日期应在出院之日起一年内，提取金额合计不超过住院费用个人负担部分。</a:t>
            </a:r>
            <a:endParaRPr lang="zh-CN" altLang="en-US" sz="2600">
              <a:solidFill>
                <a:schemeClr val="bg1"/>
              </a:solidFill>
              <a:latin typeface="冬青黑体简体中文 W3" panose="020b0300000000000000" pitchFamily="34" charset="-122"/>
              <a:ea typeface="冬青黑体简体中文 W3" panose="020b0300000000000000" pitchFamily="34" charset="-122"/>
            </a:endParaRPr>
          </a:p>
        </p:txBody>
      </p:sp>
      <p:sp>
        <p:nvSpPr>
          <p:cNvPr id="7" name="文本框 6"/>
          <p:cNvSpPr txBox="1"/>
          <p:nvPr/>
        </p:nvSpPr>
        <p:spPr>
          <a:xfrm>
            <a:off x="3885194" y="835432"/>
            <a:ext cx="4881660" cy="1015663"/>
          </a:xfrm>
          <a:prstGeom prst="rect">
            <a:avLst/>
          </a:prstGeom>
          <a:noFill/>
        </p:spPr>
        <p:txBody>
          <a:bodyPr wrap="square" rtlCol="0">
            <a:spAutoFit/>
          </a:bodyPr>
          <a:lstStyle/>
          <a:p>
            <a:r>
              <a:rPr lang="zh-CN" altLang="en-US" sz="6000" b="1">
                <a:solidFill>
                  <a:schemeClr val="bg1"/>
                </a:solidFill>
                <a:latin typeface="冬青黑体简体中文 W3" panose="020b0300000000000000" pitchFamily="34" charset="-122"/>
                <a:ea typeface="冬青黑体简体中文 W3" panose="020b0300000000000000" pitchFamily="34" charset="-122"/>
              </a:rPr>
              <a:t>治疗重大疾病</a:t>
            </a:r>
            <a:endParaRPr lang="zh-CN" altLang="en-US" sz="6000" b="1">
              <a:solidFill>
                <a:schemeClr val="bg1"/>
              </a:solidFill>
              <a:latin typeface="冬青黑体简体中文 W3" panose="020b0300000000000000" pitchFamily="34" charset="-122"/>
              <a:ea typeface="冬青黑体简体中文 W3" panose="020b0300000000000000" pitchFamily="34" charset="-122"/>
            </a:endParaRPr>
          </a:p>
        </p:txBody>
      </p:sp>
      <p:cxnSp>
        <p:nvCxnSpPr>
          <p:cNvPr id="8" name="直接连接符 7"/>
          <p:cNvCxnSpPr/>
          <p:nvPr/>
        </p:nvCxnSpPr>
        <p:spPr>
          <a:xfrm>
            <a:off x="1312610" y="2173358"/>
            <a:ext cx="9482390"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a:stretch>
            <a:fillRect/>
          </a:stretch>
        </p:blipFill>
        <p:spPr>
          <a:xfrm>
            <a:off x="6881698" y="3183977"/>
            <a:ext cx="2071353" cy="1645467"/>
          </a:xfrm>
          <a:prstGeom prst="rect">
            <a:avLst/>
          </a:prstGeom>
        </p:spPr>
      </p:pic>
      <p:pic>
        <p:nvPicPr>
          <p:cNvPr id="9" name="图片 8"/>
          <p:cNvPicPr>
            <a:picLocks noChangeAspect="1"/>
          </p:cNvPicPr>
          <p:nvPr/>
        </p:nvPicPr>
        <p:blipFill>
          <a:blip r:embed="rId3"/>
          <a:stretch>
            <a:fillRect/>
          </a:stretch>
        </p:blipFill>
        <p:spPr>
          <a:xfrm>
            <a:off x="8224713" y="2896018"/>
            <a:ext cx="2161233" cy="2886628"/>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模板下载：</a:t>
            </a:r>
            <a:r>
              <a:rPr lang="en-US" altLang="zh-CN" sz="1400" b="1">
                <a:solidFill>
                  <a:srgbClr val="FFC000"/>
                </a:solidFill>
                <a:latin typeface="微软雅黑" panose="020b0503020204020204" charset="-122"/>
                <a:ea typeface="微软雅黑" panose="020b0503020204020204" charset="-122"/>
                <a:hlinkClick r:id="rId3"/>
              </a:rPr>
              <a:t>www.ppthui.com/muban/</a:t>
            </a:r>
            <a:r>
              <a:rPr lang="en-US" altLang="zh-CN" sz="1400" b="1">
                <a:solidFill>
                  <a:srgbClr val="FFC000"/>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行业</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4"/>
              </a:rPr>
              <a:t>www.ppthui.com/hangye/</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400" b="1">
                <a:solidFill>
                  <a:srgbClr val="4A452A"/>
                </a:solidFill>
                <a:latin typeface="微软雅黑" panose="020b0503020204020204" charset="-122"/>
                <a:ea typeface="微软雅黑" panose="020b0503020204020204" charset="-122"/>
              </a:rPr>
              <a:t>工作</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5"/>
              </a:rPr>
              <a:t>www.ppthui.com/gongzuo/</a:t>
            </a:r>
            <a:r>
              <a:rPr lang="en-US" altLang="zh-CN" sz="1400" b="1">
                <a:solidFill>
                  <a:srgbClr val="4A452A"/>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节日</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6"/>
              </a:rPr>
              <a:t>www.ppthui.com/jieri/</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背景图片：</a:t>
            </a:r>
            <a:r>
              <a:rPr lang="en-US" altLang="zh-CN" sz="1400" b="1">
                <a:solidFill>
                  <a:srgbClr val="4A452A"/>
                </a:solidFill>
                <a:latin typeface="微软雅黑" panose="020b0503020204020204" charset="-122"/>
                <a:ea typeface="微软雅黑" panose="020b0503020204020204" charset="-122"/>
              </a:rPr>
              <a:t> </a:t>
            </a:r>
            <a:r>
              <a:rPr lang="en-US" altLang="zh-CN" sz="1400" b="1">
                <a:solidFill>
                  <a:srgbClr val="4A452A"/>
                </a:solidFill>
                <a:latin typeface="微软雅黑" panose="020b0503020204020204" charset="-122"/>
                <a:ea typeface="微软雅黑" panose="020b0503020204020204" charset="-122"/>
                <a:hlinkClick r:id="rId7"/>
              </a:rPr>
              <a:t>www.ppthui.com/beijing/</a:t>
            </a:r>
            <a:r>
              <a:rPr lang="en-US" altLang="zh-CN" sz="1400" b="1">
                <a:solidFill>
                  <a:srgbClr val="4A452A"/>
                </a:solidFill>
                <a:latin typeface="微软雅黑" panose="020b0503020204020204" charset="-122"/>
                <a:ea typeface="微软雅黑" panose="020b0503020204020204" charset="-122"/>
              </a:rPr>
              <a:t>            PPT</a:t>
            </a:r>
            <a:r>
              <a:rPr lang="zh-CN" altLang="en-US" sz="1400" b="1">
                <a:solidFill>
                  <a:srgbClr val="4A452A"/>
                </a:solidFill>
                <a:latin typeface="微软雅黑" panose="020b0503020204020204" charset="-122"/>
                <a:ea typeface="微软雅黑" panose="020b0503020204020204" charset="-122"/>
              </a:rPr>
              <a:t>课件模板：</a:t>
            </a:r>
            <a:r>
              <a:rPr lang="en-US" altLang="zh-CN" sz="1400" b="1">
                <a:solidFill>
                  <a:srgbClr val="4A452A"/>
                </a:solidFill>
                <a:latin typeface="微软雅黑" panose="020b0503020204020204" charset="-122"/>
                <a:ea typeface="微软雅黑" panose="020b0503020204020204" charset="-122"/>
                <a:hlinkClick r:id="rId8"/>
              </a:rPr>
              <a:t>www.ppthui.com/kejian/</a:t>
            </a:r>
            <a:endParaRPr lang="en-US" altLang="zh-CN" sz="1400"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95D8DE"/>
        </a:solidFill>
        <a:effectLst/>
      </p:bgPr>
    </p:bg>
    <p:spTree>
      <p:nvGrpSpPr>
        <p:cNvPr id="1" name=""/>
        <p:cNvGrpSpPr/>
        <p:nvPr/>
      </p:nvGrpSpPr>
      <p:grpSpPr>
        <a:xfrm>
          <a:off x="0" y="0"/>
          <a:ext cx="0" cy="0"/>
        </a:xfrm>
      </p:grpSpPr>
      <p:sp>
        <p:nvSpPr>
          <p:cNvPr id="7" name="任意多边形 6"/>
          <p:cNvSpPr/>
          <p:nvPr/>
        </p:nvSpPr>
        <p:spPr>
          <a:xfrm flipH="1">
            <a:off x="-1" y="516197"/>
            <a:ext cx="2227009" cy="766917"/>
          </a:xfrm>
          <a:custGeom>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文本框 8"/>
          <p:cNvSpPr txBox="1"/>
          <p:nvPr/>
        </p:nvSpPr>
        <p:spPr>
          <a:xfrm>
            <a:off x="1312610" y="516197"/>
            <a:ext cx="560439" cy="769441"/>
          </a:xfrm>
          <a:prstGeom prst="rect">
            <a:avLst/>
          </a:prstGeom>
          <a:noFill/>
        </p:spPr>
        <p:txBody>
          <a:bodyPr wrap="square" rtlCol="0">
            <a:spAutoFit/>
          </a:bodyPr>
          <a:lstStyle/>
          <a:p>
            <a:r>
              <a:rPr lang="en-US" altLang="zh-CN" sz="4400">
                <a:solidFill>
                  <a:schemeClr val="bg1"/>
                </a:solidFill>
              </a:rPr>
              <a:t>1</a:t>
            </a:r>
            <a:endParaRPr lang="zh-CN" altLang="en-US" sz="4400">
              <a:solidFill>
                <a:schemeClr val="bg1"/>
              </a:solidFill>
            </a:endParaRPr>
          </a:p>
        </p:txBody>
      </p:sp>
      <p:sp>
        <p:nvSpPr>
          <p:cNvPr id="8" name="矩形 7"/>
          <p:cNvSpPr/>
          <p:nvPr/>
        </p:nvSpPr>
        <p:spPr>
          <a:xfrm>
            <a:off x="1046034" y="1531106"/>
            <a:ext cx="9749786" cy="1323439"/>
          </a:xfrm>
          <a:prstGeom prst="rect">
            <a:avLst/>
          </a:prstGeom>
        </p:spPr>
        <p:txBody>
          <a:bodyPr wrap="square">
            <a:spAutoFit/>
          </a:bodyPr>
          <a:lstStyle/>
          <a:p>
            <a:r>
              <a:rPr lang="zh-CN" altLang="en-US" sz="4000" b="1">
                <a:solidFill>
                  <a:schemeClr val="bg1"/>
                </a:solidFill>
                <a:latin typeface="冬青黑体简体中文 W3" panose="020b0300000000000000" pitchFamily="34" charset="-122"/>
                <a:ea typeface="冬青黑体简体中文 W3" panose="020b0300000000000000" pitchFamily="34" charset="-122"/>
              </a:rPr>
              <a:t>目前</a:t>
            </a:r>
            <a:r>
              <a:rPr lang="zh-CN" altLang="en-US" sz="4000" b="1" i="0">
                <a:solidFill>
                  <a:schemeClr val="bg1"/>
                </a:solidFill>
                <a:effectLst/>
                <a:latin typeface="冬青黑体简体中文 W3" panose="020b0300000000000000" pitchFamily="34" charset="-122"/>
                <a:ea typeface="冬青黑体简体中文 W3" panose="020b0300000000000000" pitchFamily="34" charset="-122"/>
              </a:rPr>
              <a:t>全国公积金利用率只有约</a:t>
            </a:r>
            <a:r>
              <a:rPr lang="en-US" altLang="zh-CN" sz="8000" b="1" i="0">
                <a:solidFill>
                  <a:schemeClr val="bg1"/>
                </a:solidFill>
                <a:effectLst/>
                <a:latin typeface="冬青黑体简体中文 W3" panose="020b0300000000000000" pitchFamily="34" charset="-122"/>
                <a:ea typeface="冬青黑体简体中文 W3" panose="020b0300000000000000" pitchFamily="34" charset="-122"/>
              </a:rPr>
              <a:t>50%</a:t>
            </a:r>
            <a:r>
              <a:rPr lang="zh-CN" altLang="en-US" sz="4000" b="1" i="0">
                <a:solidFill>
                  <a:schemeClr val="bg1"/>
                </a:solidFill>
                <a:effectLst/>
                <a:latin typeface="冬青黑体简体中文 W3" panose="020b0300000000000000" pitchFamily="34" charset="-122"/>
                <a:ea typeface="冬青黑体简体中文 W3" panose="020b0300000000000000" pitchFamily="34" charset="-122"/>
              </a:rPr>
              <a:t>。</a:t>
            </a:r>
            <a:endParaRPr lang="zh-CN" altLang="en-US" sz="4000" b="1">
              <a:solidFill>
                <a:schemeClr val="bg1"/>
              </a:solidFill>
              <a:latin typeface="冬青黑体简体中文 W3" panose="020b0300000000000000" pitchFamily="34" charset="-122"/>
              <a:ea typeface="冬青黑体简体中文 W3" panose="020b0300000000000000" pitchFamily="34" charset="-122"/>
            </a:endParaRPr>
          </a:p>
        </p:txBody>
      </p:sp>
      <p:sp>
        <p:nvSpPr>
          <p:cNvPr id="10" name="矩形 9"/>
          <p:cNvSpPr/>
          <p:nvPr/>
        </p:nvSpPr>
        <p:spPr>
          <a:xfrm>
            <a:off x="1046034" y="2704861"/>
            <a:ext cx="8923877" cy="1615827"/>
          </a:xfrm>
          <a:prstGeom prst="rect">
            <a:avLst/>
          </a:prstGeom>
        </p:spPr>
        <p:txBody>
          <a:bodyPr wrap="square">
            <a:spAutoFit/>
          </a:bodyPr>
          <a:lstStyle/>
          <a:p>
            <a:pPr>
              <a:lnSpc>
                <a:spcPct val="150000"/>
              </a:lnSpc>
            </a:pPr>
            <a:r>
              <a:rPr lang="zh-CN" altLang="en-US" sz="6600" b="1" i="0">
                <a:solidFill>
                  <a:srgbClr val="3DADAF"/>
                </a:solidFill>
                <a:effectLst/>
                <a:latin typeface="冬青黑体简体中文 W3" panose="020b0300000000000000" pitchFamily="34" charset="-122"/>
                <a:ea typeface="冬青黑体简体中文 W3" panose="020b0300000000000000" pitchFamily="34" charset="-122"/>
              </a:rPr>
              <a:t>其实</a:t>
            </a:r>
            <a:r>
              <a:rPr lang="zh-CN" altLang="en-US" sz="4000" b="1" i="0">
                <a:solidFill>
                  <a:schemeClr val="bg1"/>
                </a:solidFill>
                <a:effectLst/>
                <a:latin typeface="冬青黑体简体中文 W3" panose="020b0300000000000000" pitchFamily="34" charset="-122"/>
                <a:ea typeface="冬青黑体简体中文 W3" panose="020b0300000000000000" pitchFamily="34" charset="-122"/>
              </a:rPr>
              <a:t>住房公积金的用处有很多！</a:t>
            </a:r>
            <a:endParaRPr lang="en-US" altLang="zh-CN" sz="4000" b="1" i="0">
              <a:solidFill>
                <a:schemeClr val="bg1"/>
              </a:solidFill>
              <a:effectLst/>
              <a:latin typeface="冬青黑体简体中文 W3" panose="020b0300000000000000" pitchFamily="34" charset="-122"/>
              <a:ea typeface="冬青黑体简体中文 W3" panose="020b0300000000000000" pitchFamily="34" charset="-122"/>
            </a:endParaRPr>
          </a:p>
        </p:txBody>
      </p:sp>
      <p:sp>
        <p:nvSpPr>
          <p:cNvPr id="13" name="矩形 12"/>
          <p:cNvSpPr/>
          <p:nvPr/>
        </p:nvSpPr>
        <p:spPr>
          <a:xfrm>
            <a:off x="1046034" y="4347981"/>
            <a:ext cx="7568097" cy="1015663"/>
          </a:xfrm>
          <a:prstGeom prst="rect">
            <a:avLst/>
          </a:prstGeom>
        </p:spPr>
        <p:txBody>
          <a:bodyPr wrap="none">
            <a:spAutoFit/>
          </a:bodyPr>
          <a:lstStyle/>
          <a:p>
            <a:pPr>
              <a:lnSpc>
                <a:spcPct val="150000"/>
              </a:lnSpc>
            </a:pPr>
            <a:r>
              <a:rPr lang="zh-CN" altLang="en-US" sz="4000" b="1" i="0">
                <a:solidFill>
                  <a:schemeClr val="bg1"/>
                </a:solidFill>
                <a:effectLst/>
                <a:latin typeface="冬青黑体简体中文 W3" panose="020b0300000000000000" pitchFamily="34" charset="-122"/>
                <a:ea typeface="冬青黑体简体中文 W3" panose="020b0300000000000000" pitchFamily="34" charset="-122"/>
              </a:rPr>
              <a:t>别让你的公积金躺在账上睡觉！</a:t>
            </a:r>
            <a:endParaRPr lang="zh-CN" altLang="en-US" sz="4000" b="1">
              <a:solidFill>
                <a:schemeClr val="bg1"/>
              </a:solidFill>
              <a:latin typeface="冬青黑体简体中文 W3" panose="020b0300000000000000" pitchFamily="34" charset="-122"/>
              <a:ea typeface="冬青黑体简体中文 W3" panose="020b0300000000000000" pitchFamily="34" charset="-122"/>
            </a:endParaRPr>
          </a:p>
        </p:txBody>
      </p:sp>
      <p:grpSp>
        <p:nvGrpSpPr>
          <p:cNvPr id="32" name="组合 31"/>
          <p:cNvGrpSpPr/>
          <p:nvPr/>
        </p:nvGrpSpPr>
        <p:grpSpPr>
          <a:xfrm>
            <a:off x="9114502" y="4377476"/>
            <a:ext cx="2462981" cy="2483699"/>
            <a:chOff x="9114502" y="4283624"/>
            <a:chExt cx="2462981" cy="2577552"/>
          </a:xfrm>
        </p:grpSpPr>
        <p:sp>
          <p:nvSpPr>
            <p:cNvPr id="18" name="Freeform 5"/>
            <p:cNvSpPr/>
            <p:nvPr/>
          </p:nvSpPr>
          <p:spPr bwMode="auto">
            <a:xfrm>
              <a:off x="10010775" y="4283624"/>
              <a:ext cx="295706" cy="2577552"/>
            </a:xfrm>
            <a:custGeom>
              <a:gdLst>
                <a:gd name="T0" fmla="*/ 109 w 109"/>
                <a:gd name="T1" fmla="*/ 876 h 876"/>
                <a:gd name="T2" fmla="*/ 109 w 109"/>
                <a:gd name="T3" fmla="*/ 27 h 876"/>
                <a:gd name="T4" fmla="*/ 82 w 109"/>
                <a:gd name="T5" fmla="*/ 0 h 876"/>
                <a:gd name="T6" fmla="*/ 27 w 109"/>
                <a:gd name="T7" fmla="*/ 0 h 876"/>
                <a:gd name="T8" fmla="*/ 0 w 109"/>
                <a:gd name="T9" fmla="*/ 27 h 876"/>
                <a:gd name="T10" fmla="*/ 0 w 109"/>
                <a:gd name="T11" fmla="*/ 876 h 876"/>
                <a:gd name="T12" fmla="*/ 109 w 109"/>
                <a:gd name="T13" fmla="*/ 876 h 876"/>
              </a:gdLst>
              <a:cxnLst>
                <a:cxn ang="0">
                  <a:pos x="T0" y="T1"/>
                </a:cxn>
                <a:cxn ang="0">
                  <a:pos x="T2" y="T3"/>
                </a:cxn>
                <a:cxn ang="0">
                  <a:pos x="T4" y="T5"/>
                </a:cxn>
                <a:cxn ang="0">
                  <a:pos x="T6" y="T7"/>
                </a:cxn>
                <a:cxn ang="0">
                  <a:pos x="T8" y="T9"/>
                </a:cxn>
                <a:cxn ang="0">
                  <a:pos x="T10" y="T11"/>
                </a:cxn>
                <a:cxn ang="0">
                  <a:pos x="T12" y="T13"/>
                </a:cxn>
              </a:cxnLst>
              <a:rect l="0" t="0" r="r" b="b"/>
              <a:pathLst>
                <a:path w="109" h="876">
                  <a:moveTo>
                    <a:pt x="109" y="876"/>
                  </a:moveTo>
                  <a:cubicBezTo>
                    <a:pt x="109" y="27"/>
                    <a:pt x="109" y="27"/>
                    <a:pt x="109" y="27"/>
                  </a:cubicBezTo>
                  <a:cubicBezTo>
                    <a:pt x="109" y="12"/>
                    <a:pt x="97" y="0"/>
                    <a:pt x="82" y="0"/>
                  </a:cubicBezTo>
                  <a:cubicBezTo>
                    <a:pt x="27" y="0"/>
                    <a:pt x="27" y="0"/>
                    <a:pt x="27" y="0"/>
                  </a:cubicBezTo>
                  <a:cubicBezTo>
                    <a:pt x="12" y="0"/>
                    <a:pt x="0" y="12"/>
                    <a:pt x="0" y="27"/>
                  </a:cubicBezTo>
                  <a:cubicBezTo>
                    <a:pt x="0" y="876"/>
                    <a:pt x="0" y="876"/>
                    <a:pt x="0" y="876"/>
                  </a:cubicBezTo>
                  <a:cubicBezTo>
                    <a:pt x="109" y="876"/>
                    <a:pt x="109" y="876"/>
                    <a:pt x="109" y="876"/>
                  </a:cubicBezTo>
                </a:path>
              </a:pathLst>
            </a:custGeom>
            <a:solidFill>
              <a:srgbClr val="4348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
            <p:cNvSpPr/>
            <p:nvPr/>
          </p:nvSpPr>
          <p:spPr bwMode="auto">
            <a:xfrm>
              <a:off x="9114502" y="4671898"/>
              <a:ext cx="2462981" cy="804760"/>
            </a:xfrm>
            <a:custGeom>
              <a:gdLst>
                <a:gd name="T0" fmla="*/ 739 w 881"/>
                <a:gd name="T1" fmla="*/ 315 h 328"/>
                <a:gd name="T2" fmla="*/ 712 w 881"/>
                <a:gd name="T3" fmla="*/ 328 h 328"/>
                <a:gd name="T4" fmla="*/ 27 w 881"/>
                <a:gd name="T5" fmla="*/ 328 h 328"/>
                <a:gd name="T6" fmla="*/ 0 w 881"/>
                <a:gd name="T7" fmla="*/ 301 h 328"/>
                <a:gd name="T8" fmla="*/ 0 w 881"/>
                <a:gd name="T9" fmla="*/ 27 h 328"/>
                <a:gd name="T10" fmla="*/ 27 w 881"/>
                <a:gd name="T11" fmla="*/ 0 h 328"/>
                <a:gd name="T12" fmla="*/ 712 w 881"/>
                <a:gd name="T13" fmla="*/ 0 h 328"/>
                <a:gd name="T14" fmla="*/ 739 w 881"/>
                <a:gd name="T15" fmla="*/ 13 h 328"/>
                <a:gd name="T16" fmla="*/ 862 w 881"/>
                <a:gd name="T17" fmla="*/ 137 h 328"/>
                <a:gd name="T18" fmla="*/ 862 w 881"/>
                <a:gd name="T19" fmla="*/ 191 h 328"/>
                <a:gd name="T20" fmla="*/ 739 w 881"/>
                <a:gd name="T21" fmla="*/ 315 h 3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1" h="328">
                  <a:moveTo>
                    <a:pt x="739" y="315"/>
                  </a:moveTo>
                  <a:cubicBezTo>
                    <a:pt x="739" y="315"/>
                    <a:pt x="726" y="328"/>
                    <a:pt x="712" y="328"/>
                  </a:cubicBezTo>
                  <a:cubicBezTo>
                    <a:pt x="698" y="328"/>
                    <a:pt x="27" y="328"/>
                    <a:pt x="27" y="328"/>
                  </a:cubicBezTo>
                  <a:cubicBezTo>
                    <a:pt x="12" y="328"/>
                    <a:pt x="0" y="316"/>
                    <a:pt x="0" y="301"/>
                  </a:cubicBezTo>
                  <a:cubicBezTo>
                    <a:pt x="0" y="27"/>
                    <a:pt x="0" y="27"/>
                    <a:pt x="0" y="27"/>
                  </a:cubicBezTo>
                  <a:cubicBezTo>
                    <a:pt x="0" y="12"/>
                    <a:pt x="12" y="0"/>
                    <a:pt x="27" y="0"/>
                  </a:cubicBezTo>
                  <a:cubicBezTo>
                    <a:pt x="27" y="0"/>
                    <a:pt x="700" y="0"/>
                    <a:pt x="712" y="0"/>
                  </a:cubicBezTo>
                  <a:cubicBezTo>
                    <a:pt x="724" y="0"/>
                    <a:pt x="739" y="13"/>
                    <a:pt x="739" y="13"/>
                  </a:cubicBezTo>
                  <a:cubicBezTo>
                    <a:pt x="862" y="137"/>
                    <a:pt x="862" y="137"/>
                    <a:pt x="862" y="137"/>
                  </a:cubicBezTo>
                  <a:cubicBezTo>
                    <a:pt x="881" y="155"/>
                    <a:pt x="881" y="173"/>
                    <a:pt x="862" y="191"/>
                  </a:cubicBezTo>
                  <a:cubicBezTo>
                    <a:pt x="739" y="315"/>
                    <a:pt x="739" y="315"/>
                    <a:pt x="739" y="315"/>
                  </a:cubicBezTo>
                </a:path>
              </a:pathLst>
            </a:custGeom>
            <a:solidFill>
              <a:srgbClr val="EACA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
            <p:cNvSpPr/>
            <p:nvPr/>
          </p:nvSpPr>
          <p:spPr bwMode="auto">
            <a:xfrm>
              <a:off x="10010775" y="5491406"/>
              <a:ext cx="296862" cy="73025"/>
            </a:xfrm>
            <a:custGeom>
              <a:gdLst>
                <a:gd name="T0" fmla="*/ 109 w 109"/>
                <a:gd name="T1" fmla="*/ 0 h 28"/>
                <a:gd name="T2" fmla="*/ 0 w 109"/>
                <a:gd name="T3" fmla="*/ 0 h 28"/>
                <a:gd name="T4" fmla="*/ 0 w 109"/>
                <a:gd name="T5" fmla="*/ 28 h 28"/>
                <a:gd name="T6" fmla="*/ 109 w 109"/>
                <a:gd name="T7" fmla="*/ 28 h 28"/>
                <a:gd name="T8" fmla="*/ 109 w 109"/>
                <a:gd name="T9" fmla="*/ 0 h 28"/>
              </a:gdLst>
              <a:cxnLst>
                <a:cxn ang="0">
                  <a:pos x="T0" y="T1"/>
                </a:cxn>
                <a:cxn ang="0">
                  <a:pos x="T2" y="T3"/>
                </a:cxn>
                <a:cxn ang="0">
                  <a:pos x="T4" y="T5"/>
                </a:cxn>
                <a:cxn ang="0">
                  <a:pos x="T6" y="T7"/>
                </a:cxn>
                <a:cxn ang="0">
                  <a:pos x="T8" y="T9"/>
                </a:cxn>
              </a:cxnLst>
              <a:rect l="0" t="0" r="r" b="b"/>
              <a:pathLst>
                <a:path w="109" h="28">
                  <a:moveTo>
                    <a:pt x="109" y="0"/>
                  </a:moveTo>
                  <a:cubicBezTo>
                    <a:pt x="73" y="0"/>
                    <a:pt x="36" y="0"/>
                    <a:pt x="0" y="0"/>
                  </a:cubicBezTo>
                  <a:cubicBezTo>
                    <a:pt x="0" y="28"/>
                    <a:pt x="0" y="28"/>
                    <a:pt x="0" y="28"/>
                  </a:cubicBezTo>
                  <a:cubicBezTo>
                    <a:pt x="109" y="28"/>
                    <a:pt x="109" y="28"/>
                    <a:pt x="109" y="28"/>
                  </a:cubicBezTo>
                  <a:cubicBezTo>
                    <a:pt x="109" y="0"/>
                    <a:pt x="109" y="0"/>
                    <a:pt x="109" y="0"/>
                  </a:cubicBezTo>
                </a:path>
              </a:pathLst>
            </a:custGeom>
            <a:solidFill>
              <a:srgbClr val="2F32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
            <p:cNvSpPr/>
            <p:nvPr/>
          </p:nvSpPr>
          <p:spPr bwMode="auto">
            <a:xfrm>
              <a:off x="10010775" y="5583238"/>
              <a:ext cx="296862" cy="0"/>
            </a:xfrm>
            <a:custGeom>
              <a:gdLst>
                <a:gd name="T0" fmla="*/ 109 w 109"/>
                <a:gd name="T1" fmla="*/ 0 w 109"/>
                <a:gd name="T2" fmla="*/ 109 w 109"/>
                <a:gd name="T3" fmla="*/ 109 w 109"/>
              </a:gdLst>
              <a:cxnLst>
                <a:cxn ang="0">
                  <a:pos x="T0" y="0"/>
                </a:cxn>
                <a:cxn ang="0">
                  <a:pos x="T1" y="0"/>
                </a:cxn>
                <a:cxn ang="0">
                  <a:pos x="T2" y="0"/>
                </a:cxn>
                <a:cxn ang="0">
                  <a:pos x="T3" y="0"/>
                </a:cxn>
              </a:cxnLst>
              <a:rect l="0" t="0" r="r" b="b"/>
              <a:pathLst>
                <a:path w="109">
                  <a:moveTo>
                    <a:pt x="109" y="0"/>
                  </a:moveTo>
                  <a:cubicBezTo>
                    <a:pt x="0" y="0"/>
                    <a:pt x="0" y="0"/>
                    <a:pt x="0" y="0"/>
                  </a:cubicBezTo>
                  <a:cubicBezTo>
                    <a:pt x="36" y="0"/>
                    <a:pt x="73" y="0"/>
                    <a:pt x="109" y="0"/>
                  </a:cubicBezTo>
                  <a:cubicBezTo>
                    <a:pt x="109" y="0"/>
                    <a:pt x="109" y="0"/>
                    <a:pt x="109" y="0"/>
                  </a:cubicBezTo>
                </a:path>
              </a:pathLst>
            </a:custGeom>
            <a:solidFill>
              <a:srgbClr val="A38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
            <p:cNvSpPr/>
            <p:nvPr/>
          </p:nvSpPr>
          <p:spPr bwMode="auto">
            <a:xfrm>
              <a:off x="9637713" y="6648450"/>
              <a:ext cx="334962" cy="212725"/>
            </a:xfrm>
            <a:custGeom>
              <a:gdLst>
                <a:gd name="T0" fmla="*/ 123 w 123"/>
                <a:gd name="T1" fmla="*/ 82 h 82"/>
                <a:gd name="T2" fmla="*/ 82 w 123"/>
                <a:gd name="T3" fmla="*/ 82 h 82"/>
                <a:gd name="T4" fmla="*/ 0 w 123"/>
                <a:gd name="T5" fmla="*/ 0 h 82"/>
                <a:gd name="T6" fmla="*/ 123 w 123"/>
                <a:gd name="T7" fmla="*/ 82 h 82"/>
              </a:gdLst>
              <a:cxnLst>
                <a:cxn ang="0">
                  <a:pos x="T0" y="T1"/>
                </a:cxn>
                <a:cxn ang="0">
                  <a:pos x="T2" y="T3"/>
                </a:cxn>
                <a:cxn ang="0">
                  <a:pos x="T4" y="T5"/>
                </a:cxn>
                <a:cxn ang="0">
                  <a:pos x="T6" y="T7"/>
                </a:cxn>
              </a:cxnLst>
              <a:rect l="0" t="0" r="r" b="b"/>
              <a:pathLst>
                <a:path w="123" h="82">
                  <a:moveTo>
                    <a:pt x="123" y="82"/>
                  </a:moveTo>
                  <a:cubicBezTo>
                    <a:pt x="101" y="82"/>
                    <a:pt x="82" y="82"/>
                    <a:pt x="82" y="82"/>
                  </a:cubicBezTo>
                  <a:cubicBezTo>
                    <a:pt x="82" y="82"/>
                    <a:pt x="54" y="0"/>
                    <a:pt x="0" y="0"/>
                  </a:cubicBezTo>
                  <a:cubicBezTo>
                    <a:pt x="82" y="0"/>
                    <a:pt x="123" y="55"/>
                    <a:pt x="123" y="82"/>
                  </a:cubicBezTo>
                  <a:close/>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
            <p:cNvSpPr/>
            <p:nvPr/>
          </p:nvSpPr>
          <p:spPr bwMode="auto">
            <a:xfrm>
              <a:off x="9785350" y="6505575"/>
              <a:ext cx="300037" cy="355600"/>
            </a:xfrm>
            <a:custGeom>
              <a:gdLst>
                <a:gd name="T0" fmla="*/ 0 w 110"/>
                <a:gd name="T1" fmla="*/ 0 h 137"/>
                <a:gd name="T2" fmla="*/ 110 w 110"/>
                <a:gd name="T3" fmla="*/ 137 h 137"/>
                <a:gd name="T4" fmla="*/ 70 w 110"/>
                <a:gd name="T5" fmla="*/ 137 h 137"/>
                <a:gd name="T6" fmla="*/ 0 w 110"/>
                <a:gd name="T7" fmla="*/ 0 h 137"/>
              </a:gdLst>
              <a:cxnLst>
                <a:cxn ang="0">
                  <a:pos x="T0" y="T1"/>
                </a:cxn>
                <a:cxn ang="0">
                  <a:pos x="T2" y="T3"/>
                </a:cxn>
                <a:cxn ang="0">
                  <a:pos x="T4" y="T5"/>
                </a:cxn>
                <a:cxn ang="0">
                  <a:pos x="T6" y="T7"/>
                </a:cxn>
              </a:cxnLst>
              <a:rect l="0" t="0" r="r" b="b"/>
              <a:pathLst>
                <a:path w="110" h="137">
                  <a:moveTo>
                    <a:pt x="0" y="0"/>
                  </a:moveTo>
                  <a:cubicBezTo>
                    <a:pt x="83" y="0"/>
                    <a:pt x="110" y="110"/>
                    <a:pt x="110" y="137"/>
                  </a:cubicBezTo>
                  <a:cubicBezTo>
                    <a:pt x="88" y="137"/>
                    <a:pt x="70" y="137"/>
                    <a:pt x="70" y="137"/>
                  </a:cubicBezTo>
                  <a:cubicBezTo>
                    <a:pt x="70" y="137"/>
                    <a:pt x="55" y="28"/>
                    <a:pt x="0" y="0"/>
                  </a:cubicBezTo>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1"/>
            <p:cNvSpPr/>
            <p:nvPr/>
          </p:nvSpPr>
          <p:spPr bwMode="auto">
            <a:xfrm>
              <a:off x="10344150" y="6648450"/>
              <a:ext cx="338137" cy="212725"/>
            </a:xfrm>
            <a:custGeom>
              <a:gdLst>
                <a:gd name="T0" fmla="*/ 124 w 124"/>
                <a:gd name="T1" fmla="*/ 0 h 82"/>
                <a:gd name="T2" fmla="*/ 42 w 124"/>
                <a:gd name="T3" fmla="*/ 82 h 82"/>
                <a:gd name="T4" fmla="*/ 0 w 124"/>
                <a:gd name="T5" fmla="*/ 82 h 82"/>
                <a:gd name="T6" fmla="*/ 124 w 124"/>
                <a:gd name="T7" fmla="*/ 0 h 82"/>
              </a:gdLst>
              <a:cxnLst>
                <a:cxn ang="0">
                  <a:pos x="T0" y="T1"/>
                </a:cxn>
                <a:cxn ang="0">
                  <a:pos x="T2" y="T3"/>
                </a:cxn>
                <a:cxn ang="0">
                  <a:pos x="T4" y="T5"/>
                </a:cxn>
                <a:cxn ang="0">
                  <a:pos x="T6" y="T7"/>
                </a:cxn>
              </a:cxnLst>
              <a:rect l="0" t="0" r="r" b="b"/>
              <a:pathLst>
                <a:path w="124" h="82">
                  <a:moveTo>
                    <a:pt x="124" y="0"/>
                  </a:moveTo>
                  <a:cubicBezTo>
                    <a:pt x="69" y="0"/>
                    <a:pt x="42" y="82"/>
                    <a:pt x="42" y="82"/>
                  </a:cubicBezTo>
                  <a:cubicBezTo>
                    <a:pt x="42" y="82"/>
                    <a:pt x="23" y="82"/>
                    <a:pt x="0" y="82"/>
                  </a:cubicBezTo>
                  <a:cubicBezTo>
                    <a:pt x="0" y="55"/>
                    <a:pt x="42" y="0"/>
                    <a:pt x="124" y="0"/>
                  </a:cubicBezTo>
                  <a:close/>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2"/>
            <p:cNvSpPr/>
            <p:nvPr/>
          </p:nvSpPr>
          <p:spPr bwMode="auto">
            <a:xfrm>
              <a:off x="10085388" y="6362700"/>
              <a:ext cx="446087" cy="498475"/>
            </a:xfrm>
            <a:custGeom>
              <a:gdLst>
                <a:gd name="T0" fmla="*/ 55 w 164"/>
                <a:gd name="T1" fmla="*/ 186 h 192"/>
                <a:gd name="T2" fmla="*/ 164 w 164"/>
                <a:gd name="T3" fmla="*/ 55 h 192"/>
                <a:gd name="T4" fmla="*/ 95 w 164"/>
                <a:gd name="T5" fmla="*/ 192 h 192"/>
                <a:gd name="T6" fmla="*/ 55 w 164"/>
                <a:gd name="T7" fmla="*/ 192 h 192"/>
                <a:gd name="T8" fmla="*/ 54 w 164"/>
                <a:gd name="T9" fmla="*/ 192 h 192"/>
                <a:gd name="T10" fmla="*/ 0 w 164"/>
                <a:gd name="T11" fmla="*/ 192 h 192"/>
                <a:gd name="T12" fmla="*/ 27 w 164"/>
                <a:gd name="T13" fmla="*/ 0 h 192"/>
                <a:gd name="T14" fmla="*/ 55 w 164"/>
                <a:gd name="T15" fmla="*/ 186 h 19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92">
                  <a:moveTo>
                    <a:pt x="55" y="186"/>
                  </a:moveTo>
                  <a:cubicBezTo>
                    <a:pt x="58" y="151"/>
                    <a:pt x="87" y="55"/>
                    <a:pt x="164" y="55"/>
                  </a:cubicBezTo>
                  <a:cubicBezTo>
                    <a:pt x="109" y="83"/>
                    <a:pt x="95" y="192"/>
                    <a:pt x="95" y="192"/>
                  </a:cubicBezTo>
                  <a:cubicBezTo>
                    <a:pt x="95" y="192"/>
                    <a:pt x="77" y="192"/>
                    <a:pt x="55" y="192"/>
                  </a:cubicBezTo>
                  <a:cubicBezTo>
                    <a:pt x="54" y="192"/>
                    <a:pt x="54" y="192"/>
                    <a:pt x="54" y="192"/>
                  </a:cubicBezTo>
                  <a:cubicBezTo>
                    <a:pt x="0" y="192"/>
                    <a:pt x="0" y="192"/>
                    <a:pt x="0" y="192"/>
                  </a:cubicBezTo>
                  <a:cubicBezTo>
                    <a:pt x="0" y="192"/>
                    <a:pt x="0" y="55"/>
                    <a:pt x="27" y="0"/>
                  </a:cubicBezTo>
                  <a:cubicBezTo>
                    <a:pt x="51" y="48"/>
                    <a:pt x="54" y="158"/>
                    <a:pt x="55" y="186"/>
                  </a:cubicBezTo>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
            <p:cNvSpPr/>
            <p:nvPr/>
          </p:nvSpPr>
          <p:spPr bwMode="auto">
            <a:xfrm>
              <a:off x="10010775" y="6205538"/>
              <a:ext cx="296862" cy="655637"/>
            </a:xfrm>
            <a:custGeom>
              <a:gdLst>
                <a:gd name="T0" fmla="*/ 54 w 109"/>
                <a:gd name="T1" fmla="*/ 0 h 253"/>
                <a:gd name="T2" fmla="*/ 30 w 109"/>
                <a:gd name="T3" fmla="*/ 49 h 253"/>
                <a:gd name="T4" fmla="*/ 8 w 109"/>
                <a:gd name="T5" fmla="*/ 133 h 253"/>
                <a:gd name="T6" fmla="*/ 0 w 109"/>
                <a:gd name="T7" fmla="*/ 124 h 253"/>
                <a:gd name="T8" fmla="*/ 0 w 109"/>
                <a:gd name="T9" fmla="*/ 168 h 253"/>
                <a:gd name="T10" fmla="*/ 27 w 109"/>
                <a:gd name="T11" fmla="*/ 253 h 253"/>
                <a:gd name="T12" fmla="*/ 27 w 109"/>
                <a:gd name="T13" fmla="*/ 253 h 253"/>
                <a:gd name="T14" fmla="*/ 54 w 109"/>
                <a:gd name="T15" fmla="*/ 61 h 253"/>
                <a:gd name="T16" fmla="*/ 54 w 109"/>
                <a:gd name="T17" fmla="*/ 61 h 253"/>
                <a:gd name="T18" fmla="*/ 82 w 109"/>
                <a:gd name="T19" fmla="*/ 247 h 253"/>
                <a:gd name="T20" fmla="*/ 82 w 109"/>
                <a:gd name="T21" fmla="*/ 247 h 253"/>
                <a:gd name="T22" fmla="*/ 85 w 109"/>
                <a:gd name="T23" fmla="*/ 227 h 253"/>
                <a:gd name="T24" fmla="*/ 89 w 109"/>
                <a:gd name="T25" fmla="*/ 211 h 253"/>
                <a:gd name="T26" fmla="*/ 89 w 109"/>
                <a:gd name="T27" fmla="*/ 211 h 253"/>
                <a:gd name="T28" fmla="*/ 109 w 109"/>
                <a:gd name="T29" fmla="*/ 168 h 253"/>
                <a:gd name="T30" fmla="*/ 109 w 109"/>
                <a:gd name="T31" fmla="*/ 123 h 253"/>
                <a:gd name="T32" fmla="*/ 101 w 109"/>
                <a:gd name="T33" fmla="*/ 132 h 253"/>
                <a:gd name="T34" fmla="*/ 79 w 109"/>
                <a:gd name="T35" fmla="*/ 49 h 253"/>
                <a:gd name="T36" fmla="*/ 54 w 109"/>
                <a:gd name="T37" fmla="*/ 0 h 2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253">
                  <a:moveTo>
                    <a:pt x="54" y="0"/>
                  </a:moveTo>
                  <a:cubicBezTo>
                    <a:pt x="30" y="49"/>
                    <a:pt x="30" y="49"/>
                    <a:pt x="30" y="49"/>
                  </a:cubicBezTo>
                  <a:cubicBezTo>
                    <a:pt x="19" y="71"/>
                    <a:pt x="12" y="101"/>
                    <a:pt x="8" y="133"/>
                  </a:cubicBezTo>
                  <a:cubicBezTo>
                    <a:pt x="5" y="130"/>
                    <a:pt x="2" y="127"/>
                    <a:pt x="0" y="124"/>
                  </a:cubicBezTo>
                  <a:cubicBezTo>
                    <a:pt x="0" y="168"/>
                    <a:pt x="0" y="168"/>
                    <a:pt x="0" y="168"/>
                  </a:cubicBezTo>
                  <a:cubicBezTo>
                    <a:pt x="19" y="201"/>
                    <a:pt x="27" y="238"/>
                    <a:pt x="27" y="253"/>
                  </a:cubicBezTo>
                  <a:cubicBezTo>
                    <a:pt x="27" y="253"/>
                    <a:pt x="27" y="253"/>
                    <a:pt x="27" y="253"/>
                  </a:cubicBezTo>
                  <a:cubicBezTo>
                    <a:pt x="27" y="253"/>
                    <a:pt x="27" y="116"/>
                    <a:pt x="54" y="61"/>
                  </a:cubicBezTo>
                  <a:cubicBezTo>
                    <a:pt x="54" y="61"/>
                    <a:pt x="54" y="61"/>
                    <a:pt x="54" y="61"/>
                  </a:cubicBezTo>
                  <a:cubicBezTo>
                    <a:pt x="78" y="109"/>
                    <a:pt x="81" y="219"/>
                    <a:pt x="82" y="247"/>
                  </a:cubicBezTo>
                  <a:cubicBezTo>
                    <a:pt x="82" y="247"/>
                    <a:pt x="82" y="247"/>
                    <a:pt x="82" y="247"/>
                  </a:cubicBezTo>
                  <a:cubicBezTo>
                    <a:pt x="82" y="241"/>
                    <a:pt x="83" y="234"/>
                    <a:pt x="85" y="227"/>
                  </a:cubicBezTo>
                  <a:cubicBezTo>
                    <a:pt x="86" y="222"/>
                    <a:pt x="88" y="217"/>
                    <a:pt x="89" y="211"/>
                  </a:cubicBezTo>
                  <a:cubicBezTo>
                    <a:pt x="89" y="211"/>
                    <a:pt x="89" y="211"/>
                    <a:pt x="89" y="211"/>
                  </a:cubicBezTo>
                  <a:cubicBezTo>
                    <a:pt x="94" y="197"/>
                    <a:pt x="100" y="182"/>
                    <a:pt x="109" y="168"/>
                  </a:cubicBezTo>
                  <a:cubicBezTo>
                    <a:pt x="109" y="123"/>
                    <a:pt x="109" y="123"/>
                    <a:pt x="109" y="123"/>
                  </a:cubicBezTo>
                  <a:cubicBezTo>
                    <a:pt x="106" y="126"/>
                    <a:pt x="103" y="129"/>
                    <a:pt x="101" y="132"/>
                  </a:cubicBezTo>
                  <a:cubicBezTo>
                    <a:pt x="96" y="101"/>
                    <a:pt x="89" y="70"/>
                    <a:pt x="79" y="49"/>
                  </a:cubicBezTo>
                  <a:cubicBezTo>
                    <a:pt x="54" y="0"/>
                    <a:pt x="54" y="0"/>
                    <a:pt x="54" y="0"/>
                  </a:cubicBezTo>
                </a:path>
              </a:pathLst>
            </a:custGeom>
            <a:solidFill>
              <a:srgbClr val="2F32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10010775" y="6640513"/>
              <a:ext cx="74612" cy="220662"/>
            </a:xfrm>
            <a:custGeom>
              <a:gdLst>
                <a:gd name="T0" fmla="*/ 0 w 27"/>
                <a:gd name="T1" fmla="*/ 0 h 85"/>
                <a:gd name="T2" fmla="*/ 0 w 27"/>
                <a:gd name="T3" fmla="*/ 1 h 85"/>
                <a:gd name="T4" fmla="*/ 27 w 27"/>
                <a:gd name="T5" fmla="*/ 85 h 85"/>
                <a:gd name="T6" fmla="*/ 0 w 27"/>
                <a:gd name="T7" fmla="*/ 0 h 85"/>
              </a:gdLst>
              <a:cxnLst>
                <a:cxn ang="0">
                  <a:pos x="T0" y="T1"/>
                </a:cxn>
                <a:cxn ang="0">
                  <a:pos x="T2" y="T3"/>
                </a:cxn>
                <a:cxn ang="0">
                  <a:pos x="T4" y="T5"/>
                </a:cxn>
                <a:cxn ang="0">
                  <a:pos x="T6" y="T7"/>
                </a:cxn>
              </a:cxnLst>
              <a:rect l="0" t="0" r="r" b="b"/>
              <a:pathLst>
                <a:path w="27" h="85">
                  <a:moveTo>
                    <a:pt x="0" y="0"/>
                  </a:moveTo>
                  <a:cubicBezTo>
                    <a:pt x="0" y="1"/>
                    <a:pt x="0" y="1"/>
                    <a:pt x="0" y="1"/>
                  </a:cubicBezTo>
                  <a:cubicBezTo>
                    <a:pt x="19" y="33"/>
                    <a:pt x="27" y="70"/>
                    <a:pt x="27" y="85"/>
                  </a:cubicBezTo>
                  <a:cubicBezTo>
                    <a:pt x="27" y="70"/>
                    <a:pt x="19" y="33"/>
                    <a:pt x="0" y="0"/>
                  </a:cubicBezTo>
                </a:path>
              </a:pathLst>
            </a:custGeom>
            <a:solidFill>
              <a:srgbClr val="2879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5"/>
            <p:cNvSpPr>
              <a:spLocks noEditPoints="1"/>
            </p:cNvSpPr>
            <p:nvPr/>
          </p:nvSpPr>
          <p:spPr bwMode="auto">
            <a:xfrm>
              <a:off x="10085388" y="6362700"/>
              <a:ext cx="222250" cy="498475"/>
            </a:xfrm>
            <a:custGeom>
              <a:gdLst>
                <a:gd name="T0" fmla="*/ 58 w 82"/>
                <a:gd name="T1" fmla="*/ 166 h 192"/>
                <a:gd name="T2" fmla="*/ 55 w 82"/>
                <a:gd name="T3" fmla="*/ 186 h 192"/>
                <a:gd name="T4" fmla="*/ 57 w 82"/>
                <a:gd name="T5" fmla="*/ 170 h 192"/>
                <a:gd name="T6" fmla="*/ 57 w 82"/>
                <a:gd name="T7" fmla="*/ 170 h 192"/>
                <a:gd name="T8" fmla="*/ 58 w 82"/>
                <a:gd name="T9" fmla="*/ 166 h 192"/>
                <a:gd name="T10" fmla="*/ 82 w 82"/>
                <a:gd name="T11" fmla="*/ 107 h 192"/>
                <a:gd name="T12" fmla="*/ 82 w 82"/>
                <a:gd name="T13" fmla="*/ 107 h 192"/>
                <a:gd name="T14" fmla="*/ 62 w 82"/>
                <a:gd name="T15" fmla="*/ 150 h 192"/>
                <a:gd name="T16" fmla="*/ 62 w 82"/>
                <a:gd name="T17" fmla="*/ 150 h 192"/>
                <a:gd name="T18" fmla="*/ 82 w 82"/>
                <a:gd name="T19" fmla="*/ 107 h 192"/>
                <a:gd name="T20" fmla="*/ 82 w 82"/>
                <a:gd name="T21" fmla="*/ 107 h 192"/>
                <a:gd name="T22" fmla="*/ 27 w 82"/>
                <a:gd name="T23" fmla="*/ 0 h 192"/>
                <a:gd name="T24" fmla="*/ 0 w 82"/>
                <a:gd name="T25" fmla="*/ 192 h 192"/>
                <a:gd name="T26" fmla="*/ 0 w 82"/>
                <a:gd name="T27" fmla="*/ 192 h 192"/>
                <a:gd name="T28" fmla="*/ 6 w 82"/>
                <a:gd name="T29" fmla="*/ 95 h 192"/>
                <a:gd name="T30" fmla="*/ 6 w 82"/>
                <a:gd name="T31" fmla="*/ 92 h 192"/>
                <a:gd name="T32" fmla="*/ 7 w 82"/>
                <a:gd name="T33" fmla="*/ 80 h 192"/>
                <a:gd name="T34" fmla="*/ 8 w 82"/>
                <a:gd name="T35" fmla="*/ 76 h 192"/>
                <a:gd name="T36" fmla="*/ 9 w 82"/>
                <a:gd name="T37" fmla="*/ 66 h 192"/>
                <a:gd name="T38" fmla="*/ 10 w 82"/>
                <a:gd name="T39" fmla="*/ 60 h 192"/>
                <a:gd name="T40" fmla="*/ 12 w 82"/>
                <a:gd name="T41" fmla="*/ 51 h 192"/>
                <a:gd name="T42" fmla="*/ 13 w 82"/>
                <a:gd name="T43" fmla="*/ 44 h 192"/>
                <a:gd name="T44" fmla="*/ 15 w 82"/>
                <a:gd name="T45" fmla="*/ 37 h 192"/>
                <a:gd name="T46" fmla="*/ 17 w 82"/>
                <a:gd name="T47" fmla="*/ 29 h 192"/>
                <a:gd name="T48" fmla="*/ 19 w 82"/>
                <a:gd name="T49" fmla="*/ 24 h 192"/>
                <a:gd name="T50" fmla="*/ 21 w 82"/>
                <a:gd name="T51" fmla="*/ 15 h 192"/>
                <a:gd name="T52" fmla="*/ 23 w 82"/>
                <a:gd name="T53" fmla="*/ 11 h 192"/>
                <a:gd name="T54" fmla="*/ 27 w 82"/>
                <a:gd name="T55" fmla="*/ 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92">
                  <a:moveTo>
                    <a:pt x="58" y="166"/>
                  </a:moveTo>
                  <a:cubicBezTo>
                    <a:pt x="56" y="173"/>
                    <a:pt x="55" y="180"/>
                    <a:pt x="55" y="186"/>
                  </a:cubicBezTo>
                  <a:cubicBezTo>
                    <a:pt x="55" y="181"/>
                    <a:pt x="56" y="176"/>
                    <a:pt x="57" y="170"/>
                  </a:cubicBezTo>
                  <a:cubicBezTo>
                    <a:pt x="57" y="170"/>
                    <a:pt x="57" y="170"/>
                    <a:pt x="57" y="170"/>
                  </a:cubicBezTo>
                  <a:cubicBezTo>
                    <a:pt x="58" y="168"/>
                    <a:pt x="58" y="167"/>
                    <a:pt x="58" y="166"/>
                  </a:cubicBezTo>
                  <a:moveTo>
                    <a:pt x="82" y="107"/>
                  </a:moveTo>
                  <a:cubicBezTo>
                    <a:pt x="82" y="107"/>
                    <a:pt x="82" y="107"/>
                    <a:pt x="82" y="107"/>
                  </a:cubicBezTo>
                  <a:cubicBezTo>
                    <a:pt x="73" y="121"/>
                    <a:pt x="67" y="136"/>
                    <a:pt x="62" y="150"/>
                  </a:cubicBezTo>
                  <a:cubicBezTo>
                    <a:pt x="62" y="150"/>
                    <a:pt x="62" y="150"/>
                    <a:pt x="62" y="150"/>
                  </a:cubicBezTo>
                  <a:cubicBezTo>
                    <a:pt x="67" y="136"/>
                    <a:pt x="73" y="121"/>
                    <a:pt x="82" y="107"/>
                  </a:cubicBezTo>
                  <a:cubicBezTo>
                    <a:pt x="82" y="107"/>
                    <a:pt x="82" y="107"/>
                    <a:pt x="82" y="107"/>
                  </a:cubicBezTo>
                  <a:moveTo>
                    <a:pt x="27" y="0"/>
                  </a:moveTo>
                  <a:cubicBezTo>
                    <a:pt x="0" y="55"/>
                    <a:pt x="0" y="192"/>
                    <a:pt x="0" y="192"/>
                  </a:cubicBezTo>
                  <a:cubicBezTo>
                    <a:pt x="0" y="192"/>
                    <a:pt x="0" y="192"/>
                    <a:pt x="0" y="192"/>
                  </a:cubicBezTo>
                  <a:cubicBezTo>
                    <a:pt x="0" y="192"/>
                    <a:pt x="0" y="145"/>
                    <a:pt x="6" y="95"/>
                  </a:cubicBezTo>
                  <a:cubicBezTo>
                    <a:pt x="6" y="94"/>
                    <a:pt x="6" y="93"/>
                    <a:pt x="6" y="92"/>
                  </a:cubicBezTo>
                  <a:cubicBezTo>
                    <a:pt x="6" y="88"/>
                    <a:pt x="7" y="84"/>
                    <a:pt x="7" y="80"/>
                  </a:cubicBezTo>
                  <a:cubicBezTo>
                    <a:pt x="7" y="79"/>
                    <a:pt x="8" y="77"/>
                    <a:pt x="8" y="76"/>
                  </a:cubicBezTo>
                  <a:cubicBezTo>
                    <a:pt x="8" y="72"/>
                    <a:pt x="9" y="69"/>
                    <a:pt x="9" y="66"/>
                  </a:cubicBezTo>
                  <a:cubicBezTo>
                    <a:pt x="10" y="64"/>
                    <a:pt x="10" y="62"/>
                    <a:pt x="10" y="60"/>
                  </a:cubicBezTo>
                  <a:cubicBezTo>
                    <a:pt x="11" y="57"/>
                    <a:pt x="11" y="54"/>
                    <a:pt x="12" y="51"/>
                  </a:cubicBezTo>
                  <a:cubicBezTo>
                    <a:pt x="12" y="49"/>
                    <a:pt x="13" y="46"/>
                    <a:pt x="13" y="44"/>
                  </a:cubicBezTo>
                  <a:cubicBezTo>
                    <a:pt x="14" y="42"/>
                    <a:pt x="14" y="39"/>
                    <a:pt x="15" y="37"/>
                  </a:cubicBezTo>
                  <a:cubicBezTo>
                    <a:pt x="16" y="34"/>
                    <a:pt x="16" y="32"/>
                    <a:pt x="17" y="29"/>
                  </a:cubicBezTo>
                  <a:cubicBezTo>
                    <a:pt x="18" y="27"/>
                    <a:pt x="18" y="25"/>
                    <a:pt x="19" y="24"/>
                  </a:cubicBezTo>
                  <a:cubicBezTo>
                    <a:pt x="19" y="21"/>
                    <a:pt x="20" y="18"/>
                    <a:pt x="21" y="15"/>
                  </a:cubicBezTo>
                  <a:cubicBezTo>
                    <a:pt x="22" y="14"/>
                    <a:pt x="22" y="12"/>
                    <a:pt x="23" y="11"/>
                  </a:cubicBezTo>
                  <a:cubicBezTo>
                    <a:pt x="24" y="7"/>
                    <a:pt x="26" y="4"/>
                    <a:pt x="27" y="0"/>
                  </a:cubicBezTo>
                </a:path>
              </a:pathLst>
            </a:custGeom>
            <a:solidFill>
              <a:srgbClr val="2879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文本框 30"/>
            <p:cNvSpPr txBox="1"/>
            <p:nvPr/>
          </p:nvSpPr>
          <p:spPr>
            <a:xfrm>
              <a:off x="9334932" y="4808225"/>
              <a:ext cx="1991828" cy="537740"/>
            </a:xfrm>
            <a:prstGeom prst="rect">
              <a:avLst/>
            </a:prstGeom>
            <a:noFill/>
          </p:spPr>
          <p:txBody>
            <a:bodyPr wrap="square" rtlCol="0">
              <a:spAutoFit/>
            </a:bodyPr>
            <a:lstStyle/>
            <a:p>
              <a:endParaRPr lang="zh-CN" altLang="en-US" sz="2800" b="1">
                <a:solidFill>
                  <a:srgbClr val="BBA236"/>
                </a:solidFill>
                <a:latin typeface="冬青黑体简体中文 W3" panose="020b0300000000000000" pitchFamily="34" charset="-122"/>
                <a:ea typeface="冬青黑体简体中文 W3" panose="020b0300000000000000" pitchFamily="34" charset="-122"/>
              </a:endParaRPr>
            </a:p>
          </p:txBody>
        </p:sp>
      </p:gr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5BC7CA"/>
        </a:solidFill>
        <a:effectLst/>
      </p:bgPr>
    </p:bg>
    <p:spTree>
      <p:nvGrpSpPr>
        <p:cNvPr id="1" name=""/>
        <p:cNvGrpSpPr/>
        <p:nvPr/>
      </p:nvGrpSpPr>
      <p:grpSpPr>
        <a:xfrm>
          <a:off x="0" y="0"/>
          <a:ext cx="0" cy="0"/>
        </a:xfrm>
      </p:grpSpPr>
      <p:sp>
        <p:nvSpPr>
          <p:cNvPr id="3" name="任意多边形 2"/>
          <p:cNvSpPr/>
          <p:nvPr/>
        </p:nvSpPr>
        <p:spPr>
          <a:xfrm flipH="1">
            <a:off x="-1" y="516197"/>
            <a:ext cx="2227009" cy="766917"/>
          </a:xfrm>
          <a:custGeom>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EB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1312610" y="516197"/>
            <a:ext cx="560439" cy="769441"/>
          </a:xfrm>
          <a:prstGeom prst="rect">
            <a:avLst/>
          </a:prstGeom>
          <a:noFill/>
        </p:spPr>
        <p:txBody>
          <a:bodyPr wrap="square" rtlCol="0">
            <a:spAutoFit/>
          </a:bodyPr>
          <a:lstStyle/>
          <a:p>
            <a:r>
              <a:rPr lang="en-US" altLang="zh-CN" sz="4400">
                <a:solidFill>
                  <a:srgbClr val="6DBFC3"/>
                </a:solidFill>
              </a:rPr>
              <a:t>2</a:t>
            </a:r>
            <a:endParaRPr lang="zh-CN" altLang="en-US" sz="4400">
              <a:solidFill>
                <a:srgbClr val="6DBFC3"/>
              </a:solidFill>
            </a:endParaRPr>
          </a:p>
        </p:txBody>
      </p:sp>
      <p:sp>
        <p:nvSpPr>
          <p:cNvPr id="6" name="文本框 5"/>
          <p:cNvSpPr txBox="1"/>
          <p:nvPr/>
        </p:nvSpPr>
        <p:spPr>
          <a:xfrm>
            <a:off x="4373380" y="2995738"/>
            <a:ext cx="6769515" cy="2951705"/>
          </a:xfrm>
          <a:prstGeom prst="rect">
            <a:avLst/>
          </a:prstGeom>
          <a:noFill/>
        </p:spPr>
        <p:txBody>
          <a:bodyPr wrap="square" rtlCol="0">
            <a:spAutoFit/>
          </a:bodyPr>
          <a:lstStyle/>
          <a:p>
            <a:pPr marL="342900" indent="-342900">
              <a:lnSpc>
                <a:spcPct val="150000"/>
              </a:lnSpc>
              <a:buFont typeface="+mj-ea"/>
              <a:buAutoNum type="circleNumDbPlain"/>
            </a:pPr>
            <a:r>
              <a:rPr lang="zh-CN" altLang="en-US" sz="3200">
                <a:solidFill>
                  <a:schemeClr val="bg1"/>
                </a:solidFill>
                <a:latin typeface="冬青黑体简体中文 W3" panose="020b0300000000000000" pitchFamily="34" charset="-122"/>
                <a:ea typeface="冬青黑体简体中文 W3" panose="020b0300000000000000" pitchFamily="34" charset="-122"/>
              </a:rPr>
              <a:t> 不贷款购房可一次性提取</a:t>
            </a:r>
            <a:endParaRPr lang="en-US" altLang="zh-CN" sz="3200">
              <a:solidFill>
                <a:schemeClr val="bg1"/>
              </a:solidFill>
              <a:latin typeface="冬青黑体简体中文 W3" panose="020b0300000000000000" pitchFamily="34" charset="-122"/>
              <a:ea typeface="冬青黑体简体中文 W3" panose="020b0300000000000000" pitchFamily="34" charset="-122"/>
            </a:endParaRPr>
          </a:p>
          <a:p>
            <a:pPr marL="342900" indent="-342900">
              <a:lnSpc>
                <a:spcPct val="150000"/>
              </a:lnSpc>
              <a:buFont typeface="+mj-ea"/>
              <a:buAutoNum type="circleNumDbPlain"/>
            </a:pPr>
            <a:r>
              <a:rPr lang="zh-CN" altLang="en-US" sz="3200">
                <a:solidFill>
                  <a:schemeClr val="bg1"/>
                </a:solidFill>
                <a:latin typeface="冬青黑体简体中文 W3" panose="020b0300000000000000" pitchFamily="34" charset="-122"/>
                <a:ea typeface="冬青黑体简体中文 W3" panose="020b0300000000000000" pitchFamily="34" charset="-122"/>
              </a:rPr>
              <a:t> 商业贷款购房可提取用于首付</a:t>
            </a:r>
            <a:endParaRPr lang="en-US" altLang="zh-CN" sz="3200">
              <a:solidFill>
                <a:schemeClr val="bg1"/>
              </a:solidFill>
              <a:latin typeface="冬青黑体简体中文 W3" panose="020b0300000000000000" pitchFamily="34" charset="-122"/>
              <a:ea typeface="冬青黑体简体中文 W3" panose="020b0300000000000000" pitchFamily="34" charset="-122"/>
            </a:endParaRPr>
          </a:p>
          <a:p>
            <a:pPr marL="342900" indent="-342900">
              <a:lnSpc>
                <a:spcPct val="150000"/>
              </a:lnSpc>
              <a:buFont typeface="+mj-ea"/>
              <a:buAutoNum type="circleNumDbPlain"/>
            </a:pPr>
            <a:r>
              <a:rPr lang="zh-CN" altLang="en-US" sz="3200">
                <a:solidFill>
                  <a:schemeClr val="bg1"/>
                </a:solidFill>
                <a:latin typeface="冬青黑体简体中文 W3" panose="020b0300000000000000" pitchFamily="34" charset="-122"/>
                <a:ea typeface="冬青黑体简体中文 W3" panose="020b0300000000000000" pitchFamily="34" charset="-122"/>
              </a:rPr>
              <a:t> 商业贷款购房可提取偿还本息</a:t>
            </a:r>
            <a:endParaRPr lang="en-US" altLang="zh-CN" sz="3200">
              <a:solidFill>
                <a:schemeClr val="bg1"/>
              </a:solidFill>
              <a:latin typeface="冬青黑体简体中文 W3" panose="020b0300000000000000" pitchFamily="34" charset="-122"/>
              <a:ea typeface="冬青黑体简体中文 W3" panose="020b0300000000000000" pitchFamily="34" charset="-122"/>
            </a:endParaRPr>
          </a:p>
          <a:p>
            <a:pPr marL="342900" indent="-342900">
              <a:lnSpc>
                <a:spcPct val="150000"/>
              </a:lnSpc>
              <a:buFont typeface="+mj-ea"/>
              <a:buAutoNum type="circleNumDbPlain"/>
            </a:pPr>
            <a:r>
              <a:rPr lang="zh-CN" altLang="en-US" sz="3200">
                <a:solidFill>
                  <a:schemeClr val="bg1"/>
                </a:solidFill>
                <a:latin typeface="冬青黑体简体中文 W3" panose="020b0300000000000000" pitchFamily="34" charset="-122"/>
                <a:ea typeface="冬青黑体简体中文 W3" panose="020b0300000000000000" pitchFamily="34" charset="-122"/>
              </a:rPr>
              <a:t> 公积金贷款购房可提取偿还本息</a:t>
            </a:r>
            <a:endParaRPr lang="zh-CN" altLang="en-US" sz="3200">
              <a:solidFill>
                <a:schemeClr val="bg1"/>
              </a:solidFill>
              <a:latin typeface="冬青黑体简体中文 W3" panose="020b0300000000000000" pitchFamily="34" charset="-122"/>
              <a:ea typeface="冬青黑体简体中文 W3" panose="020b0300000000000000" pitchFamily="34" charset="-122"/>
            </a:endParaRPr>
          </a:p>
        </p:txBody>
      </p:sp>
      <p:sp>
        <p:nvSpPr>
          <p:cNvPr id="7" name="文本框 6"/>
          <p:cNvSpPr txBox="1"/>
          <p:nvPr/>
        </p:nvSpPr>
        <p:spPr>
          <a:xfrm>
            <a:off x="6282807" y="1063555"/>
            <a:ext cx="2757949" cy="1246495"/>
          </a:xfrm>
          <a:prstGeom prst="rect">
            <a:avLst/>
          </a:prstGeom>
          <a:noFill/>
        </p:spPr>
        <p:txBody>
          <a:bodyPr wrap="square" rtlCol="0">
            <a:spAutoFit/>
          </a:bodyPr>
          <a:lstStyle/>
          <a:p>
            <a:r>
              <a:rPr lang="zh-CN" altLang="en-US" sz="7500" b="1">
                <a:solidFill>
                  <a:schemeClr val="bg1"/>
                </a:solidFill>
                <a:latin typeface="冬青黑体简体中文 W3" panose="020b0300000000000000" pitchFamily="34" charset="-122"/>
                <a:ea typeface="冬青黑体简体中文 W3" panose="020b0300000000000000" pitchFamily="34" charset="-122"/>
              </a:rPr>
              <a:t>购房</a:t>
            </a:r>
            <a:endParaRPr lang="zh-CN" altLang="en-US" sz="7500" b="1">
              <a:solidFill>
                <a:schemeClr val="bg1"/>
              </a:solidFill>
              <a:latin typeface="冬青黑体简体中文 W3" panose="020b0300000000000000" pitchFamily="34" charset="-122"/>
              <a:ea typeface="冬青黑体简体中文 W3" panose="020b0300000000000000" pitchFamily="34" charset="-122"/>
            </a:endParaRPr>
          </a:p>
        </p:txBody>
      </p:sp>
      <p:cxnSp>
        <p:nvCxnSpPr>
          <p:cNvPr id="9" name="直接连接符 8"/>
          <p:cNvCxnSpPr/>
          <p:nvPr/>
        </p:nvCxnSpPr>
        <p:spPr>
          <a:xfrm>
            <a:off x="4188538" y="2610470"/>
            <a:ext cx="6489291"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515858" y="2121243"/>
            <a:ext cx="2215484" cy="3700497"/>
            <a:chOff x="911174" y="2473849"/>
            <a:chExt cx="1923750" cy="3213217"/>
          </a:xfrm>
        </p:grpSpPr>
        <p:pic>
          <p:nvPicPr>
            <p:cNvPr id="11" name="图片 10"/>
            <p:cNvPicPr>
              <a:picLocks noChangeAspect="1"/>
            </p:cNvPicPr>
            <p:nvPr/>
          </p:nvPicPr>
          <p:blipFill>
            <a:blip r:embed="rId2"/>
            <a:stretch>
              <a:fillRect/>
            </a:stretch>
          </p:blipFill>
          <p:spPr>
            <a:xfrm>
              <a:off x="911174" y="3290816"/>
              <a:ext cx="1923750" cy="239625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525" y="2473849"/>
              <a:ext cx="1236337" cy="1178547"/>
            </a:xfrm>
            <a:prstGeom prst="rect">
              <a:avLst/>
            </a:prstGeom>
          </p:spPr>
        </p:pic>
      </p:gr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任意多边形 3"/>
          <p:cNvSpPr/>
          <p:nvPr/>
        </p:nvSpPr>
        <p:spPr>
          <a:xfrm flipH="1">
            <a:off x="-1" y="516197"/>
            <a:ext cx="2227009" cy="766917"/>
          </a:xfrm>
          <a:custGeom>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1312610" y="516197"/>
            <a:ext cx="560439" cy="769441"/>
          </a:xfrm>
          <a:prstGeom prst="rect">
            <a:avLst/>
          </a:prstGeom>
          <a:noFill/>
        </p:spPr>
        <p:txBody>
          <a:bodyPr wrap="square" rtlCol="0">
            <a:spAutoFit/>
          </a:bodyPr>
          <a:lstStyle/>
          <a:p>
            <a:r>
              <a:rPr lang="en-US" altLang="zh-CN" sz="4400">
                <a:solidFill>
                  <a:schemeClr val="bg1"/>
                </a:solidFill>
              </a:rPr>
              <a:t>3</a:t>
            </a:r>
            <a:endParaRPr lang="zh-CN" altLang="en-US" sz="4400">
              <a:solidFill>
                <a:schemeClr val="bg1"/>
              </a:solidFill>
            </a:endParaRPr>
          </a:p>
        </p:txBody>
      </p:sp>
      <p:sp>
        <p:nvSpPr>
          <p:cNvPr id="6" name="文本框 5"/>
          <p:cNvSpPr txBox="1"/>
          <p:nvPr/>
        </p:nvSpPr>
        <p:spPr>
          <a:xfrm>
            <a:off x="1155870" y="2690600"/>
            <a:ext cx="6462372" cy="3240695"/>
          </a:xfrm>
          <a:prstGeom prst="rect">
            <a:avLst/>
          </a:prstGeom>
          <a:noFill/>
        </p:spPr>
        <p:txBody>
          <a:bodyPr wrap="square" rtlCol="0">
            <a:spAutoFit/>
          </a:bodyPr>
          <a:lstStyle/>
          <a:p>
            <a:pPr>
              <a:lnSpc>
                <a:spcPct val="150000"/>
              </a:lnSpc>
            </a:pPr>
            <a:r>
              <a:rPr lang="zh-CN" altLang="en-US" sz="2800">
                <a:solidFill>
                  <a:schemeClr val="bg1"/>
                </a:solidFill>
                <a:latin typeface="冬青黑体简体中文 W3" panose="020b0300000000000000" pitchFamily="34" charset="-122"/>
                <a:ea typeface="冬青黑体简体中文 W3" panose="020b0300000000000000" pitchFamily="34" charset="-122"/>
              </a:rPr>
              <a:t>      在农村集体土地上建造、翻建、大修自有住房且未使用住房贷款的，职工及配偶可申请提取建修房被批准当月之前（含当月）的公积金金额，且提取金额合计不超过建修房的费用。</a:t>
            </a:r>
            <a:endParaRPr lang="zh-CN" altLang="en-US" sz="2800">
              <a:solidFill>
                <a:schemeClr val="bg1"/>
              </a:solidFill>
              <a:latin typeface="冬青黑体简体中文 W3" panose="020b0300000000000000" pitchFamily="34" charset="-122"/>
              <a:ea typeface="冬青黑体简体中文 W3" panose="020b0300000000000000" pitchFamily="34" charset="-122"/>
            </a:endParaRPr>
          </a:p>
        </p:txBody>
      </p:sp>
      <p:sp>
        <p:nvSpPr>
          <p:cNvPr id="7" name="文本框 6"/>
          <p:cNvSpPr txBox="1"/>
          <p:nvPr/>
        </p:nvSpPr>
        <p:spPr>
          <a:xfrm>
            <a:off x="3259403" y="979579"/>
            <a:ext cx="7801888" cy="1015663"/>
          </a:xfrm>
          <a:prstGeom prst="rect">
            <a:avLst/>
          </a:prstGeom>
          <a:noFill/>
        </p:spPr>
        <p:txBody>
          <a:bodyPr wrap="square" rtlCol="0">
            <a:spAutoFit/>
          </a:bodyPr>
          <a:lstStyle/>
          <a:p>
            <a:r>
              <a:rPr lang="zh-CN" altLang="en-US" sz="6000" b="1">
                <a:solidFill>
                  <a:schemeClr val="bg1"/>
                </a:solidFill>
                <a:latin typeface="冬青黑体简体中文 W3" panose="020b0300000000000000" pitchFamily="34" charset="-122"/>
                <a:ea typeface="冬青黑体简体中文 W3" panose="020b0300000000000000" pitchFamily="34" charset="-122"/>
              </a:rPr>
              <a:t>建造</a:t>
            </a:r>
            <a:r>
              <a:rPr lang="en-US" altLang="zh-CN" sz="6000" b="1">
                <a:solidFill>
                  <a:schemeClr val="bg1"/>
                </a:solidFill>
                <a:latin typeface="冬青黑体简体中文 W3" panose="020b0300000000000000" pitchFamily="34" charset="-122"/>
                <a:ea typeface="冬青黑体简体中文 W3" panose="020b0300000000000000" pitchFamily="34" charset="-122"/>
              </a:rPr>
              <a:t>\</a:t>
            </a:r>
            <a:r>
              <a:rPr lang="zh-CN" altLang="en-US" sz="6000" b="1">
                <a:solidFill>
                  <a:schemeClr val="bg1"/>
                </a:solidFill>
                <a:latin typeface="冬青黑体简体中文 W3" panose="020b0300000000000000" pitchFamily="34" charset="-122"/>
                <a:ea typeface="冬青黑体简体中文 W3" panose="020b0300000000000000" pitchFamily="34" charset="-122"/>
              </a:rPr>
              <a:t>翻建</a:t>
            </a:r>
            <a:r>
              <a:rPr lang="en-US" altLang="zh-CN" sz="6000" b="1">
                <a:solidFill>
                  <a:schemeClr val="bg1"/>
                </a:solidFill>
                <a:latin typeface="冬青黑体简体中文 W3" panose="020b0300000000000000" pitchFamily="34" charset="-122"/>
                <a:ea typeface="冬青黑体简体中文 W3" panose="020b0300000000000000" pitchFamily="34" charset="-122"/>
              </a:rPr>
              <a:t>\</a:t>
            </a:r>
            <a:r>
              <a:rPr lang="zh-CN" altLang="en-US" sz="6000" b="1">
                <a:solidFill>
                  <a:schemeClr val="bg1"/>
                </a:solidFill>
                <a:latin typeface="冬青黑体简体中文 W3" panose="020b0300000000000000" pitchFamily="34" charset="-122"/>
                <a:ea typeface="冬青黑体简体中文 W3" panose="020b0300000000000000" pitchFamily="34" charset="-122"/>
              </a:rPr>
              <a:t>大修住房</a:t>
            </a:r>
            <a:endParaRPr lang="zh-CN" altLang="en-US" sz="6000" b="1">
              <a:solidFill>
                <a:schemeClr val="bg1"/>
              </a:solidFill>
              <a:latin typeface="冬青黑体简体中文 W3" panose="020b0300000000000000" pitchFamily="34" charset="-122"/>
              <a:ea typeface="冬青黑体简体中文 W3" panose="020b0300000000000000" pitchFamily="34" charset="-122"/>
            </a:endParaRPr>
          </a:p>
        </p:txBody>
      </p:sp>
      <p:cxnSp>
        <p:nvCxnSpPr>
          <p:cNvPr id="8" name="直接连接符 7"/>
          <p:cNvCxnSpPr/>
          <p:nvPr/>
        </p:nvCxnSpPr>
        <p:spPr>
          <a:xfrm>
            <a:off x="1180382" y="2342768"/>
            <a:ext cx="9892530"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172" name="Group 119"/>
          <p:cNvGrpSpPr>
            <a:grpSpLocks noChangeAspect="1"/>
          </p:cNvGrpSpPr>
          <p:nvPr/>
        </p:nvGrpSpPr>
        <p:grpSpPr>
          <a:xfrm>
            <a:off x="7673662" y="2974975"/>
            <a:ext cx="3152199" cy="3069246"/>
            <a:chOff x="4911" y="1775"/>
            <a:chExt cx="2052" cy="1998"/>
          </a:xfrm>
        </p:grpSpPr>
        <p:sp>
          <p:nvSpPr>
            <p:cNvPr id="3173" name="AutoShape 118"/>
            <p:cNvSpPr>
              <a:spLocks noChangeAspect="1" noChangeArrowheads="1" noTextEdit="1"/>
            </p:cNvSpPr>
            <p:nvPr/>
          </p:nvSpPr>
          <p:spPr bwMode="auto">
            <a:xfrm>
              <a:off x="4912" y="1776"/>
              <a:ext cx="2051" cy="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4" name="Freeform 120"/>
            <p:cNvSpPr/>
            <p:nvPr/>
          </p:nvSpPr>
          <p:spPr bwMode="auto">
            <a:xfrm>
              <a:off x="5345" y="2105"/>
              <a:ext cx="1455" cy="1454"/>
            </a:xfrm>
            <a:custGeom>
              <a:gdLst>
                <a:gd name="T0" fmla="*/ 18 w 1859"/>
                <a:gd name="T1" fmla="*/ 1310 h 1860"/>
                <a:gd name="T2" fmla="*/ 699 w 1859"/>
                <a:gd name="T3" fmla="*/ 1825 h 1860"/>
                <a:gd name="T4" fmla="*/ 838 w 1859"/>
                <a:gd name="T5" fmla="*/ 1816 h 1860"/>
                <a:gd name="T6" fmla="*/ 1851 w 1859"/>
                <a:gd name="T7" fmla="*/ 1397 h 1860"/>
                <a:gd name="T8" fmla="*/ 1859 w 1859"/>
                <a:gd name="T9" fmla="*/ 411 h 1860"/>
                <a:gd name="T10" fmla="*/ 1275 w 1859"/>
                <a:gd name="T11" fmla="*/ 0 h 1860"/>
                <a:gd name="T12" fmla="*/ 0 w 1859"/>
                <a:gd name="T13" fmla="*/ 454 h 1860"/>
                <a:gd name="T14" fmla="*/ 18 w 1859"/>
                <a:gd name="T15" fmla="*/ 1310 h 186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9" h="1860">
                  <a:moveTo>
                    <a:pt x="18" y="1310"/>
                  </a:moveTo>
                  <a:cubicBezTo>
                    <a:pt x="699" y="1825"/>
                    <a:pt x="699" y="1825"/>
                    <a:pt x="699" y="1825"/>
                  </a:cubicBezTo>
                  <a:cubicBezTo>
                    <a:pt x="699" y="1825"/>
                    <a:pt x="707" y="1860"/>
                    <a:pt x="838" y="1816"/>
                  </a:cubicBezTo>
                  <a:cubicBezTo>
                    <a:pt x="969" y="1772"/>
                    <a:pt x="1851" y="1397"/>
                    <a:pt x="1851" y="1397"/>
                  </a:cubicBezTo>
                  <a:cubicBezTo>
                    <a:pt x="1859" y="411"/>
                    <a:pt x="1859" y="411"/>
                    <a:pt x="1859" y="411"/>
                  </a:cubicBezTo>
                  <a:cubicBezTo>
                    <a:pt x="1275" y="0"/>
                    <a:pt x="1275" y="0"/>
                    <a:pt x="1275" y="0"/>
                  </a:cubicBezTo>
                  <a:cubicBezTo>
                    <a:pt x="0" y="454"/>
                    <a:pt x="0" y="454"/>
                    <a:pt x="0" y="454"/>
                  </a:cubicBezTo>
                  <a:lnTo>
                    <a:pt x="18" y="131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5" name="Freeform 122"/>
            <p:cNvSpPr/>
            <p:nvPr/>
          </p:nvSpPr>
          <p:spPr bwMode="auto">
            <a:xfrm>
              <a:off x="5180" y="1775"/>
              <a:ext cx="1782" cy="1045"/>
            </a:xfrm>
            <a:custGeom>
              <a:gdLst>
                <a:gd name="T0" fmla="*/ 0 w 1782"/>
                <a:gd name="T1" fmla="*/ 595 h 1045"/>
                <a:gd name="T2" fmla="*/ 543 w 1782"/>
                <a:gd name="T3" fmla="*/ 0 h 1045"/>
                <a:gd name="T4" fmla="*/ 1296 w 1782"/>
                <a:gd name="T5" fmla="*/ 333 h 1045"/>
                <a:gd name="T6" fmla="*/ 1782 w 1782"/>
                <a:gd name="T7" fmla="*/ 656 h 1045"/>
                <a:gd name="T8" fmla="*/ 1700 w 1782"/>
                <a:gd name="T9" fmla="*/ 702 h 1045"/>
                <a:gd name="T10" fmla="*/ 1275 w 1782"/>
                <a:gd name="T11" fmla="*/ 466 h 1045"/>
                <a:gd name="T12" fmla="*/ 691 w 1782"/>
                <a:gd name="T13" fmla="*/ 1045 h 1045"/>
                <a:gd name="T14" fmla="*/ 41 w 1782"/>
                <a:gd name="T15" fmla="*/ 676 h 1045"/>
                <a:gd name="T16" fmla="*/ 0 w 1782"/>
                <a:gd name="T17" fmla="*/ 595 h 10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2" h="1045">
                  <a:moveTo>
                    <a:pt x="0" y="595"/>
                  </a:moveTo>
                  <a:lnTo>
                    <a:pt x="543" y="0"/>
                  </a:lnTo>
                  <a:lnTo>
                    <a:pt x="1296" y="333"/>
                  </a:lnTo>
                  <a:lnTo>
                    <a:pt x="1782" y="656"/>
                  </a:lnTo>
                  <a:lnTo>
                    <a:pt x="1700" y="702"/>
                  </a:lnTo>
                  <a:lnTo>
                    <a:pt x="1275" y="466"/>
                  </a:lnTo>
                  <a:lnTo>
                    <a:pt x="691" y="1045"/>
                  </a:lnTo>
                  <a:lnTo>
                    <a:pt x="41" y="676"/>
                  </a:lnTo>
                  <a:lnTo>
                    <a:pt x="0" y="595"/>
                  </a:lnTo>
                  <a:close/>
                </a:path>
              </a:pathLst>
            </a:custGeom>
            <a:solidFill>
              <a:srgbClr val="7F2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6" name="Freeform 123"/>
            <p:cNvSpPr/>
            <p:nvPr/>
          </p:nvSpPr>
          <p:spPr bwMode="auto">
            <a:xfrm>
              <a:off x="5180" y="2370"/>
              <a:ext cx="691" cy="450"/>
            </a:xfrm>
            <a:custGeom>
              <a:gdLst>
                <a:gd name="T0" fmla="*/ 0 w 691"/>
                <a:gd name="T1" fmla="*/ 0 h 450"/>
                <a:gd name="T2" fmla="*/ 676 w 691"/>
                <a:gd name="T3" fmla="*/ 399 h 450"/>
                <a:gd name="T4" fmla="*/ 691 w 691"/>
                <a:gd name="T5" fmla="*/ 450 h 450"/>
                <a:gd name="T6" fmla="*/ 10 w 691"/>
                <a:gd name="T7" fmla="*/ 71 h 450"/>
                <a:gd name="T8" fmla="*/ 0 w 691"/>
                <a:gd name="T9" fmla="*/ 0 h 450"/>
              </a:gdLst>
              <a:cxnLst>
                <a:cxn ang="0">
                  <a:pos x="T0" y="T1"/>
                </a:cxn>
                <a:cxn ang="0">
                  <a:pos x="T2" y="T3"/>
                </a:cxn>
                <a:cxn ang="0">
                  <a:pos x="T4" y="T5"/>
                </a:cxn>
                <a:cxn ang="0">
                  <a:pos x="T6" y="T7"/>
                </a:cxn>
                <a:cxn ang="0">
                  <a:pos x="T8" y="T9"/>
                </a:cxn>
              </a:cxnLst>
              <a:rect l="0" t="0" r="r" b="b"/>
              <a:pathLst>
                <a:path w="691" h="450">
                  <a:moveTo>
                    <a:pt x="0" y="0"/>
                  </a:moveTo>
                  <a:lnTo>
                    <a:pt x="676" y="399"/>
                  </a:lnTo>
                  <a:lnTo>
                    <a:pt x="691" y="450"/>
                  </a:lnTo>
                  <a:lnTo>
                    <a:pt x="10" y="71"/>
                  </a:lnTo>
                  <a:lnTo>
                    <a:pt x="0" y="0"/>
                  </a:lnTo>
                  <a:close/>
                </a:path>
              </a:pathLst>
            </a:custGeom>
            <a:solidFill>
              <a:srgbClr val="801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7" name="Freeform 124"/>
            <p:cNvSpPr/>
            <p:nvPr/>
          </p:nvSpPr>
          <p:spPr bwMode="auto">
            <a:xfrm>
              <a:off x="5180" y="1775"/>
              <a:ext cx="1275" cy="994"/>
            </a:xfrm>
            <a:custGeom>
              <a:gdLst>
                <a:gd name="T0" fmla="*/ 676 w 1275"/>
                <a:gd name="T1" fmla="*/ 994 h 994"/>
                <a:gd name="T2" fmla="*/ 1275 w 1275"/>
                <a:gd name="T3" fmla="*/ 323 h 994"/>
                <a:gd name="T4" fmla="*/ 543 w 1275"/>
                <a:gd name="T5" fmla="*/ 0 h 994"/>
                <a:gd name="T6" fmla="*/ 0 w 1275"/>
                <a:gd name="T7" fmla="*/ 595 h 994"/>
                <a:gd name="T8" fmla="*/ 676 w 1275"/>
                <a:gd name="T9" fmla="*/ 994 h 994"/>
              </a:gdLst>
              <a:cxnLst>
                <a:cxn ang="0">
                  <a:pos x="T0" y="T1"/>
                </a:cxn>
                <a:cxn ang="0">
                  <a:pos x="T2" y="T3"/>
                </a:cxn>
                <a:cxn ang="0">
                  <a:pos x="T4" y="T5"/>
                </a:cxn>
                <a:cxn ang="0">
                  <a:pos x="T6" y="T7"/>
                </a:cxn>
                <a:cxn ang="0">
                  <a:pos x="T8" y="T9"/>
                </a:cxn>
              </a:cxnLst>
              <a:rect l="0" t="0" r="r" b="b"/>
              <a:pathLst>
                <a:path w="1275" h="994">
                  <a:moveTo>
                    <a:pt x="676" y="994"/>
                  </a:moveTo>
                  <a:lnTo>
                    <a:pt x="1275" y="323"/>
                  </a:lnTo>
                  <a:lnTo>
                    <a:pt x="543" y="0"/>
                  </a:lnTo>
                  <a:lnTo>
                    <a:pt x="0" y="595"/>
                  </a:lnTo>
                  <a:lnTo>
                    <a:pt x="676" y="994"/>
                  </a:lnTo>
                  <a:close/>
                </a:path>
              </a:pathLst>
            </a:custGeom>
            <a:solidFill>
              <a:srgbClr val="EF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8" name="Freeform 125"/>
            <p:cNvSpPr/>
            <p:nvPr/>
          </p:nvSpPr>
          <p:spPr bwMode="auto">
            <a:xfrm>
              <a:off x="5833" y="2077"/>
              <a:ext cx="622" cy="692"/>
            </a:xfrm>
            <a:custGeom>
              <a:gdLst>
                <a:gd name="T0" fmla="*/ 622 w 622"/>
                <a:gd name="T1" fmla="*/ 21 h 692"/>
                <a:gd name="T2" fmla="*/ 23 w 622"/>
                <a:gd name="T3" fmla="*/ 692 h 692"/>
                <a:gd name="T4" fmla="*/ 0 w 622"/>
                <a:gd name="T5" fmla="*/ 677 h 692"/>
                <a:gd name="T6" fmla="*/ 584 w 622"/>
                <a:gd name="T7" fmla="*/ 0 h 692"/>
                <a:gd name="T8" fmla="*/ 622 w 622"/>
                <a:gd name="T9" fmla="*/ 21 h 692"/>
              </a:gdLst>
              <a:cxnLst>
                <a:cxn ang="0">
                  <a:pos x="T0" y="T1"/>
                </a:cxn>
                <a:cxn ang="0">
                  <a:pos x="T2" y="T3"/>
                </a:cxn>
                <a:cxn ang="0">
                  <a:pos x="T4" y="T5"/>
                </a:cxn>
                <a:cxn ang="0">
                  <a:pos x="T6" y="T7"/>
                </a:cxn>
                <a:cxn ang="0">
                  <a:pos x="T8" y="T9"/>
                </a:cxn>
              </a:cxnLst>
              <a:rect l="0" t="0" r="r" b="b"/>
              <a:pathLst>
                <a:path w="622" h="692">
                  <a:moveTo>
                    <a:pt x="622" y="21"/>
                  </a:moveTo>
                  <a:lnTo>
                    <a:pt x="23" y="692"/>
                  </a:lnTo>
                  <a:lnTo>
                    <a:pt x="0" y="677"/>
                  </a:lnTo>
                  <a:lnTo>
                    <a:pt x="584" y="0"/>
                  </a:lnTo>
                  <a:lnTo>
                    <a:pt x="622" y="21"/>
                  </a:lnTo>
                  <a:close/>
                </a:path>
              </a:pathLst>
            </a:custGeom>
            <a:solidFill>
              <a:srgbClr val="DD7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9" name="Freeform 126"/>
            <p:cNvSpPr/>
            <p:nvPr/>
          </p:nvSpPr>
          <p:spPr bwMode="auto">
            <a:xfrm>
              <a:off x="5528" y="2267"/>
              <a:ext cx="246" cy="143"/>
            </a:xfrm>
            <a:custGeom>
              <a:gdLst>
                <a:gd name="T0" fmla="*/ 246 w 246"/>
                <a:gd name="T1" fmla="*/ 118 h 143"/>
                <a:gd name="T2" fmla="*/ 0 w 246"/>
                <a:gd name="T3" fmla="*/ 0 h 143"/>
                <a:gd name="T4" fmla="*/ 0 w 246"/>
                <a:gd name="T5" fmla="*/ 18 h 143"/>
                <a:gd name="T6" fmla="*/ 246 w 246"/>
                <a:gd name="T7" fmla="*/ 143 h 143"/>
                <a:gd name="T8" fmla="*/ 246 w 246"/>
                <a:gd name="T9" fmla="*/ 118 h 143"/>
              </a:gdLst>
              <a:cxnLst>
                <a:cxn ang="0">
                  <a:pos x="T0" y="T1"/>
                </a:cxn>
                <a:cxn ang="0">
                  <a:pos x="T2" y="T3"/>
                </a:cxn>
                <a:cxn ang="0">
                  <a:pos x="T4" y="T5"/>
                </a:cxn>
                <a:cxn ang="0">
                  <a:pos x="T6" y="T7"/>
                </a:cxn>
                <a:cxn ang="0">
                  <a:pos x="T8" y="T9"/>
                </a:cxn>
              </a:cxnLst>
              <a:rect l="0" t="0" r="r" b="b"/>
              <a:pathLst>
                <a:path w="246" h="143">
                  <a:moveTo>
                    <a:pt x="246" y="118"/>
                  </a:moveTo>
                  <a:lnTo>
                    <a:pt x="0" y="0"/>
                  </a:lnTo>
                  <a:lnTo>
                    <a:pt x="0" y="18"/>
                  </a:lnTo>
                  <a:lnTo>
                    <a:pt x="246" y="143"/>
                  </a:lnTo>
                  <a:lnTo>
                    <a:pt x="246" y="118"/>
                  </a:lnTo>
                  <a:close/>
                </a:path>
              </a:pathLst>
            </a:custGeom>
            <a:solidFill>
              <a:srgbClr val="4A5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0" name="Freeform 127"/>
            <p:cNvSpPr/>
            <p:nvPr/>
          </p:nvSpPr>
          <p:spPr bwMode="auto">
            <a:xfrm>
              <a:off x="5774" y="2168"/>
              <a:ext cx="214" cy="242"/>
            </a:xfrm>
            <a:custGeom>
              <a:gdLst>
                <a:gd name="T0" fmla="*/ 0 w 214"/>
                <a:gd name="T1" fmla="*/ 217 h 242"/>
                <a:gd name="T2" fmla="*/ 214 w 214"/>
                <a:gd name="T3" fmla="*/ 0 h 242"/>
                <a:gd name="T4" fmla="*/ 214 w 214"/>
                <a:gd name="T5" fmla="*/ 26 h 242"/>
                <a:gd name="T6" fmla="*/ 0 w 214"/>
                <a:gd name="T7" fmla="*/ 242 h 242"/>
                <a:gd name="T8" fmla="*/ 0 w 214"/>
                <a:gd name="T9" fmla="*/ 217 h 242"/>
              </a:gdLst>
              <a:cxnLst>
                <a:cxn ang="0">
                  <a:pos x="T0" y="T1"/>
                </a:cxn>
                <a:cxn ang="0">
                  <a:pos x="T2" y="T3"/>
                </a:cxn>
                <a:cxn ang="0">
                  <a:pos x="T4" y="T5"/>
                </a:cxn>
                <a:cxn ang="0">
                  <a:pos x="T6" y="T7"/>
                </a:cxn>
                <a:cxn ang="0">
                  <a:pos x="T8" y="T9"/>
                </a:cxn>
              </a:cxnLst>
              <a:rect l="0" t="0" r="r" b="b"/>
              <a:pathLst>
                <a:path w="214" h="241">
                  <a:moveTo>
                    <a:pt x="0" y="217"/>
                  </a:moveTo>
                  <a:lnTo>
                    <a:pt x="214" y="0"/>
                  </a:lnTo>
                  <a:lnTo>
                    <a:pt x="214" y="26"/>
                  </a:lnTo>
                  <a:lnTo>
                    <a:pt x="0" y="242"/>
                  </a:lnTo>
                  <a:lnTo>
                    <a:pt x="0" y="217"/>
                  </a:lnTo>
                  <a:close/>
                </a:path>
              </a:pathLst>
            </a:custGeom>
            <a:solidFill>
              <a:srgbClr val="344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1" name="Freeform 128"/>
            <p:cNvSpPr/>
            <p:nvPr/>
          </p:nvSpPr>
          <p:spPr bwMode="auto">
            <a:xfrm>
              <a:off x="5528" y="2057"/>
              <a:ext cx="460" cy="328"/>
            </a:xfrm>
            <a:custGeom>
              <a:gdLst>
                <a:gd name="T0" fmla="*/ 0 w 460"/>
                <a:gd name="T1" fmla="*/ 210 h 328"/>
                <a:gd name="T2" fmla="*/ 197 w 460"/>
                <a:gd name="T3" fmla="*/ 0 h 328"/>
                <a:gd name="T4" fmla="*/ 460 w 460"/>
                <a:gd name="T5" fmla="*/ 111 h 328"/>
                <a:gd name="T6" fmla="*/ 246 w 460"/>
                <a:gd name="T7" fmla="*/ 328 h 328"/>
                <a:gd name="T8" fmla="*/ 0 w 460"/>
                <a:gd name="T9" fmla="*/ 210 h 328"/>
              </a:gdLst>
              <a:cxnLst>
                <a:cxn ang="0">
                  <a:pos x="T0" y="T1"/>
                </a:cxn>
                <a:cxn ang="0">
                  <a:pos x="T2" y="T3"/>
                </a:cxn>
                <a:cxn ang="0">
                  <a:pos x="T4" y="T5"/>
                </a:cxn>
                <a:cxn ang="0">
                  <a:pos x="T6" y="T7"/>
                </a:cxn>
                <a:cxn ang="0">
                  <a:pos x="T8" y="T9"/>
                </a:cxn>
              </a:cxnLst>
              <a:rect l="0" t="0" r="r" b="b"/>
              <a:pathLst>
                <a:path w="460" h="328">
                  <a:moveTo>
                    <a:pt x="0" y="210"/>
                  </a:moveTo>
                  <a:lnTo>
                    <a:pt x="197" y="0"/>
                  </a:lnTo>
                  <a:lnTo>
                    <a:pt x="460" y="111"/>
                  </a:lnTo>
                  <a:lnTo>
                    <a:pt x="246" y="328"/>
                  </a:lnTo>
                  <a:lnTo>
                    <a:pt x="0" y="210"/>
                  </a:lnTo>
                  <a:close/>
                </a:path>
              </a:pathLst>
            </a:custGeom>
            <a:solidFill>
              <a:srgbClr val="3C87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2" name="Freeform 129"/>
            <p:cNvSpPr/>
            <p:nvPr/>
          </p:nvSpPr>
          <p:spPr bwMode="auto">
            <a:xfrm>
              <a:off x="5588" y="2098"/>
              <a:ext cx="148" cy="161"/>
            </a:xfrm>
            <a:custGeom>
              <a:gdLst>
                <a:gd name="T0" fmla="*/ 0 w 148"/>
                <a:gd name="T1" fmla="*/ 150 h 161"/>
                <a:gd name="T2" fmla="*/ 147 w 148"/>
                <a:gd name="T3" fmla="*/ 0 h 161"/>
                <a:gd name="T4" fmla="*/ 148 w 148"/>
                <a:gd name="T5" fmla="*/ 17 h 161"/>
                <a:gd name="T6" fmla="*/ 14 w 148"/>
                <a:gd name="T7" fmla="*/ 161 h 161"/>
                <a:gd name="T8" fmla="*/ 0 w 148"/>
                <a:gd name="T9" fmla="*/ 150 h 161"/>
              </a:gdLst>
              <a:cxnLst>
                <a:cxn ang="0">
                  <a:pos x="T0" y="T1"/>
                </a:cxn>
                <a:cxn ang="0">
                  <a:pos x="T2" y="T3"/>
                </a:cxn>
                <a:cxn ang="0">
                  <a:pos x="T4" y="T5"/>
                </a:cxn>
                <a:cxn ang="0">
                  <a:pos x="T6" y="T7"/>
                </a:cxn>
                <a:cxn ang="0">
                  <a:pos x="T8" y="T9"/>
                </a:cxn>
              </a:cxnLst>
              <a:rect l="0" t="0" r="r" b="b"/>
              <a:pathLst>
                <a:path w="148" h="161">
                  <a:moveTo>
                    <a:pt x="0" y="150"/>
                  </a:moveTo>
                  <a:lnTo>
                    <a:pt x="147" y="0"/>
                  </a:lnTo>
                  <a:lnTo>
                    <a:pt x="148" y="17"/>
                  </a:lnTo>
                  <a:lnTo>
                    <a:pt x="14" y="161"/>
                  </a:lnTo>
                  <a:lnTo>
                    <a:pt x="0" y="150"/>
                  </a:lnTo>
                  <a:close/>
                </a:path>
              </a:pathLst>
            </a:custGeom>
            <a:solidFill>
              <a:srgbClr val="344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3" name="Freeform 130"/>
            <p:cNvSpPr/>
            <p:nvPr/>
          </p:nvSpPr>
          <p:spPr bwMode="auto">
            <a:xfrm>
              <a:off x="5602" y="2115"/>
              <a:ext cx="198" cy="173"/>
            </a:xfrm>
            <a:custGeom>
              <a:gdLst>
                <a:gd name="T0" fmla="*/ 134 w 198"/>
                <a:gd name="T1" fmla="*/ 0 h 173"/>
                <a:gd name="T2" fmla="*/ 198 w 198"/>
                <a:gd name="T3" fmla="*/ 29 h 173"/>
                <a:gd name="T4" fmla="*/ 68 w 198"/>
                <a:gd name="T5" fmla="*/ 173 h 173"/>
                <a:gd name="T6" fmla="*/ 0 w 198"/>
                <a:gd name="T7" fmla="*/ 144 h 173"/>
                <a:gd name="T8" fmla="*/ 134 w 198"/>
                <a:gd name="T9" fmla="*/ 0 h 173"/>
              </a:gdLst>
              <a:cxnLst>
                <a:cxn ang="0">
                  <a:pos x="T0" y="T1"/>
                </a:cxn>
                <a:cxn ang="0">
                  <a:pos x="T2" y="T3"/>
                </a:cxn>
                <a:cxn ang="0">
                  <a:pos x="T4" y="T5"/>
                </a:cxn>
                <a:cxn ang="0">
                  <a:pos x="T6" y="T7"/>
                </a:cxn>
                <a:cxn ang="0">
                  <a:pos x="T8" y="T9"/>
                </a:cxn>
              </a:cxnLst>
              <a:rect l="0" t="0" r="r" b="b"/>
              <a:pathLst>
                <a:path w="198" h="173">
                  <a:moveTo>
                    <a:pt x="134" y="0"/>
                  </a:moveTo>
                  <a:lnTo>
                    <a:pt x="198" y="29"/>
                  </a:lnTo>
                  <a:lnTo>
                    <a:pt x="68" y="173"/>
                  </a:lnTo>
                  <a:lnTo>
                    <a:pt x="0" y="144"/>
                  </a:lnTo>
                  <a:lnTo>
                    <a:pt x="134" y="0"/>
                  </a:lnTo>
                  <a:close/>
                </a:path>
              </a:pathLst>
            </a:custGeom>
            <a:solidFill>
              <a:srgbClr val="5FC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4" name="Freeform 131"/>
            <p:cNvSpPr/>
            <p:nvPr/>
          </p:nvSpPr>
          <p:spPr bwMode="auto">
            <a:xfrm>
              <a:off x="5735" y="2098"/>
              <a:ext cx="80" cy="46"/>
            </a:xfrm>
            <a:custGeom>
              <a:gdLst>
                <a:gd name="T0" fmla="*/ 0 w 80"/>
                <a:gd name="T1" fmla="*/ 0 h 46"/>
                <a:gd name="T2" fmla="*/ 80 w 80"/>
                <a:gd name="T3" fmla="*/ 31 h 46"/>
                <a:gd name="T4" fmla="*/ 65 w 80"/>
                <a:gd name="T5" fmla="*/ 46 h 46"/>
                <a:gd name="T6" fmla="*/ 1 w 80"/>
                <a:gd name="T7" fmla="*/ 17 h 46"/>
                <a:gd name="T8" fmla="*/ 0 w 80"/>
                <a:gd name="T9" fmla="*/ 0 h 46"/>
              </a:gdLst>
              <a:cxnLst>
                <a:cxn ang="0">
                  <a:pos x="T0" y="T1"/>
                </a:cxn>
                <a:cxn ang="0">
                  <a:pos x="T2" y="T3"/>
                </a:cxn>
                <a:cxn ang="0">
                  <a:pos x="T4" y="T5"/>
                </a:cxn>
                <a:cxn ang="0">
                  <a:pos x="T6" y="T7"/>
                </a:cxn>
                <a:cxn ang="0">
                  <a:pos x="T8" y="T9"/>
                </a:cxn>
              </a:cxnLst>
              <a:rect l="0" t="0" r="r" b="b"/>
              <a:pathLst>
                <a:path w="80" h="46">
                  <a:moveTo>
                    <a:pt x="0" y="0"/>
                  </a:moveTo>
                  <a:lnTo>
                    <a:pt x="80" y="31"/>
                  </a:lnTo>
                  <a:lnTo>
                    <a:pt x="65" y="46"/>
                  </a:lnTo>
                  <a:lnTo>
                    <a:pt x="1" y="17"/>
                  </a:lnTo>
                  <a:lnTo>
                    <a:pt x="0" y="0"/>
                  </a:lnTo>
                  <a:close/>
                </a:path>
              </a:pathLst>
            </a:custGeom>
            <a:solidFill>
              <a:srgbClr val="4A5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5" name="Freeform 132"/>
            <p:cNvSpPr/>
            <p:nvPr/>
          </p:nvSpPr>
          <p:spPr bwMode="auto">
            <a:xfrm>
              <a:off x="5698" y="2144"/>
              <a:ext cx="149" cy="161"/>
            </a:xfrm>
            <a:custGeom>
              <a:gdLst>
                <a:gd name="T0" fmla="*/ 0 w 149"/>
                <a:gd name="T1" fmla="*/ 151 h 161"/>
                <a:gd name="T2" fmla="*/ 147 w 149"/>
                <a:gd name="T3" fmla="*/ 0 h 161"/>
                <a:gd name="T4" fmla="*/ 149 w 149"/>
                <a:gd name="T5" fmla="*/ 17 h 161"/>
                <a:gd name="T6" fmla="*/ 13 w 149"/>
                <a:gd name="T7" fmla="*/ 161 h 161"/>
                <a:gd name="T8" fmla="*/ 0 w 149"/>
                <a:gd name="T9" fmla="*/ 151 h 161"/>
              </a:gdLst>
              <a:cxnLst>
                <a:cxn ang="0">
                  <a:pos x="T0" y="T1"/>
                </a:cxn>
                <a:cxn ang="0">
                  <a:pos x="T2" y="T3"/>
                </a:cxn>
                <a:cxn ang="0">
                  <a:pos x="T4" y="T5"/>
                </a:cxn>
                <a:cxn ang="0">
                  <a:pos x="T6" y="T7"/>
                </a:cxn>
                <a:cxn ang="0">
                  <a:pos x="T8" y="T9"/>
                </a:cxn>
              </a:cxnLst>
              <a:rect l="0" t="0" r="r" b="b"/>
              <a:pathLst>
                <a:path w="149" h="161">
                  <a:moveTo>
                    <a:pt x="0" y="151"/>
                  </a:moveTo>
                  <a:lnTo>
                    <a:pt x="147" y="0"/>
                  </a:lnTo>
                  <a:lnTo>
                    <a:pt x="149" y="17"/>
                  </a:lnTo>
                  <a:lnTo>
                    <a:pt x="13" y="161"/>
                  </a:lnTo>
                  <a:lnTo>
                    <a:pt x="0" y="151"/>
                  </a:lnTo>
                  <a:close/>
                </a:path>
              </a:pathLst>
            </a:custGeom>
            <a:solidFill>
              <a:srgbClr val="344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6" name="Freeform 133"/>
            <p:cNvSpPr/>
            <p:nvPr/>
          </p:nvSpPr>
          <p:spPr bwMode="auto">
            <a:xfrm>
              <a:off x="5711" y="2161"/>
              <a:ext cx="198" cy="173"/>
            </a:xfrm>
            <a:custGeom>
              <a:gdLst>
                <a:gd name="T0" fmla="*/ 136 w 198"/>
                <a:gd name="T1" fmla="*/ 0 h 173"/>
                <a:gd name="T2" fmla="*/ 198 w 198"/>
                <a:gd name="T3" fmla="*/ 30 h 173"/>
                <a:gd name="T4" fmla="*/ 69 w 198"/>
                <a:gd name="T5" fmla="*/ 173 h 173"/>
                <a:gd name="T6" fmla="*/ 0 w 198"/>
                <a:gd name="T7" fmla="*/ 144 h 173"/>
                <a:gd name="T8" fmla="*/ 136 w 198"/>
                <a:gd name="T9" fmla="*/ 0 h 173"/>
              </a:gdLst>
              <a:cxnLst>
                <a:cxn ang="0">
                  <a:pos x="T0" y="T1"/>
                </a:cxn>
                <a:cxn ang="0">
                  <a:pos x="T2" y="T3"/>
                </a:cxn>
                <a:cxn ang="0">
                  <a:pos x="T4" y="T5"/>
                </a:cxn>
                <a:cxn ang="0">
                  <a:pos x="T6" y="T7"/>
                </a:cxn>
                <a:cxn ang="0">
                  <a:pos x="T8" y="T9"/>
                </a:cxn>
              </a:cxnLst>
              <a:rect l="0" t="0" r="r" b="b"/>
              <a:pathLst>
                <a:path w="198" h="173">
                  <a:moveTo>
                    <a:pt x="136" y="0"/>
                  </a:moveTo>
                  <a:lnTo>
                    <a:pt x="198" y="30"/>
                  </a:lnTo>
                  <a:lnTo>
                    <a:pt x="69" y="173"/>
                  </a:lnTo>
                  <a:lnTo>
                    <a:pt x="0" y="144"/>
                  </a:lnTo>
                  <a:lnTo>
                    <a:pt x="136" y="0"/>
                  </a:lnTo>
                  <a:close/>
                </a:path>
              </a:pathLst>
            </a:custGeom>
            <a:solidFill>
              <a:srgbClr val="5FC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7" name="Freeform 134"/>
            <p:cNvSpPr/>
            <p:nvPr/>
          </p:nvSpPr>
          <p:spPr bwMode="auto">
            <a:xfrm>
              <a:off x="5845" y="2144"/>
              <a:ext cx="80" cy="47"/>
            </a:xfrm>
            <a:custGeom>
              <a:gdLst>
                <a:gd name="T0" fmla="*/ 0 w 80"/>
                <a:gd name="T1" fmla="*/ 0 h 47"/>
                <a:gd name="T2" fmla="*/ 80 w 80"/>
                <a:gd name="T3" fmla="*/ 31 h 47"/>
                <a:gd name="T4" fmla="*/ 64 w 80"/>
                <a:gd name="T5" fmla="*/ 47 h 47"/>
                <a:gd name="T6" fmla="*/ 2 w 80"/>
                <a:gd name="T7" fmla="*/ 17 h 47"/>
                <a:gd name="T8" fmla="*/ 0 w 80"/>
                <a:gd name="T9" fmla="*/ 0 h 47"/>
              </a:gdLst>
              <a:cxnLst>
                <a:cxn ang="0">
                  <a:pos x="T0" y="T1"/>
                </a:cxn>
                <a:cxn ang="0">
                  <a:pos x="T2" y="T3"/>
                </a:cxn>
                <a:cxn ang="0">
                  <a:pos x="T4" y="T5"/>
                </a:cxn>
                <a:cxn ang="0">
                  <a:pos x="T6" y="T7"/>
                </a:cxn>
                <a:cxn ang="0">
                  <a:pos x="T8" y="T9"/>
                </a:cxn>
              </a:cxnLst>
              <a:rect l="0" t="0" r="r" b="b"/>
              <a:pathLst>
                <a:path w="80" h="47">
                  <a:moveTo>
                    <a:pt x="0" y="0"/>
                  </a:moveTo>
                  <a:lnTo>
                    <a:pt x="80" y="31"/>
                  </a:lnTo>
                  <a:lnTo>
                    <a:pt x="64" y="47"/>
                  </a:lnTo>
                  <a:lnTo>
                    <a:pt x="2" y="17"/>
                  </a:lnTo>
                  <a:lnTo>
                    <a:pt x="0" y="0"/>
                  </a:lnTo>
                  <a:close/>
                </a:path>
              </a:pathLst>
            </a:custGeom>
            <a:solidFill>
              <a:srgbClr val="4A5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8" name="Freeform 135"/>
            <p:cNvSpPr/>
            <p:nvPr/>
          </p:nvSpPr>
          <p:spPr bwMode="auto">
            <a:xfrm>
              <a:off x="6160" y="1785"/>
              <a:ext cx="288" cy="303"/>
            </a:xfrm>
            <a:custGeom>
              <a:gdLst>
                <a:gd name="T0" fmla="*/ 0 w 288"/>
                <a:gd name="T1" fmla="*/ 185 h 303"/>
                <a:gd name="T2" fmla="*/ 0 w 288"/>
                <a:gd name="T3" fmla="*/ 42 h 303"/>
                <a:gd name="T4" fmla="*/ 149 w 288"/>
                <a:gd name="T5" fmla="*/ 0 h 303"/>
                <a:gd name="T6" fmla="*/ 288 w 288"/>
                <a:gd name="T7" fmla="*/ 70 h 303"/>
                <a:gd name="T8" fmla="*/ 282 w 288"/>
                <a:gd name="T9" fmla="*/ 303 h 303"/>
                <a:gd name="T10" fmla="*/ 0 w 288"/>
                <a:gd name="T11" fmla="*/ 185 h 303"/>
              </a:gdLst>
              <a:cxnLst>
                <a:cxn ang="0">
                  <a:pos x="T0" y="T1"/>
                </a:cxn>
                <a:cxn ang="0">
                  <a:pos x="T2" y="T3"/>
                </a:cxn>
                <a:cxn ang="0">
                  <a:pos x="T4" y="T5"/>
                </a:cxn>
                <a:cxn ang="0">
                  <a:pos x="T6" y="T7"/>
                </a:cxn>
                <a:cxn ang="0">
                  <a:pos x="T8" y="T9"/>
                </a:cxn>
                <a:cxn ang="0">
                  <a:pos x="T10" y="T11"/>
                </a:cxn>
              </a:cxnLst>
              <a:rect l="0" t="0" r="r" b="b"/>
              <a:pathLst>
                <a:path w="288" h="303">
                  <a:moveTo>
                    <a:pt x="0" y="185"/>
                  </a:moveTo>
                  <a:lnTo>
                    <a:pt x="0" y="42"/>
                  </a:lnTo>
                  <a:lnTo>
                    <a:pt x="149" y="0"/>
                  </a:lnTo>
                  <a:lnTo>
                    <a:pt x="288" y="70"/>
                  </a:lnTo>
                  <a:lnTo>
                    <a:pt x="282" y="303"/>
                  </a:lnTo>
                  <a:lnTo>
                    <a:pt x="0" y="185"/>
                  </a:lnTo>
                  <a:close/>
                </a:path>
              </a:pathLst>
            </a:custGeom>
            <a:solidFill>
              <a:srgbClr val="80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9" name="Freeform 136"/>
            <p:cNvSpPr/>
            <p:nvPr/>
          </p:nvSpPr>
          <p:spPr bwMode="auto">
            <a:xfrm>
              <a:off x="6160" y="1785"/>
              <a:ext cx="286" cy="250"/>
            </a:xfrm>
            <a:custGeom>
              <a:gdLst>
                <a:gd name="T0" fmla="*/ 135 w 286"/>
                <a:gd name="T1" fmla="*/ 104 h 250"/>
                <a:gd name="T2" fmla="*/ 133 w 286"/>
                <a:gd name="T3" fmla="*/ 241 h 250"/>
                <a:gd name="T4" fmla="*/ 163 w 286"/>
                <a:gd name="T5" fmla="*/ 250 h 250"/>
                <a:gd name="T6" fmla="*/ 163 w 286"/>
                <a:gd name="T7" fmla="*/ 102 h 250"/>
                <a:gd name="T8" fmla="*/ 286 w 286"/>
                <a:gd name="T9" fmla="*/ 68 h 250"/>
                <a:gd name="T10" fmla="*/ 147 w 286"/>
                <a:gd name="T11" fmla="*/ 0 h 250"/>
                <a:gd name="T12" fmla="*/ 0 w 286"/>
                <a:gd name="T13" fmla="*/ 40 h 250"/>
                <a:gd name="T14" fmla="*/ 135 w 286"/>
                <a:gd name="T15" fmla="*/ 104 h 25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250">
                  <a:moveTo>
                    <a:pt x="135" y="104"/>
                  </a:moveTo>
                  <a:lnTo>
                    <a:pt x="133" y="241"/>
                  </a:lnTo>
                  <a:lnTo>
                    <a:pt x="163" y="250"/>
                  </a:lnTo>
                  <a:lnTo>
                    <a:pt x="163" y="102"/>
                  </a:lnTo>
                  <a:lnTo>
                    <a:pt x="286" y="68"/>
                  </a:lnTo>
                  <a:lnTo>
                    <a:pt x="147" y="0"/>
                  </a:lnTo>
                  <a:lnTo>
                    <a:pt x="0" y="40"/>
                  </a:lnTo>
                  <a:lnTo>
                    <a:pt x="135" y="104"/>
                  </a:lnTo>
                  <a:close/>
                </a:path>
              </a:pathLst>
            </a:custGeom>
            <a:solidFill>
              <a:srgbClr val="A02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0" name="Freeform 137"/>
            <p:cNvSpPr/>
            <p:nvPr/>
          </p:nvSpPr>
          <p:spPr bwMode="auto">
            <a:xfrm>
              <a:off x="6236" y="1810"/>
              <a:ext cx="131" cy="50"/>
            </a:xfrm>
            <a:custGeom>
              <a:gdLst>
                <a:gd name="T0" fmla="*/ 0 w 131"/>
                <a:gd name="T1" fmla="*/ 23 h 50"/>
                <a:gd name="T2" fmla="*/ 71 w 131"/>
                <a:gd name="T3" fmla="*/ 0 h 50"/>
                <a:gd name="T4" fmla="*/ 131 w 131"/>
                <a:gd name="T5" fmla="*/ 31 h 50"/>
                <a:gd name="T6" fmla="*/ 69 w 131"/>
                <a:gd name="T7" fmla="*/ 50 h 50"/>
                <a:gd name="T8" fmla="*/ 0 w 131"/>
                <a:gd name="T9" fmla="*/ 23 h 50"/>
              </a:gdLst>
              <a:cxnLst>
                <a:cxn ang="0">
                  <a:pos x="T0" y="T1"/>
                </a:cxn>
                <a:cxn ang="0">
                  <a:pos x="T2" y="T3"/>
                </a:cxn>
                <a:cxn ang="0">
                  <a:pos x="T4" y="T5"/>
                </a:cxn>
                <a:cxn ang="0">
                  <a:pos x="T6" y="T7"/>
                </a:cxn>
                <a:cxn ang="0">
                  <a:pos x="T8" y="T9"/>
                </a:cxn>
              </a:cxnLst>
              <a:rect l="0" t="0" r="r" b="b"/>
              <a:pathLst>
                <a:path w="131" h="50">
                  <a:moveTo>
                    <a:pt x="0" y="23"/>
                  </a:moveTo>
                  <a:lnTo>
                    <a:pt x="71" y="0"/>
                  </a:lnTo>
                  <a:lnTo>
                    <a:pt x="131" y="31"/>
                  </a:lnTo>
                  <a:lnTo>
                    <a:pt x="69" y="50"/>
                  </a:lnTo>
                  <a:lnTo>
                    <a:pt x="0" y="23"/>
                  </a:lnTo>
                  <a:close/>
                </a:path>
              </a:pathLst>
            </a:custGeom>
            <a:solidFill>
              <a:srgbClr val="4C13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1" name="Freeform 138"/>
            <p:cNvSpPr/>
            <p:nvPr/>
          </p:nvSpPr>
          <p:spPr bwMode="auto">
            <a:xfrm>
              <a:off x="5628" y="2869"/>
              <a:ext cx="164" cy="424"/>
            </a:xfrm>
            <a:custGeom>
              <a:gdLst>
                <a:gd name="T0" fmla="*/ 0 w 164"/>
                <a:gd name="T1" fmla="*/ 0 h 424"/>
                <a:gd name="T2" fmla="*/ 164 w 164"/>
                <a:gd name="T3" fmla="*/ 97 h 424"/>
                <a:gd name="T4" fmla="*/ 164 w 164"/>
                <a:gd name="T5" fmla="*/ 424 h 424"/>
                <a:gd name="T6" fmla="*/ 0 w 164"/>
                <a:gd name="T7" fmla="*/ 307 h 424"/>
                <a:gd name="T8" fmla="*/ 0 w 164"/>
                <a:gd name="T9" fmla="*/ 0 h 424"/>
              </a:gdLst>
              <a:cxnLst>
                <a:cxn ang="0">
                  <a:pos x="T0" y="T1"/>
                </a:cxn>
                <a:cxn ang="0">
                  <a:pos x="T2" y="T3"/>
                </a:cxn>
                <a:cxn ang="0">
                  <a:pos x="T4" y="T5"/>
                </a:cxn>
                <a:cxn ang="0">
                  <a:pos x="T6" y="T7"/>
                </a:cxn>
                <a:cxn ang="0">
                  <a:pos x="T8" y="T9"/>
                </a:cxn>
              </a:cxnLst>
              <a:rect l="0" t="0" r="r" b="b"/>
              <a:pathLst>
                <a:path w="164" h="423">
                  <a:moveTo>
                    <a:pt x="0" y="0"/>
                  </a:moveTo>
                  <a:lnTo>
                    <a:pt x="164" y="97"/>
                  </a:lnTo>
                  <a:lnTo>
                    <a:pt x="164" y="424"/>
                  </a:lnTo>
                  <a:lnTo>
                    <a:pt x="0" y="30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2" name="Freeform 139"/>
            <p:cNvSpPr/>
            <p:nvPr/>
          </p:nvSpPr>
          <p:spPr bwMode="auto">
            <a:xfrm>
              <a:off x="5654" y="2923"/>
              <a:ext cx="33" cy="259"/>
            </a:xfrm>
            <a:custGeom>
              <a:gdLst>
                <a:gd name="T0" fmla="*/ 2 w 33"/>
                <a:gd name="T1" fmla="*/ 0 h 259"/>
                <a:gd name="T2" fmla="*/ 33 w 33"/>
                <a:gd name="T3" fmla="*/ 18 h 259"/>
                <a:gd name="T4" fmla="*/ 33 w 33"/>
                <a:gd name="T5" fmla="*/ 259 h 259"/>
                <a:gd name="T6" fmla="*/ 0 w 33"/>
                <a:gd name="T7" fmla="*/ 236 h 259"/>
                <a:gd name="T8" fmla="*/ 2 w 33"/>
                <a:gd name="T9" fmla="*/ 0 h 259"/>
              </a:gdLst>
              <a:cxnLst>
                <a:cxn ang="0">
                  <a:pos x="T0" y="T1"/>
                </a:cxn>
                <a:cxn ang="0">
                  <a:pos x="T2" y="T3"/>
                </a:cxn>
                <a:cxn ang="0">
                  <a:pos x="T4" y="T5"/>
                </a:cxn>
                <a:cxn ang="0">
                  <a:pos x="T6" y="T7"/>
                </a:cxn>
                <a:cxn ang="0">
                  <a:pos x="T8" y="T9"/>
                </a:cxn>
              </a:cxnLst>
              <a:rect l="0" t="0" r="r" b="b"/>
              <a:pathLst>
                <a:path w="33" h="259">
                  <a:moveTo>
                    <a:pt x="2" y="0"/>
                  </a:moveTo>
                  <a:lnTo>
                    <a:pt x="33" y="18"/>
                  </a:lnTo>
                  <a:lnTo>
                    <a:pt x="33" y="259"/>
                  </a:lnTo>
                  <a:lnTo>
                    <a:pt x="0" y="236"/>
                  </a:lnTo>
                  <a:lnTo>
                    <a:pt x="2" y="0"/>
                  </a:lnTo>
                  <a:close/>
                </a:path>
              </a:pathLst>
            </a:custGeom>
            <a:solidFill>
              <a:srgbClr val="9CE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4" name="Freeform 140"/>
            <p:cNvSpPr/>
            <p:nvPr/>
          </p:nvSpPr>
          <p:spPr bwMode="auto">
            <a:xfrm>
              <a:off x="5642" y="2917"/>
              <a:ext cx="14" cy="247"/>
            </a:xfrm>
            <a:custGeom>
              <a:gdLst>
                <a:gd name="T0" fmla="*/ 14 w 14"/>
                <a:gd name="T1" fmla="*/ 6 h 247"/>
                <a:gd name="T2" fmla="*/ 3 w 14"/>
                <a:gd name="T3" fmla="*/ 0 h 247"/>
                <a:gd name="T4" fmla="*/ 0 w 14"/>
                <a:gd name="T5" fmla="*/ 247 h 247"/>
                <a:gd name="T6" fmla="*/ 12 w 14"/>
                <a:gd name="T7" fmla="*/ 242 h 247"/>
                <a:gd name="T8" fmla="*/ 14 w 14"/>
                <a:gd name="T9" fmla="*/ 6 h 247"/>
              </a:gdLst>
              <a:cxnLst>
                <a:cxn ang="0">
                  <a:pos x="T0" y="T1"/>
                </a:cxn>
                <a:cxn ang="0">
                  <a:pos x="T2" y="T3"/>
                </a:cxn>
                <a:cxn ang="0">
                  <a:pos x="T4" y="T5"/>
                </a:cxn>
                <a:cxn ang="0">
                  <a:pos x="T6" y="T7"/>
                </a:cxn>
                <a:cxn ang="0">
                  <a:pos x="T8" y="T9"/>
                </a:cxn>
              </a:cxnLst>
              <a:rect l="0" t="0" r="r" b="b"/>
              <a:pathLst>
                <a:path w="14" h="246">
                  <a:moveTo>
                    <a:pt x="14" y="6"/>
                  </a:moveTo>
                  <a:lnTo>
                    <a:pt x="3" y="0"/>
                  </a:lnTo>
                  <a:lnTo>
                    <a:pt x="0" y="247"/>
                  </a:lnTo>
                  <a:lnTo>
                    <a:pt x="12" y="242"/>
                  </a:lnTo>
                  <a:lnTo>
                    <a:pt x="14" y="6"/>
                  </a:lnTo>
                  <a:close/>
                </a:path>
              </a:pathLst>
            </a:custGeom>
            <a:solidFill>
              <a:srgbClr val="CCD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5" name="Freeform 141"/>
            <p:cNvSpPr/>
            <p:nvPr/>
          </p:nvSpPr>
          <p:spPr bwMode="auto">
            <a:xfrm>
              <a:off x="5642" y="3159"/>
              <a:ext cx="45" cy="34"/>
            </a:xfrm>
            <a:custGeom>
              <a:gdLst>
                <a:gd name="T0" fmla="*/ 0 w 45"/>
                <a:gd name="T1" fmla="*/ 5 h 34"/>
                <a:gd name="T2" fmla="*/ 43 w 45"/>
                <a:gd name="T3" fmla="*/ 34 h 34"/>
                <a:gd name="T4" fmla="*/ 45 w 45"/>
                <a:gd name="T5" fmla="*/ 23 h 34"/>
                <a:gd name="T6" fmla="*/ 12 w 45"/>
                <a:gd name="T7" fmla="*/ 0 h 34"/>
                <a:gd name="T8" fmla="*/ 0 w 45"/>
                <a:gd name="T9" fmla="*/ 5 h 34"/>
              </a:gdLst>
              <a:cxnLst>
                <a:cxn ang="0">
                  <a:pos x="T0" y="T1"/>
                </a:cxn>
                <a:cxn ang="0">
                  <a:pos x="T2" y="T3"/>
                </a:cxn>
                <a:cxn ang="0">
                  <a:pos x="T4" y="T5"/>
                </a:cxn>
                <a:cxn ang="0">
                  <a:pos x="T6" y="T7"/>
                </a:cxn>
                <a:cxn ang="0">
                  <a:pos x="T8" y="T9"/>
                </a:cxn>
              </a:cxnLst>
              <a:rect l="0" t="0" r="r" b="b"/>
              <a:pathLst>
                <a:path w="45" h="34">
                  <a:moveTo>
                    <a:pt x="0" y="5"/>
                  </a:moveTo>
                  <a:lnTo>
                    <a:pt x="43" y="34"/>
                  </a:lnTo>
                  <a:lnTo>
                    <a:pt x="45" y="23"/>
                  </a:lnTo>
                  <a:lnTo>
                    <a:pt x="12" y="0"/>
                  </a:lnTo>
                  <a:lnTo>
                    <a:pt x="0" y="5"/>
                  </a:lnTo>
                  <a:close/>
                </a:path>
              </a:pathLst>
            </a:custGeom>
            <a:solidFill>
              <a:srgbClr val="DFE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6" name="Freeform 142"/>
            <p:cNvSpPr/>
            <p:nvPr/>
          </p:nvSpPr>
          <p:spPr bwMode="auto">
            <a:xfrm>
              <a:off x="5722" y="2960"/>
              <a:ext cx="33" cy="260"/>
            </a:xfrm>
            <a:custGeom>
              <a:gdLst>
                <a:gd name="T0" fmla="*/ 3 w 33"/>
                <a:gd name="T1" fmla="*/ 0 h 260"/>
                <a:gd name="T2" fmla="*/ 33 w 33"/>
                <a:gd name="T3" fmla="*/ 19 h 260"/>
                <a:gd name="T4" fmla="*/ 33 w 33"/>
                <a:gd name="T5" fmla="*/ 260 h 260"/>
                <a:gd name="T6" fmla="*/ 0 w 33"/>
                <a:gd name="T7" fmla="*/ 236 h 260"/>
                <a:gd name="T8" fmla="*/ 3 w 33"/>
                <a:gd name="T9" fmla="*/ 0 h 260"/>
              </a:gdLst>
              <a:cxnLst>
                <a:cxn ang="0">
                  <a:pos x="T0" y="T1"/>
                </a:cxn>
                <a:cxn ang="0">
                  <a:pos x="T2" y="T3"/>
                </a:cxn>
                <a:cxn ang="0">
                  <a:pos x="T4" y="T5"/>
                </a:cxn>
                <a:cxn ang="0">
                  <a:pos x="T6" y="T7"/>
                </a:cxn>
                <a:cxn ang="0">
                  <a:pos x="T8" y="T9"/>
                </a:cxn>
              </a:cxnLst>
              <a:rect l="0" t="0" r="r" b="b"/>
              <a:pathLst>
                <a:path w="33" h="260">
                  <a:moveTo>
                    <a:pt x="3" y="0"/>
                  </a:moveTo>
                  <a:lnTo>
                    <a:pt x="33" y="19"/>
                  </a:lnTo>
                  <a:lnTo>
                    <a:pt x="33" y="260"/>
                  </a:lnTo>
                  <a:lnTo>
                    <a:pt x="0" y="236"/>
                  </a:lnTo>
                  <a:lnTo>
                    <a:pt x="3" y="0"/>
                  </a:lnTo>
                  <a:close/>
                </a:path>
              </a:pathLst>
            </a:custGeom>
            <a:solidFill>
              <a:srgbClr val="9CE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7" name="Freeform 143"/>
            <p:cNvSpPr/>
            <p:nvPr/>
          </p:nvSpPr>
          <p:spPr bwMode="auto">
            <a:xfrm>
              <a:off x="5711" y="2955"/>
              <a:ext cx="14" cy="247"/>
            </a:xfrm>
            <a:custGeom>
              <a:gdLst>
                <a:gd name="T0" fmla="*/ 14 w 14"/>
                <a:gd name="T1" fmla="*/ 5 h 247"/>
                <a:gd name="T2" fmla="*/ 2 w 14"/>
                <a:gd name="T3" fmla="*/ 0 h 247"/>
                <a:gd name="T4" fmla="*/ 0 w 14"/>
                <a:gd name="T5" fmla="*/ 247 h 247"/>
                <a:gd name="T6" fmla="*/ 11 w 14"/>
                <a:gd name="T7" fmla="*/ 241 h 247"/>
                <a:gd name="T8" fmla="*/ 14 w 14"/>
                <a:gd name="T9" fmla="*/ 5 h 247"/>
              </a:gdLst>
              <a:cxnLst>
                <a:cxn ang="0">
                  <a:pos x="T0" y="T1"/>
                </a:cxn>
                <a:cxn ang="0">
                  <a:pos x="T2" y="T3"/>
                </a:cxn>
                <a:cxn ang="0">
                  <a:pos x="T4" y="T5"/>
                </a:cxn>
                <a:cxn ang="0">
                  <a:pos x="T6" y="T7"/>
                </a:cxn>
                <a:cxn ang="0">
                  <a:pos x="T8" y="T9"/>
                </a:cxn>
              </a:cxnLst>
              <a:rect l="0" t="0" r="r" b="b"/>
              <a:pathLst>
                <a:path w="14" h="246">
                  <a:moveTo>
                    <a:pt x="14" y="5"/>
                  </a:moveTo>
                  <a:lnTo>
                    <a:pt x="2" y="0"/>
                  </a:lnTo>
                  <a:lnTo>
                    <a:pt x="0" y="247"/>
                  </a:lnTo>
                  <a:lnTo>
                    <a:pt x="11" y="241"/>
                  </a:lnTo>
                  <a:lnTo>
                    <a:pt x="14" y="5"/>
                  </a:lnTo>
                  <a:close/>
                </a:path>
              </a:pathLst>
            </a:custGeom>
            <a:solidFill>
              <a:srgbClr val="CCD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8" name="Freeform 144"/>
            <p:cNvSpPr/>
            <p:nvPr/>
          </p:nvSpPr>
          <p:spPr bwMode="auto">
            <a:xfrm>
              <a:off x="5711" y="3196"/>
              <a:ext cx="44" cy="34"/>
            </a:xfrm>
            <a:custGeom>
              <a:gdLst>
                <a:gd name="T0" fmla="*/ 0 w 44"/>
                <a:gd name="T1" fmla="*/ 6 h 34"/>
                <a:gd name="T2" fmla="*/ 43 w 44"/>
                <a:gd name="T3" fmla="*/ 34 h 34"/>
                <a:gd name="T4" fmla="*/ 44 w 44"/>
                <a:gd name="T5" fmla="*/ 24 h 34"/>
                <a:gd name="T6" fmla="*/ 11 w 44"/>
                <a:gd name="T7" fmla="*/ 0 h 34"/>
                <a:gd name="T8" fmla="*/ 0 w 44"/>
                <a:gd name="T9" fmla="*/ 6 h 34"/>
              </a:gdLst>
              <a:cxnLst>
                <a:cxn ang="0">
                  <a:pos x="T0" y="T1"/>
                </a:cxn>
                <a:cxn ang="0">
                  <a:pos x="T2" y="T3"/>
                </a:cxn>
                <a:cxn ang="0">
                  <a:pos x="T4" y="T5"/>
                </a:cxn>
                <a:cxn ang="0">
                  <a:pos x="T6" y="T7"/>
                </a:cxn>
                <a:cxn ang="0">
                  <a:pos x="T8" y="T9"/>
                </a:cxn>
              </a:cxnLst>
              <a:rect l="0" t="0" r="r" b="b"/>
              <a:pathLst>
                <a:path w="44" h="34">
                  <a:moveTo>
                    <a:pt x="0" y="6"/>
                  </a:moveTo>
                  <a:lnTo>
                    <a:pt x="43" y="34"/>
                  </a:lnTo>
                  <a:lnTo>
                    <a:pt x="44" y="24"/>
                  </a:lnTo>
                  <a:lnTo>
                    <a:pt x="11" y="0"/>
                  </a:lnTo>
                  <a:lnTo>
                    <a:pt x="0" y="6"/>
                  </a:lnTo>
                  <a:close/>
                </a:path>
              </a:pathLst>
            </a:custGeom>
            <a:solidFill>
              <a:srgbClr val="DFE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9" name="Freeform 145"/>
            <p:cNvSpPr/>
            <p:nvPr/>
          </p:nvSpPr>
          <p:spPr bwMode="auto">
            <a:xfrm>
              <a:off x="5628" y="2862"/>
              <a:ext cx="184" cy="104"/>
            </a:xfrm>
            <a:custGeom>
              <a:gdLst>
                <a:gd name="T0" fmla="*/ 0 w 184"/>
                <a:gd name="T1" fmla="*/ 7 h 104"/>
                <a:gd name="T2" fmla="*/ 16 w 184"/>
                <a:gd name="T3" fmla="*/ 0 h 104"/>
                <a:gd name="T4" fmla="*/ 184 w 184"/>
                <a:gd name="T5" fmla="*/ 94 h 104"/>
                <a:gd name="T6" fmla="*/ 164 w 184"/>
                <a:gd name="T7" fmla="*/ 104 h 104"/>
                <a:gd name="T8" fmla="*/ 0 w 184"/>
                <a:gd name="T9" fmla="*/ 7 h 104"/>
              </a:gdLst>
              <a:cxnLst>
                <a:cxn ang="0">
                  <a:pos x="T0" y="T1"/>
                </a:cxn>
                <a:cxn ang="0">
                  <a:pos x="T2" y="T3"/>
                </a:cxn>
                <a:cxn ang="0">
                  <a:pos x="T4" y="T5"/>
                </a:cxn>
                <a:cxn ang="0">
                  <a:pos x="T6" y="T7"/>
                </a:cxn>
                <a:cxn ang="0">
                  <a:pos x="T8" y="T9"/>
                </a:cxn>
              </a:cxnLst>
              <a:rect l="0" t="0" r="r" b="b"/>
              <a:pathLst>
                <a:path w="184" h="104">
                  <a:moveTo>
                    <a:pt x="0" y="7"/>
                  </a:moveTo>
                  <a:lnTo>
                    <a:pt x="16" y="0"/>
                  </a:lnTo>
                  <a:lnTo>
                    <a:pt x="184" y="94"/>
                  </a:lnTo>
                  <a:lnTo>
                    <a:pt x="164" y="104"/>
                  </a:lnTo>
                  <a:lnTo>
                    <a:pt x="0" y="7"/>
                  </a:lnTo>
                  <a:close/>
                </a:path>
              </a:pathLst>
            </a:custGeom>
            <a:solidFill>
              <a:srgbClr val="DFE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0" name="Freeform 146"/>
            <p:cNvSpPr/>
            <p:nvPr/>
          </p:nvSpPr>
          <p:spPr bwMode="auto">
            <a:xfrm>
              <a:off x="5792" y="2956"/>
              <a:ext cx="20" cy="337"/>
            </a:xfrm>
            <a:custGeom>
              <a:gdLst>
                <a:gd name="T0" fmla="*/ 0 w 20"/>
                <a:gd name="T1" fmla="*/ 10 h 337"/>
                <a:gd name="T2" fmla="*/ 0 w 20"/>
                <a:gd name="T3" fmla="*/ 337 h 337"/>
                <a:gd name="T4" fmla="*/ 20 w 20"/>
                <a:gd name="T5" fmla="*/ 329 h 337"/>
                <a:gd name="T6" fmla="*/ 20 w 20"/>
                <a:gd name="T7" fmla="*/ 0 h 337"/>
                <a:gd name="T8" fmla="*/ 0 w 20"/>
                <a:gd name="T9" fmla="*/ 10 h 337"/>
              </a:gdLst>
              <a:cxnLst>
                <a:cxn ang="0">
                  <a:pos x="T0" y="T1"/>
                </a:cxn>
                <a:cxn ang="0">
                  <a:pos x="T2" y="T3"/>
                </a:cxn>
                <a:cxn ang="0">
                  <a:pos x="T4" y="T5"/>
                </a:cxn>
                <a:cxn ang="0">
                  <a:pos x="T6" y="T7"/>
                </a:cxn>
                <a:cxn ang="0">
                  <a:pos x="T8" y="T9"/>
                </a:cxn>
              </a:cxnLst>
              <a:rect l="0" t="0" r="r" b="b"/>
              <a:pathLst>
                <a:path w="20" h="337">
                  <a:moveTo>
                    <a:pt x="0" y="10"/>
                  </a:moveTo>
                  <a:lnTo>
                    <a:pt x="0" y="337"/>
                  </a:lnTo>
                  <a:lnTo>
                    <a:pt x="20" y="329"/>
                  </a:lnTo>
                  <a:lnTo>
                    <a:pt x="20" y="0"/>
                  </a:lnTo>
                  <a:lnTo>
                    <a:pt x="0" y="10"/>
                  </a:lnTo>
                  <a:close/>
                </a:path>
              </a:pathLst>
            </a:custGeom>
            <a:solidFill>
              <a:srgbClr val="CCD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1" name="Freeform 147"/>
            <p:cNvSpPr/>
            <p:nvPr/>
          </p:nvSpPr>
          <p:spPr bwMode="auto">
            <a:xfrm>
              <a:off x="6516" y="2849"/>
              <a:ext cx="35" cy="454"/>
            </a:xfrm>
            <a:custGeom>
              <a:gdLst>
                <a:gd name="T0" fmla="*/ 35 w 35"/>
                <a:gd name="T1" fmla="*/ 0 h 454"/>
                <a:gd name="T2" fmla="*/ 35 w 35"/>
                <a:gd name="T3" fmla="*/ 454 h 454"/>
                <a:gd name="T4" fmla="*/ 0 w 35"/>
                <a:gd name="T5" fmla="*/ 420 h 454"/>
                <a:gd name="T6" fmla="*/ 0 w 35"/>
                <a:gd name="T7" fmla="*/ 24 h 454"/>
                <a:gd name="T8" fmla="*/ 35 w 35"/>
                <a:gd name="T9" fmla="*/ 0 h 454"/>
              </a:gdLst>
              <a:cxnLst>
                <a:cxn ang="0">
                  <a:pos x="T0" y="T1"/>
                </a:cxn>
                <a:cxn ang="0">
                  <a:pos x="T2" y="T3"/>
                </a:cxn>
                <a:cxn ang="0">
                  <a:pos x="T4" y="T5"/>
                </a:cxn>
                <a:cxn ang="0">
                  <a:pos x="T6" y="T7"/>
                </a:cxn>
                <a:cxn ang="0">
                  <a:pos x="T8" y="T9"/>
                </a:cxn>
              </a:cxnLst>
              <a:rect l="0" t="0" r="r" b="b"/>
              <a:pathLst>
                <a:path w="35" h="453">
                  <a:moveTo>
                    <a:pt x="35" y="0"/>
                  </a:moveTo>
                  <a:lnTo>
                    <a:pt x="35" y="454"/>
                  </a:lnTo>
                  <a:lnTo>
                    <a:pt x="0" y="420"/>
                  </a:lnTo>
                  <a:lnTo>
                    <a:pt x="0" y="24"/>
                  </a:lnTo>
                  <a:lnTo>
                    <a:pt x="35" y="0"/>
                  </a:lnTo>
                  <a:close/>
                </a:path>
              </a:pathLst>
            </a:custGeom>
            <a:solidFill>
              <a:srgbClr val="D38A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2" name="Freeform 148"/>
            <p:cNvSpPr/>
            <p:nvPr/>
          </p:nvSpPr>
          <p:spPr bwMode="auto">
            <a:xfrm>
              <a:off x="6353" y="2873"/>
              <a:ext cx="165" cy="461"/>
            </a:xfrm>
            <a:custGeom>
              <a:gdLst>
                <a:gd name="T0" fmla="*/ 163 w 165"/>
                <a:gd name="T1" fmla="*/ 0 h 461"/>
                <a:gd name="T2" fmla="*/ 0 w 165"/>
                <a:gd name="T3" fmla="*/ 58 h 461"/>
                <a:gd name="T4" fmla="*/ 10 w 165"/>
                <a:gd name="T5" fmla="*/ 461 h 461"/>
                <a:gd name="T6" fmla="*/ 165 w 165"/>
                <a:gd name="T7" fmla="*/ 400 h 461"/>
                <a:gd name="T8" fmla="*/ 163 w 165"/>
                <a:gd name="T9" fmla="*/ 0 h 461"/>
              </a:gdLst>
              <a:cxnLst>
                <a:cxn ang="0">
                  <a:pos x="T0" y="T1"/>
                </a:cxn>
                <a:cxn ang="0">
                  <a:pos x="T2" y="T3"/>
                </a:cxn>
                <a:cxn ang="0">
                  <a:pos x="T4" y="T5"/>
                </a:cxn>
                <a:cxn ang="0">
                  <a:pos x="T6" y="T7"/>
                </a:cxn>
                <a:cxn ang="0">
                  <a:pos x="T8" y="T9"/>
                </a:cxn>
              </a:cxnLst>
              <a:rect l="0" t="0" r="r" b="b"/>
              <a:pathLst>
                <a:path w="165" h="461">
                  <a:moveTo>
                    <a:pt x="163" y="0"/>
                  </a:moveTo>
                  <a:lnTo>
                    <a:pt x="0" y="58"/>
                  </a:lnTo>
                  <a:lnTo>
                    <a:pt x="10" y="461"/>
                  </a:lnTo>
                  <a:lnTo>
                    <a:pt x="165" y="400"/>
                  </a:lnTo>
                  <a:lnTo>
                    <a:pt x="163" y="0"/>
                  </a:lnTo>
                  <a:close/>
                </a:path>
              </a:pathLst>
            </a:custGeom>
            <a:solidFill>
              <a:srgbClr val="801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3" name="Freeform 149"/>
            <p:cNvSpPr/>
            <p:nvPr/>
          </p:nvSpPr>
          <p:spPr bwMode="auto">
            <a:xfrm>
              <a:off x="6363" y="3273"/>
              <a:ext cx="188" cy="107"/>
            </a:xfrm>
            <a:custGeom>
              <a:gdLst>
                <a:gd name="T0" fmla="*/ 0 w 188"/>
                <a:gd name="T1" fmla="*/ 61 h 107"/>
                <a:gd name="T2" fmla="*/ 4 w 188"/>
                <a:gd name="T3" fmla="*/ 107 h 107"/>
                <a:gd name="T4" fmla="*/ 188 w 188"/>
                <a:gd name="T5" fmla="*/ 30 h 107"/>
                <a:gd name="T6" fmla="*/ 155 w 188"/>
                <a:gd name="T7" fmla="*/ 0 h 107"/>
                <a:gd name="T8" fmla="*/ 0 w 188"/>
                <a:gd name="T9" fmla="*/ 61 h 107"/>
              </a:gdLst>
              <a:cxnLst>
                <a:cxn ang="0">
                  <a:pos x="T0" y="T1"/>
                </a:cxn>
                <a:cxn ang="0">
                  <a:pos x="T2" y="T3"/>
                </a:cxn>
                <a:cxn ang="0">
                  <a:pos x="T4" y="T5"/>
                </a:cxn>
                <a:cxn ang="0">
                  <a:pos x="T6" y="T7"/>
                </a:cxn>
                <a:cxn ang="0">
                  <a:pos x="T8" y="T9"/>
                </a:cxn>
              </a:cxnLst>
              <a:rect l="0" t="0" r="r" b="b"/>
              <a:pathLst>
                <a:path w="188" h="107">
                  <a:moveTo>
                    <a:pt x="0" y="61"/>
                  </a:moveTo>
                  <a:lnTo>
                    <a:pt x="4" y="107"/>
                  </a:lnTo>
                  <a:lnTo>
                    <a:pt x="188" y="30"/>
                  </a:lnTo>
                  <a:lnTo>
                    <a:pt x="155" y="0"/>
                  </a:lnTo>
                  <a:lnTo>
                    <a:pt x="0" y="61"/>
                  </a:lnTo>
                  <a:close/>
                </a:path>
              </a:pathLst>
            </a:custGeom>
            <a:solidFill>
              <a:srgbClr val="564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4" name="Freeform 150"/>
            <p:cNvSpPr/>
            <p:nvPr/>
          </p:nvSpPr>
          <p:spPr bwMode="auto">
            <a:xfrm>
              <a:off x="5175" y="1842"/>
              <a:ext cx="14" cy="1357"/>
            </a:xfrm>
            <a:custGeom>
              <a:gdLst>
                <a:gd name="T0" fmla="*/ 0 w 14"/>
                <a:gd name="T1" fmla="*/ 1342 h 1357"/>
                <a:gd name="T2" fmla="*/ 0 w 14"/>
                <a:gd name="T3" fmla="*/ 0 h 1357"/>
                <a:gd name="T4" fmla="*/ 14 w 14"/>
                <a:gd name="T5" fmla="*/ 5 h 1357"/>
                <a:gd name="T6" fmla="*/ 10 w 14"/>
                <a:gd name="T7" fmla="*/ 1357 h 1357"/>
                <a:gd name="T8" fmla="*/ 0 w 14"/>
                <a:gd name="T9" fmla="*/ 1342 h 1357"/>
              </a:gdLst>
              <a:cxnLst>
                <a:cxn ang="0">
                  <a:pos x="T0" y="T1"/>
                </a:cxn>
                <a:cxn ang="0">
                  <a:pos x="T2" y="T3"/>
                </a:cxn>
                <a:cxn ang="0">
                  <a:pos x="T4" y="T5"/>
                </a:cxn>
                <a:cxn ang="0">
                  <a:pos x="T6" y="T7"/>
                </a:cxn>
                <a:cxn ang="0">
                  <a:pos x="T8" y="T9"/>
                </a:cxn>
              </a:cxnLst>
              <a:rect l="0" t="0" r="r" b="b"/>
              <a:pathLst>
                <a:path w="14" h="1357">
                  <a:moveTo>
                    <a:pt x="0" y="1342"/>
                  </a:moveTo>
                  <a:lnTo>
                    <a:pt x="0" y="0"/>
                  </a:lnTo>
                  <a:lnTo>
                    <a:pt x="14" y="5"/>
                  </a:lnTo>
                  <a:lnTo>
                    <a:pt x="10" y="1357"/>
                  </a:lnTo>
                  <a:lnTo>
                    <a:pt x="0"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5" name="Freeform 151"/>
            <p:cNvSpPr/>
            <p:nvPr/>
          </p:nvSpPr>
          <p:spPr bwMode="auto">
            <a:xfrm>
              <a:off x="5187" y="1854"/>
              <a:ext cx="14" cy="1357"/>
            </a:xfrm>
            <a:custGeom>
              <a:gdLst>
                <a:gd name="T0" fmla="*/ 0 w 14"/>
                <a:gd name="T1" fmla="*/ 1342 h 1357"/>
                <a:gd name="T2" fmla="*/ 0 w 14"/>
                <a:gd name="T3" fmla="*/ 0 h 1357"/>
                <a:gd name="T4" fmla="*/ 14 w 14"/>
                <a:gd name="T5" fmla="*/ 5 h 1357"/>
                <a:gd name="T6" fmla="*/ 10 w 14"/>
                <a:gd name="T7" fmla="*/ 1357 h 1357"/>
                <a:gd name="T8" fmla="*/ 0 w 14"/>
                <a:gd name="T9" fmla="*/ 1342 h 1357"/>
              </a:gdLst>
              <a:cxnLst>
                <a:cxn ang="0">
                  <a:pos x="T0" y="T1"/>
                </a:cxn>
                <a:cxn ang="0">
                  <a:pos x="T2" y="T3"/>
                </a:cxn>
                <a:cxn ang="0">
                  <a:pos x="T4" y="T5"/>
                </a:cxn>
                <a:cxn ang="0">
                  <a:pos x="T6" y="T7"/>
                </a:cxn>
                <a:cxn ang="0">
                  <a:pos x="T8" y="T9"/>
                </a:cxn>
              </a:cxnLst>
              <a:rect l="0" t="0" r="r" b="b"/>
              <a:pathLst>
                <a:path w="14" h="1357">
                  <a:moveTo>
                    <a:pt x="0" y="1342"/>
                  </a:moveTo>
                  <a:lnTo>
                    <a:pt x="0" y="0"/>
                  </a:lnTo>
                  <a:lnTo>
                    <a:pt x="14" y="5"/>
                  </a:lnTo>
                  <a:lnTo>
                    <a:pt x="10" y="1357"/>
                  </a:lnTo>
                  <a:lnTo>
                    <a:pt x="0"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6" name="Freeform 152"/>
            <p:cNvSpPr/>
            <p:nvPr/>
          </p:nvSpPr>
          <p:spPr bwMode="auto">
            <a:xfrm>
              <a:off x="5323" y="1980"/>
              <a:ext cx="14" cy="1357"/>
            </a:xfrm>
            <a:custGeom>
              <a:gdLst>
                <a:gd name="T0" fmla="*/ 0 w 14"/>
                <a:gd name="T1" fmla="*/ 1342 h 1357"/>
                <a:gd name="T2" fmla="*/ 0 w 14"/>
                <a:gd name="T3" fmla="*/ 0 h 1357"/>
                <a:gd name="T4" fmla="*/ 14 w 14"/>
                <a:gd name="T5" fmla="*/ 6 h 1357"/>
                <a:gd name="T6" fmla="*/ 11 w 14"/>
                <a:gd name="T7" fmla="*/ 1357 h 1357"/>
                <a:gd name="T8" fmla="*/ 0 w 14"/>
                <a:gd name="T9" fmla="*/ 1342 h 1357"/>
              </a:gdLst>
              <a:cxnLst>
                <a:cxn ang="0">
                  <a:pos x="T0" y="T1"/>
                </a:cxn>
                <a:cxn ang="0">
                  <a:pos x="T2" y="T3"/>
                </a:cxn>
                <a:cxn ang="0">
                  <a:pos x="T4" y="T5"/>
                </a:cxn>
                <a:cxn ang="0">
                  <a:pos x="T6" y="T7"/>
                </a:cxn>
                <a:cxn ang="0">
                  <a:pos x="T8" y="T9"/>
                </a:cxn>
              </a:cxnLst>
              <a:rect l="0" t="0" r="r" b="b"/>
              <a:pathLst>
                <a:path w="14" h="1357">
                  <a:moveTo>
                    <a:pt x="0" y="1342"/>
                  </a:moveTo>
                  <a:lnTo>
                    <a:pt x="0" y="0"/>
                  </a:lnTo>
                  <a:lnTo>
                    <a:pt x="14" y="6"/>
                  </a:lnTo>
                  <a:lnTo>
                    <a:pt x="11" y="1357"/>
                  </a:lnTo>
                  <a:lnTo>
                    <a:pt x="0"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7" name="Freeform 153"/>
            <p:cNvSpPr/>
            <p:nvPr/>
          </p:nvSpPr>
          <p:spPr bwMode="auto">
            <a:xfrm>
              <a:off x="5335" y="1992"/>
              <a:ext cx="14" cy="1357"/>
            </a:xfrm>
            <a:custGeom>
              <a:gdLst>
                <a:gd name="T0" fmla="*/ 0 w 14"/>
                <a:gd name="T1" fmla="*/ 1342 h 1357"/>
                <a:gd name="T2" fmla="*/ 0 w 14"/>
                <a:gd name="T3" fmla="*/ 0 h 1357"/>
                <a:gd name="T4" fmla="*/ 14 w 14"/>
                <a:gd name="T5" fmla="*/ 5 h 1357"/>
                <a:gd name="T6" fmla="*/ 10 w 14"/>
                <a:gd name="T7" fmla="*/ 1357 h 1357"/>
                <a:gd name="T8" fmla="*/ 0 w 14"/>
                <a:gd name="T9" fmla="*/ 1342 h 1357"/>
              </a:gdLst>
              <a:cxnLst>
                <a:cxn ang="0">
                  <a:pos x="T0" y="T1"/>
                </a:cxn>
                <a:cxn ang="0">
                  <a:pos x="T2" y="T3"/>
                </a:cxn>
                <a:cxn ang="0">
                  <a:pos x="T4" y="T5"/>
                </a:cxn>
                <a:cxn ang="0">
                  <a:pos x="T6" y="T7"/>
                </a:cxn>
                <a:cxn ang="0">
                  <a:pos x="T8" y="T9"/>
                </a:cxn>
              </a:cxnLst>
              <a:rect l="0" t="0" r="r" b="b"/>
              <a:pathLst>
                <a:path w="14" h="1357">
                  <a:moveTo>
                    <a:pt x="0" y="1342"/>
                  </a:moveTo>
                  <a:lnTo>
                    <a:pt x="0" y="0"/>
                  </a:lnTo>
                  <a:lnTo>
                    <a:pt x="14" y="5"/>
                  </a:lnTo>
                  <a:lnTo>
                    <a:pt x="10" y="1357"/>
                  </a:lnTo>
                  <a:lnTo>
                    <a:pt x="0"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8" name="Freeform 154"/>
            <p:cNvSpPr/>
            <p:nvPr/>
          </p:nvSpPr>
          <p:spPr bwMode="auto">
            <a:xfrm>
              <a:off x="5523" y="2129"/>
              <a:ext cx="14" cy="1357"/>
            </a:xfrm>
            <a:custGeom>
              <a:gdLst>
                <a:gd name="T0" fmla="*/ 0 w 14"/>
                <a:gd name="T1" fmla="*/ 1341 h 1357"/>
                <a:gd name="T2" fmla="*/ 0 w 14"/>
                <a:gd name="T3" fmla="*/ 0 h 1357"/>
                <a:gd name="T4" fmla="*/ 14 w 14"/>
                <a:gd name="T5" fmla="*/ 5 h 1357"/>
                <a:gd name="T6" fmla="*/ 10 w 14"/>
                <a:gd name="T7" fmla="*/ 1357 h 1357"/>
                <a:gd name="T8" fmla="*/ 0 w 14"/>
                <a:gd name="T9" fmla="*/ 1341 h 1357"/>
              </a:gdLst>
              <a:cxnLst>
                <a:cxn ang="0">
                  <a:pos x="T0" y="T1"/>
                </a:cxn>
                <a:cxn ang="0">
                  <a:pos x="T2" y="T3"/>
                </a:cxn>
                <a:cxn ang="0">
                  <a:pos x="T4" y="T5"/>
                </a:cxn>
                <a:cxn ang="0">
                  <a:pos x="T6" y="T7"/>
                </a:cxn>
                <a:cxn ang="0">
                  <a:pos x="T8" y="T9"/>
                </a:cxn>
              </a:cxnLst>
              <a:rect l="0" t="0" r="r" b="b"/>
              <a:pathLst>
                <a:path w="14" h="1357">
                  <a:moveTo>
                    <a:pt x="0" y="1341"/>
                  </a:moveTo>
                  <a:lnTo>
                    <a:pt x="0" y="0"/>
                  </a:lnTo>
                  <a:lnTo>
                    <a:pt x="14" y="5"/>
                  </a:lnTo>
                  <a:lnTo>
                    <a:pt x="10" y="1357"/>
                  </a:lnTo>
                  <a:lnTo>
                    <a:pt x="0" y="1341"/>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9" name="Freeform 155"/>
            <p:cNvSpPr/>
            <p:nvPr/>
          </p:nvSpPr>
          <p:spPr bwMode="auto">
            <a:xfrm>
              <a:off x="5535" y="2140"/>
              <a:ext cx="14" cy="1358"/>
            </a:xfrm>
            <a:custGeom>
              <a:gdLst>
                <a:gd name="T0" fmla="*/ 0 w 14"/>
                <a:gd name="T1" fmla="*/ 1342 h 1358"/>
                <a:gd name="T2" fmla="*/ 0 w 14"/>
                <a:gd name="T3" fmla="*/ 0 h 1358"/>
                <a:gd name="T4" fmla="*/ 14 w 14"/>
                <a:gd name="T5" fmla="*/ 6 h 1358"/>
                <a:gd name="T6" fmla="*/ 11 w 14"/>
                <a:gd name="T7" fmla="*/ 1358 h 1358"/>
                <a:gd name="T8" fmla="*/ 0 w 14"/>
                <a:gd name="T9" fmla="*/ 1342 h 1358"/>
              </a:gdLst>
              <a:cxnLst>
                <a:cxn ang="0">
                  <a:pos x="T0" y="T1"/>
                </a:cxn>
                <a:cxn ang="0">
                  <a:pos x="T2" y="T3"/>
                </a:cxn>
                <a:cxn ang="0">
                  <a:pos x="T4" y="T5"/>
                </a:cxn>
                <a:cxn ang="0">
                  <a:pos x="T6" y="T7"/>
                </a:cxn>
                <a:cxn ang="0">
                  <a:pos x="T8" y="T9"/>
                </a:cxn>
              </a:cxnLst>
              <a:rect l="0" t="0" r="r" b="b"/>
              <a:pathLst>
                <a:path w="14" h="1358">
                  <a:moveTo>
                    <a:pt x="0" y="1342"/>
                  </a:moveTo>
                  <a:lnTo>
                    <a:pt x="0" y="0"/>
                  </a:lnTo>
                  <a:lnTo>
                    <a:pt x="14" y="6"/>
                  </a:lnTo>
                  <a:lnTo>
                    <a:pt x="11" y="1358"/>
                  </a:lnTo>
                  <a:lnTo>
                    <a:pt x="0"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0" name="Freeform 156"/>
            <p:cNvSpPr/>
            <p:nvPr/>
          </p:nvSpPr>
          <p:spPr bwMode="auto">
            <a:xfrm>
              <a:off x="5708" y="2252"/>
              <a:ext cx="13" cy="1357"/>
            </a:xfrm>
            <a:custGeom>
              <a:gdLst>
                <a:gd name="T0" fmla="*/ 0 w 13"/>
                <a:gd name="T1" fmla="*/ 1341 h 1357"/>
                <a:gd name="T2" fmla="*/ 0 w 13"/>
                <a:gd name="T3" fmla="*/ 0 h 1357"/>
                <a:gd name="T4" fmla="*/ 13 w 13"/>
                <a:gd name="T5" fmla="*/ 5 h 1357"/>
                <a:gd name="T6" fmla="*/ 10 w 13"/>
                <a:gd name="T7" fmla="*/ 1357 h 1357"/>
                <a:gd name="T8" fmla="*/ 0 w 13"/>
                <a:gd name="T9" fmla="*/ 1341 h 1357"/>
              </a:gdLst>
              <a:cxnLst>
                <a:cxn ang="0">
                  <a:pos x="T0" y="T1"/>
                </a:cxn>
                <a:cxn ang="0">
                  <a:pos x="T2" y="T3"/>
                </a:cxn>
                <a:cxn ang="0">
                  <a:pos x="T4" y="T5"/>
                </a:cxn>
                <a:cxn ang="0">
                  <a:pos x="T6" y="T7"/>
                </a:cxn>
                <a:cxn ang="0">
                  <a:pos x="T8" y="T9"/>
                </a:cxn>
              </a:cxnLst>
              <a:rect l="0" t="0" r="r" b="b"/>
              <a:pathLst>
                <a:path w="13" h="1357">
                  <a:moveTo>
                    <a:pt x="0" y="1341"/>
                  </a:moveTo>
                  <a:lnTo>
                    <a:pt x="0" y="0"/>
                  </a:lnTo>
                  <a:lnTo>
                    <a:pt x="13" y="5"/>
                  </a:lnTo>
                  <a:lnTo>
                    <a:pt x="10" y="1357"/>
                  </a:lnTo>
                  <a:lnTo>
                    <a:pt x="0" y="1341"/>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1" name="Freeform 157"/>
            <p:cNvSpPr/>
            <p:nvPr/>
          </p:nvSpPr>
          <p:spPr bwMode="auto">
            <a:xfrm>
              <a:off x="5719" y="2263"/>
              <a:ext cx="14" cy="1357"/>
            </a:xfrm>
            <a:custGeom>
              <a:gdLst>
                <a:gd name="T0" fmla="*/ 0 w 14"/>
                <a:gd name="T1" fmla="*/ 1343 h 1357"/>
                <a:gd name="T2" fmla="*/ 0 w 14"/>
                <a:gd name="T3" fmla="*/ 0 h 1357"/>
                <a:gd name="T4" fmla="*/ 14 w 14"/>
                <a:gd name="T5" fmla="*/ 6 h 1357"/>
                <a:gd name="T6" fmla="*/ 10 w 14"/>
                <a:gd name="T7" fmla="*/ 1357 h 1357"/>
                <a:gd name="T8" fmla="*/ 0 w 14"/>
                <a:gd name="T9" fmla="*/ 1343 h 1357"/>
              </a:gdLst>
              <a:cxnLst>
                <a:cxn ang="0">
                  <a:pos x="T0" y="T1"/>
                </a:cxn>
                <a:cxn ang="0">
                  <a:pos x="T2" y="T3"/>
                </a:cxn>
                <a:cxn ang="0">
                  <a:pos x="T4" y="T5"/>
                </a:cxn>
                <a:cxn ang="0">
                  <a:pos x="T6" y="T7"/>
                </a:cxn>
                <a:cxn ang="0">
                  <a:pos x="T8" y="T9"/>
                </a:cxn>
              </a:cxnLst>
              <a:rect l="0" t="0" r="r" b="b"/>
              <a:pathLst>
                <a:path w="14" h="1357">
                  <a:moveTo>
                    <a:pt x="0" y="1343"/>
                  </a:moveTo>
                  <a:lnTo>
                    <a:pt x="0" y="0"/>
                  </a:lnTo>
                  <a:lnTo>
                    <a:pt x="14" y="6"/>
                  </a:lnTo>
                  <a:lnTo>
                    <a:pt x="10" y="1357"/>
                  </a:lnTo>
                  <a:lnTo>
                    <a:pt x="0" y="1343"/>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2" name="Freeform 158"/>
            <p:cNvSpPr/>
            <p:nvPr/>
          </p:nvSpPr>
          <p:spPr bwMode="auto">
            <a:xfrm>
              <a:off x="4974" y="2994"/>
              <a:ext cx="751" cy="332"/>
            </a:xfrm>
            <a:custGeom>
              <a:gdLst>
                <a:gd name="T0" fmla="*/ 0 w 751"/>
                <a:gd name="T1" fmla="*/ 0 h 332"/>
                <a:gd name="T2" fmla="*/ 2 w 751"/>
                <a:gd name="T3" fmla="*/ 16 h 332"/>
                <a:gd name="T4" fmla="*/ 558 w 751"/>
                <a:gd name="T5" fmla="*/ 332 h 332"/>
                <a:gd name="T6" fmla="*/ 747 w 751"/>
                <a:gd name="T7" fmla="*/ 275 h 332"/>
                <a:gd name="T8" fmla="*/ 751 w 751"/>
                <a:gd name="T9" fmla="*/ 258 h 332"/>
                <a:gd name="T10" fmla="*/ 0 w 751"/>
                <a:gd name="T11" fmla="*/ 0 h 332"/>
              </a:gdLst>
              <a:cxnLst>
                <a:cxn ang="0">
                  <a:pos x="T0" y="T1"/>
                </a:cxn>
                <a:cxn ang="0">
                  <a:pos x="T2" y="T3"/>
                </a:cxn>
                <a:cxn ang="0">
                  <a:pos x="T4" y="T5"/>
                </a:cxn>
                <a:cxn ang="0">
                  <a:pos x="T6" y="T7"/>
                </a:cxn>
                <a:cxn ang="0">
                  <a:pos x="T8" y="T9"/>
                </a:cxn>
                <a:cxn ang="0">
                  <a:pos x="T10" y="T11"/>
                </a:cxn>
              </a:cxnLst>
              <a:rect l="0" t="0" r="r" b="b"/>
              <a:pathLst>
                <a:path w="751" h="332">
                  <a:moveTo>
                    <a:pt x="0" y="0"/>
                  </a:moveTo>
                  <a:lnTo>
                    <a:pt x="2" y="16"/>
                  </a:lnTo>
                  <a:lnTo>
                    <a:pt x="558" y="332"/>
                  </a:lnTo>
                  <a:lnTo>
                    <a:pt x="747" y="275"/>
                  </a:lnTo>
                  <a:lnTo>
                    <a:pt x="751" y="258"/>
                  </a:lnTo>
                  <a:lnTo>
                    <a:pt x="0" y="0"/>
                  </a:lnTo>
                  <a:close/>
                </a:path>
              </a:pathLst>
            </a:custGeom>
            <a:solidFill>
              <a:srgbClr val="4C26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3" name="Freeform 159"/>
            <p:cNvSpPr/>
            <p:nvPr/>
          </p:nvSpPr>
          <p:spPr bwMode="auto">
            <a:xfrm>
              <a:off x="4974" y="2935"/>
              <a:ext cx="751" cy="373"/>
            </a:xfrm>
            <a:custGeom>
              <a:gdLst>
                <a:gd name="T0" fmla="*/ 187 w 751"/>
                <a:gd name="T1" fmla="*/ 0 h 373"/>
                <a:gd name="T2" fmla="*/ 751 w 751"/>
                <a:gd name="T3" fmla="*/ 317 h 373"/>
                <a:gd name="T4" fmla="*/ 559 w 751"/>
                <a:gd name="T5" fmla="*/ 373 h 373"/>
                <a:gd name="T6" fmla="*/ 0 w 751"/>
                <a:gd name="T7" fmla="*/ 59 h 373"/>
                <a:gd name="T8" fmla="*/ 187 w 751"/>
                <a:gd name="T9" fmla="*/ 0 h 373"/>
              </a:gdLst>
              <a:cxnLst>
                <a:cxn ang="0">
                  <a:pos x="T0" y="T1"/>
                </a:cxn>
                <a:cxn ang="0">
                  <a:pos x="T2" y="T3"/>
                </a:cxn>
                <a:cxn ang="0">
                  <a:pos x="T4" y="T5"/>
                </a:cxn>
                <a:cxn ang="0">
                  <a:pos x="T6" y="T7"/>
                </a:cxn>
                <a:cxn ang="0">
                  <a:pos x="T8" y="T9"/>
                </a:cxn>
              </a:cxnLst>
              <a:rect l="0" t="0" r="r" b="b"/>
              <a:pathLst>
                <a:path w="751" h="373">
                  <a:moveTo>
                    <a:pt x="187" y="0"/>
                  </a:moveTo>
                  <a:lnTo>
                    <a:pt x="751" y="317"/>
                  </a:lnTo>
                  <a:lnTo>
                    <a:pt x="559" y="373"/>
                  </a:lnTo>
                  <a:lnTo>
                    <a:pt x="0" y="59"/>
                  </a:lnTo>
                  <a:lnTo>
                    <a:pt x="187" y="0"/>
                  </a:lnTo>
                  <a:close/>
                </a:path>
              </a:pathLst>
            </a:custGeom>
            <a:solidFill>
              <a:srgbClr val="723D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4" name="Freeform 160"/>
            <p:cNvSpPr/>
            <p:nvPr/>
          </p:nvSpPr>
          <p:spPr bwMode="auto">
            <a:xfrm>
              <a:off x="4974" y="2618"/>
              <a:ext cx="751" cy="333"/>
            </a:xfrm>
            <a:custGeom>
              <a:gdLst>
                <a:gd name="T0" fmla="*/ 0 w 751"/>
                <a:gd name="T1" fmla="*/ 0 h 333"/>
                <a:gd name="T2" fmla="*/ 2 w 751"/>
                <a:gd name="T3" fmla="*/ 16 h 333"/>
                <a:gd name="T4" fmla="*/ 558 w 751"/>
                <a:gd name="T5" fmla="*/ 333 h 333"/>
                <a:gd name="T6" fmla="*/ 747 w 751"/>
                <a:gd name="T7" fmla="*/ 276 h 333"/>
                <a:gd name="T8" fmla="*/ 751 w 751"/>
                <a:gd name="T9" fmla="*/ 259 h 333"/>
                <a:gd name="T10" fmla="*/ 0 w 751"/>
                <a:gd name="T11" fmla="*/ 0 h 333"/>
              </a:gdLst>
              <a:cxnLst>
                <a:cxn ang="0">
                  <a:pos x="T0" y="T1"/>
                </a:cxn>
                <a:cxn ang="0">
                  <a:pos x="T2" y="T3"/>
                </a:cxn>
                <a:cxn ang="0">
                  <a:pos x="T4" y="T5"/>
                </a:cxn>
                <a:cxn ang="0">
                  <a:pos x="T6" y="T7"/>
                </a:cxn>
                <a:cxn ang="0">
                  <a:pos x="T8" y="T9"/>
                </a:cxn>
                <a:cxn ang="0">
                  <a:pos x="T10" y="T11"/>
                </a:cxn>
              </a:cxnLst>
              <a:rect l="0" t="0" r="r" b="b"/>
              <a:pathLst>
                <a:path w="751" h="333">
                  <a:moveTo>
                    <a:pt x="0" y="0"/>
                  </a:moveTo>
                  <a:lnTo>
                    <a:pt x="2" y="16"/>
                  </a:lnTo>
                  <a:lnTo>
                    <a:pt x="558" y="333"/>
                  </a:lnTo>
                  <a:lnTo>
                    <a:pt x="747" y="276"/>
                  </a:lnTo>
                  <a:lnTo>
                    <a:pt x="751" y="259"/>
                  </a:lnTo>
                  <a:lnTo>
                    <a:pt x="0" y="0"/>
                  </a:lnTo>
                  <a:close/>
                </a:path>
              </a:pathLst>
            </a:custGeom>
            <a:solidFill>
              <a:srgbClr val="4C26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5" name="Freeform 161"/>
            <p:cNvSpPr/>
            <p:nvPr/>
          </p:nvSpPr>
          <p:spPr bwMode="auto">
            <a:xfrm>
              <a:off x="4974" y="2560"/>
              <a:ext cx="751" cy="373"/>
            </a:xfrm>
            <a:custGeom>
              <a:gdLst>
                <a:gd name="T0" fmla="*/ 187 w 751"/>
                <a:gd name="T1" fmla="*/ 0 h 373"/>
                <a:gd name="T2" fmla="*/ 751 w 751"/>
                <a:gd name="T3" fmla="*/ 317 h 373"/>
                <a:gd name="T4" fmla="*/ 559 w 751"/>
                <a:gd name="T5" fmla="*/ 373 h 373"/>
                <a:gd name="T6" fmla="*/ 0 w 751"/>
                <a:gd name="T7" fmla="*/ 58 h 373"/>
                <a:gd name="T8" fmla="*/ 187 w 751"/>
                <a:gd name="T9" fmla="*/ 0 h 373"/>
              </a:gdLst>
              <a:cxnLst>
                <a:cxn ang="0">
                  <a:pos x="T0" y="T1"/>
                </a:cxn>
                <a:cxn ang="0">
                  <a:pos x="T2" y="T3"/>
                </a:cxn>
                <a:cxn ang="0">
                  <a:pos x="T4" y="T5"/>
                </a:cxn>
                <a:cxn ang="0">
                  <a:pos x="T6" y="T7"/>
                </a:cxn>
                <a:cxn ang="0">
                  <a:pos x="T8" y="T9"/>
                </a:cxn>
              </a:cxnLst>
              <a:rect l="0" t="0" r="r" b="b"/>
              <a:pathLst>
                <a:path w="751" h="373">
                  <a:moveTo>
                    <a:pt x="187" y="0"/>
                  </a:moveTo>
                  <a:lnTo>
                    <a:pt x="751" y="317"/>
                  </a:lnTo>
                  <a:lnTo>
                    <a:pt x="559" y="373"/>
                  </a:lnTo>
                  <a:lnTo>
                    <a:pt x="0" y="58"/>
                  </a:lnTo>
                  <a:lnTo>
                    <a:pt x="187" y="0"/>
                  </a:lnTo>
                  <a:close/>
                </a:path>
              </a:pathLst>
            </a:custGeom>
            <a:solidFill>
              <a:srgbClr val="723D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6" name="Freeform 162"/>
            <p:cNvSpPr/>
            <p:nvPr/>
          </p:nvSpPr>
          <p:spPr bwMode="auto">
            <a:xfrm>
              <a:off x="4987" y="2202"/>
              <a:ext cx="752" cy="333"/>
            </a:xfrm>
            <a:custGeom>
              <a:gdLst>
                <a:gd name="T0" fmla="*/ 0 w 752"/>
                <a:gd name="T1" fmla="*/ 0 h 333"/>
                <a:gd name="T2" fmla="*/ 2 w 752"/>
                <a:gd name="T3" fmla="*/ 15 h 333"/>
                <a:gd name="T4" fmla="*/ 559 w 752"/>
                <a:gd name="T5" fmla="*/ 333 h 333"/>
                <a:gd name="T6" fmla="*/ 748 w 752"/>
                <a:gd name="T7" fmla="*/ 275 h 333"/>
                <a:gd name="T8" fmla="*/ 752 w 752"/>
                <a:gd name="T9" fmla="*/ 258 h 333"/>
                <a:gd name="T10" fmla="*/ 0 w 752"/>
                <a:gd name="T11" fmla="*/ 0 h 333"/>
              </a:gdLst>
              <a:cxnLst>
                <a:cxn ang="0">
                  <a:pos x="T0" y="T1"/>
                </a:cxn>
                <a:cxn ang="0">
                  <a:pos x="T2" y="T3"/>
                </a:cxn>
                <a:cxn ang="0">
                  <a:pos x="T4" y="T5"/>
                </a:cxn>
                <a:cxn ang="0">
                  <a:pos x="T6" y="T7"/>
                </a:cxn>
                <a:cxn ang="0">
                  <a:pos x="T8" y="T9"/>
                </a:cxn>
                <a:cxn ang="0">
                  <a:pos x="T10" y="T11"/>
                </a:cxn>
              </a:cxnLst>
              <a:rect l="0" t="0" r="r" b="b"/>
              <a:pathLst>
                <a:path w="752" h="333">
                  <a:moveTo>
                    <a:pt x="0" y="0"/>
                  </a:moveTo>
                  <a:lnTo>
                    <a:pt x="2" y="15"/>
                  </a:lnTo>
                  <a:lnTo>
                    <a:pt x="559" y="333"/>
                  </a:lnTo>
                  <a:lnTo>
                    <a:pt x="748" y="275"/>
                  </a:lnTo>
                  <a:lnTo>
                    <a:pt x="752" y="258"/>
                  </a:lnTo>
                  <a:lnTo>
                    <a:pt x="0" y="0"/>
                  </a:lnTo>
                  <a:close/>
                </a:path>
              </a:pathLst>
            </a:custGeom>
            <a:solidFill>
              <a:srgbClr val="4C26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7" name="Freeform 163"/>
            <p:cNvSpPr/>
            <p:nvPr/>
          </p:nvSpPr>
          <p:spPr bwMode="auto">
            <a:xfrm>
              <a:off x="4987" y="2144"/>
              <a:ext cx="752" cy="373"/>
            </a:xfrm>
            <a:custGeom>
              <a:gdLst>
                <a:gd name="T0" fmla="*/ 187 w 752"/>
                <a:gd name="T1" fmla="*/ 0 h 373"/>
                <a:gd name="T2" fmla="*/ 752 w 752"/>
                <a:gd name="T3" fmla="*/ 316 h 373"/>
                <a:gd name="T4" fmla="*/ 559 w 752"/>
                <a:gd name="T5" fmla="*/ 373 h 373"/>
                <a:gd name="T6" fmla="*/ 0 w 752"/>
                <a:gd name="T7" fmla="*/ 58 h 373"/>
                <a:gd name="T8" fmla="*/ 187 w 752"/>
                <a:gd name="T9" fmla="*/ 0 h 373"/>
              </a:gdLst>
              <a:cxnLst>
                <a:cxn ang="0">
                  <a:pos x="T0" y="T1"/>
                </a:cxn>
                <a:cxn ang="0">
                  <a:pos x="T2" y="T3"/>
                </a:cxn>
                <a:cxn ang="0">
                  <a:pos x="T4" y="T5"/>
                </a:cxn>
                <a:cxn ang="0">
                  <a:pos x="T6" y="T7"/>
                </a:cxn>
                <a:cxn ang="0">
                  <a:pos x="T8" y="T9"/>
                </a:cxn>
              </a:cxnLst>
              <a:rect l="0" t="0" r="r" b="b"/>
              <a:pathLst>
                <a:path w="752" h="373">
                  <a:moveTo>
                    <a:pt x="187" y="0"/>
                  </a:moveTo>
                  <a:lnTo>
                    <a:pt x="752" y="316"/>
                  </a:lnTo>
                  <a:lnTo>
                    <a:pt x="559" y="373"/>
                  </a:lnTo>
                  <a:lnTo>
                    <a:pt x="0" y="58"/>
                  </a:lnTo>
                  <a:lnTo>
                    <a:pt x="187" y="0"/>
                  </a:lnTo>
                  <a:close/>
                </a:path>
              </a:pathLst>
            </a:custGeom>
            <a:solidFill>
              <a:srgbClr val="723D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8" name="Freeform 164"/>
            <p:cNvSpPr/>
            <p:nvPr/>
          </p:nvSpPr>
          <p:spPr bwMode="auto">
            <a:xfrm>
              <a:off x="4960" y="1883"/>
              <a:ext cx="14" cy="1357"/>
            </a:xfrm>
            <a:custGeom>
              <a:gdLst>
                <a:gd name="T0" fmla="*/ 0 w 14"/>
                <a:gd name="T1" fmla="*/ 1342 h 1357"/>
                <a:gd name="T2" fmla="*/ 0 w 14"/>
                <a:gd name="T3" fmla="*/ 0 h 1357"/>
                <a:gd name="T4" fmla="*/ 14 w 14"/>
                <a:gd name="T5" fmla="*/ 5 h 1357"/>
                <a:gd name="T6" fmla="*/ 10 w 14"/>
                <a:gd name="T7" fmla="*/ 1357 h 1357"/>
                <a:gd name="T8" fmla="*/ 0 w 14"/>
                <a:gd name="T9" fmla="*/ 1342 h 1357"/>
              </a:gdLst>
              <a:cxnLst>
                <a:cxn ang="0">
                  <a:pos x="T0" y="T1"/>
                </a:cxn>
                <a:cxn ang="0">
                  <a:pos x="T2" y="T3"/>
                </a:cxn>
                <a:cxn ang="0">
                  <a:pos x="T4" y="T5"/>
                </a:cxn>
                <a:cxn ang="0">
                  <a:pos x="T6" y="T7"/>
                </a:cxn>
                <a:cxn ang="0">
                  <a:pos x="T8" y="T9"/>
                </a:cxn>
              </a:cxnLst>
              <a:rect l="0" t="0" r="r" b="b"/>
              <a:pathLst>
                <a:path w="14" h="1357">
                  <a:moveTo>
                    <a:pt x="0" y="1342"/>
                  </a:moveTo>
                  <a:lnTo>
                    <a:pt x="0" y="0"/>
                  </a:lnTo>
                  <a:lnTo>
                    <a:pt x="14" y="5"/>
                  </a:lnTo>
                  <a:lnTo>
                    <a:pt x="10" y="1357"/>
                  </a:lnTo>
                  <a:lnTo>
                    <a:pt x="0"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9" name="Freeform 165"/>
            <p:cNvSpPr/>
            <p:nvPr/>
          </p:nvSpPr>
          <p:spPr bwMode="auto">
            <a:xfrm>
              <a:off x="4971" y="1895"/>
              <a:ext cx="15" cy="1357"/>
            </a:xfrm>
            <a:custGeom>
              <a:gdLst>
                <a:gd name="T0" fmla="*/ 0 w 15"/>
                <a:gd name="T1" fmla="*/ 1341 h 1357"/>
                <a:gd name="T2" fmla="*/ 0 w 15"/>
                <a:gd name="T3" fmla="*/ 0 h 1357"/>
                <a:gd name="T4" fmla="*/ 15 w 15"/>
                <a:gd name="T5" fmla="*/ 5 h 1357"/>
                <a:gd name="T6" fmla="*/ 11 w 15"/>
                <a:gd name="T7" fmla="*/ 1357 h 1357"/>
                <a:gd name="T8" fmla="*/ 0 w 15"/>
                <a:gd name="T9" fmla="*/ 1341 h 1357"/>
              </a:gdLst>
              <a:cxnLst>
                <a:cxn ang="0">
                  <a:pos x="T0" y="T1"/>
                </a:cxn>
                <a:cxn ang="0">
                  <a:pos x="T2" y="T3"/>
                </a:cxn>
                <a:cxn ang="0">
                  <a:pos x="T4" y="T5"/>
                </a:cxn>
                <a:cxn ang="0">
                  <a:pos x="T6" y="T7"/>
                </a:cxn>
                <a:cxn ang="0">
                  <a:pos x="T8" y="T9"/>
                </a:cxn>
              </a:cxnLst>
              <a:rect l="0" t="0" r="r" b="b"/>
              <a:pathLst>
                <a:path w="15" h="1357">
                  <a:moveTo>
                    <a:pt x="0" y="1341"/>
                  </a:moveTo>
                  <a:lnTo>
                    <a:pt x="0" y="0"/>
                  </a:lnTo>
                  <a:lnTo>
                    <a:pt x="15" y="5"/>
                  </a:lnTo>
                  <a:lnTo>
                    <a:pt x="11" y="1357"/>
                  </a:lnTo>
                  <a:lnTo>
                    <a:pt x="0"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0" name="Freeform 166"/>
            <p:cNvSpPr/>
            <p:nvPr/>
          </p:nvSpPr>
          <p:spPr bwMode="auto">
            <a:xfrm>
              <a:off x="5108" y="2021"/>
              <a:ext cx="14" cy="1357"/>
            </a:xfrm>
            <a:custGeom>
              <a:gdLst>
                <a:gd name="T0" fmla="*/ 0 w 14"/>
                <a:gd name="T1" fmla="*/ 1342 h 1357"/>
                <a:gd name="T2" fmla="*/ 0 w 14"/>
                <a:gd name="T3" fmla="*/ 0 h 1357"/>
                <a:gd name="T4" fmla="*/ 14 w 14"/>
                <a:gd name="T5" fmla="*/ 5 h 1357"/>
                <a:gd name="T6" fmla="*/ 10 w 14"/>
                <a:gd name="T7" fmla="*/ 1357 h 1357"/>
                <a:gd name="T8" fmla="*/ 0 w 14"/>
                <a:gd name="T9" fmla="*/ 1342 h 1357"/>
              </a:gdLst>
              <a:cxnLst>
                <a:cxn ang="0">
                  <a:pos x="T0" y="T1"/>
                </a:cxn>
                <a:cxn ang="0">
                  <a:pos x="T2" y="T3"/>
                </a:cxn>
                <a:cxn ang="0">
                  <a:pos x="T4" y="T5"/>
                </a:cxn>
                <a:cxn ang="0">
                  <a:pos x="T6" y="T7"/>
                </a:cxn>
                <a:cxn ang="0">
                  <a:pos x="T8" y="T9"/>
                </a:cxn>
              </a:cxnLst>
              <a:rect l="0" t="0" r="r" b="b"/>
              <a:pathLst>
                <a:path w="14" h="1357">
                  <a:moveTo>
                    <a:pt x="0" y="1342"/>
                  </a:moveTo>
                  <a:lnTo>
                    <a:pt x="0" y="0"/>
                  </a:lnTo>
                  <a:lnTo>
                    <a:pt x="14" y="5"/>
                  </a:lnTo>
                  <a:lnTo>
                    <a:pt x="10" y="1357"/>
                  </a:lnTo>
                  <a:lnTo>
                    <a:pt x="0"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1" name="Freeform 167"/>
            <p:cNvSpPr/>
            <p:nvPr/>
          </p:nvSpPr>
          <p:spPr bwMode="auto">
            <a:xfrm>
              <a:off x="5120" y="2033"/>
              <a:ext cx="14" cy="1357"/>
            </a:xfrm>
            <a:custGeom>
              <a:gdLst>
                <a:gd name="T0" fmla="*/ 0 w 14"/>
                <a:gd name="T1" fmla="*/ 1342 h 1357"/>
                <a:gd name="T2" fmla="*/ 0 w 14"/>
                <a:gd name="T3" fmla="*/ 0 h 1357"/>
                <a:gd name="T4" fmla="*/ 14 w 14"/>
                <a:gd name="T5" fmla="*/ 5 h 1357"/>
                <a:gd name="T6" fmla="*/ 10 w 14"/>
                <a:gd name="T7" fmla="*/ 1357 h 1357"/>
                <a:gd name="T8" fmla="*/ 0 w 14"/>
                <a:gd name="T9" fmla="*/ 1342 h 1357"/>
              </a:gdLst>
              <a:cxnLst>
                <a:cxn ang="0">
                  <a:pos x="T0" y="T1"/>
                </a:cxn>
                <a:cxn ang="0">
                  <a:pos x="T2" y="T3"/>
                </a:cxn>
                <a:cxn ang="0">
                  <a:pos x="T4" y="T5"/>
                </a:cxn>
                <a:cxn ang="0">
                  <a:pos x="T6" y="T7"/>
                </a:cxn>
                <a:cxn ang="0">
                  <a:pos x="T8" y="T9"/>
                </a:cxn>
              </a:cxnLst>
              <a:rect l="0" t="0" r="r" b="b"/>
              <a:pathLst>
                <a:path w="14" h="1357">
                  <a:moveTo>
                    <a:pt x="0" y="1342"/>
                  </a:moveTo>
                  <a:lnTo>
                    <a:pt x="0" y="0"/>
                  </a:lnTo>
                  <a:lnTo>
                    <a:pt x="14" y="5"/>
                  </a:lnTo>
                  <a:lnTo>
                    <a:pt x="10" y="1357"/>
                  </a:lnTo>
                  <a:lnTo>
                    <a:pt x="0"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2" name="Freeform 168"/>
            <p:cNvSpPr/>
            <p:nvPr/>
          </p:nvSpPr>
          <p:spPr bwMode="auto">
            <a:xfrm>
              <a:off x="5308" y="2169"/>
              <a:ext cx="14" cy="1358"/>
            </a:xfrm>
            <a:custGeom>
              <a:gdLst>
                <a:gd name="T0" fmla="*/ 0 w 14"/>
                <a:gd name="T1" fmla="*/ 1342 h 1358"/>
                <a:gd name="T2" fmla="*/ 0 w 14"/>
                <a:gd name="T3" fmla="*/ 0 h 1358"/>
                <a:gd name="T4" fmla="*/ 14 w 14"/>
                <a:gd name="T5" fmla="*/ 6 h 1358"/>
                <a:gd name="T6" fmla="*/ 10 w 14"/>
                <a:gd name="T7" fmla="*/ 1358 h 1358"/>
                <a:gd name="T8" fmla="*/ 0 w 14"/>
                <a:gd name="T9" fmla="*/ 1342 h 1358"/>
              </a:gdLst>
              <a:cxnLst>
                <a:cxn ang="0">
                  <a:pos x="T0" y="T1"/>
                </a:cxn>
                <a:cxn ang="0">
                  <a:pos x="T2" y="T3"/>
                </a:cxn>
                <a:cxn ang="0">
                  <a:pos x="T4" y="T5"/>
                </a:cxn>
                <a:cxn ang="0">
                  <a:pos x="T6" y="T7"/>
                </a:cxn>
                <a:cxn ang="0">
                  <a:pos x="T8" y="T9"/>
                </a:cxn>
              </a:cxnLst>
              <a:rect l="0" t="0" r="r" b="b"/>
              <a:pathLst>
                <a:path w="14" h="1358">
                  <a:moveTo>
                    <a:pt x="0" y="1342"/>
                  </a:moveTo>
                  <a:lnTo>
                    <a:pt x="0" y="0"/>
                  </a:lnTo>
                  <a:lnTo>
                    <a:pt x="14" y="6"/>
                  </a:lnTo>
                  <a:lnTo>
                    <a:pt x="10" y="1358"/>
                  </a:lnTo>
                  <a:lnTo>
                    <a:pt x="0"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3" name="Freeform 169"/>
            <p:cNvSpPr/>
            <p:nvPr/>
          </p:nvSpPr>
          <p:spPr bwMode="auto">
            <a:xfrm>
              <a:off x="5320" y="2182"/>
              <a:ext cx="14" cy="1356"/>
            </a:xfrm>
            <a:custGeom>
              <a:gdLst>
                <a:gd name="T0" fmla="*/ 0 w 14"/>
                <a:gd name="T1" fmla="*/ 1341 h 1356"/>
                <a:gd name="T2" fmla="*/ 0 w 14"/>
                <a:gd name="T3" fmla="*/ 0 h 1356"/>
                <a:gd name="T4" fmla="*/ 14 w 14"/>
                <a:gd name="T5" fmla="*/ 5 h 1356"/>
                <a:gd name="T6" fmla="*/ 10 w 14"/>
                <a:gd name="T7" fmla="*/ 1356 h 1356"/>
                <a:gd name="T8" fmla="*/ 0 w 14"/>
                <a:gd name="T9" fmla="*/ 1341 h 1356"/>
              </a:gdLst>
              <a:cxnLst>
                <a:cxn ang="0">
                  <a:pos x="T0" y="T1"/>
                </a:cxn>
                <a:cxn ang="0">
                  <a:pos x="T2" y="T3"/>
                </a:cxn>
                <a:cxn ang="0">
                  <a:pos x="T4" y="T5"/>
                </a:cxn>
                <a:cxn ang="0">
                  <a:pos x="T6" y="T7"/>
                </a:cxn>
                <a:cxn ang="0">
                  <a:pos x="T8" y="T9"/>
                </a:cxn>
              </a:cxnLst>
              <a:rect l="0" t="0" r="r" b="b"/>
              <a:pathLst>
                <a:path w="14" h="1356">
                  <a:moveTo>
                    <a:pt x="0" y="1341"/>
                  </a:moveTo>
                  <a:lnTo>
                    <a:pt x="0" y="0"/>
                  </a:lnTo>
                  <a:lnTo>
                    <a:pt x="14" y="5"/>
                  </a:lnTo>
                  <a:lnTo>
                    <a:pt x="10" y="1356"/>
                  </a:lnTo>
                  <a:lnTo>
                    <a:pt x="0"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4" name="Freeform 170"/>
            <p:cNvSpPr/>
            <p:nvPr/>
          </p:nvSpPr>
          <p:spPr bwMode="auto">
            <a:xfrm>
              <a:off x="5492" y="2292"/>
              <a:ext cx="14" cy="1357"/>
            </a:xfrm>
            <a:custGeom>
              <a:gdLst>
                <a:gd name="T0" fmla="*/ 0 w 14"/>
                <a:gd name="T1" fmla="*/ 1343 h 1357"/>
                <a:gd name="T2" fmla="*/ 0 w 14"/>
                <a:gd name="T3" fmla="*/ 0 h 1357"/>
                <a:gd name="T4" fmla="*/ 14 w 14"/>
                <a:gd name="T5" fmla="*/ 6 h 1357"/>
                <a:gd name="T6" fmla="*/ 11 w 14"/>
                <a:gd name="T7" fmla="*/ 1357 h 1357"/>
                <a:gd name="T8" fmla="*/ 0 w 14"/>
                <a:gd name="T9" fmla="*/ 1343 h 1357"/>
              </a:gdLst>
              <a:cxnLst>
                <a:cxn ang="0">
                  <a:pos x="T0" y="T1"/>
                </a:cxn>
                <a:cxn ang="0">
                  <a:pos x="T2" y="T3"/>
                </a:cxn>
                <a:cxn ang="0">
                  <a:pos x="T4" y="T5"/>
                </a:cxn>
                <a:cxn ang="0">
                  <a:pos x="T6" y="T7"/>
                </a:cxn>
                <a:cxn ang="0">
                  <a:pos x="T8" y="T9"/>
                </a:cxn>
              </a:cxnLst>
              <a:rect l="0" t="0" r="r" b="b"/>
              <a:pathLst>
                <a:path w="14" h="1357">
                  <a:moveTo>
                    <a:pt x="0" y="1343"/>
                  </a:moveTo>
                  <a:lnTo>
                    <a:pt x="0" y="0"/>
                  </a:lnTo>
                  <a:lnTo>
                    <a:pt x="14" y="6"/>
                  </a:lnTo>
                  <a:lnTo>
                    <a:pt x="11" y="1357"/>
                  </a:lnTo>
                  <a:lnTo>
                    <a:pt x="0" y="1343"/>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5" name="Freeform 171"/>
            <p:cNvSpPr/>
            <p:nvPr/>
          </p:nvSpPr>
          <p:spPr bwMode="auto">
            <a:xfrm>
              <a:off x="5504" y="2305"/>
              <a:ext cx="14" cy="1357"/>
            </a:xfrm>
            <a:custGeom>
              <a:gdLst>
                <a:gd name="T0" fmla="*/ 0 w 14"/>
                <a:gd name="T1" fmla="*/ 1341 h 1357"/>
                <a:gd name="T2" fmla="*/ 0 w 14"/>
                <a:gd name="T3" fmla="*/ 0 h 1357"/>
                <a:gd name="T4" fmla="*/ 14 w 14"/>
                <a:gd name="T5" fmla="*/ 4 h 1357"/>
                <a:gd name="T6" fmla="*/ 10 w 14"/>
                <a:gd name="T7" fmla="*/ 1357 h 1357"/>
                <a:gd name="T8" fmla="*/ 0 w 14"/>
                <a:gd name="T9" fmla="*/ 1341 h 1357"/>
              </a:gdLst>
              <a:cxnLst>
                <a:cxn ang="0">
                  <a:pos x="T0" y="T1"/>
                </a:cxn>
                <a:cxn ang="0">
                  <a:pos x="T2" y="T3"/>
                </a:cxn>
                <a:cxn ang="0">
                  <a:pos x="T4" y="T5"/>
                </a:cxn>
                <a:cxn ang="0">
                  <a:pos x="T6" y="T7"/>
                </a:cxn>
                <a:cxn ang="0">
                  <a:pos x="T8" y="T9"/>
                </a:cxn>
              </a:cxnLst>
              <a:rect l="0" t="0" r="r" b="b"/>
              <a:pathLst>
                <a:path w="14" h="1357">
                  <a:moveTo>
                    <a:pt x="0" y="1341"/>
                  </a:moveTo>
                  <a:lnTo>
                    <a:pt x="0" y="0"/>
                  </a:lnTo>
                  <a:lnTo>
                    <a:pt x="14" y="4"/>
                  </a:lnTo>
                  <a:lnTo>
                    <a:pt x="10" y="1357"/>
                  </a:lnTo>
                  <a:lnTo>
                    <a:pt x="0"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6" name="Freeform 172"/>
            <p:cNvSpPr/>
            <p:nvPr/>
          </p:nvSpPr>
          <p:spPr bwMode="auto">
            <a:xfrm>
              <a:off x="4911" y="3057"/>
              <a:ext cx="611" cy="337"/>
            </a:xfrm>
            <a:custGeom>
              <a:gdLst>
                <a:gd name="T0" fmla="*/ 599 w 611"/>
                <a:gd name="T1" fmla="*/ 337 h 337"/>
                <a:gd name="T2" fmla="*/ 0 w 611"/>
                <a:gd name="T3" fmla="*/ 11 h 337"/>
                <a:gd name="T4" fmla="*/ 10 w 611"/>
                <a:gd name="T5" fmla="*/ 0 h 337"/>
                <a:gd name="T6" fmla="*/ 611 w 611"/>
                <a:gd name="T7" fmla="*/ 331 h 337"/>
                <a:gd name="T8" fmla="*/ 599 w 611"/>
                <a:gd name="T9" fmla="*/ 337 h 337"/>
              </a:gdLst>
              <a:cxnLst>
                <a:cxn ang="0">
                  <a:pos x="T0" y="T1"/>
                </a:cxn>
                <a:cxn ang="0">
                  <a:pos x="T2" y="T3"/>
                </a:cxn>
                <a:cxn ang="0">
                  <a:pos x="T4" y="T5"/>
                </a:cxn>
                <a:cxn ang="0">
                  <a:pos x="T6" y="T7"/>
                </a:cxn>
                <a:cxn ang="0">
                  <a:pos x="T8" y="T9"/>
                </a:cxn>
              </a:cxnLst>
              <a:rect l="0" t="0" r="r" b="b"/>
              <a:pathLst>
                <a:path w="611" h="337">
                  <a:moveTo>
                    <a:pt x="599" y="337"/>
                  </a:moveTo>
                  <a:lnTo>
                    <a:pt x="0" y="11"/>
                  </a:lnTo>
                  <a:lnTo>
                    <a:pt x="10" y="0"/>
                  </a:lnTo>
                  <a:lnTo>
                    <a:pt x="611" y="331"/>
                  </a:lnTo>
                  <a:lnTo>
                    <a:pt x="599" y="337"/>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7" name="Freeform 173"/>
            <p:cNvSpPr/>
            <p:nvPr/>
          </p:nvSpPr>
          <p:spPr bwMode="auto">
            <a:xfrm>
              <a:off x="4923" y="3049"/>
              <a:ext cx="610" cy="337"/>
            </a:xfrm>
            <a:custGeom>
              <a:gdLst>
                <a:gd name="T0" fmla="*/ 598 w 610"/>
                <a:gd name="T1" fmla="*/ 337 h 337"/>
                <a:gd name="T2" fmla="*/ 0 w 610"/>
                <a:gd name="T3" fmla="*/ 11 h 337"/>
                <a:gd name="T4" fmla="*/ 9 w 610"/>
                <a:gd name="T5" fmla="*/ 0 h 337"/>
                <a:gd name="T6" fmla="*/ 610 w 610"/>
                <a:gd name="T7" fmla="*/ 332 h 337"/>
                <a:gd name="T8" fmla="*/ 598 w 610"/>
                <a:gd name="T9" fmla="*/ 337 h 337"/>
              </a:gdLst>
              <a:cxnLst>
                <a:cxn ang="0">
                  <a:pos x="T0" y="T1"/>
                </a:cxn>
                <a:cxn ang="0">
                  <a:pos x="T2" y="T3"/>
                </a:cxn>
                <a:cxn ang="0">
                  <a:pos x="T4" y="T5"/>
                </a:cxn>
                <a:cxn ang="0">
                  <a:pos x="T6" y="T7"/>
                </a:cxn>
                <a:cxn ang="0">
                  <a:pos x="T8" y="T9"/>
                </a:cxn>
              </a:cxnLst>
              <a:rect l="0" t="0" r="r" b="b"/>
              <a:pathLst>
                <a:path w="610" h="337">
                  <a:moveTo>
                    <a:pt x="598" y="337"/>
                  </a:moveTo>
                  <a:lnTo>
                    <a:pt x="0" y="11"/>
                  </a:lnTo>
                  <a:lnTo>
                    <a:pt x="9" y="0"/>
                  </a:lnTo>
                  <a:lnTo>
                    <a:pt x="610" y="332"/>
                  </a:lnTo>
                  <a:lnTo>
                    <a:pt x="598" y="337"/>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8" name="Freeform 174"/>
            <p:cNvSpPr/>
            <p:nvPr/>
          </p:nvSpPr>
          <p:spPr bwMode="auto">
            <a:xfrm>
              <a:off x="4911" y="2760"/>
              <a:ext cx="611" cy="336"/>
            </a:xfrm>
            <a:custGeom>
              <a:gdLst>
                <a:gd name="T0" fmla="*/ 599 w 611"/>
                <a:gd name="T1" fmla="*/ 336 h 336"/>
                <a:gd name="T2" fmla="*/ 0 w 611"/>
                <a:gd name="T3" fmla="*/ 11 h 336"/>
                <a:gd name="T4" fmla="*/ 10 w 611"/>
                <a:gd name="T5" fmla="*/ 0 h 336"/>
                <a:gd name="T6" fmla="*/ 611 w 611"/>
                <a:gd name="T7" fmla="*/ 332 h 336"/>
                <a:gd name="T8" fmla="*/ 599 w 611"/>
                <a:gd name="T9" fmla="*/ 336 h 336"/>
              </a:gdLst>
              <a:cxnLst>
                <a:cxn ang="0">
                  <a:pos x="T0" y="T1"/>
                </a:cxn>
                <a:cxn ang="0">
                  <a:pos x="T2" y="T3"/>
                </a:cxn>
                <a:cxn ang="0">
                  <a:pos x="T4" y="T5"/>
                </a:cxn>
                <a:cxn ang="0">
                  <a:pos x="T6" y="T7"/>
                </a:cxn>
                <a:cxn ang="0">
                  <a:pos x="T8" y="T9"/>
                </a:cxn>
              </a:cxnLst>
              <a:rect l="0" t="0" r="r" b="b"/>
              <a:pathLst>
                <a:path w="611" h="336">
                  <a:moveTo>
                    <a:pt x="599" y="336"/>
                  </a:moveTo>
                  <a:lnTo>
                    <a:pt x="0" y="11"/>
                  </a:lnTo>
                  <a:lnTo>
                    <a:pt x="10" y="0"/>
                  </a:lnTo>
                  <a:lnTo>
                    <a:pt x="611" y="332"/>
                  </a:lnTo>
                  <a:lnTo>
                    <a:pt x="599" y="336"/>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9" name="Freeform 175"/>
            <p:cNvSpPr/>
            <p:nvPr/>
          </p:nvSpPr>
          <p:spPr bwMode="auto">
            <a:xfrm>
              <a:off x="4923" y="2753"/>
              <a:ext cx="610" cy="336"/>
            </a:xfrm>
            <a:custGeom>
              <a:gdLst>
                <a:gd name="T0" fmla="*/ 598 w 610"/>
                <a:gd name="T1" fmla="*/ 336 h 336"/>
                <a:gd name="T2" fmla="*/ 0 w 610"/>
                <a:gd name="T3" fmla="*/ 10 h 336"/>
                <a:gd name="T4" fmla="*/ 9 w 610"/>
                <a:gd name="T5" fmla="*/ 0 h 336"/>
                <a:gd name="T6" fmla="*/ 610 w 610"/>
                <a:gd name="T7" fmla="*/ 331 h 336"/>
                <a:gd name="T8" fmla="*/ 598 w 610"/>
                <a:gd name="T9" fmla="*/ 336 h 336"/>
              </a:gdLst>
              <a:cxnLst>
                <a:cxn ang="0">
                  <a:pos x="T0" y="T1"/>
                </a:cxn>
                <a:cxn ang="0">
                  <a:pos x="T2" y="T3"/>
                </a:cxn>
                <a:cxn ang="0">
                  <a:pos x="T4" y="T5"/>
                </a:cxn>
                <a:cxn ang="0">
                  <a:pos x="T6" y="T7"/>
                </a:cxn>
                <a:cxn ang="0">
                  <a:pos x="T8" y="T9"/>
                </a:cxn>
              </a:cxnLst>
              <a:rect l="0" t="0" r="r" b="b"/>
              <a:pathLst>
                <a:path w="610" h="336">
                  <a:moveTo>
                    <a:pt x="598" y="336"/>
                  </a:moveTo>
                  <a:lnTo>
                    <a:pt x="0" y="10"/>
                  </a:lnTo>
                  <a:lnTo>
                    <a:pt x="9" y="0"/>
                  </a:lnTo>
                  <a:lnTo>
                    <a:pt x="610" y="331"/>
                  </a:lnTo>
                  <a:lnTo>
                    <a:pt x="598" y="336"/>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0" name="Freeform 176"/>
            <p:cNvSpPr/>
            <p:nvPr/>
          </p:nvSpPr>
          <p:spPr bwMode="auto">
            <a:xfrm>
              <a:off x="4932" y="2338"/>
              <a:ext cx="610" cy="336"/>
            </a:xfrm>
            <a:custGeom>
              <a:gdLst>
                <a:gd name="T0" fmla="*/ 599 w 610"/>
                <a:gd name="T1" fmla="*/ 336 h 336"/>
                <a:gd name="T2" fmla="*/ 0 w 610"/>
                <a:gd name="T3" fmla="*/ 11 h 336"/>
                <a:gd name="T4" fmla="*/ 9 w 610"/>
                <a:gd name="T5" fmla="*/ 0 h 336"/>
                <a:gd name="T6" fmla="*/ 610 w 610"/>
                <a:gd name="T7" fmla="*/ 331 h 336"/>
                <a:gd name="T8" fmla="*/ 599 w 610"/>
                <a:gd name="T9" fmla="*/ 336 h 336"/>
              </a:gdLst>
              <a:cxnLst>
                <a:cxn ang="0">
                  <a:pos x="T0" y="T1"/>
                </a:cxn>
                <a:cxn ang="0">
                  <a:pos x="T2" y="T3"/>
                </a:cxn>
                <a:cxn ang="0">
                  <a:pos x="T4" y="T5"/>
                </a:cxn>
                <a:cxn ang="0">
                  <a:pos x="T6" y="T7"/>
                </a:cxn>
                <a:cxn ang="0">
                  <a:pos x="T8" y="T9"/>
                </a:cxn>
              </a:cxnLst>
              <a:rect l="0" t="0" r="r" b="b"/>
              <a:pathLst>
                <a:path w="610" h="336">
                  <a:moveTo>
                    <a:pt x="599" y="336"/>
                  </a:moveTo>
                  <a:lnTo>
                    <a:pt x="0" y="11"/>
                  </a:lnTo>
                  <a:lnTo>
                    <a:pt x="9" y="0"/>
                  </a:lnTo>
                  <a:lnTo>
                    <a:pt x="610" y="331"/>
                  </a:lnTo>
                  <a:lnTo>
                    <a:pt x="599" y="336"/>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1" name="Freeform 177"/>
            <p:cNvSpPr/>
            <p:nvPr/>
          </p:nvSpPr>
          <p:spPr bwMode="auto">
            <a:xfrm>
              <a:off x="4943" y="2330"/>
              <a:ext cx="610" cy="337"/>
            </a:xfrm>
            <a:custGeom>
              <a:gdLst>
                <a:gd name="T0" fmla="*/ 599 w 610"/>
                <a:gd name="T1" fmla="*/ 337 h 337"/>
                <a:gd name="T2" fmla="*/ 0 w 610"/>
                <a:gd name="T3" fmla="*/ 11 h 337"/>
                <a:gd name="T4" fmla="*/ 9 w 610"/>
                <a:gd name="T5" fmla="*/ 0 h 337"/>
                <a:gd name="T6" fmla="*/ 610 w 610"/>
                <a:gd name="T7" fmla="*/ 331 h 337"/>
                <a:gd name="T8" fmla="*/ 599 w 610"/>
                <a:gd name="T9" fmla="*/ 337 h 337"/>
              </a:gdLst>
              <a:cxnLst>
                <a:cxn ang="0">
                  <a:pos x="T0" y="T1"/>
                </a:cxn>
                <a:cxn ang="0">
                  <a:pos x="T2" y="T3"/>
                </a:cxn>
                <a:cxn ang="0">
                  <a:pos x="T4" y="T5"/>
                </a:cxn>
                <a:cxn ang="0">
                  <a:pos x="T6" y="T7"/>
                </a:cxn>
                <a:cxn ang="0">
                  <a:pos x="T8" y="T9"/>
                </a:cxn>
              </a:cxnLst>
              <a:rect l="0" t="0" r="r" b="b"/>
              <a:pathLst>
                <a:path w="610" h="337">
                  <a:moveTo>
                    <a:pt x="599" y="337"/>
                  </a:moveTo>
                  <a:lnTo>
                    <a:pt x="0" y="11"/>
                  </a:lnTo>
                  <a:lnTo>
                    <a:pt x="9" y="0"/>
                  </a:lnTo>
                  <a:lnTo>
                    <a:pt x="610" y="331"/>
                  </a:lnTo>
                  <a:lnTo>
                    <a:pt x="599" y="337"/>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2" name="Freeform 178"/>
            <p:cNvSpPr/>
            <p:nvPr/>
          </p:nvSpPr>
          <p:spPr bwMode="auto">
            <a:xfrm>
              <a:off x="6616" y="1954"/>
              <a:ext cx="17" cy="1357"/>
            </a:xfrm>
            <a:custGeom>
              <a:gdLst>
                <a:gd name="T0" fmla="*/ 17 w 17"/>
                <a:gd name="T1" fmla="*/ 1341 h 1357"/>
                <a:gd name="T2" fmla="*/ 17 w 17"/>
                <a:gd name="T3" fmla="*/ 0 h 1357"/>
                <a:gd name="T4" fmla="*/ 0 w 17"/>
                <a:gd name="T5" fmla="*/ 5 h 1357"/>
                <a:gd name="T6" fmla="*/ 4 w 17"/>
                <a:gd name="T7" fmla="*/ 1357 h 1357"/>
                <a:gd name="T8" fmla="*/ 17 w 17"/>
                <a:gd name="T9" fmla="*/ 1341 h 1357"/>
              </a:gdLst>
              <a:cxnLst>
                <a:cxn ang="0">
                  <a:pos x="T0" y="T1"/>
                </a:cxn>
                <a:cxn ang="0">
                  <a:pos x="T2" y="T3"/>
                </a:cxn>
                <a:cxn ang="0">
                  <a:pos x="T4" y="T5"/>
                </a:cxn>
                <a:cxn ang="0">
                  <a:pos x="T6" y="T7"/>
                </a:cxn>
                <a:cxn ang="0">
                  <a:pos x="T8" y="T9"/>
                </a:cxn>
              </a:cxnLst>
              <a:rect l="0" t="0" r="r" b="b"/>
              <a:pathLst>
                <a:path w="17" h="1357">
                  <a:moveTo>
                    <a:pt x="17" y="1341"/>
                  </a:moveTo>
                  <a:lnTo>
                    <a:pt x="17" y="0"/>
                  </a:lnTo>
                  <a:lnTo>
                    <a:pt x="0" y="5"/>
                  </a:lnTo>
                  <a:lnTo>
                    <a:pt x="4" y="1357"/>
                  </a:lnTo>
                  <a:lnTo>
                    <a:pt x="17" y="1341"/>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3" name="Freeform 179"/>
            <p:cNvSpPr/>
            <p:nvPr/>
          </p:nvSpPr>
          <p:spPr bwMode="auto">
            <a:xfrm>
              <a:off x="6602" y="1966"/>
              <a:ext cx="17" cy="1356"/>
            </a:xfrm>
            <a:custGeom>
              <a:gdLst>
                <a:gd name="T0" fmla="*/ 17 w 17"/>
                <a:gd name="T1" fmla="*/ 1342 h 1356"/>
                <a:gd name="T2" fmla="*/ 17 w 17"/>
                <a:gd name="T3" fmla="*/ 0 h 1356"/>
                <a:gd name="T4" fmla="*/ 0 w 17"/>
                <a:gd name="T5" fmla="*/ 5 h 1356"/>
                <a:gd name="T6" fmla="*/ 4 w 17"/>
                <a:gd name="T7" fmla="*/ 1356 h 1356"/>
                <a:gd name="T8" fmla="*/ 17 w 17"/>
                <a:gd name="T9" fmla="*/ 1342 h 1356"/>
              </a:gdLst>
              <a:cxnLst>
                <a:cxn ang="0">
                  <a:pos x="T0" y="T1"/>
                </a:cxn>
                <a:cxn ang="0">
                  <a:pos x="T2" y="T3"/>
                </a:cxn>
                <a:cxn ang="0">
                  <a:pos x="T4" y="T5"/>
                </a:cxn>
                <a:cxn ang="0">
                  <a:pos x="T6" y="T7"/>
                </a:cxn>
                <a:cxn ang="0">
                  <a:pos x="T8" y="T9"/>
                </a:cxn>
              </a:cxnLst>
              <a:rect l="0" t="0" r="r" b="b"/>
              <a:pathLst>
                <a:path w="17" h="1356">
                  <a:moveTo>
                    <a:pt x="17" y="1342"/>
                  </a:moveTo>
                  <a:lnTo>
                    <a:pt x="17" y="0"/>
                  </a:lnTo>
                  <a:lnTo>
                    <a:pt x="0" y="5"/>
                  </a:lnTo>
                  <a:lnTo>
                    <a:pt x="4" y="1356"/>
                  </a:lnTo>
                  <a:lnTo>
                    <a:pt x="17"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4" name="Freeform 180"/>
            <p:cNvSpPr/>
            <p:nvPr/>
          </p:nvSpPr>
          <p:spPr bwMode="auto">
            <a:xfrm>
              <a:off x="6441" y="2092"/>
              <a:ext cx="16" cy="1357"/>
            </a:xfrm>
            <a:custGeom>
              <a:gdLst>
                <a:gd name="T0" fmla="*/ 16 w 16"/>
                <a:gd name="T1" fmla="*/ 1341 h 1357"/>
                <a:gd name="T2" fmla="*/ 16 w 16"/>
                <a:gd name="T3" fmla="*/ 0 h 1357"/>
                <a:gd name="T4" fmla="*/ 0 w 16"/>
                <a:gd name="T5" fmla="*/ 5 h 1357"/>
                <a:gd name="T6" fmla="*/ 4 w 16"/>
                <a:gd name="T7" fmla="*/ 1357 h 1357"/>
                <a:gd name="T8" fmla="*/ 16 w 16"/>
                <a:gd name="T9" fmla="*/ 1341 h 1357"/>
              </a:gdLst>
              <a:cxnLst>
                <a:cxn ang="0">
                  <a:pos x="T0" y="T1"/>
                </a:cxn>
                <a:cxn ang="0">
                  <a:pos x="T2" y="T3"/>
                </a:cxn>
                <a:cxn ang="0">
                  <a:pos x="T4" y="T5"/>
                </a:cxn>
                <a:cxn ang="0">
                  <a:pos x="T6" y="T7"/>
                </a:cxn>
                <a:cxn ang="0">
                  <a:pos x="T8" y="T9"/>
                </a:cxn>
              </a:cxnLst>
              <a:rect l="0" t="0" r="r" b="b"/>
              <a:pathLst>
                <a:path w="16" h="1357">
                  <a:moveTo>
                    <a:pt x="16" y="1341"/>
                  </a:moveTo>
                  <a:lnTo>
                    <a:pt x="16" y="0"/>
                  </a:lnTo>
                  <a:lnTo>
                    <a:pt x="0" y="5"/>
                  </a:lnTo>
                  <a:lnTo>
                    <a:pt x="4" y="1357"/>
                  </a:lnTo>
                  <a:lnTo>
                    <a:pt x="16" y="1341"/>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5" name="Freeform 181"/>
            <p:cNvSpPr/>
            <p:nvPr/>
          </p:nvSpPr>
          <p:spPr bwMode="auto">
            <a:xfrm>
              <a:off x="6427" y="2104"/>
              <a:ext cx="16" cy="1357"/>
            </a:xfrm>
            <a:custGeom>
              <a:gdLst>
                <a:gd name="T0" fmla="*/ 16 w 16"/>
                <a:gd name="T1" fmla="*/ 1341 h 1357"/>
                <a:gd name="T2" fmla="*/ 16 w 16"/>
                <a:gd name="T3" fmla="*/ 0 h 1357"/>
                <a:gd name="T4" fmla="*/ 0 w 16"/>
                <a:gd name="T5" fmla="*/ 5 h 1357"/>
                <a:gd name="T6" fmla="*/ 4 w 16"/>
                <a:gd name="T7" fmla="*/ 1357 h 1357"/>
                <a:gd name="T8" fmla="*/ 16 w 16"/>
                <a:gd name="T9" fmla="*/ 1341 h 1357"/>
              </a:gdLst>
              <a:cxnLst>
                <a:cxn ang="0">
                  <a:pos x="T0" y="T1"/>
                </a:cxn>
                <a:cxn ang="0">
                  <a:pos x="T2" y="T3"/>
                </a:cxn>
                <a:cxn ang="0">
                  <a:pos x="T4" y="T5"/>
                </a:cxn>
                <a:cxn ang="0">
                  <a:pos x="T6" y="T7"/>
                </a:cxn>
                <a:cxn ang="0">
                  <a:pos x="T8" y="T9"/>
                </a:cxn>
              </a:cxnLst>
              <a:rect l="0" t="0" r="r" b="b"/>
              <a:pathLst>
                <a:path w="16" h="1357">
                  <a:moveTo>
                    <a:pt x="16" y="1341"/>
                  </a:moveTo>
                  <a:lnTo>
                    <a:pt x="16" y="0"/>
                  </a:lnTo>
                  <a:lnTo>
                    <a:pt x="0" y="5"/>
                  </a:lnTo>
                  <a:lnTo>
                    <a:pt x="4" y="1357"/>
                  </a:lnTo>
                  <a:lnTo>
                    <a:pt x="16"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6" name="Freeform 182"/>
            <p:cNvSpPr/>
            <p:nvPr/>
          </p:nvSpPr>
          <p:spPr bwMode="auto">
            <a:xfrm>
              <a:off x="6205" y="2241"/>
              <a:ext cx="16" cy="1357"/>
            </a:xfrm>
            <a:custGeom>
              <a:gdLst>
                <a:gd name="T0" fmla="*/ 16 w 16"/>
                <a:gd name="T1" fmla="*/ 1341 h 1357"/>
                <a:gd name="T2" fmla="*/ 16 w 16"/>
                <a:gd name="T3" fmla="*/ 0 h 1357"/>
                <a:gd name="T4" fmla="*/ 0 w 16"/>
                <a:gd name="T5" fmla="*/ 4 h 1357"/>
                <a:gd name="T6" fmla="*/ 4 w 16"/>
                <a:gd name="T7" fmla="*/ 1357 h 1357"/>
                <a:gd name="T8" fmla="*/ 16 w 16"/>
                <a:gd name="T9" fmla="*/ 1341 h 1357"/>
              </a:gdLst>
              <a:cxnLst>
                <a:cxn ang="0">
                  <a:pos x="T0" y="T1"/>
                </a:cxn>
                <a:cxn ang="0">
                  <a:pos x="T2" y="T3"/>
                </a:cxn>
                <a:cxn ang="0">
                  <a:pos x="T4" y="T5"/>
                </a:cxn>
                <a:cxn ang="0">
                  <a:pos x="T6" y="T7"/>
                </a:cxn>
                <a:cxn ang="0">
                  <a:pos x="T8" y="T9"/>
                </a:cxn>
              </a:cxnLst>
              <a:rect l="0" t="0" r="r" b="b"/>
              <a:pathLst>
                <a:path w="16" h="1357">
                  <a:moveTo>
                    <a:pt x="16" y="1341"/>
                  </a:moveTo>
                  <a:lnTo>
                    <a:pt x="16" y="0"/>
                  </a:lnTo>
                  <a:lnTo>
                    <a:pt x="0" y="4"/>
                  </a:lnTo>
                  <a:lnTo>
                    <a:pt x="4" y="1357"/>
                  </a:lnTo>
                  <a:lnTo>
                    <a:pt x="16" y="1341"/>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7" name="Freeform 183"/>
            <p:cNvSpPr/>
            <p:nvPr/>
          </p:nvSpPr>
          <p:spPr bwMode="auto">
            <a:xfrm>
              <a:off x="6191" y="2252"/>
              <a:ext cx="16" cy="1357"/>
            </a:xfrm>
            <a:custGeom>
              <a:gdLst>
                <a:gd name="T0" fmla="*/ 16 w 16"/>
                <a:gd name="T1" fmla="*/ 1342 h 1357"/>
                <a:gd name="T2" fmla="*/ 16 w 16"/>
                <a:gd name="T3" fmla="*/ 0 h 1357"/>
                <a:gd name="T4" fmla="*/ 0 w 16"/>
                <a:gd name="T5" fmla="*/ 6 h 1357"/>
                <a:gd name="T6" fmla="*/ 4 w 16"/>
                <a:gd name="T7" fmla="*/ 1357 h 1357"/>
                <a:gd name="T8" fmla="*/ 16 w 16"/>
                <a:gd name="T9" fmla="*/ 1342 h 1357"/>
              </a:gdLst>
              <a:cxnLst>
                <a:cxn ang="0">
                  <a:pos x="T0" y="T1"/>
                </a:cxn>
                <a:cxn ang="0">
                  <a:pos x="T2" y="T3"/>
                </a:cxn>
                <a:cxn ang="0">
                  <a:pos x="T4" y="T5"/>
                </a:cxn>
                <a:cxn ang="0">
                  <a:pos x="T6" y="T7"/>
                </a:cxn>
                <a:cxn ang="0">
                  <a:pos x="T8" y="T9"/>
                </a:cxn>
              </a:cxnLst>
              <a:rect l="0" t="0" r="r" b="b"/>
              <a:pathLst>
                <a:path w="16" h="1357">
                  <a:moveTo>
                    <a:pt x="16" y="1342"/>
                  </a:moveTo>
                  <a:lnTo>
                    <a:pt x="16" y="0"/>
                  </a:lnTo>
                  <a:lnTo>
                    <a:pt x="0" y="6"/>
                  </a:lnTo>
                  <a:lnTo>
                    <a:pt x="4" y="1357"/>
                  </a:lnTo>
                  <a:lnTo>
                    <a:pt x="16"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8" name="Freeform 184"/>
            <p:cNvSpPr/>
            <p:nvPr/>
          </p:nvSpPr>
          <p:spPr bwMode="auto">
            <a:xfrm>
              <a:off x="5988" y="2363"/>
              <a:ext cx="16" cy="1358"/>
            </a:xfrm>
            <a:custGeom>
              <a:gdLst>
                <a:gd name="T0" fmla="*/ 16 w 16"/>
                <a:gd name="T1" fmla="*/ 1342 h 1358"/>
                <a:gd name="T2" fmla="*/ 16 w 16"/>
                <a:gd name="T3" fmla="*/ 0 h 1358"/>
                <a:gd name="T4" fmla="*/ 0 w 16"/>
                <a:gd name="T5" fmla="*/ 6 h 1358"/>
                <a:gd name="T6" fmla="*/ 3 w 16"/>
                <a:gd name="T7" fmla="*/ 1358 h 1358"/>
                <a:gd name="T8" fmla="*/ 16 w 16"/>
                <a:gd name="T9" fmla="*/ 1342 h 1358"/>
              </a:gdLst>
              <a:cxnLst>
                <a:cxn ang="0">
                  <a:pos x="T0" y="T1"/>
                </a:cxn>
                <a:cxn ang="0">
                  <a:pos x="T2" y="T3"/>
                </a:cxn>
                <a:cxn ang="0">
                  <a:pos x="T4" y="T5"/>
                </a:cxn>
                <a:cxn ang="0">
                  <a:pos x="T6" y="T7"/>
                </a:cxn>
                <a:cxn ang="0">
                  <a:pos x="T8" y="T9"/>
                </a:cxn>
              </a:cxnLst>
              <a:rect l="0" t="0" r="r" b="b"/>
              <a:pathLst>
                <a:path w="16" h="1358">
                  <a:moveTo>
                    <a:pt x="16" y="1342"/>
                  </a:moveTo>
                  <a:lnTo>
                    <a:pt x="16" y="0"/>
                  </a:lnTo>
                  <a:lnTo>
                    <a:pt x="0" y="6"/>
                  </a:lnTo>
                  <a:lnTo>
                    <a:pt x="3" y="1358"/>
                  </a:lnTo>
                  <a:lnTo>
                    <a:pt x="16"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9" name="Freeform 185"/>
            <p:cNvSpPr/>
            <p:nvPr/>
          </p:nvSpPr>
          <p:spPr bwMode="auto">
            <a:xfrm>
              <a:off x="5973" y="2375"/>
              <a:ext cx="17" cy="1357"/>
            </a:xfrm>
            <a:custGeom>
              <a:gdLst>
                <a:gd name="T0" fmla="*/ 17 w 17"/>
                <a:gd name="T1" fmla="*/ 1342 h 1357"/>
                <a:gd name="T2" fmla="*/ 17 w 17"/>
                <a:gd name="T3" fmla="*/ 0 h 1357"/>
                <a:gd name="T4" fmla="*/ 0 w 17"/>
                <a:gd name="T5" fmla="*/ 6 h 1357"/>
                <a:gd name="T6" fmla="*/ 4 w 17"/>
                <a:gd name="T7" fmla="*/ 1357 h 1357"/>
                <a:gd name="T8" fmla="*/ 17 w 17"/>
                <a:gd name="T9" fmla="*/ 1342 h 1357"/>
              </a:gdLst>
              <a:cxnLst>
                <a:cxn ang="0">
                  <a:pos x="T0" y="T1"/>
                </a:cxn>
                <a:cxn ang="0">
                  <a:pos x="T2" y="T3"/>
                </a:cxn>
                <a:cxn ang="0">
                  <a:pos x="T4" y="T5"/>
                </a:cxn>
                <a:cxn ang="0">
                  <a:pos x="T6" y="T7"/>
                </a:cxn>
                <a:cxn ang="0">
                  <a:pos x="T8" y="T9"/>
                </a:cxn>
              </a:cxnLst>
              <a:rect l="0" t="0" r="r" b="b"/>
              <a:pathLst>
                <a:path w="17" h="1357">
                  <a:moveTo>
                    <a:pt x="17" y="1342"/>
                  </a:moveTo>
                  <a:lnTo>
                    <a:pt x="17" y="0"/>
                  </a:lnTo>
                  <a:lnTo>
                    <a:pt x="0" y="6"/>
                  </a:lnTo>
                  <a:lnTo>
                    <a:pt x="4" y="1357"/>
                  </a:lnTo>
                  <a:lnTo>
                    <a:pt x="17"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0" name="Freeform 186"/>
            <p:cNvSpPr/>
            <p:nvPr/>
          </p:nvSpPr>
          <p:spPr bwMode="auto">
            <a:xfrm>
              <a:off x="5983" y="3106"/>
              <a:ext cx="888" cy="332"/>
            </a:xfrm>
            <a:custGeom>
              <a:gdLst>
                <a:gd name="T0" fmla="*/ 888 w 888"/>
                <a:gd name="T1" fmla="*/ 0 h 332"/>
                <a:gd name="T2" fmla="*/ 885 w 888"/>
                <a:gd name="T3" fmla="*/ 15 h 332"/>
                <a:gd name="T4" fmla="*/ 228 w 888"/>
                <a:gd name="T5" fmla="*/ 332 h 332"/>
                <a:gd name="T6" fmla="*/ 5 w 888"/>
                <a:gd name="T7" fmla="*/ 275 h 332"/>
                <a:gd name="T8" fmla="*/ 0 w 888"/>
                <a:gd name="T9" fmla="*/ 258 h 332"/>
                <a:gd name="T10" fmla="*/ 888 w 888"/>
                <a:gd name="T11" fmla="*/ 0 h 332"/>
              </a:gdLst>
              <a:cxnLst>
                <a:cxn ang="0">
                  <a:pos x="T0" y="T1"/>
                </a:cxn>
                <a:cxn ang="0">
                  <a:pos x="T2" y="T3"/>
                </a:cxn>
                <a:cxn ang="0">
                  <a:pos x="T4" y="T5"/>
                </a:cxn>
                <a:cxn ang="0">
                  <a:pos x="T6" y="T7"/>
                </a:cxn>
                <a:cxn ang="0">
                  <a:pos x="T8" y="T9"/>
                </a:cxn>
                <a:cxn ang="0">
                  <a:pos x="T10" y="T11"/>
                </a:cxn>
              </a:cxnLst>
              <a:rect l="0" t="0" r="r" b="b"/>
              <a:pathLst>
                <a:path w="887" h="332">
                  <a:moveTo>
                    <a:pt x="888" y="0"/>
                  </a:moveTo>
                  <a:lnTo>
                    <a:pt x="885" y="15"/>
                  </a:lnTo>
                  <a:lnTo>
                    <a:pt x="228" y="332"/>
                  </a:lnTo>
                  <a:lnTo>
                    <a:pt x="5" y="275"/>
                  </a:lnTo>
                  <a:lnTo>
                    <a:pt x="0" y="258"/>
                  </a:lnTo>
                  <a:lnTo>
                    <a:pt x="888" y="0"/>
                  </a:lnTo>
                  <a:close/>
                </a:path>
              </a:pathLst>
            </a:custGeom>
            <a:solidFill>
              <a:srgbClr val="4C26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1" name="Freeform 187"/>
            <p:cNvSpPr/>
            <p:nvPr/>
          </p:nvSpPr>
          <p:spPr bwMode="auto">
            <a:xfrm>
              <a:off x="5983" y="3047"/>
              <a:ext cx="888" cy="373"/>
            </a:xfrm>
            <a:custGeom>
              <a:gdLst>
                <a:gd name="T0" fmla="*/ 666 w 888"/>
                <a:gd name="T1" fmla="*/ 0 h 373"/>
                <a:gd name="T2" fmla="*/ 0 w 888"/>
                <a:gd name="T3" fmla="*/ 317 h 373"/>
                <a:gd name="T4" fmla="*/ 227 w 888"/>
                <a:gd name="T5" fmla="*/ 373 h 373"/>
                <a:gd name="T6" fmla="*/ 888 w 888"/>
                <a:gd name="T7" fmla="*/ 59 h 373"/>
                <a:gd name="T8" fmla="*/ 666 w 888"/>
                <a:gd name="T9" fmla="*/ 0 h 373"/>
              </a:gdLst>
              <a:cxnLst>
                <a:cxn ang="0">
                  <a:pos x="T0" y="T1"/>
                </a:cxn>
                <a:cxn ang="0">
                  <a:pos x="T2" y="T3"/>
                </a:cxn>
                <a:cxn ang="0">
                  <a:pos x="T4" y="T5"/>
                </a:cxn>
                <a:cxn ang="0">
                  <a:pos x="T6" y="T7"/>
                </a:cxn>
                <a:cxn ang="0">
                  <a:pos x="T8" y="T9"/>
                </a:cxn>
              </a:cxnLst>
              <a:rect l="0" t="0" r="r" b="b"/>
              <a:pathLst>
                <a:path w="887" h="373">
                  <a:moveTo>
                    <a:pt x="666" y="0"/>
                  </a:moveTo>
                  <a:lnTo>
                    <a:pt x="0" y="317"/>
                  </a:lnTo>
                  <a:lnTo>
                    <a:pt x="227" y="373"/>
                  </a:lnTo>
                  <a:lnTo>
                    <a:pt x="888" y="59"/>
                  </a:lnTo>
                  <a:lnTo>
                    <a:pt x="666" y="0"/>
                  </a:lnTo>
                  <a:close/>
                </a:path>
              </a:pathLst>
            </a:custGeom>
            <a:solidFill>
              <a:srgbClr val="723D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2" name="Freeform 188"/>
            <p:cNvSpPr/>
            <p:nvPr/>
          </p:nvSpPr>
          <p:spPr bwMode="auto">
            <a:xfrm>
              <a:off x="5983" y="2730"/>
              <a:ext cx="888" cy="333"/>
            </a:xfrm>
            <a:custGeom>
              <a:gdLst>
                <a:gd name="T0" fmla="*/ 888 w 888"/>
                <a:gd name="T1" fmla="*/ 0 h 333"/>
                <a:gd name="T2" fmla="*/ 885 w 888"/>
                <a:gd name="T3" fmla="*/ 16 h 333"/>
                <a:gd name="T4" fmla="*/ 228 w 888"/>
                <a:gd name="T5" fmla="*/ 333 h 333"/>
                <a:gd name="T6" fmla="*/ 5 w 888"/>
                <a:gd name="T7" fmla="*/ 275 h 333"/>
                <a:gd name="T8" fmla="*/ 0 w 888"/>
                <a:gd name="T9" fmla="*/ 258 h 333"/>
                <a:gd name="T10" fmla="*/ 888 w 888"/>
                <a:gd name="T11" fmla="*/ 0 h 333"/>
              </a:gdLst>
              <a:cxnLst>
                <a:cxn ang="0">
                  <a:pos x="T0" y="T1"/>
                </a:cxn>
                <a:cxn ang="0">
                  <a:pos x="T2" y="T3"/>
                </a:cxn>
                <a:cxn ang="0">
                  <a:pos x="T4" y="T5"/>
                </a:cxn>
                <a:cxn ang="0">
                  <a:pos x="T6" y="T7"/>
                </a:cxn>
                <a:cxn ang="0">
                  <a:pos x="T8" y="T9"/>
                </a:cxn>
                <a:cxn ang="0">
                  <a:pos x="T10" y="T11"/>
                </a:cxn>
              </a:cxnLst>
              <a:rect l="0" t="0" r="r" b="b"/>
              <a:pathLst>
                <a:path w="887" h="333">
                  <a:moveTo>
                    <a:pt x="888" y="0"/>
                  </a:moveTo>
                  <a:lnTo>
                    <a:pt x="885" y="16"/>
                  </a:lnTo>
                  <a:lnTo>
                    <a:pt x="228" y="333"/>
                  </a:lnTo>
                  <a:lnTo>
                    <a:pt x="5" y="275"/>
                  </a:lnTo>
                  <a:lnTo>
                    <a:pt x="0" y="258"/>
                  </a:lnTo>
                  <a:lnTo>
                    <a:pt x="888" y="0"/>
                  </a:lnTo>
                  <a:close/>
                </a:path>
              </a:pathLst>
            </a:custGeom>
            <a:solidFill>
              <a:srgbClr val="4C26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3" name="Freeform 189"/>
            <p:cNvSpPr/>
            <p:nvPr/>
          </p:nvSpPr>
          <p:spPr bwMode="auto">
            <a:xfrm>
              <a:off x="5983" y="2672"/>
              <a:ext cx="888" cy="373"/>
            </a:xfrm>
            <a:custGeom>
              <a:gdLst>
                <a:gd name="T0" fmla="*/ 666 w 888"/>
                <a:gd name="T1" fmla="*/ 0 h 373"/>
                <a:gd name="T2" fmla="*/ 0 w 888"/>
                <a:gd name="T3" fmla="*/ 316 h 373"/>
                <a:gd name="T4" fmla="*/ 227 w 888"/>
                <a:gd name="T5" fmla="*/ 373 h 373"/>
                <a:gd name="T6" fmla="*/ 888 w 888"/>
                <a:gd name="T7" fmla="*/ 58 h 373"/>
                <a:gd name="T8" fmla="*/ 666 w 888"/>
                <a:gd name="T9" fmla="*/ 0 h 373"/>
              </a:gdLst>
              <a:cxnLst>
                <a:cxn ang="0">
                  <a:pos x="T0" y="T1"/>
                </a:cxn>
                <a:cxn ang="0">
                  <a:pos x="T2" y="T3"/>
                </a:cxn>
                <a:cxn ang="0">
                  <a:pos x="T4" y="T5"/>
                </a:cxn>
                <a:cxn ang="0">
                  <a:pos x="T6" y="T7"/>
                </a:cxn>
                <a:cxn ang="0">
                  <a:pos x="T8" y="T9"/>
                </a:cxn>
              </a:cxnLst>
              <a:rect l="0" t="0" r="r" b="b"/>
              <a:pathLst>
                <a:path w="887" h="373">
                  <a:moveTo>
                    <a:pt x="666" y="0"/>
                  </a:moveTo>
                  <a:lnTo>
                    <a:pt x="0" y="316"/>
                  </a:lnTo>
                  <a:lnTo>
                    <a:pt x="227" y="373"/>
                  </a:lnTo>
                  <a:lnTo>
                    <a:pt x="888" y="58"/>
                  </a:lnTo>
                  <a:lnTo>
                    <a:pt x="666" y="0"/>
                  </a:lnTo>
                  <a:close/>
                </a:path>
              </a:pathLst>
            </a:custGeom>
            <a:solidFill>
              <a:srgbClr val="723D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4" name="Freeform 190"/>
            <p:cNvSpPr/>
            <p:nvPr/>
          </p:nvSpPr>
          <p:spPr bwMode="auto">
            <a:xfrm>
              <a:off x="5967" y="2314"/>
              <a:ext cx="887" cy="333"/>
            </a:xfrm>
            <a:custGeom>
              <a:gdLst>
                <a:gd name="T0" fmla="*/ 887 w 887"/>
                <a:gd name="T1" fmla="*/ 0 h 333"/>
                <a:gd name="T2" fmla="*/ 884 w 887"/>
                <a:gd name="T3" fmla="*/ 15 h 333"/>
                <a:gd name="T4" fmla="*/ 228 w 887"/>
                <a:gd name="T5" fmla="*/ 333 h 333"/>
                <a:gd name="T6" fmla="*/ 4 w 887"/>
                <a:gd name="T7" fmla="*/ 275 h 333"/>
                <a:gd name="T8" fmla="*/ 0 w 887"/>
                <a:gd name="T9" fmla="*/ 258 h 333"/>
                <a:gd name="T10" fmla="*/ 887 w 887"/>
                <a:gd name="T11" fmla="*/ 0 h 333"/>
              </a:gdLst>
              <a:cxnLst>
                <a:cxn ang="0">
                  <a:pos x="T0" y="T1"/>
                </a:cxn>
                <a:cxn ang="0">
                  <a:pos x="T2" y="T3"/>
                </a:cxn>
                <a:cxn ang="0">
                  <a:pos x="T4" y="T5"/>
                </a:cxn>
                <a:cxn ang="0">
                  <a:pos x="T6" y="T7"/>
                </a:cxn>
                <a:cxn ang="0">
                  <a:pos x="T8" y="T9"/>
                </a:cxn>
                <a:cxn ang="0">
                  <a:pos x="T10" y="T11"/>
                </a:cxn>
              </a:cxnLst>
              <a:rect l="0" t="0" r="r" b="b"/>
              <a:pathLst>
                <a:path w="886" h="333">
                  <a:moveTo>
                    <a:pt x="887" y="0"/>
                  </a:moveTo>
                  <a:lnTo>
                    <a:pt x="884" y="15"/>
                  </a:lnTo>
                  <a:lnTo>
                    <a:pt x="228" y="333"/>
                  </a:lnTo>
                  <a:lnTo>
                    <a:pt x="4" y="275"/>
                  </a:lnTo>
                  <a:lnTo>
                    <a:pt x="0" y="258"/>
                  </a:lnTo>
                  <a:lnTo>
                    <a:pt x="887" y="0"/>
                  </a:lnTo>
                  <a:close/>
                </a:path>
              </a:pathLst>
            </a:custGeom>
            <a:solidFill>
              <a:srgbClr val="4C26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5" name="Freeform 191"/>
            <p:cNvSpPr/>
            <p:nvPr/>
          </p:nvSpPr>
          <p:spPr bwMode="auto">
            <a:xfrm>
              <a:off x="5967" y="2255"/>
              <a:ext cx="887" cy="374"/>
            </a:xfrm>
            <a:custGeom>
              <a:gdLst>
                <a:gd name="T0" fmla="*/ 667 w 887"/>
                <a:gd name="T1" fmla="*/ 0 h 374"/>
                <a:gd name="T2" fmla="*/ 0 w 887"/>
                <a:gd name="T3" fmla="*/ 317 h 374"/>
                <a:gd name="T4" fmla="*/ 226 w 887"/>
                <a:gd name="T5" fmla="*/ 374 h 374"/>
                <a:gd name="T6" fmla="*/ 887 w 887"/>
                <a:gd name="T7" fmla="*/ 59 h 374"/>
                <a:gd name="T8" fmla="*/ 667 w 887"/>
                <a:gd name="T9" fmla="*/ 0 h 374"/>
              </a:gdLst>
              <a:cxnLst>
                <a:cxn ang="0">
                  <a:pos x="T0" y="T1"/>
                </a:cxn>
                <a:cxn ang="0">
                  <a:pos x="T2" y="T3"/>
                </a:cxn>
                <a:cxn ang="0">
                  <a:pos x="T4" y="T5"/>
                </a:cxn>
                <a:cxn ang="0">
                  <a:pos x="T6" y="T7"/>
                </a:cxn>
                <a:cxn ang="0">
                  <a:pos x="T8" y="T9"/>
                </a:cxn>
              </a:cxnLst>
              <a:rect l="0" t="0" r="r" b="b"/>
              <a:pathLst>
                <a:path w="886" h="374">
                  <a:moveTo>
                    <a:pt x="667" y="0"/>
                  </a:moveTo>
                  <a:lnTo>
                    <a:pt x="0" y="317"/>
                  </a:lnTo>
                  <a:lnTo>
                    <a:pt x="226" y="374"/>
                  </a:lnTo>
                  <a:lnTo>
                    <a:pt x="887" y="59"/>
                  </a:lnTo>
                  <a:lnTo>
                    <a:pt x="667" y="0"/>
                  </a:lnTo>
                  <a:close/>
                </a:path>
              </a:pathLst>
            </a:custGeom>
            <a:solidFill>
              <a:srgbClr val="723D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6" name="Freeform 192"/>
            <p:cNvSpPr/>
            <p:nvPr/>
          </p:nvSpPr>
          <p:spPr bwMode="auto">
            <a:xfrm>
              <a:off x="6871" y="1995"/>
              <a:ext cx="15" cy="1356"/>
            </a:xfrm>
            <a:custGeom>
              <a:gdLst>
                <a:gd name="T0" fmla="*/ 15 w 15"/>
                <a:gd name="T1" fmla="*/ 1341 h 1356"/>
                <a:gd name="T2" fmla="*/ 15 w 15"/>
                <a:gd name="T3" fmla="*/ 0 h 1356"/>
                <a:gd name="T4" fmla="*/ 0 w 15"/>
                <a:gd name="T5" fmla="*/ 5 h 1356"/>
                <a:gd name="T6" fmla="*/ 4 w 15"/>
                <a:gd name="T7" fmla="*/ 1356 h 1356"/>
                <a:gd name="T8" fmla="*/ 15 w 15"/>
                <a:gd name="T9" fmla="*/ 1341 h 1356"/>
              </a:gdLst>
              <a:cxnLst>
                <a:cxn ang="0">
                  <a:pos x="T0" y="T1"/>
                </a:cxn>
                <a:cxn ang="0">
                  <a:pos x="T2" y="T3"/>
                </a:cxn>
                <a:cxn ang="0">
                  <a:pos x="T4" y="T5"/>
                </a:cxn>
                <a:cxn ang="0">
                  <a:pos x="T6" y="T7"/>
                </a:cxn>
                <a:cxn ang="0">
                  <a:pos x="T8" y="T9"/>
                </a:cxn>
              </a:cxnLst>
              <a:rect l="0" t="0" r="r" b="b"/>
              <a:pathLst>
                <a:path w="15" h="1356">
                  <a:moveTo>
                    <a:pt x="15" y="1341"/>
                  </a:moveTo>
                  <a:lnTo>
                    <a:pt x="15" y="0"/>
                  </a:lnTo>
                  <a:lnTo>
                    <a:pt x="0" y="5"/>
                  </a:lnTo>
                  <a:lnTo>
                    <a:pt x="4" y="1356"/>
                  </a:lnTo>
                  <a:lnTo>
                    <a:pt x="15" y="1341"/>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7" name="Freeform 193"/>
            <p:cNvSpPr/>
            <p:nvPr/>
          </p:nvSpPr>
          <p:spPr bwMode="auto">
            <a:xfrm>
              <a:off x="6857" y="2007"/>
              <a:ext cx="15" cy="1357"/>
            </a:xfrm>
            <a:custGeom>
              <a:gdLst>
                <a:gd name="T0" fmla="*/ 15 w 15"/>
                <a:gd name="T1" fmla="*/ 1341 h 1357"/>
                <a:gd name="T2" fmla="*/ 15 w 15"/>
                <a:gd name="T3" fmla="*/ 0 h 1357"/>
                <a:gd name="T4" fmla="*/ 0 w 15"/>
                <a:gd name="T5" fmla="*/ 4 h 1357"/>
                <a:gd name="T6" fmla="*/ 4 w 15"/>
                <a:gd name="T7" fmla="*/ 1357 h 1357"/>
                <a:gd name="T8" fmla="*/ 15 w 15"/>
                <a:gd name="T9" fmla="*/ 1341 h 1357"/>
              </a:gdLst>
              <a:cxnLst>
                <a:cxn ang="0">
                  <a:pos x="T0" y="T1"/>
                </a:cxn>
                <a:cxn ang="0">
                  <a:pos x="T2" y="T3"/>
                </a:cxn>
                <a:cxn ang="0">
                  <a:pos x="T4" y="T5"/>
                </a:cxn>
                <a:cxn ang="0">
                  <a:pos x="T6" y="T7"/>
                </a:cxn>
                <a:cxn ang="0">
                  <a:pos x="T8" y="T9"/>
                </a:cxn>
              </a:cxnLst>
              <a:rect l="0" t="0" r="r" b="b"/>
              <a:pathLst>
                <a:path w="15" h="1357">
                  <a:moveTo>
                    <a:pt x="15" y="1341"/>
                  </a:moveTo>
                  <a:lnTo>
                    <a:pt x="15" y="0"/>
                  </a:lnTo>
                  <a:lnTo>
                    <a:pt x="0" y="4"/>
                  </a:lnTo>
                  <a:lnTo>
                    <a:pt x="4" y="1357"/>
                  </a:lnTo>
                  <a:lnTo>
                    <a:pt x="15"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8" name="Freeform 194"/>
            <p:cNvSpPr/>
            <p:nvPr/>
          </p:nvSpPr>
          <p:spPr bwMode="auto">
            <a:xfrm>
              <a:off x="6695" y="2133"/>
              <a:ext cx="16" cy="1357"/>
            </a:xfrm>
            <a:custGeom>
              <a:gdLst>
                <a:gd name="T0" fmla="*/ 16 w 16"/>
                <a:gd name="T1" fmla="*/ 1342 h 1357"/>
                <a:gd name="T2" fmla="*/ 16 w 16"/>
                <a:gd name="T3" fmla="*/ 0 h 1357"/>
                <a:gd name="T4" fmla="*/ 0 w 16"/>
                <a:gd name="T5" fmla="*/ 5 h 1357"/>
                <a:gd name="T6" fmla="*/ 4 w 16"/>
                <a:gd name="T7" fmla="*/ 1357 h 1357"/>
                <a:gd name="T8" fmla="*/ 16 w 16"/>
                <a:gd name="T9" fmla="*/ 1342 h 1357"/>
              </a:gdLst>
              <a:cxnLst>
                <a:cxn ang="0">
                  <a:pos x="T0" y="T1"/>
                </a:cxn>
                <a:cxn ang="0">
                  <a:pos x="T2" y="T3"/>
                </a:cxn>
                <a:cxn ang="0">
                  <a:pos x="T4" y="T5"/>
                </a:cxn>
                <a:cxn ang="0">
                  <a:pos x="T6" y="T7"/>
                </a:cxn>
                <a:cxn ang="0">
                  <a:pos x="T8" y="T9"/>
                </a:cxn>
              </a:cxnLst>
              <a:rect l="0" t="0" r="r" b="b"/>
              <a:pathLst>
                <a:path w="16" h="1357">
                  <a:moveTo>
                    <a:pt x="16" y="1342"/>
                  </a:moveTo>
                  <a:lnTo>
                    <a:pt x="16" y="0"/>
                  </a:lnTo>
                  <a:lnTo>
                    <a:pt x="0" y="5"/>
                  </a:lnTo>
                  <a:lnTo>
                    <a:pt x="4" y="1357"/>
                  </a:lnTo>
                  <a:lnTo>
                    <a:pt x="16"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9" name="Freeform 195"/>
            <p:cNvSpPr/>
            <p:nvPr/>
          </p:nvSpPr>
          <p:spPr bwMode="auto">
            <a:xfrm>
              <a:off x="6681" y="2145"/>
              <a:ext cx="16" cy="1357"/>
            </a:xfrm>
            <a:custGeom>
              <a:gdLst>
                <a:gd name="T0" fmla="*/ 16 w 16"/>
                <a:gd name="T1" fmla="*/ 1342 h 1357"/>
                <a:gd name="T2" fmla="*/ 16 w 16"/>
                <a:gd name="T3" fmla="*/ 0 h 1357"/>
                <a:gd name="T4" fmla="*/ 0 w 16"/>
                <a:gd name="T5" fmla="*/ 5 h 1357"/>
                <a:gd name="T6" fmla="*/ 4 w 16"/>
                <a:gd name="T7" fmla="*/ 1357 h 1357"/>
                <a:gd name="T8" fmla="*/ 16 w 16"/>
                <a:gd name="T9" fmla="*/ 1342 h 1357"/>
              </a:gdLst>
              <a:cxnLst>
                <a:cxn ang="0">
                  <a:pos x="T0" y="T1"/>
                </a:cxn>
                <a:cxn ang="0">
                  <a:pos x="T2" y="T3"/>
                </a:cxn>
                <a:cxn ang="0">
                  <a:pos x="T4" y="T5"/>
                </a:cxn>
                <a:cxn ang="0">
                  <a:pos x="T6" y="T7"/>
                </a:cxn>
                <a:cxn ang="0">
                  <a:pos x="T8" y="T9"/>
                </a:cxn>
              </a:cxnLst>
              <a:rect l="0" t="0" r="r" b="b"/>
              <a:pathLst>
                <a:path w="16" h="1357">
                  <a:moveTo>
                    <a:pt x="16" y="1342"/>
                  </a:moveTo>
                  <a:lnTo>
                    <a:pt x="16" y="0"/>
                  </a:lnTo>
                  <a:lnTo>
                    <a:pt x="0" y="5"/>
                  </a:lnTo>
                  <a:lnTo>
                    <a:pt x="4" y="1357"/>
                  </a:lnTo>
                  <a:lnTo>
                    <a:pt x="16"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0" name="Freeform 196"/>
            <p:cNvSpPr/>
            <p:nvPr/>
          </p:nvSpPr>
          <p:spPr bwMode="auto">
            <a:xfrm>
              <a:off x="6459" y="2281"/>
              <a:ext cx="17" cy="1357"/>
            </a:xfrm>
            <a:custGeom>
              <a:gdLst>
                <a:gd name="T0" fmla="*/ 17 w 17"/>
                <a:gd name="T1" fmla="*/ 1342 h 1357"/>
                <a:gd name="T2" fmla="*/ 17 w 17"/>
                <a:gd name="T3" fmla="*/ 0 h 1357"/>
                <a:gd name="T4" fmla="*/ 0 w 17"/>
                <a:gd name="T5" fmla="*/ 6 h 1357"/>
                <a:gd name="T6" fmla="*/ 4 w 17"/>
                <a:gd name="T7" fmla="*/ 1357 h 1357"/>
                <a:gd name="T8" fmla="*/ 17 w 17"/>
                <a:gd name="T9" fmla="*/ 1342 h 1357"/>
              </a:gdLst>
              <a:cxnLst>
                <a:cxn ang="0">
                  <a:pos x="T0" y="T1"/>
                </a:cxn>
                <a:cxn ang="0">
                  <a:pos x="T2" y="T3"/>
                </a:cxn>
                <a:cxn ang="0">
                  <a:pos x="T4" y="T5"/>
                </a:cxn>
                <a:cxn ang="0">
                  <a:pos x="T6" y="T7"/>
                </a:cxn>
                <a:cxn ang="0">
                  <a:pos x="T8" y="T9"/>
                </a:cxn>
              </a:cxnLst>
              <a:rect l="0" t="0" r="r" b="b"/>
              <a:pathLst>
                <a:path w="17" h="1357">
                  <a:moveTo>
                    <a:pt x="17" y="1342"/>
                  </a:moveTo>
                  <a:lnTo>
                    <a:pt x="17" y="0"/>
                  </a:lnTo>
                  <a:lnTo>
                    <a:pt x="0" y="6"/>
                  </a:lnTo>
                  <a:lnTo>
                    <a:pt x="4" y="1357"/>
                  </a:lnTo>
                  <a:lnTo>
                    <a:pt x="17"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1" name="Freeform 197"/>
            <p:cNvSpPr/>
            <p:nvPr/>
          </p:nvSpPr>
          <p:spPr bwMode="auto">
            <a:xfrm>
              <a:off x="6445" y="2294"/>
              <a:ext cx="17" cy="1356"/>
            </a:xfrm>
            <a:custGeom>
              <a:gdLst>
                <a:gd name="T0" fmla="*/ 17 w 17"/>
                <a:gd name="T1" fmla="*/ 1341 h 1356"/>
                <a:gd name="T2" fmla="*/ 17 w 17"/>
                <a:gd name="T3" fmla="*/ 0 h 1356"/>
                <a:gd name="T4" fmla="*/ 0 w 17"/>
                <a:gd name="T5" fmla="*/ 4 h 1356"/>
                <a:gd name="T6" fmla="*/ 4 w 17"/>
                <a:gd name="T7" fmla="*/ 1356 h 1356"/>
                <a:gd name="T8" fmla="*/ 17 w 17"/>
                <a:gd name="T9" fmla="*/ 1341 h 1356"/>
              </a:gdLst>
              <a:cxnLst>
                <a:cxn ang="0">
                  <a:pos x="T0" y="T1"/>
                </a:cxn>
                <a:cxn ang="0">
                  <a:pos x="T2" y="T3"/>
                </a:cxn>
                <a:cxn ang="0">
                  <a:pos x="T4" y="T5"/>
                </a:cxn>
                <a:cxn ang="0">
                  <a:pos x="T6" y="T7"/>
                </a:cxn>
                <a:cxn ang="0">
                  <a:pos x="T8" y="T9"/>
                </a:cxn>
              </a:cxnLst>
              <a:rect l="0" t="0" r="r" b="b"/>
              <a:pathLst>
                <a:path w="17" h="1356">
                  <a:moveTo>
                    <a:pt x="17" y="1341"/>
                  </a:moveTo>
                  <a:lnTo>
                    <a:pt x="17" y="0"/>
                  </a:lnTo>
                  <a:lnTo>
                    <a:pt x="0" y="4"/>
                  </a:lnTo>
                  <a:lnTo>
                    <a:pt x="4" y="1356"/>
                  </a:lnTo>
                  <a:lnTo>
                    <a:pt x="17"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2" name="Freeform 198"/>
            <p:cNvSpPr/>
            <p:nvPr/>
          </p:nvSpPr>
          <p:spPr bwMode="auto">
            <a:xfrm>
              <a:off x="6242" y="2404"/>
              <a:ext cx="15" cy="1357"/>
            </a:xfrm>
            <a:custGeom>
              <a:gdLst>
                <a:gd name="T0" fmla="*/ 15 w 15"/>
                <a:gd name="T1" fmla="*/ 1342 h 1357"/>
                <a:gd name="T2" fmla="*/ 15 w 15"/>
                <a:gd name="T3" fmla="*/ 0 h 1357"/>
                <a:gd name="T4" fmla="*/ 0 w 15"/>
                <a:gd name="T5" fmla="*/ 6 h 1357"/>
                <a:gd name="T6" fmla="*/ 4 w 15"/>
                <a:gd name="T7" fmla="*/ 1357 h 1357"/>
                <a:gd name="T8" fmla="*/ 15 w 15"/>
                <a:gd name="T9" fmla="*/ 1342 h 1357"/>
              </a:gdLst>
              <a:cxnLst>
                <a:cxn ang="0">
                  <a:pos x="T0" y="T1"/>
                </a:cxn>
                <a:cxn ang="0">
                  <a:pos x="T2" y="T3"/>
                </a:cxn>
                <a:cxn ang="0">
                  <a:pos x="T4" y="T5"/>
                </a:cxn>
                <a:cxn ang="0">
                  <a:pos x="T6" y="T7"/>
                </a:cxn>
                <a:cxn ang="0">
                  <a:pos x="T8" y="T9"/>
                </a:cxn>
              </a:cxnLst>
              <a:rect l="0" t="0" r="r" b="b"/>
              <a:pathLst>
                <a:path w="15" h="1357">
                  <a:moveTo>
                    <a:pt x="15" y="1342"/>
                  </a:moveTo>
                  <a:lnTo>
                    <a:pt x="15" y="0"/>
                  </a:lnTo>
                  <a:lnTo>
                    <a:pt x="0" y="6"/>
                  </a:lnTo>
                  <a:lnTo>
                    <a:pt x="4" y="1357"/>
                  </a:lnTo>
                  <a:lnTo>
                    <a:pt x="15"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3" name="Freeform 199"/>
            <p:cNvSpPr/>
            <p:nvPr/>
          </p:nvSpPr>
          <p:spPr bwMode="auto">
            <a:xfrm>
              <a:off x="6228" y="2417"/>
              <a:ext cx="15" cy="1356"/>
            </a:xfrm>
            <a:custGeom>
              <a:gdLst>
                <a:gd name="T0" fmla="*/ 15 w 15"/>
                <a:gd name="T1" fmla="*/ 1341 h 1356"/>
                <a:gd name="T2" fmla="*/ 15 w 15"/>
                <a:gd name="T3" fmla="*/ 0 h 1356"/>
                <a:gd name="T4" fmla="*/ 0 w 15"/>
                <a:gd name="T5" fmla="*/ 4 h 1356"/>
                <a:gd name="T6" fmla="*/ 4 w 15"/>
                <a:gd name="T7" fmla="*/ 1356 h 1356"/>
                <a:gd name="T8" fmla="*/ 15 w 15"/>
                <a:gd name="T9" fmla="*/ 1341 h 1356"/>
              </a:gdLst>
              <a:cxnLst>
                <a:cxn ang="0">
                  <a:pos x="T0" y="T1"/>
                </a:cxn>
                <a:cxn ang="0">
                  <a:pos x="T2" y="T3"/>
                </a:cxn>
                <a:cxn ang="0">
                  <a:pos x="T4" y="T5"/>
                </a:cxn>
                <a:cxn ang="0">
                  <a:pos x="T6" y="T7"/>
                </a:cxn>
                <a:cxn ang="0">
                  <a:pos x="T8" y="T9"/>
                </a:cxn>
              </a:cxnLst>
              <a:rect l="0" t="0" r="r" b="b"/>
              <a:pathLst>
                <a:path w="15" h="1356">
                  <a:moveTo>
                    <a:pt x="15" y="1341"/>
                  </a:moveTo>
                  <a:lnTo>
                    <a:pt x="15" y="0"/>
                  </a:lnTo>
                  <a:lnTo>
                    <a:pt x="0" y="4"/>
                  </a:lnTo>
                  <a:lnTo>
                    <a:pt x="4" y="1356"/>
                  </a:lnTo>
                  <a:lnTo>
                    <a:pt x="15"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4" name="Freeform 200"/>
            <p:cNvSpPr/>
            <p:nvPr/>
          </p:nvSpPr>
          <p:spPr bwMode="auto">
            <a:xfrm>
              <a:off x="6223" y="3169"/>
              <a:ext cx="720" cy="336"/>
            </a:xfrm>
            <a:custGeom>
              <a:gdLst>
                <a:gd name="T0" fmla="*/ 13 w 720"/>
                <a:gd name="T1" fmla="*/ 336 h 336"/>
                <a:gd name="T2" fmla="*/ 720 w 720"/>
                <a:gd name="T3" fmla="*/ 11 h 336"/>
                <a:gd name="T4" fmla="*/ 710 w 720"/>
                <a:gd name="T5" fmla="*/ 0 h 336"/>
                <a:gd name="T6" fmla="*/ 0 w 720"/>
                <a:gd name="T7" fmla="*/ 331 h 336"/>
                <a:gd name="T8" fmla="*/ 13 w 720"/>
                <a:gd name="T9" fmla="*/ 336 h 336"/>
              </a:gdLst>
              <a:cxnLst>
                <a:cxn ang="0">
                  <a:pos x="T0" y="T1"/>
                </a:cxn>
                <a:cxn ang="0">
                  <a:pos x="T2" y="T3"/>
                </a:cxn>
                <a:cxn ang="0">
                  <a:pos x="T4" y="T5"/>
                </a:cxn>
                <a:cxn ang="0">
                  <a:pos x="T6" y="T7"/>
                </a:cxn>
                <a:cxn ang="0">
                  <a:pos x="T8" y="T9"/>
                </a:cxn>
              </a:cxnLst>
              <a:rect l="0" t="0" r="r" b="b"/>
              <a:pathLst>
                <a:path w="720" h="336">
                  <a:moveTo>
                    <a:pt x="13" y="336"/>
                  </a:moveTo>
                  <a:lnTo>
                    <a:pt x="720" y="11"/>
                  </a:lnTo>
                  <a:lnTo>
                    <a:pt x="710" y="0"/>
                  </a:lnTo>
                  <a:lnTo>
                    <a:pt x="0" y="331"/>
                  </a:lnTo>
                  <a:lnTo>
                    <a:pt x="13" y="336"/>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5" name="Freeform 201"/>
            <p:cNvSpPr/>
            <p:nvPr/>
          </p:nvSpPr>
          <p:spPr bwMode="auto">
            <a:xfrm>
              <a:off x="6210" y="3161"/>
              <a:ext cx="720" cy="337"/>
            </a:xfrm>
            <a:custGeom>
              <a:gdLst>
                <a:gd name="T0" fmla="*/ 14 w 720"/>
                <a:gd name="T1" fmla="*/ 337 h 337"/>
                <a:gd name="T2" fmla="*/ 720 w 720"/>
                <a:gd name="T3" fmla="*/ 11 h 337"/>
                <a:gd name="T4" fmla="*/ 710 w 720"/>
                <a:gd name="T5" fmla="*/ 0 h 337"/>
                <a:gd name="T6" fmla="*/ 0 w 720"/>
                <a:gd name="T7" fmla="*/ 332 h 337"/>
                <a:gd name="T8" fmla="*/ 14 w 720"/>
                <a:gd name="T9" fmla="*/ 337 h 337"/>
              </a:gdLst>
              <a:cxnLst>
                <a:cxn ang="0">
                  <a:pos x="T0" y="T1"/>
                </a:cxn>
                <a:cxn ang="0">
                  <a:pos x="T2" y="T3"/>
                </a:cxn>
                <a:cxn ang="0">
                  <a:pos x="T4" y="T5"/>
                </a:cxn>
                <a:cxn ang="0">
                  <a:pos x="T6" y="T7"/>
                </a:cxn>
                <a:cxn ang="0">
                  <a:pos x="T8" y="T9"/>
                </a:cxn>
              </a:cxnLst>
              <a:rect l="0" t="0" r="r" b="b"/>
              <a:pathLst>
                <a:path w="720" h="337">
                  <a:moveTo>
                    <a:pt x="14" y="337"/>
                  </a:moveTo>
                  <a:lnTo>
                    <a:pt x="720" y="11"/>
                  </a:lnTo>
                  <a:lnTo>
                    <a:pt x="710" y="0"/>
                  </a:lnTo>
                  <a:lnTo>
                    <a:pt x="0" y="332"/>
                  </a:lnTo>
                  <a:lnTo>
                    <a:pt x="14" y="337"/>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6" name="Freeform 202"/>
            <p:cNvSpPr/>
            <p:nvPr/>
          </p:nvSpPr>
          <p:spPr bwMode="auto">
            <a:xfrm>
              <a:off x="6223" y="2872"/>
              <a:ext cx="720" cy="336"/>
            </a:xfrm>
            <a:custGeom>
              <a:gdLst>
                <a:gd name="T0" fmla="*/ 13 w 720"/>
                <a:gd name="T1" fmla="*/ 336 h 336"/>
                <a:gd name="T2" fmla="*/ 720 w 720"/>
                <a:gd name="T3" fmla="*/ 11 h 336"/>
                <a:gd name="T4" fmla="*/ 710 w 720"/>
                <a:gd name="T5" fmla="*/ 0 h 336"/>
                <a:gd name="T6" fmla="*/ 0 w 720"/>
                <a:gd name="T7" fmla="*/ 332 h 336"/>
                <a:gd name="T8" fmla="*/ 13 w 720"/>
                <a:gd name="T9" fmla="*/ 336 h 336"/>
              </a:gdLst>
              <a:cxnLst>
                <a:cxn ang="0">
                  <a:pos x="T0" y="T1"/>
                </a:cxn>
                <a:cxn ang="0">
                  <a:pos x="T2" y="T3"/>
                </a:cxn>
                <a:cxn ang="0">
                  <a:pos x="T4" y="T5"/>
                </a:cxn>
                <a:cxn ang="0">
                  <a:pos x="T6" y="T7"/>
                </a:cxn>
                <a:cxn ang="0">
                  <a:pos x="T8" y="T9"/>
                </a:cxn>
              </a:cxnLst>
              <a:rect l="0" t="0" r="r" b="b"/>
              <a:pathLst>
                <a:path w="720" h="336">
                  <a:moveTo>
                    <a:pt x="13" y="336"/>
                  </a:moveTo>
                  <a:lnTo>
                    <a:pt x="720" y="11"/>
                  </a:lnTo>
                  <a:lnTo>
                    <a:pt x="710" y="0"/>
                  </a:lnTo>
                  <a:lnTo>
                    <a:pt x="0" y="332"/>
                  </a:lnTo>
                  <a:lnTo>
                    <a:pt x="13" y="336"/>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7" name="Freeform 203"/>
            <p:cNvSpPr/>
            <p:nvPr/>
          </p:nvSpPr>
          <p:spPr bwMode="auto">
            <a:xfrm>
              <a:off x="6210" y="2864"/>
              <a:ext cx="720" cy="337"/>
            </a:xfrm>
            <a:custGeom>
              <a:gdLst>
                <a:gd name="T0" fmla="*/ 14 w 720"/>
                <a:gd name="T1" fmla="*/ 337 h 337"/>
                <a:gd name="T2" fmla="*/ 720 w 720"/>
                <a:gd name="T3" fmla="*/ 11 h 337"/>
                <a:gd name="T4" fmla="*/ 710 w 720"/>
                <a:gd name="T5" fmla="*/ 0 h 337"/>
                <a:gd name="T6" fmla="*/ 0 w 720"/>
                <a:gd name="T7" fmla="*/ 332 h 337"/>
                <a:gd name="T8" fmla="*/ 14 w 720"/>
                <a:gd name="T9" fmla="*/ 337 h 337"/>
              </a:gdLst>
              <a:cxnLst>
                <a:cxn ang="0">
                  <a:pos x="T0" y="T1"/>
                </a:cxn>
                <a:cxn ang="0">
                  <a:pos x="T2" y="T3"/>
                </a:cxn>
                <a:cxn ang="0">
                  <a:pos x="T4" y="T5"/>
                </a:cxn>
                <a:cxn ang="0">
                  <a:pos x="T6" y="T7"/>
                </a:cxn>
                <a:cxn ang="0">
                  <a:pos x="T8" y="T9"/>
                </a:cxn>
              </a:cxnLst>
              <a:rect l="0" t="0" r="r" b="b"/>
              <a:pathLst>
                <a:path w="720" h="337">
                  <a:moveTo>
                    <a:pt x="14" y="337"/>
                  </a:moveTo>
                  <a:lnTo>
                    <a:pt x="720" y="11"/>
                  </a:lnTo>
                  <a:lnTo>
                    <a:pt x="710" y="0"/>
                  </a:lnTo>
                  <a:lnTo>
                    <a:pt x="0" y="332"/>
                  </a:lnTo>
                  <a:lnTo>
                    <a:pt x="14" y="337"/>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8" name="Freeform 204"/>
            <p:cNvSpPr/>
            <p:nvPr/>
          </p:nvSpPr>
          <p:spPr bwMode="auto">
            <a:xfrm>
              <a:off x="6199" y="2449"/>
              <a:ext cx="720" cy="337"/>
            </a:xfrm>
            <a:custGeom>
              <a:gdLst>
                <a:gd name="T0" fmla="*/ 14 w 720"/>
                <a:gd name="T1" fmla="*/ 337 h 337"/>
                <a:gd name="T2" fmla="*/ 720 w 720"/>
                <a:gd name="T3" fmla="*/ 11 h 337"/>
                <a:gd name="T4" fmla="*/ 710 w 720"/>
                <a:gd name="T5" fmla="*/ 0 h 337"/>
                <a:gd name="T6" fmla="*/ 0 w 720"/>
                <a:gd name="T7" fmla="*/ 332 h 337"/>
                <a:gd name="T8" fmla="*/ 14 w 720"/>
                <a:gd name="T9" fmla="*/ 337 h 337"/>
              </a:gdLst>
              <a:cxnLst>
                <a:cxn ang="0">
                  <a:pos x="T0" y="T1"/>
                </a:cxn>
                <a:cxn ang="0">
                  <a:pos x="T2" y="T3"/>
                </a:cxn>
                <a:cxn ang="0">
                  <a:pos x="T4" y="T5"/>
                </a:cxn>
                <a:cxn ang="0">
                  <a:pos x="T6" y="T7"/>
                </a:cxn>
                <a:cxn ang="0">
                  <a:pos x="T8" y="T9"/>
                </a:cxn>
              </a:cxnLst>
              <a:rect l="0" t="0" r="r" b="b"/>
              <a:pathLst>
                <a:path w="720" h="337">
                  <a:moveTo>
                    <a:pt x="14" y="337"/>
                  </a:moveTo>
                  <a:lnTo>
                    <a:pt x="720" y="11"/>
                  </a:lnTo>
                  <a:lnTo>
                    <a:pt x="710" y="0"/>
                  </a:lnTo>
                  <a:lnTo>
                    <a:pt x="0" y="332"/>
                  </a:lnTo>
                  <a:lnTo>
                    <a:pt x="14" y="337"/>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9" name="Freeform 205"/>
            <p:cNvSpPr/>
            <p:nvPr/>
          </p:nvSpPr>
          <p:spPr bwMode="auto">
            <a:xfrm>
              <a:off x="6185" y="2442"/>
              <a:ext cx="721" cy="337"/>
            </a:xfrm>
            <a:custGeom>
              <a:gdLst>
                <a:gd name="T0" fmla="*/ 15 w 721"/>
                <a:gd name="T1" fmla="*/ 337 h 337"/>
                <a:gd name="T2" fmla="*/ 721 w 721"/>
                <a:gd name="T3" fmla="*/ 11 h 337"/>
                <a:gd name="T4" fmla="*/ 711 w 721"/>
                <a:gd name="T5" fmla="*/ 0 h 337"/>
                <a:gd name="T6" fmla="*/ 0 w 721"/>
                <a:gd name="T7" fmla="*/ 331 h 337"/>
                <a:gd name="T8" fmla="*/ 15 w 721"/>
                <a:gd name="T9" fmla="*/ 337 h 337"/>
              </a:gdLst>
              <a:cxnLst>
                <a:cxn ang="0">
                  <a:pos x="T0" y="T1"/>
                </a:cxn>
                <a:cxn ang="0">
                  <a:pos x="T2" y="T3"/>
                </a:cxn>
                <a:cxn ang="0">
                  <a:pos x="T4" y="T5"/>
                </a:cxn>
                <a:cxn ang="0">
                  <a:pos x="T6" y="T7"/>
                </a:cxn>
                <a:cxn ang="0">
                  <a:pos x="T8" y="T9"/>
                </a:cxn>
              </a:cxnLst>
              <a:rect l="0" t="0" r="r" b="b"/>
              <a:pathLst>
                <a:path w="721" h="337">
                  <a:moveTo>
                    <a:pt x="15" y="337"/>
                  </a:moveTo>
                  <a:lnTo>
                    <a:pt x="721" y="11"/>
                  </a:lnTo>
                  <a:lnTo>
                    <a:pt x="711" y="0"/>
                  </a:lnTo>
                  <a:lnTo>
                    <a:pt x="0" y="331"/>
                  </a:lnTo>
                  <a:lnTo>
                    <a:pt x="15" y="337"/>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
          <p:cNvSpPr/>
          <p:nvPr/>
        </p:nvSpPr>
        <p:spPr>
          <a:xfrm flipH="1">
            <a:off x="-1" y="516197"/>
            <a:ext cx="2227009" cy="766917"/>
          </a:xfrm>
          <a:custGeom>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EB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2"/>
          <p:cNvSpPr txBox="1"/>
          <p:nvPr/>
        </p:nvSpPr>
        <p:spPr>
          <a:xfrm>
            <a:off x="1312610" y="516197"/>
            <a:ext cx="560439" cy="769441"/>
          </a:xfrm>
          <a:prstGeom prst="rect">
            <a:avLst/>
          </a:prstGeom>
          <a:noFill/>
        </p:spPr>
        <p:txBody>
          <a:bodyPr wrap="square" rtlCol="0">
            <a:spAutoFit/>
          </a:bodyPr>
          <a:lstStyle/>
          <a:p>
            <a:r>
              <a:rPr lang="en-US" altLang="zh-CN" sz="4400">
                <a:solidFill>
                  <a:srgbClr val="6DBFC3"/>
                </a:solidFill>
              </a:rPr>
              <a:t>4</a:t>
            </a:r>
            <a:endParaRPr lang="zh-CN" altLang="en-US" sz="4400">
              <a:solidFill>
                <a:srgbClr val="6DBFC3"/>
              </a:solidFill>
            </a:endParaRPr>
          </a:p>
        </p:txBody>
      </p:sp>
      <p:sp>
        <p:nvSpPr>
          <p:cNvPr id="5" name="文本框 4"/>
          <p:cNvSpPr txBox="1"/>
          <p:nvPr/>
        </p:nvSpPr>
        <p:spPr>
          <a:xfrm>
            <a:off x="5034193" y="3036889"/>
            <a:ext cx="5991734" cy="816185"/>
          </a:xfrm>
          <a:prstGeom prst="rect">
            <a:avLst/>
          </a:prstGeom>
          <a:noFill/>
        </p:spPr>
        <p:txBody>
          <a:bodyPr wrap="square" rtlCol="0">
            <a:spAutoFit/>
          </a:bodyPr>
          <a:lstStyle/>
          <a:p>
            <a:pPr marL="342900" indent="-342900">
              <a:lnSpc>
                <a:spcPct val="150000"/>
              </a:lnSpc>
              <a:buFont typeface="+mj-ea"/>
              <a:buAutoNum type="circleNumDbPlain"/>
            </a:pPr>
            <a:r>
              <a:rPr lang="zh-CN" altLang="en-US" sz="3600">
                <a:solidFill>
                  <a:schemeClr val="bg1"/>
                </a:solidFill>
                <a:latin typeface="冬青黑体简体中文 W3" panose="020b0300000000000000" pitchFamily="34" charset="-122"/>
                <a:ea typeface="冬青黑体简体中文 W3" panose="020b0300000000000000" pitchFamily="34" charset="-122"/>
              </a:rPr>
              <a:t> 支付配租或政府招租补贴</a:t>
            </a:r>
            <a:endParaRPr lang="zh-CN" altLang="en-US" sz="3600">
              <a:solidFill>
                <a:schemeClr val="bg1"/>
              </a:solidFill>
              <a:latin typeface="冬青黑体简体中文 W3" panose="020b0300000000000000" pitchFamily="34" charset="-122"/>
              <a:ea typeface="冬青黑体简体中文 W3" panose="020b0300000000000000" pitchFamily="34" charset="-122"/>
            </a:endParaRPr>
          </a:p>
        </p:txBody>
      </p:sp>
      <p:sp>
        <p:nvSpPr>
          <p:cNvPr id="6" name="文本框 5"/>
          <p:cNvSpPr txBox="1"/>
          <p:nvPr/>
        </p:nvSpPr>
        <p:spPr>
          <a:xfrm>
            <a:off x="6047282" y="899655"/>
            <a:ext cx="2757949" cy="1246495"/>
          </a:xfrm>
          <a:prstGeom prst="rect">
            <a:avLst/>
          </a:prstGeom>
          <a:noFill/>
        </p:spPr>
        <p:txBody>
          <a:bodyPr wrap="square" rtlCol="0">
            <a:spAutoFit/>
          </a:bodyPr>
          <a:lstStyle/>
          <a:p>
            <a:r>
              <a:rPr lang="zh-CN" altLang="en-US" sz="7500" b="1">
                <a:solidFill>
                  <a:schemeClr val="bg1"/>
                </a:solidFill>
                <a:latin typeface="冬青黑体简体中文 W3" panose="020b0300000000000000" pitchFamily="34" charset="-122"/>
                <a:ea typeface="冬青黑体简体中文 W3" panose="020b0300000000000000" pitchFamily="34" charset="-122"/>
              </a:rPr>
              <a:t>租房</a:t>
            </a:r>
            <a:endParaRPr lang="zh-CN" altLang="en-US" sz="7500" b="1">
              <a:solidFill>
                <a:schemeClr val="bg1"/>
              </a:solidFill>
              <a:latin typeface="冬青黑体简体中文 W3" panose="020b0300000000000000" pitchFamily="34" charset="-122"/>
              <a:ea typeface="冬青黑体简体中文 W3" panose="020b0300000000000000" pitchFamily="34" charset="-122"/>
            </a:endParaRPr>
          </a:p>
        </p:txBody>
      </p:sp>
      <p:cxnSp>
        <p:nvCxnSpPr>
          <p:cNvPr id="7" name="直接连接符 6"/>
          <p:cNvCxnSpPr/>
          <p:nvPr/>
        </p:nvCxnSpPr>
        <p:spPr>
          <a:xfrm>
            <a:off x="4668983" y="2513488"/>
            <a:ext cx="6317815"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766" name="组合 4765"/>
          <p:cNvGrpSpPr/>
          <p:nvPr/>
        </p:nvGrpSpPr>
        <p:grpSpPr>
          <a:xfrm>
            <a:off x="8652832" y="1231919"/>
            <a:ext cx="1073060" cy="639761"/>
            <a:chOff x="6137752" y="4684937"/>
            <a:chExt cx="1765917" cy="1094320"/>
          </a:xfrm>
        </p:grpSpPr>
        <p:grpSp>
          <p:nvGrpSpPr>
            <p:cNvPr id="4764" name="组合 4763"/>
            <p:cNvGrpSpPr/>
            <p:nvPr/>
          </p:nvGrpSpPr>
          <p:grpSpPr>
            <a:xfrm>
              <a:off x="6137752" y="4684937"/>
              <a:ext cx="1094321" cy="1094320"/>
              <a:chOff x="1312863" y="2801938"/>
              <a:chExt cx="3022601" cy="3022600"/>
            </a:xfrm>
          </p:grpSpPr>
          <p:sp>
            <p:nvSpPr>
              <p:cNvPr id="4739" name="AutoShape 1002"/>
              <p:cNvSpPr>
                <a:spLocks noChangeAspect="1" noChangeArrowheads="1" noTextEdit="1"/>
              </p:cNvSpPr>
              <p:nvPr/>
            </p:nvSpPr>
            <p:spPr bwMode="auto">
              <a:xfrm>
                <a:off x="1312863" y="2801938"/>
                <a:ext cx="30226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41" name="Freeform 1004"/>
              <p:cNvSpPr/>
              <p:nvPr/>
            </p:nvSpPr>
            <p:spPr bwMode="auto">
              <a:xfrm>
                <a:off x="1336676" y="2801938"/>
                <a:ext cx="2998788" cy="2998788"/>
              </a:xfrm>
              <a:custGeom>
                <a:gdLst>
                  <a:gd name="T0" fmla="*/ 128 w 128"/>
                  <a:gd name="T1" fmla="*/ 120 h 128"/>
                  <a:gd name="T2" fmla="*/ 120 w 128"/>
                  <a:gd name="T3" fmla="*/ 128 h 128"/>
                  <a:gd name="T4" fmla="*/ 8 w 128"/>
                  <a:gd name="T5" fmla="*/ 128 h 128"/>
                  <a:gd name="T6" fmla="*/ 0 w 128"/>
                  <a:gd name="T7" fmla="*/ 120 h 128"/>
                  <a:gd name="T8" fmla="*/ 0 w 128"/>
                  <a:gd name="T9" fmla="*/ 8 h 128"/>
                  <a:gd name="T10" fmla="*/ 8 w 128"/>
                  <a:gd name="T11" fmla="*/ 0 h 128"/>
                  <a:gd name="T12" fmla="*/ 120 w 128"/>
                  <a:gd name="T13" fmla="*/ 0 h 128"/>
                  <a:gd name="T14" fmla="*/ 128 w 128"/>
                  <a:gd name="T15" fmla="*/ 8 h 128"/>
                  <a:gd name="T16" fmla="*/ 128 w 128"/>
                  <a:gd name="T17" fmla="*/ 12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8">
                    <a:moveTo>
                      <a:pt x="128" y="120"/>
                    </a:moveTo>
                    <a:cubicBezTo>
                      <a:pt x="128" y="124"/>
                      <a:pt x="124" y="128"/>
                      <a:pt x="120" y="128"/>
                    </a:cubicBezTo>
                    <a:cubicBezTo>
                      <a:pt x="8" y="128"/>
                      <a:pt x="8" y="128"/>
                      <a:pt x="8" y="128"/>
                    </a:cubicBezTo>
                    <a:cubicBezTo>
                      <a:pt x="4" y="128"/>
                      <a:pt x="0" y="124"/>
                      <a:pt x="0" y="120"/>
                    </a:cubicBezTo>
                    <a:cubicBezTo>
                      <a:pt x="0" y="8"/>
                      <a:pt x="0" y="8"/>
                      <a:pt x="0" y="8"/>
                    </a:cubicBezTo>
                    <a:cubicBezTo>
                      <a:pt x="0" y="4"/>
                      <a:pt x="4" y="0"/>
                      <a:pt x="8" y="0"/>
                    </a:cubicBezTo>
                    <a:cubicBezTo>
                      <a:pt x="120" y="0"/>
                      <a:pt x="120" y="0"/>
                      <a:pt x="120" y="0"/>
                    </a:cubicBezTo>
                    <a:cubicBezTo>
                      <a:pt x="124" y="0"/>
                      <a:pt x="128" y="4"/>
                      <a:pt x="128" y="8"/>
                    </a:cubicBezTo>
                    <a:cubicBezTo>
                      <a:pt x="128" y="120"/>
                      <a:pt x="128" y="120"/>
                      <a:pt x="128" y="120"/>
                    </a:cubicBezTo>
                  </a:path>
                </a:pathLst>
              </a:custGeom>
              <a:solidFill>
                <a:srgbClr val="EF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2" name="Freeform 1005"/>
              <p:cNvSpPr/>
              <p:nvPr/>
            </p:nvSpPr>
            <p:spPr bwMode="auto">
              <a:xfrm>
                <a:off x="1524001" y="2989263"/>
                <a:ext cx="2624138" cy="2624138"/>
              </a:xfrm>
              <a:custGeom>
                <a:gdLst>
                  <a:gd name="T0" fmla="*/ 112 w 112"/>
                  <a:gd name="T1" fmla="*/ 108 h 112"/>
                  <a:gd name="T2" fmla="*/ 108 w 112"/>
                  <a:gd name="T3" fmla="*/ 112 h 112"/>
                  <a:gd name="T4" fmla="*/ 4 w 112"/>
                  <a:gd name="T5" fmla="*/ 112 h 112"/>
                  <a:gd name="T6" fmla="*/ 0 w 112"/>
                  <a:gd name="T7" fmla="*/ 108 h 112"/>
                  <a:gd name="T8" fmla="*/ 0 w 112"/>
                  <a:gd name="T9" fmla="*/ 4 h 112"/>
                  <a:gd name="T10" fmla="*/ 4 w 112"/>
                  <a:gd name="T11" fmla="*/ 0 h 112"/>
                  <a:gd name="T12" fmla="*/ 108 w 112"/>
                  <a:gd name="T13" fmla="*/ 0 h 112"/>
                  <a:gd name="T14" fmla="*/ 112 w 112"/>
                  <a:gd name="T15" fmla="*/ 4 h 112"/>
                  <a:gd name="T16" fmla="*/ 112 w 112"/>
                  <a:gd name="T17" fmla="*/ 108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12">
                    <a:moveTo>
                      <a:pt x="112" y="108"/>
                    </a:moveTo>
                    <a:cubicBezTo>
                      <a:pt x="112" y="110"/>
                      <a:pt x="110" y="112"/>
                      <a:pt x="108" y="112"/>
                    </a:cubicBezTo>
                    <a:cubicBezTo>
                      <a:pt x="4" y="112"/>
                      <a:pt x="4" y="112"/>
                      <a:pt x="4" y="112"/>
                    </a:cubicBezTo>
                    <a:cubicBezTo>
                      <a:pt x="2" y="112"/>
                      <a:pt x="0" y="110"/>
                      <a:pt x="0" y="108"/>
                    </a:cubicBezTo>
                    <a:cubicBezTo>
                      <a:pt x="0" y="4"/>
                      <a:pt x="0" y="4"/>
                      <a:pt x="0" y="4"/>
                    </a:cubicBezTo>
                    <a:cubicBezTo>
                      <a:pt x="0" y="2"/>
                      <a:pt x="2" y="0"/>
                      <a:pt x="4" y="0"/>
                    </a:cubicBezTo>
                    <a:cubicBezTo>
                      <a:pt x="108" y="0"/>
                      <a:pt x="108" y="0"/>
                      <a:pt x="108" y="0"/>
                    </a:cubicBezTo>
                    <a:cubicBezTo>
                      <a:pt x="110" y="0"/>
                      <a:pt x="112" y="2"/>
                      <a:pt x="112" y="4"/>
                    </a:cubicBezTo>
                    <a:cubicBezTo>
                      <a:pt x="112" y="108"/>
                      <a:pt x="112" y="108"/>
                      <a:pt x="112" y="108"/>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4" name="Freeform 1006"/>
              <p:cNvSpPr/>
              <p:nvPr/>
            </p:nvSpPr>
            <p:spPr bwMode="auto">
              <a:xfrm>
                <a:off x="1524001" y="5519738"/>
                <a:ext cx="2624138" cy="187325"/>
              </a:xfrm>
              <a:custGeom>
                <a:gdLst>
                  <a:gd name="T0" fmla="*/ 112 w 112"/>
                  <a:gd name="T1" fmla="*/ 0 h 8"/>
                  <a:gd name="T2" fmla="*/ 112 w 112"/>
                  <a:gd name="T3" fmla="*/ 0 h 8"/>
                  <a:gd name="T4" fmla="*/ 108 w 112"/>
                  <a:gd name="T5" fmla="*/ 4 h 8"/>
                  <a:gd name="T6" fmla="*/ 4 w 112"/>
                  <a:gd name="T7" fmla="*/ 4 h 8"/>
                  <a:gd name="T8" fmla="*/ 0 w 112"/>
                  <a:gd name="T9" fmla="*/ 0 h 8"/>
                  <a:gd name="T10" fmla="*/ 0 w 112"/>
                  <a:gd name="T11" fmla="*/ 4 h 8"/>
                  <a:gd name="T12" fmla="*/ 4 w 112"/>
                  <a:gd name="T13" fmla="*/ 8 h 8"/>
                  <a:gd name="T14" fmla="*/ 108 w 112"/>
                  <a:gd name="T15" fmla="*/ 8 h 8"/>
                  <a:gd name="T16" fmla="*/ 112 w 112"/>
                  <a:gd name="T17" fmla="*/ 4 h 8"/>
                  <a:gd name="T18" fmla="*/ 112 w 112"/>
                  <a:gd name="T19"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8">
                    <a:moveTo>
                      <a:pt x="112" y="0"/>
                    </a:moveTo>
                    <a:cubicBezTo>
                      <a:pt x="112" y="0"/>
                      <a:pt x="112" y="0"/>
                      <a:pt x="112" y="0"/>
                    </a:cubicBezTo>
                    <a:cubicBezTo>
                      <a:pt x="112" y="2"/>
                      <a:pt x="110" y="4"/>
                      <a:pt x="108" y="4"/>
                    </a:cubicBezTo>
                    <a:cubicBezTo>
                      <a:pt x="4" y="4"/>
                      <a:pt x="4" y="4"/>
                      <a:pt x="4" y="4"/>
                    </a:cubicBezTo>
                    <a:cubicBezTo>
                      <a:pt x="2" y="4"/>
                      <a:pt x="0" y="2"/>
                      <a:pt x="0" y="0"/>
                    </a:cubicBezTo>
                    <a:cubicBezTo>
                      <a:pt x="0" y="4"/>
                      <a:pt x="0" y="4"/>
                      <a:pt x="0" y="4"/>
                    </a:cubicBezTo>
                    <a:cubicBezTo>
                      <a:pt x="0" y="6"/>
                      <a:pt x="2" y="8"/>
                      <a:pt x="4" y="8"/>
                    </a:cubicBezTo>
                    <a:cubicBezTo>
                      <a:pt x="108" y="8"/>
                      <a:pt x="108" y="8"/>
                      <a:pt x="108" y="8"/>
                    </a:cubicBezTo>
                    <a:cubicBezTo>
                      <a:pt x="110" y="8"/>
                      <a:pt x="112" y="6"/>
                      <a:pt x="112" y="4"/>
                    </a:cubicBezTo>
                    <a:cubicBezTo>
                      <a:pt x="112" y="0"/>
                      <a:pt x="112" y="0"/>
                      <a:pt x="112" y="0"/>
                    </a:cubicBezTo>
                  </a:path>
                </a:pathLst>
              </a:custGeom>
              <a:solidFill>
                <a:srgbClr val="CB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5" name="Freeform 1007"/>
              <p:cNvSpPr/>
              <p:nvPr/>
            </p:nvSpPr>
            <p:spPr bwMode="auto">
              <a:xfrm>
                <a:off x="1336676" y="4300538"/>
                <a:ext cx="2998788" cy="938213"/>
              </a:xfrm>
              <a:custGeom>
                <a:gdLst>
                  <a:gd name="T0" fmla="*/ 8 w 128"/>
                  <a:gd name="T1" fmla="*/ 0 h 40"/>
                  <a:gd name="T2" fmla="*/ 0 w 128"/>
                  <a:gd name="T3" fmla="*/ 36 h 40"/>
                  <a:gd name="T4" fmla="*/ 4 w 128"/>
                  <a:gd name="T5" fmla="*/ 40 h 40"/>
                  <a:gd name="T6" fmla="*/ 124 w 128"/>
                  <a:gd name="T7" fmla="*/ 40 h 40"/>
                  <a:gd name="T8" fmla="*/ 128 w 128"/>
                  <a:gd name="T9" fmla="*/ 36 h 40"/>
                  <a:gd name="T10" fmla="*/ 120 w 128"/>
                  <a:gd name="T11" fmla="*/ 0 h 40"/>
                  <a:gd name="T12" fmla="*/ 8 w 128"/>
                  <a:gd name="T13" fmla="*/ 0 h 40"/>
                </a:gdLst>
                <a:cxnLst>
                  <a:cxn ang="0">
                    <a:pos x="T0" y="T1"/>
                  </a:cxn>
                  <a:cxn ang="0">
                    <a:pos x="T2" y="T3"/>
                  </a:cxn>
                  <a:cxn ang="0">
                    <a:pos x="T4" y="T5"/>
                  </a:cxn>
                  <a:cxn ang="0">
                    <a:pos x="T6" y="T7"/>
                  </a:cxn>
                  <a:cxn ang="0">
                    <a:pos x="T8" y="T9"/>
                  </a:cxn>
                  <a:cxn ang="0">
                    <a:pos x="T10" y="T11"/>
                  </a:cxn>
                  <a:cxn ang="0">
                    <a:pos x="T12" y="T13"/>
                  </a:cxn>
                </a:cxnLst>
                <a:rect l="0" t="0" r="r" b="b"/>
                <a:pathLst>
                  <a:path w="128" h="40">
                    <a:moveTo>
                      <a:pt x="8" y="0"/>
                    </a:moveTo>
                    <a:cubicBezTo>
                      <a:pt x="0" y="36"/>
                      <a:pt x="0" y="36"/>
                      <a:pt x="0" y="36"/>
                    </a:cubicBezTo>
                    <a:cubicBezTo>
                      <a:pt x="0" y="38"/>
                      <a:pt x="2" y="40"/>
                      <a:pt x="4" y="40"/>
                    </a:cubicBezTo>
                    <a:cubicBezTo>
                      <a:pt x="124" y="40"/>
                      <a:pt x="124" y="40"/>
                      <a:pt x="124" y="40"/>
                    </a:cubicBezTo>
                    <a:cubicBezTo>
                      <a:pt x="126" y="40"/>
                      <a:pt x="128" y="38"/>
                      <a:pt x="128" y="36"/>
                    </a:cubicBezTo>
                    <a:cubicBezTo>
                      <a:pt x="120" y="0"/>
                      <a:pt x="120" y="0"/>
                      <a:pt x="120" y="0"/>
                    </a:cubicBezTo>
                    <a:cubicBezTo>
                      <a:pt x="8" y="0"/>
                      <a:pt x="8" y="0"/>
                      <a:pt x="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8" name="Freeform 1008"/>
              <p:cNvSpPr>
                <a:spLocks noEditPoints="1"/>
              </p:cNvSpPr>
              <p:nvPr/>
            </p:nvSpPr>
            <p:spPr bwMode="auto">
              <a:xfrm>
                <a:off x="1336676" y="5191126"/>
                <a:ext cx="2998788" cy="141288"/>
              </a:xfrm>
              <a:custGeom>
                <a:gdLst>
                  <a:gd name="T0" fmla="*/ 0 w 128"/>
                  <a:gd name="T1" fmla="*/ 0 h 6"/>
                  <a:gd name="T2" fmla="*/ 0 w 128"/>
                  <a:gd name="T3" fmla="*/ 2 h 6"/>
                  <a:gd name="T4" fmla="*/ 4 w 128"/>
                  <a:gd name="T5" fmla="*/ 6 h 6"/>
                  <a:gd name="T6" fmla="*/ 8 w 128"/>
                  <a:gd name="T7" fmla="*/ 6 h 6"/>
                  <a:gd name="T8" fmla="*/ 8 w 128"/>
                  <a:gd name="T9" fmla="*/ 2 h 6"/>
                  <a:gd name="T10" fmla="*/ 4 w 128"/>
                  <a:gd name="T11" fmla="*/ 2 h 6"/>
                  <a:gd name="T12" fmla="*/ 4 w 128"/>
                  <a:gd name="T13" fmla="*/ 2 h 6"/>
                  <a:gd name="T14" fmla="*/ 4 w 128"/>
                  <a:gd name="T15" fmla="*/ 2 h 6"/>
                  <a:gd name="T16" fmla="*/ 0 w 128"/>
                  <a:gd name="T17" fmla="*/ 0 h 6"/>
                  <a:gd name="T18" fmla="*/ 128 w 128"/>
                  <a:gd name="T19" fmla="*/ 0 h 6"/>
                  <a:gd name="T20" fmla="*/ 124 w 128"/>
                  <a:gd name="T21" fmla="*/ 2 h 6"/>
                  <a:gd name="T22" fmla="*/ 124 w 128"/>
                  <a:gd name="T23" fmla="*/ 2 h 6"/>
                  <a:gd name="T24" fmla="*/ 124 w 128"/>
                  <a:gd name="T25" fmla="*/ 2 h 6"/>
                  <a:gd name="T26" fmla="*/ 120 w 128"/>
                  <a:gd name="T27" fmla="*/ 2 h 6"/>
                  <a:gd name="T28" fmla="*/ 120 w 128"/>
                  <a:gd name="T29" fmla="*/ 6 h 6"/>
                  <a:gd name="T30" fmla="*/ 124 w 128"/>
                  <a:gd name="T31" fmla="*/ 6 h 6"/>
                  <a:gd name="T32" fmla="*/ 128 w 128"/>
                  <a:gd name="T33" fmla="*/ 2 h 6"/>
                  <a:gd name="T34" fmla="*/ 128 w 128"/>
                  <a:gd name="T35" fmla="*/ 2 h 6"/>
                  <a:gd name="T36" fmla="*/ 128 w 128"/>
                  <a:gd name="T37"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6">
                    <a:moveTo>
                      <a:pt x="0" y="0"/>
                    </a:moveTo>
                    <a:cubicBezTo>
                      <a:pt x="0" y="2"/>
                      <a:pt x="0" y="2"/>
                      <a:pt x="0" y="2"/>
                    </a:cubicBezTo>
                    <a:cubicBezTo>
                      <a:pt x="0" y="4"/>
                      <a:pt x="2" y="6"/>
                      <a:pt x="4" y="6"/>
                    </a:cubicBezTo>
                    <a:cubicBezTo>
                      <a:pt x="8" y="6"/>
                      <a:pt x="8" y="6"/>
                      <a:pt x="8" y="6"/>
                    </a:cubicBezTo>
                    <a:cubicBezTo>
                      <a:pt x="8" y="2"/>
                      <a:pt x="8" y="2"/>
                      <a:pt x="8" y="2"/>
                    </a:cubicBezTo>
                    <a:cubicBezTo>
                      <a:pt x="4" y="2"/>
                      <a:pt x="4" y="2"/>
                      <a:pt x="4" y="2"/>
                    </a:cubicBezTo>
                    <a:cubicBezTo>
                      <a:pt x="4" y="2"/>
                      <a:pt x="4" y="2"/>
                      <a:pt x="4" y="2"/>
                    </a:cubicBezTo>
                    <a:cubicBezTo>
                      <a:pt x="4" y="2"/>
                      <a:pt x="4" y="2"/>
                      <a:pt x="4" y="2"/>
                    </a:cubicBezTo>
                    <a:cubicBezTo>
                      <a:pt x="2" y="2"/>
                      <a:pt x="1" y="1"/>
                      <a:pt x="0" y="0"/>
                    </a:cubicBezTo>
                    <a:moveTo>
                      <a:pt x="128" y="0"/>
                    </a:moveTo>
                    <a:cubicBezTo>
                      <a:pt x="127" y="1"/>
                      <a:pt x="126" y="2"/>
                      <a:pt x="124" y="2"/>
                    </a:cubicBezTo>
                    <a:cubicBezTo>
                      <a:pt x="124" y="2"/>
                      <a:pt x="124" y="2"/>
                      <a:pt x="124" y="2"/>
                    </a:cubicBezTo>
                    <a:cubicBezTo>
                      <a:pt x="124" y="2"/>
                      <a:pt x="124" y="2"/>
                      <a:pt x="124" y="2"/>
                    </a:cubicBezTo>
                    <a:cubicBezTo>
                      <a:pt x="120" y="2"/>
                      <a:pt x="120" y="2"/>
                      <a:pt x="120" y="2"/>
                    </a:cubicBezTo>
                    <a:cubicBezTo>
                      <a:pt x="120" y="6"/>
                      <a:pt x="120" y="6"/>
                      <a:pt x="120" y="6"/>
                    </a:cubicBezTo>
                    <a:cubicBezTo>
                      <a:pt x="124" y="6"/>
                      <a:pt x="124" y="6"/>
                      <a:pt x="124" y="6"/>
                    </a:cubicBezTo>
                    <a:cubicBezTo>
                      <a:pt x="126" y="6"/>
                      <a:pt x="128" y="4"/>
                      <a:pt x="128" y="2"/>
                    </a:cubicBezTo>
                    <a:cubicBezTo>
                      <a:pt x="128" y="2"/>
                      <a:pt x="128" y="2"/>
                      <a:pt x="128" y="2"/>
                    </a:cubicBezTo>
                    <a:cubicBezTo>
                      <a:pt x="128" y="0"/>
                      <a:pt x="128" y="0"/>
                      <a:pt x="128" y="0"/>
                    </a:cubicBezTo>
                  </a:path>
                </a:pathLst>
              </a:custGeom>
              <a:solidFill>
                <a:srgbClr val="D745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0" name="Rectangle 1009"/>
              <p:cNvSpPr>
                <a:spLocks noChangeArrowheads="1"/>
              </p:cNvSpPr>
              <p:nvPr/>
            </p:nvSpPr>
            <p:spPr bwMode="auto">
              <a:xfrm>
                <a:off x="1524001" y="5238751"/>
                <a:ext cx="2624138" cy="936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51" name="Rectangle 1010"/>
              <p:cNvSpPr>
                <a:spLocks noChangeArrowheads="1"/>
              </p:cNvSpPr>
              <p:nvPr/>
            </p:nvSpPr>
            <p:spPr bwMode="auto">
              <a:xfrm>
                <a:off x="1524001" y="5238751"/>
                <a:ext cx="262413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52" name="Freeform 1011"/>
              <p:cNvSpPr>
                <a:spLocks noEditPoints="1"/>
              </p:cNvSpPr>
              <p:nvPr/>
            </p:nvSpPr>
            <p:spPr bwMode="auto">
              <a:xfrm>
                <a:off x="1336676" y="5191126"/>
                <a:ext cx="2998788" cy="47625"/>
              </a:xfrm>
              <a:custGeom>
                <a:gdLst>
                  <a:gd name="T0" fmla="*/ 4 w 128"/>
                  <a:gd name="T1" fmla="*/ 2 h 2"/>
                  <a:gd name="T2" fmla="*/ 4 w 128"/>
                  <a:gd name="T3" fmla="*/ 2 h 2"/>
                  <a:gd name="T4" fmla="*/ 8 w 128"/>
                  <a:gd name="T5" fmla="*/ 2 h 2"/>
                  <a:gd name="T6" fmla="*/ 120 w 128"/>
                  <a:gd name="T7" fmla="*/ 2 h 2"/>
                  <a:gd name="T8" fmla="*/ 124 w 128"/>
                  <a:gd name="T9" fmla="*/ 2 h 2"/>
                  <a:gd name="T10" fmla="*/ 124 w 128"/>
                  <a:gd name="T11" fmla="*/ 2 h 2"/>
                  <a:gd name="T12" fmla="*/ 124 w 128"/>
                  <a:gd name="T13" fmla="*/ 2 h 2"/>
                  <a:gd name="T14" fmla="*/ 4 w 128"/>
                  <a:gd name="T15" fmla="*/ 2 h 2"/>
                  <a:gd name="T16" fmla="*/ 4 w 128"/>
                  <a:gd name="T17" fmla="*/ 2 h 2"/>
                  <a:gd name="T18" fmla="*/ 0 w 128"/>
                  <a:gd name="T19" fmla="*/ 0 h 2"/>
                  <a:gd name="T20" fmla="*/ 0 w 128"/>
                  <a:gd name="T21" fmla="*/ 0 h 2"/>
                  <a:gd name="T22" fmla="*/ 4 w 128"/>
                  <a:gd name="T23" fmla="*/ 2 h 2"/>
                  <a:gd name="T24" fmla="*/ 0 w 128"/>
                  <a:gd name="T25" fmla="*/ 0 h 2"/>
                  <a:gd name="T26" fmla="*/ 128 w 128"/>
                  <a:gd name="T27" fmla="*/ 0 h 2"/>
                  <a:gd name="T28" fmla="*/ 124 w 128"/>
                  <a:gd name="T29" fmla="*/ 2 h 2"/>
                  <a:gd name="T30" fmla="*/ 128 w 128"/>
                  <a:gd name="T31" fmla="*/ 0 h 2"/>
                  <a:gd name="T32" fmla="*/ 128 w 128"/>
                  <a:gd name="T33" fmla="*/ 0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2">
                    <a:moveTo>
                      <a:pt x="4" y="2"/>
                    </a:moveTo>
                    <a:cubicBezTo>
                      <a:pt x="4" y="2"/>
                      <a:pt x="4" y="2"/>
                      <a:pt x="4" y="2"/>
                    </a:cubicBezTo>
                    <a:cubicBezTo>
                      <a:pt x="8" y="2"/>
                      <a:pt x="8" y="2"/>
                      <a:pt x="8" y="2"/>
                    </a:cubicBezTo>
                    <a:cubicBezTo>
                      <a:pt x="120" y="2"/>
                      <a:pt x="120" y="2"/>
                      <a:pt x="120" y="2"/>
                    </a:cubicBezTo>
                    <a:cubicBezTo>
                      <a:pt x="124" y="2"/>
                      <a:pt x="124" y="2"/>
                      <a:pt x="124" y="2"/>
                    </a:cubicBezTo>
                    <a:cubicBezTo>
                      <a:pt x="124" y="2"/>
                      <a:pt x="124" y="2"/>
                      <a:pt x="124" y="2"/>
                    </a:cubicBezTo>
                    <a:cubicBezTo>
                      <a:pt x="124" y="2"/>
                      <a:pt x="124" y="2"/>
                      <a:pt x="124" y="2"/>
                    </a:cubicBezTo>
                    <a:cubicBezTo>
                      <a:pt x="4" y="2"/>
                      <a:pt x="4" y="2"/>
                      <a:pt x="4" y="2"/>
                    </a:cubicBezTo>
                    <a:cubicBezTo>
                      <a:pt x="4" y="2"/>
                      <a:pt x="4" y="2"/>
                      <a:pt x="4" y="2"/>
                    </a:cubicBezTo>
                    <a:moveTo>
                      <a:pt x="0" y="0"/>
                    </a:moveTo>
                    <a:cubicBezTo>
                      <a:pt x="0" y="0"/>
                      <a:pt x="0" y="0"/>
                      <a:pt x="0" y="0"/>
                    </a:cubicBezTo>
                    <a:cubicBezTo>
                      <a:pt x="1" y="1"/>
                      <a:pt x="2" y="2"/>
                      <a:pt x="4" y="2"/>
                    </a:cubicBezTo>
                    <a:cubicBezTo>
                      <a:pt x="2" y="2"/>
                      <a:pt x="1" y="1"/>
                      <a:pt x="0" y="0"/>
                    </a:cubicBezTo>
                    <a:moveTo>
                      <a:pt x="128" y="0"/>
                    </a:moveTo>
                    <a:cubicBezTo>
                      <a:pt x="127" y="1"/>
                      <a:pt x="126" y="2"/>
                      <a:pt x="124" y="2"/>
                    </a:cubicBezTo>
                    <a:cubicBezTo>
                      <a:pt x="126" y="2"/>
                      <a:pt x="127" y="1"/>
                      <a:pt x="128" y="0"/>
                    </a:cubicBezTo>
                    <a:cubicBezTo>
                      <a:pt x="128" y="0"/>
                      <a:pt x="128" y="0"/>
                      <a:pt x="12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4" name="Freeform 1012"/>
              <p:cNvSpPr/>
              <p:nvPr/>
            </p:nvSpPr>
            <p:spPr bwMode="auto">
              <a:xfrm>
                <a:off x="3867151" y="4113213"/>
                <a:ext cx="187325" cy="376238"/>
              </a:xfrm>
              <a:custGeom>
                <a:gdLst>
                  <a:gd name="T0" fmla="*/ 4 w 8"/>
                  <a:gd name="T1" fmla="*/ 0 h 16"/>
                  <a:gd name="T2" fmla="*/ 0 w 8"/>
                  <a:gd name="T3" fmla="*/ 4 h 16"/>
                  <a:gd name="T4" fmla="*/ 0 w 8"/>
                  <a:gd name="T5" fmla="*/ 12 h 16"/>
                  <a:gd name="T6" fmla="*/ 4 w 8"/>
                  <a:gd name="T7" fmla="*/ 16 h 16"/>
                  <a:gd name="T8" fmla="*/ 8 w 8"/>
                  <a:gd name="T9" fmla="*/ 12 h 16"/>
                  <a:gd name="T10" fmla="*/ 8 w 8"/>
                  <a:gd name="T11" fmla="*/ 4 h 16"/>
                  <a:gd name="T12" fmla="*/ 4 w 8"/>
                  <a:gd name="T13" fmla="*/ 0 h 16"/>
                </a:gdLst>
                <a:cxnLst>
                  <a:cxn ang="0">
                    <a:pos x="T0" y="T1"/>
                  </a:cxn>
                  <a:cxn ang="0">
                    <a:pos x="T2" y="T3"/>
                  </a:cxn>
                  <a:cxn ang="0">
                    <a:pos x="T4" y="T5"/>
                  </a:cxn>
                  <a:cxn ang="0">
                    <a:pos x="T6" y="T7"/>
                  </a:cxn>
                  <a:cxn ang="0">
                    <a:pos x="T8" y="T9"/>
                  </a:cxn>
                  <a:cxn ang="0">
                    <a:pos x="T10" y="T11"/>
                  </a:cxn>
                  <a:cxn ang="0">
                    <a:pos x="T12" y="T13"/>
                  </a:cxn>
                </a:cxnLst>
                <a:rect l="0" t="0" r="r" b="b"/>
                <a:pathLst>
                  <a:path w="8" h="16">
                    <a:moveTo>
                      <a:pt x="4" y="0"/>
                    </a:moveTo>
                    <a:cubicBezTo>
                      <a:pt x="2" y="0"/>
                      <a:pt x="0" y="2"/>
                      <a:pt x="0" y="4"/>
                    </a:cubicBezTo>
                    <a:cubicBezTo>
                      <a:pt x="0" y="12"/>
                      <a:pt x="0" y="12"/>
                      <a:pt x="0" y="12"/>
                    </a:cubicBezTo>
                    <a:cubicBezTo>
                      <a:pt x="0" y="14"/>
                      <a:pt x="2" y="16"/>
                      <a:pt x="4" y="16"/>
                    </a:cubicBezTo>
                    <a:cubicBezTo>
                      <a:pt x="6" y="16"/>
                      <a:pt x="8" y="14"/>
                      <a:pt x="8" y="12"/>
                    </a:cubicBezTo>
                    <a:cubicBezTo>
                      <a:pt x="8" y="4"/>
                      <a:pt x="8" y="4"/>
                      <a:pt x="8" y="4"/>
                    </a:cubicBezTo>
                    <a:cubicBezTo>
                      <a:pt x="8" y="2"/>
                      <a:pt x="6" y="0"/>
                      <a:pt x="4" y="0"/>
                    </a:cubicBezTo>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5" name="Freeform 1013"/>
              <p:cNvSpPr/>
              <p:nvPr/>
            </p:nvSpPr>
            <p:spPr bwMode="auto">
              <a:xfrm>
                <a:off x="1617663" y="4113213"/>
                <a:ext cx="187325" cy="376238"/>
              </a:xfrm>
              <a:custGeom>
                <a:gdLst>
                  <a:gd name="T0" fmla="*/ 4 w 8"/>
                  <a:gd name="T1" fmla="*/ 0 h 16"/>
                  <a:gd name="T2" fmla="*/ 0 w 8"/>
                  <a:gd name="T3" fmla="*/ 4 h 16"/>
                  <a:gd name="T4" fmla="*/ 0 w 8"/>
                  <a:gd name="T5" fmla="*/ 12 h 16"/>
                  <a:gd name="T6" fmla="*/ 4 w 8"/>
                  <a:gd name="T7" fmla="*/ 16 h 16"/>
                  <a:gd name="T8" fmla="*/ 8 w 8"/>
                  <a:gd name="T9" fmla="*/ 12 h 16"/>
                  <a:gd name="T10" fmla="*/ 8 w 8"/>
                  <a:gd name="T11" fmla="*/ 4 h 16"/>
                  <a:gd name="T12" fmla="*/ 4 w 8"/>
                  <a:gd name="T13" fmla="*/ 0 h 16"/>
                </a:gdLst>
                <a:cxnLst>
                  <a:cxn ang="0">
                    <a:pos x="T0" y="T1"/>
                  </a:cxn>
                  <a:cxn ang="0">
                    <a:pos x="T2" y="T3"/>
                  </a:cxn>
                  <a:cxn ang="0">
                    <a:pos x="T4" y="T5"/>
                  </a:cxn>
                  <a:cxn ang="0">
                    <a:pos x="T6" y="T7"/>
                  </a:cxn>
                  <a:cxn ang="0">
                    <a:pos x="T8" y="T9"/>
                  </a:cxn>
                  <a:cxn ang="0">
                    <a:pos x="T10" y="T11"/>
                  </a:cxn>
                  <a:cxn ang="0">
                    <a:pos x="T12" y="T13"/>
                  </a:cxn>
                </a:cxnLst>
                <a:rect l="0" t="0" r="r" b="b"/>
                <a:pathLst>
                  <a:path w="8" h="16">
                    <a:moveTo>
                      <a:pt x="4" y="0"/>
                    </a:moveTo>
                    <a:cubicBezTo>
                      <a:pt x="2" y="0"/>
                      <a:pt x="0" y="2"/>
                      <a:pt x="0" y="4"/>
                    </a:cubicBezTo>
                    <a:cubicBezTo>
                      <a:pt x="0" y="12"/>
                      <a:pt x="0" y="12"/>
                      <a:pt x="0" y="12"/>
                    </a:cubicBezTo>
                    <a:cubicBezTo>
                      <a:pt x="0" y="14"/>
                      <a:pt x="2" y="16"/>
                      <a:pt x="4" y="16"/>
                    </a:cubicBezTo>
                    <a:cubicBezTo>
                      <a:pt x="6" y="16"/>
                      <a:pt x="8" y="14"/>
                      <a:pt x="8" y="12"/>
                    </a:cubicBezTo>
                    <a:cubicBezTo>
                      <a:pt x="8" y="4"/>
                      <a:pt x="8" y="4"/>
                      <a:pt x="8" y="4"/>
                    </a:cubicBezTo>
                    <a:cubicBezTo>
                      <a:pt x="8" y="2"/>
                      <a:pt x="6" y="0"/>
                      <a:pt x="4" y="0"/>
                    </a:cubicBezTo>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0" name="Freeform 1016"/>
              <p:cNvSpPr/>
              <p:nvPr/>
            </p:nvSpPr>
            <p:spPr bwMode="auto">
              <a:xfrm>
                <a:off x="3867151" y="4394201"/>
                <a:ext cx="187325" cy="188913"/>
              </a:xfrm>
              <a:custGeom>
                <a:gdLst>
                  <a:gd name="T0" fmla="*/ 8 w 8"/>
                  <a:gd name="T1" fmla="*/ 0 h 8"/>
                  <a:gd name="T2" fmla="*/ 8 w 8"/>
                  <a:gd name="T3" fmla="*/ 0 h 8"/>
                  <a:gd name="T4" fmla="*/ 4 w 8"/>
                  <a:gd name="T5" fmla="*/ 4 h 8"/>
                  <a:gd name="T6" fmla="*/ 0 w 8"/>
                  <a:gd name="T7" fmla="*/ 0 h 8"/>
                  <a:gd name="T8" fmla="*/ 0 w 8"/>
                  <a:gd name="T9" fmla="*/ 4 h 8"/>
                  <a:gd name="T10" fmla="*/ 4 w 8"/>
                  <a:gd name="T11" fmla="*/ 8 h 8"/>
                  <a:gd name="T12" fmla="*/ 8 w 8"/>
                  <a:gd name="T13" fmla="*/ 4 h 8"/>
                  <a:gd name="T14" fmla="*/ 8 w 8"/>
                  <a:gd name="T15" fmla="*/ 0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8" y="0"/>
                    </a:moveTo>
                    <a:cubicBezTo>
                      <a:pt x="8" y="0"/>
                      <a:pt x="8" y="0"/>
                      <a:pt x="8" y="0"/>
                    </a:cubicBezTo>
                    <a:cubicBezTo>
                      <a:pt x="8" y="2"/>
                      <a:pt x="6" y="4"/>
                      <a:pt x="4" y="4"/>
                    </a:cubicBezTo>
                    <a:cubicBezTo>
                      <a:pt x="2" y="4"/>
                      <a:pt x="0" y="2"/>
                      <a:pt x="0" y="0"/>
                    </a:cubicBezTo>
                    <a:cubicBezTo>
                      <a:pt x="0" y="4"/>
                      <a:pt x="0" y="4"/>
                      <a:pt x="0" y="4"/>
                    </a:cubicBezTo>
                    <a:cubicBezTo>
                      <a:pt x="0" y="6"/>
                      <a:pt x="2" y="8"/>
                      <a:pt x="4" y="8"/>
                    </a:cubicBezTo>
                    <a:cubicBezTo>
                      <a:pt x="6" y="8"/>
                      <a:pt x="8" y="6"/>
                      <a:pt x="8" y="4"/>
                    </a:cubicBezTo>
                    <a:cubicBezTo>
                      <a:pt x="8" y="0"/>
                      <a:pt x="8" y="0"/>
                      <a:pt x="8"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1" name="Freeform 1017"/>
              <p:cNvSpPr/>
              <p:nvPr/>
            </p:nvSpPr>
            <p:spPr bwMode="auto">
              <a:xfrm>
                <a:off x="1617663" y="4394201"/>
                <a:ext cx="187325" cy="188913"/>
              </a:xfrm>
              <a:custGeom>
                <a:gdLst>
                  <a:gd name="T0" fmla="*/ 8 w 8"/>
                  <a:gd name="T1" fmla="*/ 0 h 8"/>
                  <a:gd name="T2" fmla="*/ 8 w 8"/>
                  <a:gd name="T3" fmla="*/ 0 h 8"/>
                  <a:gd name="T4" fmla="*/ 4 w 8"/>
                  <a:gd name="T5" fmla="*/ 4 h 8"/>
                  <a:gd name="T6" fmla="*/ 0 w 8"/>
                  <a:gd name="T7" fmla="*/ 0 h 8"/>
                  <a:gd name="T8" fmla="*/ 0 w 8"/>
                  <a:gd name="T9" fmla="*/ 4 h 8"/>
                  <a:gd name="T10" fmla="*/ 4 w 8"/>
                  <a:gd name="T11" fmla="*/ 8 h 8"/>
                  <a:gd name="T12" fmla="*/ 8 w 8"/>
                  <a:gd name="T13" fmla="*/ 4 h 8"/>
                  <a:gd name="T14" fmla="*/ 8 w 8"/>
                  <a:gd name="T15" fmla="*/ 0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8" y="0"/>
                    </a:moveTo>
                    <a:cubicBezTo>
                      <a:pt x="8" y="0"/>
                      <a:pt x="8" y="0"/>
                      <a:pt x="8" y="0"/>
                    </a:cubicBezTo>
                    <a:cubicBezTo>
                      <a:pt x="8" y="2"/>
                      <a:pt x="6" y="4"/>
                      <a:pt x="4" y="4"/>
                    </a:cubicBezTo>
                    <a:cubicBezTo>
                      <a:pt x="2" y="4"/>
                      <a:pt x="0" y="2"/>
                      <a:pt x="0" y="0"/>
                    </a:cubicBezTo>
                    <a:cubicBezTo>
                      <a:pt x="0" y="4"/>
                      <a:pt x="0" y="4"/>
                      <a:pt x="0" y="4"/>
                    </a:cubicBezTo>
                    <a:cubicBezTo>
                      <a:pt x="0" y="6"/>
                      <a:pt x="2" y="8"/>
                      <a:pt x="4" y="8"/>
                    </a:cubicBezTo>
                    <a:cubicBezTo>
                      <a:pt x="6" y="8"/>
                      <a:pt x="8" y="6"/>
                      <a:pt x="8" y="4"/>
                    </a:cubicBezTo>
                    <a:cubicBezTo>
                      <a:pt x="8" y="0"/>
                      <a:pt x="8" y="0"/>
                      <a:pt x="8"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63" name="文本框 4762"/>
            <p:cNvSpPr txBox="1"/>
            <p:nvPr/>
          </p:nvSpPr>
          <p:spPr>
            <a:xfrm>
              <a:off x="6185706" y="4701409"/>
              <a:ext cx="1717963" cy="1000266"/>
            </a:xfrm>
            <a:prstGeom prst="rect">
              <a:avLst/>
            </a:prstGeom>
            <a:noFill/>
          </p:spPr>
          <p:txBody>
            <a:bodyPr wrap="square" rtlCol="0">
              <a:spAutoFit/>
            </a:bodyPr>
            <a:lstStyle/>
            <a:p>
              <a:r>
                <a:rPr lang="zh-CN" altLang="en-US" sz="3200" b="1">
                  <a:solidFill>
                    <a:srgbClr val="434854"/>
                  </a:solidFill>
                  <a:latin typeface="Microsoft YaHei UI" panose="020b0503020204020204" pitchFamily="34" charset="-122"/>
                  <a:ea typeface="Microsoft YaHei UI" panose="020b0503020204020204" pitchFamily="34" charset="-122"/>
                </a:rPr>
                <a:t>￥</a:t>
              </a:r>
              <a:endParaRPr lang="zh-CN" altLang="en-US" sz="3200" b="1">
                <a:solidFill>
                  <a:srgbClr val="434854"/>
                </a:solidFill>
                <a:latin typeface="Microsoft YaHei UI" panose="020b0503020204020204" pitchFamily="34" charset="-122"/>
                <a:ea typeface="Microsoft YaHei UI" panose="020b0503020204020204" pitchFamily="34" charset="-122"/>
              </a:endParaRPr>
            </a:p>
          </p:txBody>
        </p:sp>
      </p:grpSp>
      <p:sp>
        <p:nvSpPr>
          <p:cNvPr id="4767" name="矩形 4766"/>
          <p:cNvSpPr/>
          <p:nvPr/>
        </p:nvSpPr>
        <p:spPr>
          <a:xfrm>
            <a:off x="5034193" y="4522952"/>
            <a:ext cx="6096000" cy="816185"/>
          </a:xfrm>
          <a:prstGeom prst="rect">
            <a:avLst/>
          </a:prstGeom>
        </p:spPr>
        <p:txBody>
          <a:bodyPr>
            <a:spAutoFit/>
          </a:bodyPr>
          <a:lstStyle/>
          <a:p>
            <a:pPr>
              <a:lnSpc>
                <a:spcPct val="150000"/>
              </a:lnSpc>
            </a:pPr>
            <a:r>
              <a:rPr lang="zh-CN" altLang="en-US" sz="3600">
                <a:solidFill>
                  <a:schemeClr val="bg1"/>
                </a:solidFill>
                <a:latin typeface="冬青黑体简体中文 W3" panose="020b0300000000000000" pitchFamily="34" charset="-122"/>
                <a:ea typeface="冬青黑体简体中文 W3" panose="020b0300000000000000" pitchFamily="34" charset="-122"/>
              </a:rPr>
              <a:t>② 支付市场租房房租</a:t>
            </a:r>
            <a:endParaRPr lang="zh-CN" altLang="en-US" sz="3600">
              <a:solidFill>
                <a:schemeClr val="bg1"/>
              </a:solidFill>
              <a:latin typeface="冬青黑体简体中文 W3" panose="020b0300000000000000" pitchFamily="34" charset="-122"/>
              <a:ea typeface="冬青黑体简体中文 W3" panose="020b0300000000000000" pitchFamily="34" charset="-122"/>
            </a:endParaRPr>
          </a:p>
        </p:txBody>
      </p:sp>
      <p:sp>
        <p:nvSpPr>
          <p:cNvPr id="4769" name="矩形 4768"/>
          <p:cNvSpPr/>
          <p:nvPr/>
        </p:nvSpPr>
        <p:spPr>
          <a:xfrm>
            <a:off x="5634522" y="3779921"/>
            <a:ext cx="3877985" cy="816185"/>
          </a:xfrm>
          <a:prstGeom prst="rect">
            <a:avLst/>
          </a:prstGeom>
        </p:spPr>
        <p:txBody>
          <a:bodyPr wrap="none">
            <a:spAutoFit/>
          </a:bodyPr>
          <a:lstStyle/>
          <a:p>
            <a:pPr>
              <a:lnSpc>
                <a:spcPct val="150000"/>
              </a:lnSpc>
            </a:pPr>
            <a:r>
              <a:rPr lang="zh-CN" altLang="en-US" sz="3600">
                <a:solidFill>
                  <a:schemeClr val="bg1"/>
                </a:solidFill>
                <a:latin typeface="冬青黑体简体中文 W3" panose="020b0300000000000000" pitchFamily="34" charset="-122"/>
                <a:ea typeface="冬青黑体简体中文 W3" panose="020b0300000000000000" pitchFamily="34" charset="-122"/>
              </a:rPr>
              <a:t>的经济租赁房房租</a:t>
            </a:r>
            <a:endParaRPr lang="en-US" altLang="zh-CN" sz="3600">
              <a:solidFill>
                <a:schemeClr val="bg1"/>
              </a:solidFill>
              <a:latin typeface="冬青黑体简体中文 W3" panose="020b0300000000000000" pitchFamily="34" charset="-122"/>
              <a:ea typeface="冬青黑体简体中文 W3" panose="020b0300000000000000" pitchFamily="34" charset="-122"/>
            </a:endParaRPr>
          </a:p>
        </p:txBody>
      </p:sp>
      <p:pic>
        <p:nvPicPr>
          <p:cNvPr id="4775" name="图片 4774"/>
          <p:cNvPicPr>
            <a:picLocks noChangeAspect="1"/>
          </p:cNvPicPr>
          <p:nvPr/>
        </p:nvPicPr>
        <p:blipFill>
          <a:blip r:embed="rId2"/>
          <a:stretch>
            <a:fillRect/>
          </a:stretch>
        </p:blipFill>
        <p:spPr>
          <a:xfrm>
            <a:off x="1321328" y="2262094"/>
            <a:ext cx="3229448" cy="322944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任意多边形 17"/>
          <p:cNvSpPr/>
          <p:nvPr/>
        </p:nvSpPr>
        <p:spPr>
          <a:xfrm flipH="1">
            <a:off x="-1" y="516197"/>
            <a:ext cx="2227009" cy="766917"/>
          </a:xfrm>
          <a:custGeom>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p:cNvSpPr txBox="1"/>
          <p:nvPr/>
        </p:nvSpPr>
        <p:spPr>
          <a:xfrm>
            <a:off x="1312610" y="516197"/>
            <a:ext cx="560439" cy="769441"/>
          </a:xfrm>
          <a:prstGeom prst="rect">
            <a:avLst/>
          </a:prstGeom>
          <a:noFill/>
        </p:spPr>
        <p:txBody>
          <a:bodyPr wrap="square" rtlCol="0">
            <a:spAutoFit/>
          </a:bodyPr>
          <a:lstStyle/>
          <a:p>
            <a:r>
              <a:rPr lang="en-US" altLang="zh-CN" sz="4400">
                <a:solidFill>
                  <a:schemeClr val="bg1"/>
                </a:solidFill>
              </a:rPr>
              <a:t>5</a:t>
            </a:r>
            <a:endParaRPr lang="zh-CN" altLang="en-US" sz="4400">
              <a:solidFill>
                <a:schemeClr val="bg1"/>
              </a:solidFill>
            </a:endParaRPr>
          </a:p>
        </p:txBody>
      </p:sp>
      <p:sp>
        <p:nvSpPr>
          <p:cNvPr id="21" name="文本框 20"/>
          <p:cNvSpPr txBox="1"/>
          <p:nvPr/>
        </p:nvSpPr>
        <p:spPr>
          <a:xfrm>
            <a:off x="2923309" y="1008585"/>
            <a:ext cx="8645237" cy="861774"/>
          </a:xfrm>
          <a:prstGeom prst="rect">
            <a:avLst/>
          </a:prstGeom>
          <a:noFill/>
        </p:spPr>
        <p:txBody>
          <a:bodyPr wrap="square" rtlCol="0">
            <a:spAutoFit/>
          </a:bodyPr>
          <a:lstStyle/>
          <a:p>
            <a:r>
              <a:rPr lang="zh-CN" altLang="en-US" sz="5000" b="1">
                <a:solidFill>
                  <a:schemeClr val="bg1"/>
                </a:solidFill>
                <a:latin typeface="冬青黑体简体中文 W3" panose="020b0300000000000000" pitchFamily="34" charset="-122"/>
                <a:ea typeface="冬青黑体简体中文 W3" panose="020b0300000000000000" pitchFamily="34" charset="-122"/>
              </a:rPr>
              <a:t>提取父母住房公积金购房</a:t>
            </a:r>
            <a:endParaRPr lang="zh-CN" altLang="en-US" sz="5000" b="1">
              <a:solidFill>
                <a:schemeClr val="bg1"/>
              </a:solidFill>
              <a:latin typeface="冬青黑体简体中文 W3" panose="020b0300000000000000" pitchFamily="34" charset="-122"/>
              <a:ea typeface="冬青黑体简体中文 W3" panose="020b0300000000000000" pitchFamily="34" charset="-122"/>
            </a:endParaRPr>
          </a:p>
        </p:txBody>
      </p:sp>
      <p:cxnSp>
        <p:nvCxnSpPr>
          <p:cNvPr id="22" name="直接连接符 21"/>
          <p:cNvCxnSpPr/>
          <p:nvPr/>
        </p:nvCxnSpPr>
        <p:spPr>
          <a:xfrm>
            <a:off x="1592829" y="2208688"/>
            <a:ext cx="9296990"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1592829" y="2533163"/>
            <a:ext cx="5715206" cy="3166422"/>
            <a:chOff x="4606439" y="2463888"/>
            <a:chExt cx="5715206" cy="3166422"/>
          </a:xfrm>
        </p:grpSpPr>
        <p:sp>
          <p:nvSpPr>
            <p:cNvPr id="24" name="文本框 23"/>
            <p:cNvSpPr txBox="1"/>
            <p:nvPr/>
          </p:nvSpPr>
          <p:spPr>
            <a:xfrm>
              <a:off x="4606439" y="2463888"/>
              <a:ext cx="5715206" cy="1384995"/>
            </a:xfrm>
            <a:prstGeom prst="rect">
              <a:avLst/>
            </a:prstGeom>
            <a:noFill/>
          </p:spPr>
          <p:txBody>
            <a:bodyPr wrap="square" rtlCol="0">
              <a:spAutoFit/>
            </a:bodyPr>
            <a:lstStyle/>
            <a:p>
              <a:pPr marL="342900" indent="-342900">
                <a:lnSpc>
                  <a:spcPct val="150000"/>
                </a:lnSpc>
                <a:buFont typeface="+mj-ea"/>
                <a:buAutoNum type="circleNumDbPlain"/>
              </a:pPr>
              <a:r>
                <a:rPr lang="zh-CN" altLang="en-US" sz="2800">
                  <a:solidFill>
                    <a:schemeClr val="bg1"/>
                  </a:solidFill>
                  <a:latin typeface="冬青黑体简体中文 W3" panose="020b0300000000000000" pitchFamily="34" charset="-122"/>
                  <a:ea typeface="冬青黑体简体中文 W3" panose="020b0300000000000000" pitchFamily="34" charset="-122"/>
                </a:rPr>
                <a:t> 未使用住房贷款购买自有住房</a:t>
              </a:r>
              <a:endParaRPr lang="en-US" altLang="zh-CN" sz="2800">
                <a:solidFill>
                  <a:schemeClr val="bg1"/>
                </a:solidFill>
                <a:latin typeface="冬青黑体简体中文 W3" panose="020b0300000000000000" pitchFamily="34" charset="-122"/>
                <a:ea typeface="冬青黑体简体中文 W3" panose="020b0300000000000000" pitchFamily="34" charset="-122"/>
              </a:endParaRPr>
            </a:p>
            <a:p>
              <a:pPr marL="342900" indent="-342900">
                <a:lnSpc>
                  <a:spcPct val="150000"/>
                </a:lnSpc>
                <a:buFont typeface="+mj-ea"/>
                <a:buAutoNum type="circleNumDbPlain"/>
              </a:pPr>
              <a:r>
                <a:rPr lang="zh-CN" altLang="en-US" sz="2800">
                  <a:solidFill>
                    <a:schemeClr val="bg1"/>
                  </a:solidFill>
                  <a:latin typeface="冬青黑体简体中文 W3" panose="020b0300000000000000" pitchFamily="34" charset="-122"/>
                  <a:ea typeface="冬青黑体简体中文 W3" panose="020b0300000000000000" pitchFamily="34" charset="-122"/>
                </a:rPr>
                <a:t> 使用商业银行个人住房贷款购买</a:t>
              </a:r>
              <a:endParaRPr lang="zh-CN" altLang="en-US" sz="2800">
                <a:solidFill>
                  <a:schemeClr val="bg1"/>
                </a:solidFill>
                <a:latin typeface="冬青黑体简体中文 W3" panose="020b0300000000000000" pitchFamily="34" charset="-122"/>
                <a:ea typeface="冬青黑体简体中文 W3" panose="020b0300000000000000" pitchFamily="34" charset="-122"/>
              </a:endParaRPr>
            </a:p>
          </p:txBody>
        </p:sp>
        <p:sp>
          <p:nvSpPr>
            <p:cNvPr id="27" name="矩形 26"/>
            <p:cNvSpPr/>
            <p:nvPr/>
          </p:nvSpPr>
          <p:spPr>
            <a:xfrm>
              <a:off x="5029348" y="3735568"/>
              <a:ext cx="5139896" cy="738664"/>
            </a:xfrm>
            <a:prstGeom prst="rect">
              <a:avLst/>
            </a:prstGeom>
          </p:spPr>
          <p:txBody>
            <a:bodyPr wrap="square">
              <a:spAutoFit/>
            </a:bodyPr>
            <a:lstStyle/>
            <a:p>
              <a:pPr>
                <a:lnSpc>
                  <a:spcPct val="150000"/>
                </a:lnSpc>
              </a:pPr>
              <a:r>
                <a:rPr lang="zh-CN" altLang="en-US" sz="2800">
                  <a:solidFill>
                    <a:schemeClr val="bg1"/>
                  </a:solidFill>
                  <a:latin typeface="冬青黑体简体中文 W3" panose="020b0300000000000000" pitchFamily="34" charset="-122"/>
                  <a:ea typeface="冬青黑体简体中文 W3" panose="020b0300000000000000" pitchFamily="34" charset="-122"/>
                </a:rPr>
                <a:t>自有住房，支付首付款后</a:t>
              </a:r>
              <a:endParaRPr lang="en-US" altLang="zh-CN" sz="2800">
                <a:solidFill>
                  <a:schemeClr val="bg1"/>
                </a:solidFill>
                <a:latin typeface="冬青黑体简体中文 W3" panose="020b0300000000000000" pitchFamily="34" charset="-122"/>
                <a:ea typeface="冬青黑体简体中文 W3" panose="020b0300000000000000" pitchFamily="34" charset="-122"/>
              </a:endParaRPr>
            </a:p>
          </p:txBody>
        </p:sp>
        <p:sp>
          <p:nvSpPr>
            <p:cNvPr id="28" name="矩形 27"/>
            <p:cNvSpPr/>
            <p:nvPr/>
          </p:nvSpPr>
          <p:spPr>
            <a:xfrm>
              <a:off x="4606439" y="4374610"/>
              <a:ext cx="5715206" cy="738664"/>
            </a:xfrm>
            <a:prstGeom prst="rect">
              <a:avLst/>
            </a:prstGeom>
          </p:spPr>
          <p:txBody>
            <a:bodyPr wrap="square">
              <a:spAutoFit/>
            </a:bodyPr>
            <a:lstStyle/>
            <a:p>
              <a:pPr>
                <a:lnSpc>
                  <a:spcPct val="150000"/>
                </a:lnSpc>
              </a:pPr>
              <a:r>
                <a:rPr lang="zh-CN" altLang="en-US" sz="2800">
                  <a:solidFill>
                    <a:schemeClr val="bg1"/>
                  </a:solidFill>
                  <a:latin typeface="冬青黑体简体中文 W3" panose="020b0300000000000000" pitchFamily="34" charset="-122"/>
                  <a:ea typeface="冬青黑体简体中文 W3" panose="020b0300000000000000" pitchFamily="34" charset="-122"/>
                </a:rPr>
                <a:t>③ 使用个人住房公积金贷款购买自</a:t>
              </a:r>
              <a:endParaRPr lang="zh-CN" altLang="en-US" sz="2800">
                <a:solidFill>
                  <a:schemeClr val="bg1"/>
                </a:solidFill>
                <a:latin typeface="冬青黑体简体中文 W3" panose="020b0300000000000000" pitchFamily="34" charset="-122"/>
                <a:ea typeface="冬青黑体简体中文 W3" panose="020b0300000000000000" pitchFamily="34" charset="-122"/>
              </a:endParaRPr>
            </a:p>
          </p:txBody>
        </p:sp>
        <p:sp>
          <p:nvSpPr>
            <p:cNvPr id="29" name="矩形 28"/>
            <p:cNvSpPr/>
            <p:nvPr/>
          </p:nvSpPr>
          <p:spPr>
            <a:xfrm>
              <a:off x="5070913" y="4974938"/>
              <a:ext cx="3775393" cy="655372"/>
            </a:xfrm>
            <a:prstGeom prst="rect">
              <a:avLst/>
            </a:prstGeom>
          </p:spPr>
          <p:txBody>
            <a:bodyPr wrap="none">
              <a:spAutoFit/>
            </a:bodyPr>
            <a:lstStyle/>
            <a:p>
              <a:pPr>
                <a:lnSpc>
                  <a:spcPct val="150000"/>
                </a:lnSpc>
              </a:pPr>
              <a:r>
                <a:rPr lang="zh-CN" altLang="en-US" sz="2800">
                  <a:solidFill>
                    <a:schemeClr val="bg1"/>
                  </a:solidFill>
                  <a:latin typeface="冬青黑体简体中文 W3" panose="020b0300000000000000" pitchFamily="34" charset="-122"/>
                  <a:ea typeface="冬青黑体简体中文 W3" panose="020b0300000000000000" pitchFamily="34" charset="-122"/>
                </a:rPr>
                <a:t>有住房，支付首付款后</a:t>
              </a:r>
              <a:endParaRPr lang="zh-CN" altLang="en-US" sz="2800">
                <a:solidFill>
                  <a:schemeClr val="bg1"/>
                </a:solidFill>
                <a:latin typeface="冬青黑体简体中文 W3" panose="020b0300000000000000" pitchFamily="34" charset="-122"/>
                <a:ea typeface="冬青黑体简体中文 W3" panose="020b0300000000000000" pitchFamily="34" charset="-122"/>
              </a:endParaRPr>
            </a:p>
          </p:txBody>
        </p:sp>
      </p:grpSp>
      <p:pic>
        <p:nvPicPr>
          <p:cNvPr id="35" name="图片 34"/>
          <p:cNvPicPr>
            <a:picLocks noChangeAspect="1"/>
          </p:cNvPicPr>
          <p:nvPr/>
        </p:nvPicPr>
        <p:blipFill>
          <a:blip r:embed="rId2"/>
          <a:stretch>
            <a:fillRect/>
          </a:stretch>
        </p:blipFill>
        <p:spPr>
          <a:xfrm>
            <a:off x="7620108" y="2462948"/>
            <a:ext cx="2639025" cy="345049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2087565" y="2398992"/>
            <a:ext cx="6802583" cy="1292662"/>
          </a:xfrm>
          <a:prstGeom prst="rect">
            <a:avLst/>
          </a:prstGeom>
        </p:spPr>
        <p:txBody>
          <a:bodyPr wrap="square">
            <a:spAutoFit/>
          </a:bodyPr>
          <a:lstStyle/>
          <a:p>
            <a:pPr marL="342900" indent="-342900">
              <a:lnSpc>
                <a:spcPct val="150000"/>
              </a:lnSpc>
              <a:buFont typeface="+mj-ea"/>
              <a:buAutoNum type="circleNumDbPlain"/>
            </a:pPr>
            <a:r>
              <a:rPr lang="zh-CN" altLang="en-US" sz="2600">
                <a:solidFill>
                  <a:schemeClr val="bg1"/>
                </a:solidFill>
                <a:latin typeface="冬青黑体简体中文 W3" panose="020b0300000000000000" pitchFamily="34" charset="-122"/>
                <a:ea typeface="冬青黑体简体中文 W3" panose="020b0300000000000000" pitchFamily="34" charset="-122"/>
              </a:rPr>
              <a:t> 离、退休的</a:t>
            </a:r>
            <a:endParaRPr lang="en-US" altLang="zh-CN" sz="2600">
              <a:solidFill>
                <a:schemeClr val="bg1"/>
              </a:solidFill>
              <a:latin typeface="冬青黑体简体中文 W3" panose="020b0300000000000000" pitchFamily="34" charset="-122"/>
              <a:ea typeface="冬青黑体简体中文 W3" panose="020b0300000000000000" pitchFamily="34" charset="-122"/>
            </a:endParaRPr>
          </a:p>
          <a:p>
            <a:pPr marL="342900" indent="-342900">
              <a:lnSpc>
                <a:spcPct val="150000"/>
              </a:lnSpc>
              <a:buFont typeface="+mj-ea"/>
              <a:buAutoNum type="circleNumDbPlain"/>
            </a:pPr>
            <a:r>
              <a:rPr lang="zh-CN" altLang="en-US" sz="2600">
                <a:solidFill>
                  <a:schemeClr val="bg1"/>
                </a:solidFill>
                <a:latin typeface="冬青黑体简体中文 W3" panose="020b0300000000000000" pitchFamily="34" charset="-122"/>
                <a:ea typeface="冬青黑体简体中文 W3" panose="020b0300000000000000" pitchFamily="34" charset="-122"/>
              </a:rPr>
              <a:t> 农业户籍职工男满</a:t>
            </a:r>
            <a:r>
              <a:rPr lang="en-US" altLang="zh-CN" sz="2600">
                <a:solidFill>
                  <a:schemeClr val="bg1"/>
                </a:solidFill>
                <a:latin typeface="冬青黑体简体中文 W3" panose="020b0300000000000000" pitchFamily="34" charset="-122"/>
                <a:ea typeface="冬青黑体简体中文 W3" panose="020b0300000000000000" pitchFamily="34" charset="-122"/>
              </a:rPr>
              <a:t>60</a:t>
            </a:r>
            <a:r>
              <a:rPr lang="zh-CN" altLang="en-US" sz="2600">
                <a:solidFill>
                  <a:schemeClr val="bg1"/>
                </a:solidFill>
                <a:latin typeface="冬青黑体简体中文 W3" panose="020b0300000000000000" pitchFamily="34" charset="-122"/>
                <a:ea typeface="冬青黑体简体中文 W3" panose="020b0300000000000000" pitchFamily="34" charset="-122"/>
              </a:rPr>
              <a:t>周岁，女满</a:t>
            </a:r>
            <a:r>
              <a:rPr lang="en-US" altLang="zh-CN" sz="2600">
                <a:solidFill>
                  <a:schemeClr val="bg1"/>
                </a:solidFill>
                <a:latin typeface="冬青黑体简体中文 W3" panose="020b0300000000000000" pitchFamily="34" charset="-122"/>
                <a:ea typeface="冬青黑体简体中文 W3" panose="020b0300000000000000" pitchFamily="34" charset="-122"/>
              </a:rPr>
              <a:t>55</a:t>
            </a:r>
            <a:r>
              <a:rPr lang="zh-CN" altLang="en-US" sz="2600">
                <a:solidFill>
                  <a:schemeClr val="bg1"/>
                </a:solidFill>
                <a:latin typeface="冬青黑体简体中文 W3" panose="020b0300000000000000" pitchFamily="34" charset="-122"/>
                <a:ea typeface="冬青黑体简体中文 W3" panose="020b0300000000000000" pitchFamily="34" charset="-122"/>
              </a:rPr>
              <a:t>周岁</a:t>
            </a:r>
            <a:endParaRPr lang="en-US" altLang="zh-CN" sz="2600">
              <a:solidFill>
                <a:schemeClr val="bg1"/>
              </a:solidFill>
              <a:latin typeface="冬青黑体简体中文 W3" panose="020b0300000000000000" pitchFamily="34" charset="-122"/>
              <a:ea typeface="冬青黑体简体中文 W3" panose="020b0300000000000000" pitchFamily="34" charset="-122"/>
            </a:endParaRPr>
          </a:p>
        </p:txBody>
      </p:sp>
      <p:pic>
        <p:nvPicPr>
          <p:cNvPr id="13" name="图片 12"/>
          <p:cNvPicPr>
            <a:picLocks noChangeAspect="1"/>
          </p:cNvPicPr>
          <p:nvPr/>
        </p:nvPicPr>
        <p:blipFill>
          <a:blip r:embed="rId2"/>
          <a:stretch>
            <a:fillRect/>
          </a:stretch>
        </p:blipFill>
        <p:spPr>
          <a:xfrm>
            <a:off x="2227008" y="4161279"/>
            <a:ext cx="932726" cy="1343570"/>
          </a:xfrm>
          <a:prstGeom prst="rect">
            <a:avLst/>
          </a:prstGeom>
        </p:spPr>
      </p:pic>
      <p:sp>
        <p:nvSpPr>
          <p:cNvPr id="27" name="文本框 26"/>
          <p:cNvSpPr txBox="1"/>
          <p:nvPr/>
        </p:nvSpPr>
        <p:spPr>
          <a:xfrm>
            <a:off x="3514394" y="3847508"/>
            <a:ext cx="6890365" cy="1292662"/>
          </a:xfrm>
          <a:prstGeom prst="rect">
            <a:avLst/>
          </a:prstGeom>
          <a:noFill/>
        </p:spPr>
        <p:txBody>
          <a:bodyPr wrap="square" rtlCol="0">
            <a:spAutoFit/>
          </a:bodyPr>
          <a:lstStyle/>
          <a:p>
            <a:pPr>
              <a:lnSpc>
                <a:spcPct val="150000"/>
              </a:lnSpc>
            </a:pPr>
            <a:r>
              <a:rPr lang="zh-CN" altLang="en-US" sz="2600">
                <a:solidFill>
                  <a:schemeClr val="bg1"/>
                </a:solidFill>
                <a:latin typeface="冬青黑体简体中文 W3" panose="020b0300000000000000" pitchFamily="34" charset="-122"/>
                <a:ea typeface="冬青黑体简体中文 W3" panose="020b0300000000000000" pitchFamily="34" charset="-122"/>
              </a:rPr>
              <a:t>③ 到国外、港、澳、台地区定居的</a:t>
            </a:r>
            <a:endParaRPr lang="en-US" altLang="zh-CN" sz="2600">
              <a:solidFill>
                <a:schemeClr val="bg1"/>
              </a:solidFill>
              <a:latin typeface="冬青黑体简体中文 W3" panose="020b0300000000000000" pitchFamily="34" charset="-122"/>
              <a:ea typeface="冬青黑体简体中文 W3" panose="020b0300000000000000" pitchFamily="34" charset="-122"/>
            </a:endParaRPr>
          </a:p>
          <a:p>
            <a:pPr>
              <a:lnSpc>
                <a:spcPct val="150000"/>
              </a:lnSpc>
            </a:pPr>
            <a:r>
              <a:rPr lang="zh-CN" altLang="en-US" sz="2600">
                <a:solidFill>
                  <a:schemeClr val="bg1"/>
                </a:solidFill>
                <a:latin typeface="冬青黑体简体中文 W3" panose="020b0300000000000000" pitchFamily="34" charset="-122"/>
                <a:ea typeface="冬青黑体简体中文 W3" panose="020b0300000000000000" pitchFamily="34" charset="-122"/>
              </a:rPr>
              <a:t>④ 完全丧失劳动能力、大部分丧失劳动能力</a:t>
            </a:r>
            <a:endParaRPr lang="zh-CN" altLang="en-US" sz="2600">
              <a:solidFill>
                <a:schemeClr val="bg1"/>
              </a:solidFill>
              <a:latin typeface="冬青黑体简体中文 W3" panose="020b0300000000000000" pitchFamily="34" charset="-122"/>
              <a:ea typeface="冬青黑体简体中文 W3" panose="020b0300000000000000" pitchFamily="34" charset="-122"/>
            </a:endParaRPr>
          </a:p>
        </p:txBody>
      </p:sp>
      <p:sp>
        <p:nvSpPr>
          <p:cNvPr id="2" name="任意多边形 1"/>
          <p:cNvSpPr/>
          <p:nvPr/>
        </p:nvSpPr>
        <p:spPr>
          <a:xfrm flipH="1">
            <a:off x="-1" y="516197"/>
            <a:ext cx="2227009" cy="766917"/>
          </a:xfrm>
          <a:custGeom>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EB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2"/>
          <p:cNvSpPr txBox="1"/>
          <p:nvPr/>
        </p:nvSpPr>
        <p:spPr>
          <a:xfrm>
            <a:off x="1312610" y="516197"/>
            <a:ext cx="560439" cy="769441"/>
          </a:xfrm>
          <a:prstGeom prst="rect">
            <a:avLst/>
          </a:prstGeom>
          <a:noFill/>
        </p:spPr>
        <p:txBody>
          <a:bodyPr wrap="square" rtlCol="0">
            <a:spAutoFit/>
          </a:bodyPr>
          <a:lstStyle/>
          <a:p>
            <a:r>
              <a:rPr lang="en-US" altLang="zh-CN" sz="4400">
                <a:solidFill>
                  <a:srgbClr val="6DBFC3"/>
                </a:solidFill>
              </a:rPr>
              <a:t>6</a:t>
            </a:r>
            <a:endParaRPr lang="zh-CN" altLang="en-US" sz="4400">
              <a:solidFill>
                <a:srgbClr val="6DBFC3"/>
              </a:solidFill>
            </a:endParaRPr>
          </a:p>
        </p:txBody>
      </p:sp>
      <p:sp>
        <p:nvSpPr>
          <p:cNvPr id="6" name="文本框 5"/>
          <p:cNvSpPr txBox="1"/>
          <p:nvPr/>
        </p:nvSpPr>
        <p:spPr>
          <a:xfrm>
            <a:off x="3290228" y="877732"/>
            <a:ext cx="6740463" cy="1015663"/>
          </a:xfrm>
          <a:prstGeom prst="rect">
            <a:avLst/>
          </a:prstGeom>
          <a:noFill/>
        </p:spPr>
        <p:txBody>
          <a:bodyPr wrap="square" rtlCol="0">
            <a:spAutoFit/>
          </a:bodyPr>
          <a:lstStyle/>
          <a:p>
            <a:r>
              <a:rPr lang="zh-CN" altLang="en-US" sz="6000" b="1">
                <a:solidFill>
                  <a:schemeClr val="bg1"/>
                </a:solidFill>
                <a:latin typeface="冬青黑体简体中文 W3" panose="020b0300000000000000" pitchFamily="34" charset="-122"/>
                <a:ea typeface="冬青黑体简体中文 W3" panose="020b0300000000000000" pitchFamily="34" charset="-122"/>
              </a:rPr>
              <a:t>销户提取全部余额</a:t>
            </a:r>
            <a:endParaRPr lang="en-US" altLang="zh-CN" sz="6000" b="1">
              <a:solidFill>
                <a:schemeClr val="bg1"/>
              </a:solidFill>
              <a:latin typeface="冬青黑体简体中文 W3" panose="020b0300000000000000" pitchFamily="34" charset="-122"/>
              <a:ea typeface="冬青黑体简体中文 W3" panose="020b0300000000000000" pitchFamily="34" charset="-122"/>
            </a:endParaRPr>
          </a:p>
        </p:txBody>
      </p:sp>
      <p:cxnSp>
        <p:nvCxnSpPr>
          <p:cNvPr id="7" name="直接连接符 6"/>
          <p:cNvCxnSpPr/>
          <p:nvPr/>
        </p:nvCxnSpPr>
        <p:spPr>
          <a:xfrm>
            <a:off x="1592829" y="2105891"/>
            <a:ext cx="8895062"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8898780" y="2437592"/>
            <a:ext cx="1131911" cy="1057687"/>
            <a:chOff x="1592829" y="3713019"/>
            <a:chExt cx="1912534" cy="1787122"/>
          </a:xfrm>
        </p:grpSpPr>
        <p:pic>
          <p:nvPicPr>
            <p:cNvPr id="8" name="图片 7"/>
            <p:cNvPicPr>
              <a:picLocks noChangeAspect="1"/>
            </p:cNvPicPr>
            <p:nvPr/>
          </p:nvPicPr>
          <p:blipFill>
            <a:blip r:embed="rId3"/>
            <a:stretch>
              <a:fillRect/>
            </a:stretch>
          </p:blipFill>
          <p:spPr>
            <a:xfrm>
              <a:off x="1592829" y="3713019"/>
              <a:ext cx="1912534" cy="1787122"/>
            </a:xfrm>
            <a:prstGeom prst="rect">
              <a:avLst/>
            </a:prstGeom>
          </p:spPr>
        </p:pic>
        <p:sp>
          <p:nvSpPr>
            <p:cNvPr id="11" name="文本框 10"/>
            <p:cNvSpPr txBox="1"/>
            <p:nvPr/>
          </p:nvSpPr>
          <p:spPr>
            <a:xfrm>
              <a:off x="2177377" y="3949950"/>
              <a:ext cx="762000" cy="676046"/>
            </a:xfrm>
            <a:prstGeom prst="rect">
              <a:avLst/>
            </a:prstGeom>
            <a:noFill/>
          </p:spPr>
          <p:txBody>
            <a:bodyPr wrap="square" rtlCol="0">
              <a:spAutoFit/>
            </a:bodyPr>
            <a:lstStyle/>
            <a:p>
              <a:r>
                <a:rPr lang="zh-CN" altLang="en-US" sz="2000" b="1">
                  <a:solidFill>
                    <a:srgbClr val="70A349"/>
                  </a:solidFill>
                  <a:latin typeface="Microsoft YaHei UI" panose="020b0503020204020204" pitchFamily="34" charset="-122"/>
                  <a:ea typeface="Microsoft YaHei UI" panose="020b0503020204020204" pitchFamily="34" charset="-122"/>
                </a:rPr>
                <a:t>￥</a:t>
              </a:r>
              <a:endParaRPr lang="zh-CN" altLang="en-US" sz="2000" b="1">
                <a:solidFill>
                  <a:srgbClr val="70A349"/>
                </a:solidFill>
                <a:latin typeface="Microsoft YaHei UI" panose="020b0503020204020204" pitchFamily="34" charset="-122"/>
                <a:ea typeface="Microsoft YaHei UI" panose="020b0503020204020204" pitchFamily="34" charset="-122"/>
              </a:endParaRPr>
            </a:p>
          </p:txBody>
        </p:sp>
      </p:grpSp>
      <p:sp>
        <p:nvSpPr>
          <p:cNvPr id="15" name="矩形 14"/>
          <p:cNvSpPr/>
          <p:nvPr/>
        </p:nvSpPr>
        <p:spPr>
          <a:xfrm>
            <a:off x="3956282" y="5071601"/>
            <a:ext cx="6519734" cy="615105"/>
          </a:xfrm>
          <a:prstGeom prst="rect">
            <a:avLst/>
          </a:prstGeom>
        </p:spPr>
        <p:txBody>
          <a:bodyPr wrap="none">
            <a:spAutoFit/>
          </a:bodyPr>
          <a:lstStyle/>
          <a:p>
            <a:pPr>
              <a:lnSpc>
                <a:spcPct val="150000"/>
              </a:lnSpc>
            </a:pPr>
            <a:r>
              <a:rPr lang="zh-CN" altLang="en-US" sz="2600">
                <a:solidFill>
                  <a:schemeClr val="bg1"/>
                </a:solidFill>
                <a:latin typeface="冬青黑体简体中文 W3" panose="020b0300000000000000" pitchFamily="34" charset="-122"/>
                <a:ea typeface="冬青黑体简体中文 W3" panose="020b0300000000000000" pitchFamily="34" charset="-122"/>
              </a:rPr>
              <a:t>或重度残疾并与单位解除或终止劳动关系。</a:t>
            </a:r>
            <a:endParaRPr lang="zh-CN" altLang="en-US" sz="2600">
              <a:solidFill>
                <a:schemeClr val="bg1"/>
              </a:solidFill>
              <a:latin typeface="冬青黑体简体中文 W3" panose="020b0300000000000000" pitchFamily="34" charset="-122"/>
              <a:ea typeface="冬青黑体简体中文 W3" panose="020b0300000000000000" pitchFamily="34" charset="-122"/>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任意多边形 17"/>
          <p:cNvSpPr/>
          <p:nvPr/>
        </p:nvSpPr>
        <p:spPr>
          <a:xfrm flipH="1">
            <a:off x="-1" y="516197"/>
            <a:ext cx="2227009" cy="766917"/>
          </a:xfrm>
          <a:custGeom>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p:cNvSpPr txBox="1"/>
          <p:nvPr/>
        </p:nvSpPr>
        <p:spPr>
          <a:xfrm>
            <a:off x="1312610" y="516197"/>
            <a:ext cx="560439" cy="769441"/>
          </a:xfrm>
          <a:prstGeom prst="rect">
            <a:avLst/>
          </a:prstGeom>
          <a:noFill/>
        </p:spPr>
        <p:txBody>
          <a:bodyPr wrap="square" rtlCol="0">
            <a:spAutoFit/>
          </a:bodyPr>
          <a:lstStyle/>
          <a:p>
            <a:r>
              <a:rPr lang="en-US" altLang="zh-CN" sz="4400">
                <a:solidFill>
                  <a:schemeClr val="bg1"/>
                </a:solidFill>
              </a:rPr>
              <a:t>7</a:t>
            </a:r>
            <a:endParaRPr lang="zh-CN" altLang="en-US" sz="4400">
              <a:solidFill>
                <a:schemeClr val="bg1"/>
              </a:solidFill>
            </a:endParaRPr>
          </a:p>
        </p:txBody>
      </p:sp>
      <p:sp>
        <p:nvSpPr>
          <p:cNvPr id="8" name="文本框 7"/>
          <p:cNvSpPr txBox="1"/>
          <p:nvPr/>
        </p:nvSpPr>
        <p:spPr>
          <a:xfrm>
            <a:off x="1030373" y="2318388"/>
            <a:ext cx="11203188" cy="2123658"/>
          </a:xfrm>
          <a:prstGeom prst="rect">
            <a:avLst/>
          </a:prstGeom>
          <a:noFill/>
        </p:spPr>
        <p:txBody>
          <a:bodyPr wrap="square" rtlCol="0">
            <a:spAutoFit/>
          </a:bodyPr>
          <a:lstStyle/>
          <a:p>
            <a:pPr>
              <a:lnSpc>
                <a:spcPct val="150000"/>
              </a:lnSpc>
            </a:pPr>
            <a:r>
              <a:rPr lang="zh-CN" altLang="en-US" sz="2200">
                <a:solidFill>
                  <a:schemeClr val="bg1"/>
                </a:solidFill>
                <a:latin typeface="冬青黑体简体中文 W3" panose="020b0300000000000000" pitchFamily="34" charset="-122"/>
                <a:ea typeface="冬青黑体简体中文 W3" panose="020b0300000000000000" pitchFamily="34" charset="-122"/>
              </a:rPr>
              <a:t>⑤ 领取失业保险金的</a:t>
            </a:r>
            <a:endParaRPr lang="en-US" altLang="zh-CN" sz="2200">
              <a:solidFill>
                <a:schemeClr val="bg1"/>
              </a:solidFill>
              <a:latin typeface="冬青黑体简体中文 W3" panose="020b0300000000000000" pitchFamily="34" charset="-122"/>
              <a:ea typeface="冬青黑体简体中文 W3" panose="020b0300000000000000" pitchFamily="34" charset="-122"/>
            </a:endParaRPr>
          </a:p>
          <a:p>
            <a:pPr>
              <a:lnSpc>
                <a:spcPct val="150000"/>
              </a:lnSpc>
            </a:pPr>
            <a:r>
              <a:rPr lang="zh-CN" altLang="en-US" sz="2200">
                <a:solidFill>
                  <a:schemeClr val="bg1"/>
                </a:solidFill>
                <a:latin typeface="冬青黑体简体中文 W3" panose="020b0300000000000000" pitchFamily="34" charset="-122"/>
                <a:ea typeface="冬青黑体简体中文 W3" panose="020b0300000000000000" pitchFamily="34" charset="-122"/>
              </a:rPr>
              <a:t>⑥ 被判处刑罚、户口迁出本市、非本市户口职工与所在单位解除或终止劳动关系</a:t>
            </a:r>
            <a:endParaRPr lang="en-US" altLang="zh-CN" sz="2200">
              <a:solidFill>
                <a:schemeClr val="bg1"/>
              </a:solidFill>
              <a:latin typeface="冬青黑体简体中文 W3" panose="020b0300000000000000" pitchFamily="34" charset="-122"/>
              <a:ea typeface="冬青黑体简体中文 W3" panose="020b0300000000000000" pitchFamily="34" charset="-122"/>
            </a:endParaRPr>
          </a:p>
          <a:p>
            <a:pPr>
              <a:lnSpc>
                <a:spcPct val="150000"/>
              </a:lnSpc>
            </a:pPr>
            <a:r>
              <a:rPr lang="zh-CN" altLang="en-US" sz="2200">
                <a:solidFill>
                  <a:schemeClr val="bg1"/>
                </a:solidFill>
                <a:latin typeface="冬青黑体简体中文 W3" panose="020b0300000000000000" pitchFamily="34" charset="-122"/>
                <a:ea typeface="冬青黑体简体中文 W3" panose="020b0300000000000000" pitchFamily="34" charset="-122"/>
              </a:rPr>
              <a:t>⑦ 公积金账户转入集中封存户满两年或与原单位终止劳动关系满两年的</a:t>
            </a:r>
            <a:endParaRPr lang="en-US" altLang="zh-CN" sz="2200">
              <a:solidFill>
                <a:schemeClr val="bg1"/>
              </a:solidFill>
              <a:latin typeface="冬青黑体简体中文 W3" panose="020b0300000000000000" pitchFamily="34" charset="-122"/>
              <a:ea typeface="冬青黑体简体中文 W3" panose="020b0300000000000000" pitchFamily="34" charset="-122"/>
            </a:endParaRPr>
          </a:p>
          <a:p>
            <a:pPr>
              <a:lnSpc>
                <a:spcPct val="150000"/>
              </a:lnSpc>
            </a:pPr>
            <a:r>
              <a:rPr lang="zh-CN" altLang="en-US" sz="2200">
                <a:solidFill>
                  <a:schemeClr val="bg1"/>
                </a:solidFill>
                <a:latin typeface="冬青黑体简体中文 W3" panose="020b0300000000000000" pitchFamily="34" charset="-122"/>
                <a:ea typeface="冬青黑体简体中文 W3" panose="020b0300000000000000" pitchFamily="34" charset="-122"/>
              </a:rPr>
              <a:t>⑧ 到本市行政区域外工作并在当地建立和缴存住房公积金的</a:t>
            </a:r>
            <a:endParaRPr lang="zh-CN" altLang="en-US" sz="2200">
              <a:solidFill>
                <a:schemeClr val="bg1"/>
              </a:solidFill>
              <a:latin typeface="冬青黑体简体中文 W3" panose="020b0300000000000000" pitchFamily="34" charset="-122"/>
              <a:ea typeface="冬青黑体简体中文 W3" panose="020b0300000000000000" pitchFamily="34" charset="-122"/>
            </a:endParaRPr>
          </a:p>
        </p:txBody>
      </p:sp>
      <p:sp>
        <p:nvSpPr>
          <p:cNvPr id="9" name="文本框 8"/>
          <p:cNvSpPr txBox="1"/>
          <p:nvPr/>
        </p:nvSpPr>
        <p:spPr>
          <a:xfrm>
            <a:off x="3290228" y="877732"/>
            <a:ext cx="6740463" cy="1015663"/>
          </a:xfrm>
          <a:prstGeom prst="rect">
            <a:avLst/>
          </a:prstGeom>
          <a:noFill/>
        </p:spPr>
        <p:txBody>
          <a:bodyPr wrap="square" rtlCol="0">
            <a:spAutoFit/>
          </a:bodyPr>
          <a:lstStyle/>
          <a:p>
            <a:r>
              <a:rPr lang="zh-CN" altLang="en-US" sz="6000" b="1">
                <a:solidFill>
                  <a:schemeClr val="bg1"/>
                </a:solidFill>
                <a:latin typeface="冬青黑体简体中文 W3" panose="020b0300000000000000" pitchFamily="34" charset="-122"/>
                <a:ea typeface="冬青黑体简体中文 W3" panose="020b0300000000000000" pitchFamily="34" charset="-122"/>
              </a:rPr>
              <a:t>销户提取全部余额</a:t>
            </a:r>
            <a:endParaRPr lang="en-US" altLang="zh-CN" sz="6000" b="1">
              <a:solidFill>
                <a:schemeClr val="bg1"/>
              </a:solidFill>
              <a:latin typeface="冬青黑体简体中文 W3" panose="020b0300000000000000" pitchFamily="34" charset="-122"/>
              <a:ea typeface="冬青黑体简体中文 W3" panose="020b0300000000000000" pitchFamily="34" charset="-122"/>
            </a:endParaRPr>
          </a:p>
        </p:txBody>
      </p:sp>
      <p:cxnSp>
        <p:nvCxnSpPr>
          <p:cNvPr id="10" name="直接连接符 9"/>
          <p:cNvCxnSpPr/>
          <p:nvPr/>
        </p:nvCxnSpPr>
        <p:spPr>
          <a:xfrm>
            <a:off x="1071938" y="2105891"/>
            <a:ext cx="10069427"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5392" name="组合 5391"/>
          <p:cNvGrpSpPr/>
          <p:nvPr/>
        </p:nvGrpSpPr>
        <p:grpSpPr>
          <a:xfrm>
            <a:off x="1071938" y="4692120"/>
            <a:ext cx="10025393" cy="1452096"/>
            <a:chOff x="1071938" y="4654542"/>
            <a:chExt cx="10025393" cy="1452096"/>
          </a:xfrm>
        </p:grpSpPr>
        <p:sp>
          <p:nvSpPr>
            <p:cNvPr id="490" name="Freeform 190"/>
            <p:cNvSpPr/>
            <p:nvPr/>
          </p:nvSpPr>
          <p:spPr bwMode="auto">
            <a:xfrm>
              <a:off x="1613620" y="4857516"/>
              <a:ext cx="683649" cy="1228797"/>
            </a:xfrm>
            <a:custGeom>
              <a:gdLst>
                <a:gd name="T0" fmla="*/ 665 w 665"/>
                <a:gd name="T1" fmla="*/ 1572 h 1572"/>
                <a:gd name="T2" fmla="*/ 0 w 665"/>
                <a:gd name="T3" fmla="*/ 1572 h 1572"/>
                <a:gd name="T4" fmla="*/ 0 w 665"/>
                <a:gd name="T5" fmla="*/ 246 h 1572"/>
                <a:gd name="T6" fmla="*/ 135 w 665"/>
                <a:gd name="T7" fmla="*/ 0 h 1572"/>
                <a:gd name="T8" fmla="*/ 525 w 665"/>
                <a:gd name="T9" fmla="*/ 0 h 1572"/>
                <a:gd name="T10" fmla="*/ 665 w 665"/>
                <a:gd name="T11" fmla="*/ 246 h 1572"/>
                <a:gd name="T12" fmla="*/ 665 w 665"/>
                <a:gd name="T13" fmla="*/ 1572 h 1572"/>
              </a:gdLst>
              <a:cxnLst>
                <a:cxn ang="0">
                  <a:pos x="T0" y="T1"/>
                </a:cxn>
                <a:cxn ang="0">
                  <a:pos x="T2" y="T3"/>
                </a:cxn>
                <a:cxn ang="0">
                  <a:pos x="T4" y="T5"/>
                </a:cxn>
                <a:cxn ang="0">
                  <a:pos x="T6" y="T7"/>
                </a:cxn>
                <a:cxn ang="0">
                  <a:pos x="T8" y="T9"/>
                </a:cxn>
                <a:cxn ang="0">
                  <a:pos x="T10" y="T11"/>
                </a:cxn>
                <a:cxn ang="0">
                  <a:pos x="T12" y="T13"/>
                </a:cxn>
              </a:cxnLst>
              <a:rect l="0" t="0" r="r" b="b"/>
              <a:pathLst>
                <a:path w="665" h="1572">
                  <a:moveTo>
                    <a:pt x="665" y="1572"/>
                  </a:moveTo>
                  <a:lnTo>
                    <a:pt x="0" y="1572"/>
                  </a:lnTo>
                  <a:lnTo>
                    <a:pt x="0" y="246"/>
                  </a:lnTo>
                  <a:lnTo>
                    <a:pt x="135" y="0"/>
                  </a:lnTo>
                  <a:lnTo>
                    <a:pt x="525" y="0"/>
                  </a:lnTo>
                  <a:lnTo>
                    <a:pt x="665" y="246"/>
                  </a:lnTo>
                  <a:lnTo>
                    <a:pt x="665" y="1572"/>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514" name="Freeform 207"/>
            <p:cNvSpPr/>
            <p:nvPr/>
          </p:nvSpPr>
          <p:spPr bwMode="auto">
            <a:xfrm>
              <a:off x="1226555" y="4960397"/>
              <a:ext cx="536944" cy="988041"/>
            </a:xfrm>
            <a:custGeom>
              <a:gdLst>
                <a:gd name="T0" fmla="*/ 664 w 664"/>
                <a:gd name="T1" fmla="*/ 1264 h 1264"/>
                <a:gd name="T2" fmla="*/ 0 w 664"/>
                <a:gd name="T3" fmla="*/ 1264 h 1264"/>
                <a:gd name="T4" fmla="*/ 0 w 664"/>
                <a:gd name="T5" fmla="*/ 450 h 1264"/>
                <a:gd name="T6" fmla="*/ 331 w 664"/>
                <a:gd name="T7" fmla="*/ 0 h 1264"/>
                <a:gd name="T8" fmla="*/ 664 w 664"/>
                <a:gd name="T9" fmla="*/ 450 h 1264"/>
                <a:gd name="T10" fmla="*/ 664 w 664"/>
                <a:gd name="T11" fmla="*/ 1264 h 1264"/>
              </a:gdLst>
              <a:cxnLst>
                <a:cxn ang="0">
                  <a:pos x="T0" y="T1"/>
                </a:cxn>
                <a:cxn ang="0">
                  <a:pos x="T2" y="T3"/>
                </a:cxn>
                <a:cxn ang="0">
                  <a:pos x="T4" y="T5"/>
                </a:cxn>
                <a:cxn ang="0">
                  <a:pos x="T6" y="T7"/>
                </a:cxn>
                <a:cxn ang="0">
                  <a:pos x="T8" y="T9"/>
                </a:cxn>
                <a:cxn ang="0">
                  <a:pos x="T10" y="T11"/>
                </a:cxn>
              </a:cxnLst>
              <a:rect l="0" t="0" r="r" b="b"/>
              <a:pathLst>
                <a:path w="664" h="1264">
                  <a:moveTo>
                    <a:pt x="664" y="1264"/>
                  </a:moveTo>
                  <a:lnTo>
                    <a:pt x="0" y="1264"/>
                  </a:lnTo>
                  <a:lnTo>
                    <a:pt x="0" y="450"/>
                  </a:lnTo>
                  <a:lnTo>
                    <a:pt x="331" y="0"/>
                  </a:lnTo>
                  <a:lnTo>
                    <a:pt x="664" y="450"/>
                  </a:lnTo>
                  <a:lnTo>
                    <a:pt x="664" y="1264"/>
                  </a:lnTo>
                  <a:close/>
                </a:path>
              </a:pathLst>
            </a:custGeom>
            <a:solidFill>
              <a:srgbClr val="4FDDDA"/>
            </a:solidFill>
            <a:ln w="9525">
              <a:noFill/>
              <a:round/>
            </a:ln>
          </p:spPr>
          <p:txBody>
            <a:bodyPr vert="horz" wrap="square" lIns="91440" tIns="45720" rIns="91440" bIns="45720" numCol="1" anchor="t" anchorCtr="0" compatLnSpc="1"/>
            <a:lstStyle/>
            <a:p>
              <a:endParaRPr lang="zh-CN" altLang="en-US"/>
            </a:p>
          </p:txBody>
        </p:sp>
        <p:sp>
          <p:nvSpPr>
            <p:cNvPr id="5188" name="Rectangle 13"/>
            <p:cNvSpPr>
              <a:spLocks noChangeArrowheads="1"/>
            </p:cNvSpPr>
            <p:nvPr/>
          </p:nvSpPr>
          <p:spPr bwMode="auto">
            <a:xfrm>
              <a:off x="10183399" y="5124069"/>
              <a:ext cx="656921" cy="84343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1" name="Freeform 16"/>
            <p:cNvSpPr/>
            <p:nvPr/>
          </p:nvSpPr>
          <p:spPr bwMode="auto">
            <a:xfrm>
              <a:off x="10183399" y="4787166"/>
              <a:ext cx="656921" cy="1180333"/>
            </a:xfrm>
            <a:custGeom>
              <a:gdLst>
                <a:gd name="T0" fmla="*/ 378 w 639"/>
                <a:gd name="T1" fmla="*/ 206 h 1510"/>
                <a:gd name="T2" fmla="*/ 378 w 639"/>
                <a:gd name="T3" fmla="*/ 99 h 1510"/>
                <a:gd name="T4" fmla="*/ 639 w 639"/>
                <a:gd name="T5" fmla="*/ 99 h 1510"/>
                <a:gd name="T6" fmla="*/ 639 w 639"/>
                <a:gd name="T7" fmla="*/ 0 h 1510"/>
                <a:gd name="T8" fmla="*/ 0 w 639"/>
                <a:gd name="T9" fmla="*/ 0 h 1510"/>
                <a:gd name="T10" fmla="*/ 0 w 639"/>
                <a:gd name="T11" fmla="*/ 99 h 1510"/>
                <a:gd name="T12" fmla="*/ 262 w 639"/>
                <a:gd name="T13" fmla="*/ 99 h 1510"/>
                <a:gd name="T14" fmla="*/ 262 w 639"/>
                <a:gd name="T15" fmla="*/ 206 h 1510"/>
                <a:gd name="T16" fmla="*/ 0 w 639"/>
                <a:gd name="T17" fmla="*/ 206 h 1510"/>
                <a:gd name="T18" fmla="*/ 0 w 639"/>
                <a:gd name="T19" fmla="*/ 346 h 1510"/>
                <a:gd name="T20" fmla="*/ 262 w 639"/>
                <a:gd name="T21" fmla="*/ 346 h 1510"/>
                <a:gd name="T22" fmla="*/ 262 w 639"/>
                <a:gd name="T23" fmla="*/ 452 h 1510"/>
                <a:gd name="T24" fmla="*/ 0 w 639"/>
                <a:gd name="T25" fmla="*/ 452 h 1510"/>
                <a:gd name="T26" fmla="*/ 0 w 639"/>
                <a:gd name="T27" fmla="*/ 592 h 1510"/>
                <a:gd name="T28" fmla="*/ 262 w 639"/>
                <a:gd name="T29" fmla="*/ 592 h 1510"/>
                <a:gd name="T30" fmla="*/ 262 w 639"/>
                <a:gd name="T31" fmla="*/ 698 h 1510"/>
                <a:gd name="T32" fmla="*/ 0 w 639"/>
                <a:gd name="T33" fmla="*/ 698 h 1510"/>
                <a:gd name="T34" fmla="*/ 0 w 639"/>
                <a:gd name="T35" fmla="*/ 838 h 1510"/>
                <a:gd name="T36" fmla="*/ 262 w 639"/>
                <a:gd name="T37" fmla="*/ 838 h 1510"/>
                <a:gd name="T38" fmla="*/ 262 w 639"/>
                <a:gd name="T39" fmla="*/ 945 h 1510"/>
                <a:gd name="T40" fmla="*/ 0 w 639"/>
                <a:gd name="T41" fmla="*/ 945 h 1510"/>
                <a:gd name="T42" fmla="*/ 0 w 639"/>
                <a:gd name="T43" fmla="*/ 1084 h 1510"/>
                <a:gd name="T44" fmla="*/ 262 w 639"/>
                <a:gd name="T45" fmla="*/ 1084 h 1510"/>
                <a:gd name="T46" fmla="*/ 262 w 639"/>
                <a:gd name="T47" fmla="*/ 1188 h 1510"/>
                <a:gd name="T48" fmla="*/ 0 w 639"/>
                <a:gd name="T49" fmla="*/ 1188 h 1510"/>
                <a:gd name="T50" fmla="*/ 0 w 639"/>
                <a:gd name="T51" fmla="*/ 1331 h 1510"/>
                <a:gd name="T52" fmla="*/ 262 w 639"/>
                <a:gd name="T53" fmla="*/ 1331 h 1510"/>
                <a:gd name="T54" fmla="*/ 262 w 639"/>
                <a:gd name="T55" fmla="*/ 1435 h 1510"/>
                <a:gd name="T56" fmla="*/ 0 w 639"/>
                <a:gd name="T57" fmla="*/ 1435 h 1510"/>
                <a:gd name="T58" fmla="*/ 0 w 639"/>
                <a:gd name="T59" fmla="*/ 1510 h 1510"/>
                <a:gd name="T60" fmla="*/ 639 w 639"/>
                <a:gd name="T61" fmla="*/ 1510 h 1510"/>
                <a:gd name="T62" fmla="*/ 639 w 639"/>
                <a:gd name="T63" fmla="*/ 1435 h 1510"/>
                <a:gd name="T64" fmla="*/ 378 w 639"/>
                <a:gd name="T65" fmla="*/ 1435 h 1510"/>
                <a:gd name="T66" fmla="*/ 378 w 639"/>
                <a:gd name="T67" fmla="*/ 1331 h 1510"/>
                <a:gd name="T68" fmla="*/ 639 w 639"/>
                <a:gd name="T69" fmla="*/ 1331 h 1510"/>
                <a:gd name="T70" fmla="*/ 639 w 639"/>
                <a:gd name="T71" fmla="*/ 1188 h 1510"/>
                <a:gd name="T72" fmla="*/ 378 w 639"/>
                <a:gd name="T73" fmla="*/ 1188 h 1510"/>
                <a:gd name="T74" fmla="*/ 378 w 639"/>
                <a:gd name="T75" fmla="*/ 1084 h 1510"/>
                <a:gd name="T76" fmla="*/ 639 w 639"/>
                <a:gd name="T77" fmla="*/ 1084 h 1510"/>
                <a:gd name="T78" fmla="*/ 639 w 639"/>
                <a:gd name="T79" fmla="*/ 945 h 1510"/>
                <a:gd name="T80" fmla="*/ 378 w 639"/>
                <a:gd name="T81" fmla="*/ 945 h 1510"/>
                <a:gd name="T82" fmla="*/ 378 w 639"/>
                <a:gd name="T83" fmla="*/ 838 h 1510"/>
                <a:gd name="T84" fmla="*/ 639 w 639"/>
                <a:gd name="T85" fmla="*/ 838 h 1510"/>
                <a:gd name="T86" fmla="*/ 639 w 639"/>
                <a:gd name="T87" fmla="*/ 698 h 1510"/>
                <a:gd name="T88" fmla="*/ 378 w 639"/>
                <a:gd name="T89" fmla="*/ 698 h 1510"/>
                <a:gd name="T90" fmla="*/ 378 w 639"/>
                <a:gd name="T91" fmla="*/ 592 h 1510"/>
                <a:gd name="T92" fmla="*/ 639 w 639"/>
                <a:gd name="T93" fmla="*/ 592 h 1510"/>
                <a:gd name="T94" fmla="*/ 639 w 639"/>
                <a:gd name="T95" fmla="*/ 452 h 1510"/>
                <a:gd name="T96" fmla="*/ 378 w 639"/>
                <a:gd name="T97" fmla="*/ 452 h 1510"/>
                <a:gd name="T98" fmla="*/ 378 w 639"/>
                <a:gd name="T99" fmla="*/ 346 h 1510"/>
                <a:gd name="T100" fmla="*/ 639 w 639"/>
                <a:gd name="T101" fmla="*/ 346 h 1510"/>
                <a:gd name="T102" fmla="*/ 639 w 639"/>
                <a:gd name="T103" fmla="*/ 206 h 1510"/>
                <a:gd name="T104" fmla="*/ 378 w 639"/>
                <a:gd name="T105" fmla="*/ 206 h 1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9" h="1510">
                  <a:moveTo>
                    <a:pt x="378" y="206"/>
                  </a:moveTo>
                  <a:lnTo>
                    <a:pt x="378" y="99"/>
                  </a:lnTo>
                  <a:lnTo>
                    <a:pt x="639" y="99"/>
                  </a:lnTo>
                  <a:lnTo>
                    <a:pt x="639" y="0"/>
                  </a:lnTo>
                  <a:lnTo>
                    <a:pt x="0" y="0"/>
                  </a:lnTo>
                  <a:lnTo>
                    <a:pt x="0" y="99"/>
                  </a:lnTo>
                  <a:lnTo>
                    <a:pt x="262" y="99"/>
                  </a:lnTo>
                  <a:lnTo>
                    <a:pt x="262" y="206"/>
                  </a:lnTo>
                  <a:lnTo>
                    <a:pt x="0" y="206"/>
                  </a:lnTo>
                  <a:lnTo>
                    <a:pt x="0" y="346"/>
                  </a:lnTo>
                  <a:lnTo>
                    <a:pt x="262" y="346"/>
                  </a:lnTo>
                  <a:lnTo>
                    <a:pt x="262" y="452"/>
                  </a:lnTo>
                  <a:lnTo>
                    <a:pt x="0" y="452"/>
                  </a:lnTo>
                  <a:lnTo>
                    <a:pt x="0" y="592"/>
                  </a:lnTo>
                  <a:lnTo>
                    <a:pt x="262" y="592"/>
                  </a:lnTo>
                  <a:lnTo>
                    <a:pt x="262" y="698"/>
                  </a:lnTo>
                  <a:lnTo>
                    <a:pt x="0" y="698"/>
                  </a:lnTo>
                  <a:lnTo>
                    <a:pt x="0" y="838"/>
                  </a:lnTo>
                  <a:lnTo>
                    <a:pt x="262" y="838"/>
                  </a:lnTo>
                  <a:lnTo>
                    <a:pt x="262" y="945"/>
                  </a:lnTo>
                  <a:lnTo>
                    <a:pt x="0" y="945"/>
                  </a:lnTo>
                  <a:lnTo>
                    <a:pt x="0" y="1084"/>
                  </a:lnTo>
                  <a:lnTo>
                    <a:pt x="262" y="1084"/>
                  </a:lnTo>
                  <a:lnTo>
                    <a:pt x="262" y="1188"/>
                  </a:lnTo>
                  <a:lnTo>
                    <a:pt x="0" y="1188"/>
                  </a:lnTo>
                  <a:lnTo>
                    <a:pt x="0" y="1331"/>
                  </a:lnTo>
                  <a:lnTo>
                    <a:pt x="262" y="1331"/>
                  </a:lnTo>
                  <a:lnTo>
                    <a:pt x="262" y="1435"/>
                  </a:lnTo>
                  <a:lnTo>
                    <a:pt x="0" y="1435"/>
                  </a:lnTo>
                  <a:lnTo>
                    <a:pt x="0" y="1510"/>
                  </a:lnTo>
                  <a:lnTo>
                    <a:pt x="639" y="1510"/>
                  </a:lnTo>
                  <a:lnTo>
                    <a:pt x="639" y="1435"/>
                  </a:lnTo>
                  <a:lnTo>
                    <a:pt x="378" y="1435"/>
                  </a:lnTo>
                  <a:lnTo>
                    <a:pt x="378" y="1331"/>
                  </a:lnTo>
                  <a:lnTo>
                    <a:pt x="639" y="1331"/>
                  </a:lnTo>
                  <a:lnTo>
                    <a:pt x="639" y="1188"/>
                  </a:lnTo>
                  <a:lnTo>
                    <a:pt x="378" y="1188"/>
                  </a:lnTo>
                  <a:lnTo>
                    <a:pt x="378" y="1084"/>
                  </a:lnTo>
                  <a:lnTo>
                    <a:pt x="639" y="1084"/>
                  </a:lnTo>
                  <a:lnTo>
                    <a:pt x="639" y="945"/>
                  </a:lnTo>
                  <a:lnTo>
                    <a:pt x="378" y="945"/>
                  </a:lnTo>
                  <a:lnTo>
                    <a:pt x="378" y="838"/>
                  </a:lnTo>
                  <a:lnTo>
                    <a:pt x="639" y="838"/>
                  </a:lnTo>
                  <a:lnTo>
                    <a:pt x="639" y="698"/>
                  </a:lnTo>
                  <a:lnTo>
                    <a:pt x="378" y="698"/>
                  </a:lnTo>
                  <a:lnTo>
                    <a:pt x="378" y="592"/>
                  </a:lnTo>
                  <a:lnTo>
                    <a:pt x="639" y="592"/>
                  </a:lnTo>
                  <a:lnTo>
                    <a:pt x="639" y="452"/>
                  </a:lnTo>
                  <a:lnTo>
                    <a:pt x="378" y="452"/>
                  </a:lnTo>
                  <a:lnTo>
                    <a:pt x="378" y="346"/>
                  </a:lnTo>
                  <a:lnTo>
                    <a:pt x="639" y="346"/>
                  </a:lnTo>
                  <a:lnTo>
                    <a:pt x="639" y="206"/>
                  </a:lnTo>
                  <a:lnTo>
                    <a:pt x="378" y="206"/>
                  </a:lnTo>
                  <a:close/>
                </a:path>
              </a:pathLst>
            </a:custGeom>
            <a:solidFill>
              <a:srgbClr val="FF5B45"/>
            </a:solidFill>
            <a:ln w="9525">
              <a:noFill/>
              <a:round/>
            </a:ln>
          </p:spPr>
          <p:txBody>
            <a:bodyPr vert="horz" wrap="square" lIns="91440" tIns="45720" rIns="91440" bIns="45720" numCol="1" anchor="t" anchorCtr="0" compatLnSpc="1"/>
            <a:lstStyle/>
            <a:p>
              <a:endParaRPr lang="zh-CN" altLang="en-US"/>
            </a:p>
          </p:txBody>
        </p:sp>
        <p:sp>
          <p:nvSpPr>
            <p:cNvPr id="5192" name="Rectangle 17"/>
            <p:cNvSpPr>
              <a:spLocks noChangeArrowheads="1"/>
            </p:cNvSpPr>
            <p:nvPr/>
          </p:nvSpPr>
          <p:spPr bwMode="auto">
            <a:xfrm>
              <a:off x="10183399" y="4864552"/>
              <a:ext cx="269348" cy="83639"/>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3" name="Rectangle 18"/>
            <p:cNvSpPr>
              <a:spLocks noChangeArrowheads="1"/>
            </p:cNvSpPr>
            <p:nvPr/>
          </p:nvSpPr>
          <p:spPr bwMode="auto">
            <a:xfrm>
              <a:off x="10572000" y="4864552"/>
              <a:ext cx="268320" cy="83639"/>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4" name="Rectangle 19"/>
            <p:cNvSpPr>
              <a:spLocks noChangeArrowheads="1"/>
            </p:cNvSpPr>
            <p:nvPr/>
          </p:nvSpPr>
          <p:spPr bwMode="auto">
            <a:xfrm>
              <a:off x="10183399" y="5057626"/>
              <a:ext cx="269348"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5" name="Rectangle 20"/>
            <p:cNvSpPr>
              <a:spLocks noChangeArrowheads="1"/>
            </p:cNvSpPr>
            <p:nvPr/>
          </p:nvSpPr>
          <p:spPr bwMode="auto">
            <a:xfrm>
              <a:off x="10572000" y="5057626"/>
              <a:ext cx="268320"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6" name="Rectangle 21"/>
            <p:cNvSpPr>
              <a:spLocks noChangeArrowheads="1"/>
            </p:cNvSpPr>
            <p:nvPr/>
          </p:nvSpPr>
          <p:spPr bwMode="auto">
            <a:xfrm>
              <a:off x="10183399" y="5249919"/>
              <a:ext cx="269348"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7" name="Rectangle 22"/>
            <p:cNvSpPr>
              <a:spLocks noChangeArrowheads="1"/>
            </p:cNvSpPr>
            <p:nvPr/>
          </p:nvSpPr>
          <p:spPr bwMode="auto">
            <a:xfrm>
              <a:off x="10572000" y="5249919"/>
              <a:ext cx="268320"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8" name="Rectangle 23"/>
            <p:cNvSpPr>
              <a:spLocks noChangeArrowheads="1"/>
            </p:cNvSpPr>
            <p:nvPr/>
          </p:nvSpPr>
          <p:spPr bwMode="auto">
            <a:xfrm>
              <a:off x="10183399" y="5442212"/>
              <a:ext cx="269348" cy="83639"/>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9" name="Rectangle 24"/>
            <p:cNvSpPr>
              <a:spLocks noChangeArrowheads="1"/>
            </p:cNvSpPr>
            <p:nvPr/>
          </p:nvSpPr>
          <p:spPr bwMode="auto">
            <a:xfrm>
              <a:off x="10572000" y="5442212"/>
              <a:ext cx="268320" cy="83639"/>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200" name="Rectangle 25"/>
            <p:cNvSpPr>
              <a:spLocks noChangeArrowheads="1"/>
            </p:cNvSpPr>
            <p:nvPr/>
          </p:nvSpPr>
          <p:spPr bwMode="auto">
            <a:xfrm>
              <a:off x="10183399" y="5634505"/>
              <a:ext cx="269348" cy="81295"/>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201" name="Rectangle 26"/>
            <p:cNvSpPr>
              <a:spLocks noChangeArrowheads="1"/>
            </p:cNvSpPr>
            <p:nvPr/>
          </p:nvSpPr>
          <p:spPr bwMode="auto">
            <a:xfrm>
              <a:off x="10572000" y="5634505"/>
              <a:ext cx="268320" cy="81295"/>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202" name="Rectangle 27"/>
            <p:cNvSpPr>
              <a:spLocks noChangeArrowheads="1"/>
            </p:cNvSpPr>
            <p:nvPr/>
          </p:nvSpPr>
          <p:spPr bwMode="auto">
            <a:xfrm>
              <a:off x="10183399" y="5815854"/>
              <a:ext cx="284768" cy="10787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203" name="Rectangle 28"/>
            <p:cNvSpPr>
              <a:spLocks noChangeArrowheads="1"/>
            </p:cNvSpPr>
            <p:nvPr/>
          </p:nvSpPr>
          <p:spPr bwMode="auto">
            <a:xfrm>
              <a:off x="10545271" y="5803347"/>
              <a:ext cx="295049" cy="131322"/>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210" name="Rectangle 35"/>
            <p:cNvSpPr>
              <a:spLocks noChangeArrowheads="1"/>
            </p:cNvSpPr>
            <p:nvPr/>
          </p:nvSpPr>
          <p:spPr bwMode="auto">
            <a:xfrm>
              <a:off x="9461712" y="5297601"/>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211" name="Rectangle 36"/>
            <p:cNvSpPr>
              <a:spLocks noChangeArrowheads="1"/>
            </p:cNvSpPr>
            <p:nvPr/>
          </p:nvSpPr>
          <p:spPr bwMode="auto">
            <a:xfrm>
              <a:off x="9461712" y="5507091"/>
              <a:ext cx="490377" cy="60971"/>
            </a:xfrm>
            <a:prstGeom prst="rect">
              <a:avLst/>
            </a:prstGeom>
            <a:solidFill>
              <a:srgbClr val="FFFFFF"/>
            </a:solidFill>
            <a:ln w="9525">
              <a:noFill/>
              <a:miter lim="800000"/>
            </a:ln>
          </p:spPr>
          <p:txBody>
            <a:bodyPr vert="horz" wrap="square" lIns="91440" tIns="45720" rIns="91440" bIns="45720" numCol="1" anchor="t" anchorCtr="0" compatLnSpc="1"/>
            <a:lstStyle/>
            <a:p>
              <a:endParaRPr lang="zh-CN" altLang="en-US"/>
            </a:p>
          </p:txBody>
        </p:sp>
        <p:sp>
          <p:nvSpPr>
            <p:cNvPr id="5212" name="Rectangle 37"/>
            <p:cNvSpPr>
              <a:spLocks noChangeArrowheads="1"/>
            </p:cNvSpPr>
            <p:nvPr/>
          </p:nvSpPr>
          <p:spPr bwMode="auto">
            <a:xfrm>
              <a:off x="9461712" y="5714236"/>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219" name="Rectangle 44"/>
            <p:cNvSpPr>
              <a:spLocks noChangeArrowheads="1"/>
            </p:cNvSpPr>
            <p:nvPr/>
          </p:nvSpPr>
          <p:spPr bwMode="auto">
            <a:xfrm>
              <a:off x="9461712" y="5297601"/>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220" name="Rectangle 45"/>
            <p:cNvSpPr>
              <a:spLocks noChangeArrowheads="1"/>
            </p:cNvSpPr>
            <p:nvPr/>
          </p:nvSpPr>
          <p:spPr bwMode="auto">
            <a:xfrm>
              <a:off x="9461712" y="5507091"/>
              <a:ext cx="490377" cy="60971"/>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221" name="Rectangle 46"/>
            <p:cNvSpPr>
              <a:spLocks noChangeArrowheads="1"/>
            </p:cNvSpPr>
            <p:nvPr/>
          </p:nvSpPr>
          <p:spPr bwMode="auto">
            <a:xfrm>
              <a:off x="9461712" y="5714236"/>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228" name="Oval 53"/>
            <p:cNvSpPr>
              <a:spLocks noChangeArrowheads="1"/>
            </p:cNvSpPr>
            <p:nvPr/>
          </p:nvSpPr>
          <p:spPr bwMode="auto">
            <a:xfrm>
              <a:off x="8921989" y="5170188"/>
              <a:ext cx="164487"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30" name="Oval 55"/>
            <p:cNvSpPr>
              <a:spLocks noChangeArrowheads="1"/>
            </p:cNvSpPr>
            <p:nvPr/>
          </p:nvSpPr>
          <p:spPr bwMode="auto">
            <a:xfrm>
              <a:off x="8921989" y="5346065"/>
              <a:ext cx="164487"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31" name="Oval 56"/>
            <p:cNvSpPr>
              <a:spLocks noChangeArrowheads="1"/>
            </p:cNvSpPr>
            <p:nvPr/>
          </p:nvSpPr>
          <p:spPr bwMode="auto">
            <a:xfrm>
              <a:off x="9147131" y="5346065"/>
              <a:ext cx="165515"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32" name="Oval 57"/>
            <p:cNvSpPr>
              <a:spLocks noChangeArrowheads="1"/>
            </p:cNvSpPr>
            <p:nvPr/>
          </p:nvSpPr>
          <p:spPr bwMode="auto">
            <a:xfrm>
              <a:off x="8921989" y="5521943"/>
              <a:ext cx="164487" cy="123505"/>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33" name="Oval 58"/>
            <p:cNvSpPr>
              <a:spLocks noChangeArrowheads="1"/>
            </p:cNvSpPr>
            <p:nvPr/>
          </p:nvSpPr>
          <p:spPr bwMode="auto">
            <a:xfrm>
              <a:off x="9147131" y="5521943"/>
              <a:ext cx="165515" cy="123505"/>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34" name="Oval 59"/>
            <p:cNvSpPr>
              <a:spLocks noChangeArrowheads="1"/>
            </p:cNvSpPr>
            <p:nvPr/>
          </p:nvSpPr>
          <p:spPr bwMode="auto">
            <a:xfrm>
              <a:off x="8921989" y="5695475"/>
              <a:ext cx="164487"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35" name="Oval 60"/>
            <p:cNvSpPr>
              <a:spLocks noChangeArrowheads="1"/>
            </p:cNvSpPr>
            <p:nvPr/>
          </p:nvSpPr>
          <p:spPr bwMode="auto">
            <a:xfrm>
              <a:off x="9147131" y="5695475"/>
              <a:ext cx="165515"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40" name="Oval 65"/>
            <p:cNvSpPr>
              <a:spLocks noChangeArrowheads="1"/>
            </p:cNvSpPr>
            <p:nvPr/>
          </p:nvSpPr>
          <p:spPr bwMode="auto">
            <a:xfrm>
              <a:off x="8145815" y="4975550"/>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2" name="Oval 67"/>
            <p:cNvSpPr>
              <a:spLocks noChangeArrowheads="1"/>
            </p:cNvSpPr>
            <p:nvPr/>
          </p:nvSpPr>
          <p:spPr bwMode="auto">
            <a:xfrm>
              <a:off x="8145815" y="5151428"/>
              <a:ext cx="165515" cy="124287"/>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3" name="Oval 68"/>
            <p:cNvSpPr>
              <a:spLocks noChangeArrowheads="1"/>
            </p:cNvSpPr>
            <p:nvPr/>
          </p:nvSpPr>
          <p:spPr bwMode="auto">
            <a:xfrm>
              <a:off x="7919646" y="5325742"/>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4" name="Oval 69"/>
            <p:cNvSpPr>
              <a:spLocks noChangeArrowheads="1"/>
            </p:cNvSpPr>
            <p:nvPr/>
          </p:nvSpPr>
          <p:spPr bwMode="auto">
            <a:xfrm>
              <a:off x="8145815" y="5325742"/>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5" name="Oval 70"/>
            <p:cNvSpPr>
              <a:spLocks noChangeArrowheads="1"/>
            </p:cNvSpPr>
            <p:nvPr/>
          </p:nvSpPr>
          <p:spPr bwMode="auto">
            <a:xfrm>
              <a:off x="7919646" y="5501619"/>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6" name="Oval 71"/>
            <p:cNvSpPr>
              <a:spLocks noChangeArrowheads="1"/>
            </p:cNvSpPr>
            <p:nvPr/>
          </p:nvSpPr>
          <p:spPr bwMode="auto">
            <a:xfrm>
              <a:off x="8145815" y="5501619"/>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7" name="Oval 72"/>
            <p:cNvSpPr>
              <a:spLocks noChangeArrowheads="1"/>
            </p:cNvSpPr>
            <p:nvPr/>
          </p:nvSpPr>
          <p:spPr bwMode="auto">
            <a:xfrm>
              <a:off x="7919646" y="5677497"/>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8" name="Oval 73"/>
            <p:cNvSpPr>
              <a:spLocks noChangeArrowheads="1"/>
            </p:cNvSpPr>
            <p:nvPr/>
          </p:nvSpPr>
          <p:spPr bwMode="auto">
            <a:xfrm>
              <a:off x="8145815" y="5677497"/>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60" name="Rectangle 85"/>
            <p:cNvSpPr>
              <a:spLocks noChangeArrowheads="1"/>
            </p:cNvSpPr>
            <p:nvPr/>
          </p:nvSpPr>
          <p:spPr bwMode="auto">
            <a:xfrm>
              <a:off x="8391518" y="5145956"/>
              <a:ext cx="62711"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3" name="Rectangle 88"/>
            <p:cNvSpPr>
              <a:spLocks noChangeArrowheads="1"/>
            </p:cNvSpPr>
            <p:nvPr/>
          </p:nvSpPr>
          <p:spPr bwMode="auto">
            <a:xfrm>
              <a:off x="8680399" y="5145956"/>
              <a:ext cx="63739"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4" name="Rectangle 89"/>
            <p:cNvSpPr>
              <a:spLocks noChangeArrowheads="1"/>
            </p:cNvSpPr>
            <p:nvPr/>
          </p:nvSpPr>
          <p:spPr bwMode="auto">
            <a:xfrm>
              <a:off x="8778063" y="5145956"/>
              <a:ext cx="60655"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5" name="Rectangle 90"/>
            <p:cNvSpPr>
              <a:spLocks noChangeArrowheads="1"/>
            </p:cNvSpPr>
            <p:nvPr/>
          </p:nvSpPr>
          <p:spPr bwMode="auto">
            <a:xfrm>
              <a:off x="8391518" y="5290566"/>
              <a:ext cx="62711"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6" name="Rectangle 91"/>
            <p:cNvSpPr>
              <a:spLocks noChangeArrowheads="1"/>
            </p:cNvSpPr>
            <p:nvPr/>
          </p:nvSpPr>
          <p:spPr bwMode="auto">
            <a:xfrm>
              <a:off x="8489182" y="5290566"/>
              <a:ext cx="60655"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7" name="Rectangle 92"/>
            <p:cNvSpPr>
              <a:spLocks noChangeArrowheads="1"/>
            </p:cNvSpPr>
            <p:nvPr/>
          </p:nvSpPr>
          <p:spPr bwMode="auto">
            <a:xfrm>
              <a:off x="8583763" y="5290566"/>
              <a:ext cx="62711"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8" name="Rectangle 93"/>
            <p:cNvSpPr>
              <a:spLocks noChangeArrowheads="1"/>
            </p:cNvSpPr>
            <p:nvPr/>
          </p:nvSpPr>
          <p:spPr bwMode="auto">
            <a:xfrm>
              <a:off x="8680399" y="5290566"/>
              <a:ext cx="63739"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9" name="Rectangle 94"/>
            <p:cNvSpPr>
              <a:spLocks noChangeArrowheads="1"/>
            </p:cNvSpPr>
            <p:nvPr/>
          </p:nvSpPr>
          <p:spPr bwMode="auto">
            <a:xfrm>
              <a:off x="8778063" y="5290566"/>
              <a:ext cx="60655"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0" name="Rectangle 95"/>
            <p:cNvSpPr>
              <a:spLocks noChangeArrowheads="1"/>
            </p:cNvSpPr>
            <p:nvPr/>
          </p:nvSpPr>
          <p:spPr bwMode="auto">
            <a:xfrm>
              <a:off x="8391518" y="5435177"/>
              <a:ext cx="62711"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1" name="Rectangle 96"/>
            <p:cNvSpPr>
              <a:spLocks noChangeArrowheads="1"/>
            </p:cNvSpPr>
            <p:nvPr/>
          </p:nvSpPr>
          <p:spPr bwMode="auto">
            <a:xfrm>
              <a:off x="8489182" y="5435177"/>
              <a:ext cx="60655"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2" name="Rectangle 97"/>
            <p:cNvSpPr>
              <a:spLocks noChangeArrowheads="1"/>
            </p:cNvSpPr>
            <p:nvPr/>
          </p:nvSpPr>
          <p:spPr bwMode="auto">
            <a:xfrm>
              <a:off x="8583763" y="5435177"/>
              <a:ext cx="62711"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3" name="Rectangle 98"/>
            <p:cNvSpPr>
              <a:spLocks noChangeArrowheads="1"/>
            </p:cNvSpPr>
            <p:nvPr/>
          </p:nvSpPr>
          <p:spPr bwMode="auto">
            <a:xfrm>
              <a:off x="8680399" y="5435177"/>
              <a:ext cx="63739"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4" name="Rectangle 99"/>
            <p:cNvSpPr>
              <a:spLocks noChangeArrowheads="1"/>
            </p:cNvSpPr>
            <p:nvPr/>
          </p:nvSpPr>
          <p:spPr bwMode="auto">
            <a:xfrm>
              <a:off x="8778063" y="5435177"/>
              <a:ext cx="60655"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5" name="Rectangle 100"/>
            <p:cNvSpPr>
              <a:spLocks noChangeArrowheads="1"/>
            </p:cNvSpPr>
            <p:nvPr/>
          </p:nvSpPr>
          <p:spPr bwMode="auto">
            <a:xfrm>
              <a:off x="8391518" y="5579005"/>
              <a:ext cx="62711"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6" name="Rectangle 101"/>
            <p:cNvSpPr>
              <a:spLocks noChangeArrowheads="1"/>
            </p:cNvSpPr>
            <p:nvPr/>
          </p:nvSpPr>
          <p:spPr bwMode="auto">
            <a:xfrm>
              <a:off x="8489182" y="5579005"/>
              <a:ext cx="60655"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7" name="Rectangle 102"/>
            <p:cNvSpPr>
              <a:spLocks noChangeArrowheads="1"/>
            </p:cNvSpPr>
            <p:nvPr/>
          </p:nvSpPr>
          <p:spPr bwMode="auto">
            <a:xfrm>
              <a:off x="8583763" y="5579005"/>
              <a:ext cx="62711"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8" name="Rectangle 103"/>
            <p:cNvSpPr>
              <a:spLocks noChangeArrowheads="1"/>
            </p:cNvSpPr>
            <p:nvPr/>
          </p:nvSpPr>
          <p:spPr bwMode="auto">
            <a:xfrm>
              <a:off x="8680399" y="5579005"/>
              <a:ext cx="63739"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9" name="Rectangle 104"/>
            <p:cNvSpPr>
              <a:spLocks noChangeArrowheads="1"/>
            </p:cNvSpPr>
            <p:nvPr/>
          </p:nvSpPr>
          <p:spPr bwMode="auto">
            <a:xfrm>
              <a:off x="8778063" y="5579005"/>
              <a:ext cx="60655"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80" name="Rectangle 105"/>
            <p:cNvSpPr>
              <a:spLocks noChangeArrowheads="1"/>
            </p:cNvSpPr>
            <p:nvPr/>
          </p:nvSpPr>
          <p:spPr bwMode="auto">
            <a:xfrm>
              <a:off x="8391518" y="5723616"/>
              <a:ext cx="62711"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81" name="Rectangle 106"/>
            <p:cNvSpPr>
              <a:spLocks noChangeArrowheads="1"/>
            </p:cNvSpPr>
            <p:nvPr/>
          </p:nvSpPr>
          <p:spPr bwMode="auto">
            <a:xfrm>
              <a:off x="8489182" y="5723616"/>
              <a:ext cx="60655"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82" name="Rectangle 107"/>
            <p:cNvSpPr>
              <a:spLocks noChangeArrowheads="1"/>
            </p:cNvSpPr>
            <p:nvPr/>
          </p:nvSpPr>
          <p:spPr bwMode="auto">
            <a:xfrm>
              <a:off x="8583763" y="5723616"/>
              <a:ext cx="62711"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83" name="Rectangle 108"/>
            <p:cNvSpPr>
              <a:spLocks noChangeArrowheads="1"/>
            </p:cNvSpPr>
            <p:nvPr/>
          </p:nvSpPr>
          <p:spPr bwMode="auto">
            <a:xfrm>
              <a:off x="8680399" y="5723616"/>
              <a:ext cx="63739"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84" name="Rectangle 109"/>
            <p:cNvSpPr>
              <a:spLocks noChangeArrowheads="1"/>
            </p:cNvSpPr>
            <p:nvPr/>
          </p:nvSpPr>
          <p:spPr bwMode="auto">
            <a:xfrm>
              <a:off x="8778063" y="5723616"/>
              <a:ext cx="60655"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1" name="Rectangle 126"/>
            <p:cNvSpPr>
              <a:spLocks noChangeArrowheads="1"/>
            </p:cNvSpPr>
            <p:nvPr/>
          </p:nvSpPr>
          <p:spPr bwMode="auto">
            <a:xfrm>
              <a:off x="6455710" y="5059190"/>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2" name="Rectangle 127"/>
            <p:cNvSpPr>
              <a:spLocks noChangeArrowheads="1"/>
            </p:cNvSpPr>
            <p:nvPr/>
          </p:nvSpPr>
          <p:spPr bwMode="auto">
            <a:xfrm>
              <a:off x="6455710" y="5149864"/>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3" name="Rectangle 128"/>
            <p:cNvSpPr>
              <a:spLocks noChangeArrowheads="1"/>
            </p:cNvSpPr>
            <p:nvPr/>
          </p:nvSpPr>
          <p:spPr bwMode="auto">
            <a:xfrm>
              <a:off x="6455710" y="5242102"/>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4" name="Rectangle 129"/>
            <p:cNvSpPr>
              <a:spLocks noChangeArrowheads="1"/>
            </p:cNvSpPr>
            <p:nvPr/>
          </p:nvSpPr>
          <p:spPr bwMode="auto">
            <a:xfrm>
              <a:off x="6455710" y="5332777"/>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5" name="Rectangle 130"/>
            <p:cNvSpPr>
              <a:spLocks noChangeArrowheads="1"/>
            </p:cNvSpPr>
            <p:nvPr/>
          </p:nvSpPr>
          <p:spPr bwMode="auto">
            <a:xfrm>
              <a:off x="6455710" y="5423452"/>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6" name="Rectangle 131"/>
            <p:cNvSpPr>
              <a:spLocks noChangeArrowheads="1"/>
            </p:cNvSpPr>
            <p:nvPr/>
          </p:nvSpPr>
          <p:spPr bwMode="auto">
            <a:xfrm>
              <a:off x="6455710" y="5514126"/>
              <a:ext cx="544863" cy="26577"/>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7" name="Rectangle 132"/>
            <p:cNvSpPr>
              <a:spLocks noChangeArrowheads="1"/>
            </p:cNvSpPr>
            <p:nvPr/>
          </p:nvSpPr>
          <p:spPr bwMode="auto">
            <a:xfrm>
              <a:off x="6455710" y="5607146"/>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8" name="Rectangle 133"/>
            <p:cNvSpPr>
              <a:spLocks noChangeArrowheads="1"/>
            </p:cNvSpPr>
            <p:nvPr/>
          </p:nvSpPr>
          <p:spPr bwMode="auto">
            <a:xfrm>
              <a:off x="6455710" y="5697820"/>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9" name="Rectangle 134"/>
            <p:cNvSpPr>
              <a:spLocks noChangeArrowheads="1"/>
            </p:cNvSpPr>
            <p:nvPr/>
          </p:nvSpPr>
          <p:spPr bwMode="auto">
            <a:xfrm>
              <a:off x="6455710" y="5788495"/>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32" name="Rectangle 157"/>
            <p:cNvSpPr>
              <a:spLocks noChangeArrowheads="1"/>
            </p:cNvSpPr>
            <p:nvPr/>
          </p:nvSpPr>
          <p:spPr bwMode="auto">
            <a:xfrm>
              <a:off x="7440577" y="516080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3" name="Rectangle 158"/>
            <p:cNvSpPr>
              <a:spLocks noChangeArrowheads="1"/>
            </p:cNvSpPr>
            <p:nvPr/>
          </p:nvSpPr>
          <p:spPr bwMode="auto">
            <a:xfrm>
              <a:off x="7567026" y="516080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4" name="Rectangle 159"/>
            <p:cNvSpPr>
              <a:spLocks noChangeArrowheads="1"/>
            </p:cNvSpPr>
            <p:nvPr/>
          </p:nvSpPr>
          <p:spPr bwMode="auto">
            <a:xfrm>
              <a:off x="7185622" y="5329650"/>
              <a:ext cx="67851" cy="119597"/>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5" name="Rectangle 160"/>
            <p:cNvSpPr>
              <a:spLocks noChangeArrowheads="1"/>
            </p:cNvSpPr>
            <p:nvPr/>
          </p:nvSpPr>
          <p:spPr bwMode="auto">
            <a:xfrm>
              <a:off x="7314127" y="5329650"/>
              <a:ext cx="67851" cy="119597"/>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6" name="Rectangle 161"/>
            <p:cNvSpPr>
              <a:spLocks noChangeArrowheads="1"/>
            </p:cNvSpPr>
            <p:nvPr/>
          </p:nvSpPr>
          <p:spPr bwMode="auto">
            <a:xfrm>
              <a:off x="7440577" y="5329650"/>
              <a:ext cx="67851" cy="119597"/>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7" name="Rectangle 162"/>
            <p:cNvSpPr>
              <a:spLocks noChangeArrowheads="1"/>
            </p:cNvSpPr>
            <p:nvPr/>
          </p:nvSpPr>
          <p:spPr bwMode="auto">
            <a:xfrm>
              <a:off x="7567026" y="5329650"/>
              <a:ext cx="67851" cy="119597"/>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8" name="Rectangle 163"/>
            <p:cNvSpPr>
              <a:spLocks noChangeArrowheads="1"/>
            </p:cNvSpPr>
            <p:nvPr/>
          </p:nvSpPr>
          <p:spPr bwMode="auto">
            <a:xfrm>
              <a:off x="7185622" y="549614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9" name="Rectangle 164"/>
            <p:cNvSpPr>
              <a:spLocks noChangeArrowheads="1"/>
            </p:cNvSpPr>
            <p:nvPr/>
          </p:nvSpPr>
          <p:spPr bwMode="auto">
            <a:xfrm>
              <a:off x="7314127" y="549614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0" name="Rectangle 165"/>
            <p:cNvSpPr>
              <a:spLocks noChangeArrowheads="1"/>
            </p:cNvSpPr>
            <p:nvPr/>
          </p:nvSpPr>
          <p:spPr bwMode="auto">
            <a:xfrm>
              <a:off x="7440577" y="549614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1" name="Rectangle 166"/>
            <p:cNvSpPr>
              <a:spLocks noChangeArrowheads="1"/>
            </p:cNvSpPr>
            <p:nvPr/>
          </p:nvSpPr>
          <p:spPr bwMode="auto">
            <a:xfrm>
              <a:off x="7567026" y="549614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2" name="Rectangle 167"/>
            <p:cNvSpPr>
              <a:spLocks noChangeArrowheads="1"/>
            </p:cNvSpPr>
            <p:nvPr/>
          </p:nvSpPr>
          <p:spPr bwMode="auto">
            <a:xfrm>
              <a:off x="7185622" y="5664208"/>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3" name="Rectangle 168"/>
            <p:cNvSpPr>
              <a:spLocks noChangeArrowheads="1"/>
            </p:cNvSpPr>
            <p:nvPr/>
          </p:nvSpPr>
          <p:spPr bwMode="auto">
            <a:xfrm>
              <a:off x="7314127" y="5664208"/>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4" name="Rectangle 169"/>
            <p:cNvSpPr>
              <a:spLocks noChangeArrowheads="1"/>
            </p:cNvSpPr>
            <p:nvPr/>
          </p:nvSpPr>
          <p:spPr bwMode="auto">
            <a:xfrm>
              <a:off x="7440577" y="5664208"/>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5" name="Rectangle 170"/>
            <p:cNvSpPr>
              <a:spLocks noChangeArrowheads="1"/>
            </p:cNvSpPr>
            <p:nvPr/>
          </p:nvSpPr>
          <p:spPr bwMode="auto">
            <a:xfrm>
              <a:off x="7567026" y="5664208"/>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6" name="Rectangle 171"/>
            <p:cNvSpPr>
              <a:spLocks noChangeArrowheads="1"/>
            </p:cNvSpPr>
            <p:nvPr/>
          </p:nvSpPr>
          <p:spPr bwMode="auto">
            <a:xfrm>
              <a:off x="5247758" y="4654542"/>
              <a:ext cx="739164" cy="1415357"/>
            </a:xfrm>
            <a:prstGeom prst="rect">
              <a:avLst/>
            </a:prstGeom>
            <a:solidFill>
              <a:srgbClr val="4FDDDA"/>
            </a:solidFill>
            <a:ln w="9525">
              <a:noFill/>
              <a:miter lim="800000"/>
            </a:ln>
          </p:spPr>
          <p:txBody>
            <a:bodyPr vert="horz" wrap="square" lIns="91440" tIns="45720" rIns="91440" bIns="45720" numCol="1" anchor="t" anchorCtr="0" compatLnSpc="1"/>
            <a:lstStyle/>
            <a:p>
              <a:endParaRPr lang="zh-CN" altLang="en-US"/>
            </a:p>
          </p:txBody>
        </p:sp>
        <p:sp>
          <p:nvSpPr>
            <p:cNvPr id="5353" name="Rectangle 178"/>
            <p:cNvSpPr>
              <a:spLocks noChangeArrowheads="1"/>
            </p:cNvSpPr>
            <p:nvPr/>
          </p:nvSpPr>
          <p:spPr bwMode="auto">
            <a:xfrm>
              <a:off x="5349535" y="4722287"/>
              <a:ext cx="92524"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54" name="Rectangle 179"/>
            <p:cNvSpPr>
              <a:spLocks noChangeArrowheads="1"/>
            </p:cNvSpPr>
            <p:nvPr/>
          </p:nvSpPr>
          <p:spPr bwMode="auto">
            <a:xfrm>
              <a:off x="5493461" y="4722287"/>
              <a:ext cx="89440"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55" name="Rectangle 180"/>
            <p:cNvSpPr>
              <a:spLocks noChangeArrowheads="1"/>
            </p:cNvSpPr>
            <p:nvPr/>
          </p:nvSpPr>
          <p:spPr bwMode="auto">
            <a:xfrm>
              <a:off x="5634303" y="4722287"/>
              <a:ext cx="92524"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56" name="Rectangle 181"/>
            <p:cNvSpPr>
              <a:spLocks noChangeArrowheads="1"/>
            </p:cNvSpPr>
            <p:nvPr/>
          </p:nvSpPr>
          <p:spPr bwMode="auto">
            <a:xfrm>
              <a:off x="5777201" y="4722287"/>
              <a:ext cx="90468"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57" name="Rectangle 182"/>
            <p:cNvSpPr>
              <a:spLocks noChangeArrowheads="1"/>
            </p:cNvSpPr>
            <p:nvPr/>
          </p:nvSpPr>
          <p:spPr bwMode="auto">
            <a:xfrm>
              <a:off x="5349535" y="4931776"/>
              <a:ext cx="92524"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58" name="Rectangle 183"/>
            <p:cNvSpPr>
              <a:spLocks noChangeArrowheads="1"/>
            </p:cNvSpPr>
            <p:nvPr/>
          </p:nvSpPr>
          <p:spPr bwMode="auto">
            <a:xfrm>
              <a:off x="5493461" y="4931776"/>
              <a:ext cx="89440"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59" name="Rectangle 184"/>
            <p:cNvSpPr>
              <a:spLocks noChangeArrowheads="1"/>
            </p:cNvSpPr>
            <p:nvPr/>
          </p:nvSpPr>
          <p:spPr bwMode="auto">
            <a:xfrm>
              <a:off x="5634303" y="4931776"/>
              <a:ext cx="92524"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60" name="Rectangle 185"/>
            <p:cNvSpPr>
              <a:spLocks noChangeArrowheads="1"/>
            </p:cNvSpPr>
            <p:nvPr/>
          </p:nvSpPr>
          <p:spPr bwMode="auto">
            <a:xfrm>
              <a:off x="5777201" y="4931776"/>
              <a:ext cx="90468"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61" name="Rectangle 186"/>
            <p:cNvSpPr>
              <a:spLocks noChangeArrowheads="1"/>
            </p:cNvSpPr>
            <p:nvPr/>
          </p:nvSpPr>
          <p:spPr bwMode="auto">
            <a:xfrm>
              <a:off x="5349535" y="5140484"/>
              <a:ext cx="92524" cy="153991"/>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62" name="Rectangle 187"/>
            <p:cNvSpPr>
              <a:spLocks noChangeArrowheads="1"/>
            </p:cNvSpPr>
            <p:nvPr/>
          </p:nvSpPr>
          <p:spPr bwMode="auto">
            <a:xfrm>
              <a:off x="5493461" y="5140484"/>
              <a:ext cx="89440" cy="153991"/>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63" name="Rectangle 188"/>
            <p:cNvSpPr>
              <a:spLocks noChangeArrowheads="1"/>
            </p:cNvSpPr>
            <p:nvPr/>
          </p:nvSpPr>
          <p:spPr bwMode="auto">
            <a:xfrm>
              <a:off x="5634303" y="5140484"/>
              <a:ext cx="92524" cy="153991"/>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64" name="Rectangle 189"/>
            <p:cNvSpPr>
              <a:spLocks noChangeArrowheads="1"/>
            </p:cNvSpPr>
            <p:nvPr/>
          </p:nvSpPr>
          <p:spPr bwMode="auto">
            <a:xfrm>
              <a:off x="5777201" y="5140484"/>
              <a:ext cx="90468" cy="153991"/>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65" name="Freeform 190"/>
            <p:cNvSpPr/>
            <p:nvPr/>
          </p:nvSpPr>
          <p:spPr bwMode="auto">
            <a:xfrm>
              <a:off x="5848136" y="4816870"/>
              <a:ext cx="683649" cy="1228797"/>
            </a:xfrm>
            <a:custGeom>
              <a:gdLst>
                <a:gd name="T0" fmla="*/ 665 w 665"/>
                <a:gd name="T1" fmla="*/ 1572 h 1572"/>
                <a:gd name="T2" fmla="*/ 0 w 665"/>
                <a:gd name="T3" fmla="*/ 1572 h 1572"/>
                <a:gd name="T4" fmla="*/ 0 w 665"/>
                <a:gd name="T5" fmla="*/ 246 h 1572"/>
                <a:gd name="T6" fmla="*/ 135 w 665"/>
                <a:gd name="T7" fmla="*/ 0 h 1572"/>
                <a:gd name="T8" fmla="*/ 525 w 665"/>
                <a:gd name="T9" fmla="*/ 0 h 1572"/>
                <a:gd name="T10" fmla="*/ 665 w 665"/>
                <a:gd name="T11" fmla="*/ 246 h 1572"/>
                <a:gd name="T12" fmla="*/ 665 w 665"/>
                <a:gd name="T13" fmla="*/ 1572 h 1572"/>
              </a:gdLst>
              <a:cxnLst>
                <a:cxn ang="0">
                  <a:pos x="T0" y="T1"/>
                </a:cxn>
                <a:cxn ang="0">
                  <a:pos x="T2" y="T3"/>
                </a:cxn>
                <a:cxn ang="0">
                  <a:pos x="T4" y="T5"/>
                </a:cxn>
                <a:cxn ang="0">
                  <a:pos x="T6" y="T7"/>
                </a:cxn>
                <a:cxn ang="0">
                  <a:pos x="T8" y="T9"/>
                </a:cxn>
                <a:cxn ang="0">
                  <a:pos x="T10" y="T11"/>
                </a:cxn>
                <a:cxn ang="0">
                  <a:pos x="T12" y="T13"/>
                </a:cxn>
              </a:cxnLst>
              <a:rect l="0" t="0" r="r" b="b"/>
              <a:pathLst>
                <a:path w="665" h="1572">
                  <a:moveTo>
                    <a:pt x="665" y="1572"/>
                  </a:moveTo>
                  <a:lnTo>
                    <a:pt x="0" y="1572"/>
                  </a:lnTo>
                  <a:lnTo>
                    <a:pt x="0" y="246"/>
                  </a:lnTo>
                  <a:lnTo>
                    <a:pt x="135" y="0"/>
                  </a:lnTo>
                  <a:lnTo>
                    <a:pt x="525" y="0"/>
                  </a:lnTo>
                  <a:lnTo>
                    <a:pt x="665" y="246"/>
                  </a:lnTo>
                  <a:lnTo>
                    <a:pt x="665" y="1572"/>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5366" name="Rectangle 191"/>
            <p:cNvSpPr>
              <a:spLocks noChangeArrowheads="1"/>
            </p:cNvSpPr>
            <p:nvPr/>
          </p:nvSpPr>
          <p:spPr bwMode="auto">
            <a:xfrm>
              <a:off x="6001315" y="5013071"/>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67" name="Rectangle 192"/>
            <p:cNvSpPr>
              <a:spLocks noChangeArrowheads="1"/>
            </p:cNvSpPr>
            <p:nvPr/>
          </p:nvSpPr>
          <p:spPr bwMode="auto">
            <a:xfrm>
              <a:off x="6145241" y="5013071"/>
              <a:ext cx="89440"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68" name="Rectangle 193"/>
            <p:cNvSpPr>
              <a:spLocks noChangeArrowheads="1"/>
            </p:cNvSpPr>
            <p:nvPr/>
          </p:nvSpPr>
          <p:spPr bwMode="auto">
            <a:xfrm>
              <a:off x="6286083" y="5013071"/>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69" name="Rectangle 194"/>
            <p:cNvSpPr>
              <a:spLocks noChangeArrowheads="1"/>
            </p:cNvSpPr>
            <p:nvPr/>
          </p:nvSpPr>
          <p:spPr bwMode="auto">
            <a:xfrm>
              <a:off x="6001315" y="5205364"/>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0" name="Rectangle 195"/>
            <p:cNvSpPr>
              <a:spLocks noChangeArrowheads="1"/>
            </p:cNvSpPr>
            <p:nvPr/>
          </p:nvSpPr>
          <p:spPr bwMode="auto">
            <a:xfrm>
              <a:off x="6145241" y="5205364"/>
              <a:ext cx="89440"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1" name="Rectangle 196"/>
            <p:cNvSpPr>
              <a:spLocks noChangeArrowheads="1"/>
            </p:cNvSpPr>
            <p:nvPr/>
          </p:nvSpPr>
          <p:spPr bwMode="auto">
            <a:xfrm>
              <a:off x="6286083" y="5205364"/>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2" name="Rectangle 197"/>
            <p:cNvSpPr>
              <a:spLocks noChangeArrowheads="1"/>
            </p:cNvSpPr>
            <p:nvPr/>
          </p:nvSpPr>
          <p:spPr bwMode="auto">
            <a:xfrm>
              <a:off x="6001315" y="5400001"/>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3" name="Rectangle 198"/>
            <p:cNvSpPr>
              <a:spLocks noChangeArrowheads="1"/>
            </p:cNvSpPr>
            <p:nvPr/>
          </p:nvSpPr>
          <p:spPr bwMode="auto">
            <a:xfrm>
              <a:off x="6145241" y="5400001"/>
              <a:ext cx="89440"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4" name="Rectangle 199"/>
            <p:cNvSpPr>
              <a:spLocks noChangeArrowheads="1"/>
            </p:cNvSpPr>
            <p:nvPr/>
          </p:nvSpPr>
          <p:spPr bwMode="auto">
            <a:xfrm>
              <a:off x="6286083" y="5400001"/>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5" name="Freeform 200"/>
            <p:cNvSpPr/>
            <p:nvPr/>
          </p:nvSpPr>
          <p:spPr bwMode="auto">
            <a:xfrm>
              <a:off x="7900113" y="4938811"/>
              <a:ext cx="685706" cy="1106856"/>
            </a:xfrm>
            <a:custGeom>
              <a:gdLst>
                <a:gd name="T0" fmla="*/ 667 w 667"/>
                <a:gd name="T1" fmla="*/ 1416 h 1416"/>
                <a:gd name="T2" fmla="*/ 0 w 667"/>
                <a:gd name="T3" fmla="*/ 1416 h 1416"/>
                <a:gd name="T4" fmla="*/ 0 w 667"/>
                <a:gd name="T5" fmla="*/ 450 h 1416"/>
                <a:gd name="T6" fmla="*/ 334 w 667"/>
                <a:gd name="T7" fmla="*/ 0 h 1416"/>
                <a:gd name="T8" fmla="*/ 667 w 667"/>
                <a:gd name="T9" fmla="*/ 450 h 1416"/>
                <a:gd name="T10" fmla="*/ 667 w 667"/>
                <a:gd name="T11" fmla="*/ 1416 h 1416"/>
              </a:gdLst>
              <a:cxnLst>
                <a:cxn ang="0">
                  <a:pos x="T0" y="T1"/>
                </a:cxn>
                <a:cxn ang="0">
                  <a:pos x="T2" y="T3"/>
                </a:cxn>
                <a:cxn ang="0">
                  <a:pos x="T4" y="T5"/>
                </a:cxn>
                <a:cxn ang="0">
                  <a:pos x="T6" y="T7"/>
                </a:cxn>
                <a:cxn ang="0">
                  <a:pos x="T8" y="T9"/>
                </a:cxn>
                <a:cxn ang="0">
                  <a:pos x="T10" y="T11"/>
                </a:cxn>
              </a:cxnLst>
              <a:rect l="0" t="0" r="r" b="b"/>
              <a:pathLst>
                <a:path w="667" h="1416">
                  <a:moveTo>
                    <a:pt x="667" y="1416"/>
                  </a:moveTo>
                  <a:lnTo>
                    <a:pt x="0" y="1416"/>
                  </a:lnTo>
                  <a:lnTo>
                    <a:pt x="0" y="450"/>
                  </a:lnTo>
                  <a:lnTo>
                    <a:pt x="334" y="0"/>
                  </a:lnTo>
                  <a:lnTo>
                    <a:pt x="667" y="450"/>
                  </a:lnTo>
                  <a:lnTo>
                    <a:pt x="667" y="1416"/>
                  </a:lnTo>
                  <a:close/>
                </a:path>
              </a:pathLst>
            </a:custGeom>
            <a:solidFill>
              <a:srgbClr val="FF5B45"/>
            </a:solidFill>
            <a:ln w="9525">
              <a:noFill/>
              <a:round/>
            </a:ln>
          </p:spPr>
          <p:txBody>
            <a:bodyPr vert="horz" wrap="square" lIns="91440" tIns="45720" rIns="91440" bIns="45720" numCol="1" anchor="t" anchorCtr="0" compatLnSpc="1"/>
            <a:lstStyle/>
            <a:p>
              <a:endParaRPr lang="zh-CN" altLang="en-US"/>
            </a:p>
          </p:txBody>
        </p:sp>
        <p:sp>
          <p:nvSpPr>
            <p:cNvPr id="5376" name="Rectangle 201"/>
            <p:cNvSpPr>
              <a:spLocks noChangeArrowheads="1"/>
            </p:cNvSpPr>
            <p:nvPr/>
          </p:nvSpPr>
          <p:spPr bwMode="auto">
            <a:xfrm>
              <a:off x="7994693" y="5639976"/>
              <a:ext cx="496546" cy="198546"/>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7" name="Freeform 202"/>
            <p:cNvSpPr/>
            <p:nvPr/>
          </p:nvSpPr>
          <p:spPr bwMode="auto">
            <a:xfrm>
              <a:off x="7934038" y="5538358"/>
              <a:ext cx="615799" cy="136794"/>
            </a:xfrm>
            <a:custGeom>
              <a:gdLst>
                <a:gd name="T0" fmla="*/ 253 w 253"/>
                <a:gd name="T1" fmla="*/ 60 h 74"/>
                <a:gd name="T2" fmla="*/ 238 w 253"/>
                <a:gd name="T3" fmla="*/ 0 h 74"/>
                <a:gd name="T4" fmla="*/ 154 w 253"/>
                <a:gd name="T5" fmla="*/ 0 h 74"/>
                <a:gd name="T6" fmla="*/ 102 w 253"/>
                <a:gd name="T7" fmla="*/ 0 h 74"/>
                <a:gd name="T8" fmla="*/ 15 w 253"/>
                <a:gd name="T9" fmla="*/ 0 h 74"/>
                <a:gd name="T10" fmla="*/ 1 w 253"/>
                <a:gd name="T11" fmla="*/ 60 h 74"/>
                <a:gd name="T12" fmla="*/ 0 w 253"/>
                <a:gd name="T13" fmla="*/ 64 h 74"/>
                <a:gd name="T14" fmla="*/ 10 w 253"/>
                <a:gd name="T15" fmla="*/ 74 h 74"/>
                <a:gd name="T16" fmla="*/ 20 w 253"/>
                <a:gd name="T17" fmla="*/ 64 h 74"/>
                <a:gd name="T18" fmla="*/ 30 w 253"/>
                <a:gd name="T19" fmla="*/ 74 h 74"/>
                <a:gd name="T20" fmla="*/ 39 w 253"/>
                <a:gd name="T21" fmla="*/ 64 h 74"/>
                <a:gd name="T22" fmla="*/ 49 w 253"/>
                <a:gd name="T23" fmla="*/ 74 h 74"/>
                <a:gd name="T24" fmla="*/ 59 w 253"/>
                <a:gd name="T25" fmla="*/ 64 h 74"/>
                <a:gd name="T26" fmla="*/ 68 w 253"/>
                <a:gd name="T27" fmla="*/ 74 h 74"/>
                <a:gd name="T28" fmla="*/ 78 w 253"/>
                <a:gd name="T29" fmla="*/ 64 h 74"/>
                <a:gd name="T30" fmla="*/ 88 w 253"/>
                <a:gd name="T31" fmla="*/ 74 h 74"/>
                <a:gd name="T32" fmla="*/ 98 w 253"/>
                <a:gd name="T33" fmla="*/ 64 h 74"/>
                <a:gd name="T34" fmla="*/ 107 w 253"/>
                <a:gd name="T35" fmla="*/ 74 h 74"/>
                <a:gd name="T36" fmla="*/ 117 w 253"/>
                <a:gd name="T37" fmla="*/ 64 h 74"/>
                <a:gd name="T38" fmla="*/ 127 w 253"/>
                <a:gd name="T39" fmla="*/ 74 h 74"/>
                <a:gd name="T40" fmla="*/ 137 w 253"/>
                <a:gd name="T41" fmla="*/ 64 h 74"/>
                <a:gd name="T42" fmla="*/ 146 w 253"/>
                <a:gd name="T43" fmla="*/ 74 h 74"/>
                <a:gd name="T44" fmla="*/ 156 w 253"/>
                <a:gd name="T45" fmla="*/ 64 h 74"/>
                <a:gd name="T46" fmla="*/ 166 w 253"/>
                <a:gd name="T47" fmla="*/ 74 h 74"/>
                <a:gd name="T48" fmla="*/ 176 w 253"/>
                <a:gd name="T49" fmla="*/ 64 h 74"/>
                <a:gd name="T50" fmla="*/ 185 w 253"/>
                <a:gd name="T51" fmla="*/ 74 h 74"/>
                <a:gd name="T52" fmla="*/ 195 w 253"/>
                <a:gd name="T53" fmla="*/ 64 h 74"/>
                <a:gd name="T54" fmla="*/ 205 w 253"/>
                <a:gd name="T55" fmla="*/ 74 h 74"/>
                <a:gd name="T56" fmla="*/ 215 w 253"/>
                <a:gd name="T57" fmla="*/ 64 h 74"/>
                <a:gd name="T58" fmla="*/ 224 w 253"/>
                <a:gd name="T59" fmla="*/ 74 h 74"/>
                <a:gd name="T60" fmla="*/ 234 w 253"/>
                <a:gd name="T61" fmla="*/ 64 h 74"/>
                <a:gd name="T62" fmla="*/ 244 w 253"/>
                <a:gd name="T63" fmla="*/ 74 h 74"/>
                <a:gd name="T64" fmla="*/ 253 w 253"/>
                <a:gd name="T65" fmla="*/ 64 h 74"/>
                <a:gd name="T66" fmla="*/ 253 w 253"/>
                <a:gd name="T67" fmla="*/ 60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74">
                  <a:moveTo>
                    <a:pt x="253" y="60"/>
                  </a:moveTo>
                  <a:cubicBezTo>
                    <a:pt x="238" y="0"/>
                    <a:pt x="238" y="0"/>
                    <a:pt x="238" y="0"/>
                  </a:cubicBezTo>
                  <a:cubicBezTo>
                    <a:pt x="154" y="0"/>
                    <a:pt x="154" y="0"/>
                    <a:pt x="154" y="0"/>
                  </a:cubicBezTo>
                  <a:cubicBezTo>
                    <a:pt x="102" y="0"/>
                    <a:pt x="102" y="0"/>
                    <a:pt x="102" y="0"/>
                  </a:cubicBezTo>
                  <a:cubicBezTo>
                    <a:pt x="15" y="0"/>
                    <a:pt x="15" y="0"/>
                    <a:pt x="15" y="0"/>
                  </a:cubicBezTo>
                  <a:cubicBezTo>
                    <a:pt x="1" y="60"/>
                    <a:pt x="1" y="60"/>
                    <a:pt x="1" y="60"/>
                  </a:cubicBezTo>
                  <a:cubicBezTo>
                    <a:pt x="1" y="62"/>
                    <a:pt x="0" y="63"/>
                    <a:pt x="0" y="64"/>
                  </a:cubicBezTo>
                  <a:cubicBezTo>
                    <a:pt x="0" y="69"/>
                    <a:pt x="5" y="74"/>
                    <a:pt x="10" y="74"/>
                  </a:cubicBezTo>
                  <a:cubicBezTo>
                    <a:pt x="15" y="74"/>
                    <a:pt x="20" y="69"/>
                    <a:pt x="20" y="64"/>
                  </a:cubicBezTo>
                  <a:cubicBezTo>
                    <a:pt x="20" y="69"/>
                    <a:pt x="24" y="74"/>
                    <a:pt x="30" y="74"/>
                  </a:cubicBezTo>
                  <a:cubicBezTo>
                    <a:pt x="35" y="74"/>
                    <a:pt x="39" y="69"/>
                    <a:pt x="39" y="64"/>
                  </a:cubicBezTo>
                  <a:cubicBezTo>
                    <a:pt x="39" y="69"/>
                    <a:pt x="44" y="74"/>
                    <a:pt x="49" y="74"/>
                  </a:cubicBezTo>
                  <a:cubicBezTo>
                    <a:pt x="54" y="74"/>
                    <a:pt x="59" y="69"/>
                    <a:pt x="59" y="64"/>
                  </a:cubicBezTo>
                  <a:cubicBezTo>
                    <a:pt x="59" y="69"/>
                    <a:pt x="63" y="74"/>
                    <a:pt x="68" y="74"/>
                  </a:cubicBezTo>
                  <a:cubicBezTo>
                    <a:pt x="74" y="74"/>
                    <a:pt x="78" y="69"/>
                    <a:pt x="78" y="64"/>
                  </a:cubicBezTo>
                  <a:cubicBezTo>
                    <a:pt x="78" y="69"/>
                    <a:pt x="83" y="74"/>
                    <a:pt x="88" y="74"/>
                  </a:cubicBezTo>
                  <a:cubicBezTo>
                    <a:pt x="93" y="74"/>
                    <a:pt x="98" y="69"/>
                    <a:pt x="98" y="64"/>
                  </a:cubicBezTo>
                  <a:cubicBezTo>
                    <a:pt x="98" y="69"/>
                    <a:pt x="102" y="74"/>
                    <a:pt x="107" y="74"/>
                  </a:cubicBezTo>
                  <a:cubicBezTo>
                    <a:pt x="113" y="74"/>
                    <a:pt x="117" y="69"/>
                    <a:pt x="117" y="64"/>
                  </a:cubicBezTo>
                  <a:cubicBezTo>
                    <a:pt x="117" y="69"/>
                    <a:pt x="121" y="74"/>
                    <a:pt x="127" y="74"/>
                  </a:cubicBezTo>
                  <a:cubicBezTo>
                    <a:pt x="132" y="74"/>
                    <a:pt x="137" y="69"/>
                    <a:pt x="137" y="64"/>
                  </a:cubicBezTo>
                  <a:cubicBezTo>
                    <a:pt x="137" y="69"/>
                    <a:pt x="141" y="74"/>
                    <a:pt x="146" y="74"/>
                  </a:cubicBezTo>
                  <a:cubicBezTo>
                    <a:pt x="152" y="74"/>
                    <a:pt x="156" y="69"/>
                    <a:pt x="156" y="64"/>
                  </a:cubicBezTo>
                  <a:cubicBezTo>
                    <a:pt x="156" y="69"/>
                    <a:pt x="160" y="74"/>
                    <a:pt x="166" y="74"/>
                  </a:cubicBezTo>
                  <a:cubicBezTo>
                    <a:pt x="171" y="74"/>
                    <a:pt x="176" y="69"/>
                    <a:pt x="176" y="64"/>
                  </a:cubicBezTo>
                  <a:cubicBezTo>
                    <a:pt x="176" y="69"/>
                    <a:pt x="180" y="74"/>
                    <a:pt x="185" y="74"/>
                  </a:cubicBezTo>
                  <a:cubicBezTo>
                    <a:pt x="191" y="74"/>
                    <a:pt x="195" y="69"/>
                    <a:pt x="195" y="64"/>
                  </a:cubicBezTo>
                  <a:cubicBezTo>
                    <a:pt x="195" y="69"/>
                    <a:pt x="199" y="74"/>
                    <a:pt x="205" y="74"/>
                  </a:cubicBezTo>
                  <a:cubicBezTo>
                    <a:pt x="210" y="74"/>
                    <a:pt x="215" y="69"/>
                    <a:pt x="215" y="64"/>
                  </a:cubicBezTo>
                  <a:cubicBezTo>
                    <a:pt x="215" y="69"/>
                    <a:pt x="219" y="74"/>
                    <a:pt x="224" y="74"/>
                  </a:cubicBezTo>
                  <a:cubicBezTo>
                    <a:pt x="230" y="74"/>
                    <a:pt x="234" y="69"/>
                    <a:pt x="234" y="64"/>
                  </a:cubicBezTo>
                  <a:cubicBezTo>
                    <a:pt x="234" y="69"/>
                    <a:pt x="238" y="74"/>
                    <a:pt x="244" y="74"/>
                  </a:cubicBezTo>
                  <a:cubicBezTo>
                    <a:pt x="249" y="74"/>
                    <a:pt x="253" y="69"/>
                    <a:pt x="253" y="64"/>
                  </a:cubicBezTo>
                  <a:cubicBezTo>
                    <a:pt x="253" y="63"/>
                    <a:pt x="253" y="62"/>
                    <a:pt x="253" y="60"/>
                  </a:cubicBezTo>
                  <a:close/>
                </a:path>
              </a:pathLst>
            </a:cu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378" name="Rectangle 203"/>
            <p:cNvSpPr>
              <a:spLocks noChangeArrowheads="1"/>
            </p:cNvSpPr>
            <p:nvPr/>
          </p:nvSpPr>
          <p:spPr bwMode="auto">
            <a:xfrm>
              <a:off x="7997777" y="5320270"/>
              <a:ext cx="77103"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379" name="Rectangle 204"/>
            <p:cNvSpPr>
              <a:spLocks noChangeArrowheads="1"/>
            </p:cNvSpPr>
            <p:nvPr/>
          </p:nvSpPr>
          <p:spPr bwMode="auto">
            <a:xfrm>
              <a:off x="8124226" y="5320270"/>
              <a:ext cx="80187"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380" name="Rectangle 205"/>
            <p:cNvSpPr>
              <a:spLocks noChangeArrowheads="1"/>
            </p:cNvSpPr>
            <p:nvPr/>
          </p:nvSpPr>
          <p:spPr bwMode="auto">
            <a:xfrm>
              <a:off x="8252732" y="5320270"/>
              <a:ext cx="78131"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381" name="Rectangle 206"/>
            <p:cNvSpPr>
              <a:spLocks noChangeArrowheads="1"/>
            </p:cNvSpPr>
            <p:nvPr/>
          </p:nvSpPr>
          <p:spPr bwMode="auto">
            <a:xfrm>
              <a:off x="8379182" y="5320270"/>
              <a:ext cx="78131"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382" name="Freeform 207"/>
            <p:cNvSpPr/>
            <p:nvPr/>
          </p:nvSpPr>
          <p:spPr bwMode="auto">
            <a:xfrm>
              <a:off x="7217491" y="4942719"/>
              <a:ext cx="682622" cy="988041"/>
            </a:xfrm>
            <a:custGeom>
              <a:gdLst>
                <a:gd name="T0" fmla="*/ 664 w 664"/>
                <a:gd name="T1" fmla="*/ 1264 h 1264"/>
                <a:gd name="T2" fmla="*/ 0 w 664"/>
                <a:gd name="T3" fmla="*/ 1264 h 1264"/>
                <a:gd name="T4" fmla="*/ 0 w 664"/>
                <a:gd name="T5" fmla="*/ 450 h 1264"/>
                <a:gd name="T6" fmla="*/ 331 w 664"/>
                <a:gd name="T7" fmla="*/ 0 h 1264"/>
                <a:gd name="T8" fmla="*/ 664 w 664"/>
                <a:gd name="T9" fmla="*/ 450 h 1264"/>
                <a:gd name="T10" fmla="*/ 664 w 664"/>
                <a:gd name="T11" fmla="*/ 1264 h 1264"/>
              </a:gdLst>
              <a:cxnLst>
                <a:cxn ang="0">
                  <a:pos x="T0" y="T1"/>
                </a:cxn>
                <a:cxn ang="0">
                  <a:pos x="T2" y="T3"/>
                </a:cxn>
                <a:cxn ang="0">
                  <a:pos x="T4" y="T5"/>
                </a:cxn>
                <a:cxn ang="0">
                  <a:pos x="T6" y="T7"/>
                </a:cxn>
                <a:cxn ang="0">
                  <a:pos x="T8" y="T9"/>
                </a:cxn>
                <a:cxn ang="0">
                  <a:pos x="T10" y="T11"/>
                </a:cxn>
              </a:cxnLst>
              <a:rect l="0" t="0" r="r" b="b"/>
              <a:pathLst>
                <a:path w="664" h="1264">
                  <a:moveTo>
                    <a:pt x="664" y="1264"/>
                  </a:moveTo>
                  <a:lnTo>
                    <a:pt x="0" y="1264"/>
                  </a:lnTo>
                  <a:lnTo>
                    <a:pt x="0" y="450"/>
                  </a:lnTo>
                  <a:lnTo>
                    <a:pt x="331" y="0"/>
                  </a:lnTo>
                  <a:lnTo>
                    <a:pt x="664" y="450"/>
                  </a:lnTo>
                  <a:lnTo>
                    <a:pt x="664" y="1264"/>
                  </a:lnTo>
                  <a:close/>
                </a:path>
              </a:pathLst>
            </a:custGeom>
            <a:solidFill>
              <a:srgbClr val="4FDDDA"/>
            </a:solidFill>
            <a:ln w="9525">
              <a:noFill/>
              <a:round/>
            </a:ln>
          </p:spPr>
          <p:txBody>
            <a:bodyPr vert="horz" wrap="square" lIns="91440" tIns="45720" rIns="91440" bIns="45720" numCol="1" anchor="t" anchorCtr="0" compatLnSpc="1"/>
            <a:lstStyle/>
            <a:p>
              <a:endParaRPr lang="zh-CN" altLang="en-US"/>
            </a:p>
          </p:txBody>
        </p:sp>
        <p:sp>
          <p:nvSpPr>
            <p:cNvPr id="5383" name="Freeform 208"/>
            <p:cNvSpPr/>
            <p:nvPr/>
          </p:nvSpPr>
          <p:spPr bwMode="auto">
            <a:xfrm>
              <a:off x="7304875" y="5338249"/>
              <a:ext cx="99720" cy="161026"/>
            </a:xfrm>
            <a:custGeom>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384" name="Freeform 209"/>
            <p:cNvSpPr/>
            <p:nvPr/>
          </p:nvSpPr>
          <p:spPr bwMode="auto">
            <a:xfrm>
              <a:off x="7440577" y="5338249"/>
              <a:ext cx="99720" cy="161026"/>
            </a:xfrm>
            <a:custGeom>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385" name="Freeform 210"/>
            <p:cNvSpPr/>
            <p:nvPr/>
          </p:nvSpPr>
          <p:spPr bwMode="auto">
            <a:xfrm>
              <a:off x="7577307" y="5338249"/>
              <a:ext cx="99720" cy="161026"/>
            </a:xfrm>
            <a:custGeom>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386" name="Freeform 211"/>
            <p:cNvSpPr/>
            <p:nvPr/>
          </p:nvSpPr>
          <p:spPr bwMode="auto">
            <a:xfrm>
              <a:off x="7713009" y="5338249"/>
              <a:ext cx="99720" cy="161026"/>
            </a:xfrm>
            <a:custGeom>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387" name="Freeform 212"/>
            <p:cNvSpPr/>
            <p:nvPr/>
          </p:nvSpPr>
          <p:spPr bwMode="auto">
            <a:xfrm>
              <a:off x="7304875" y="5536795"/>
              <a:ext cx="99720" cy="161026"/>
            </a:xfrm>
            <a:custGeom>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30" name="Freeform 214"/>
            <p:cNvSpPr/>
            <p:nvPr/>
          </p:nvSpPr>
          <p:spPr bwMode="auto">
            <a:xfrm>
              <a:off x="7440577" y="5536794"/>
              <a:ext cx="99720" cy="161026"/>
            </a:xfrm>
            <a:custGeom>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31" name="Freeform 215"/>
            <p:cNvSpPr/>
            <p:nvPr/>
          </p:nvSpPr>
          <p:spPr bwMode="auto">
            <a:xfrm>
              <a:off x="7577307" y="5536794"/>
              <a:ext cx="99720" cy="161026"/>
            </a:xfrm>
            <a:custGeom>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20" name="Freeform 216"/>
            <p:cNvSpPr/>
            <p:nvPr/>
          </p:nvSpPr>
          <p:spPr bwMode="auto">
            <a:xfrm>
              <a:off x="7713009" y="5536794"/>
              <a:ext cx="99720" cy="161026"/>
            </a:xfrm>
            <a:custGeom>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21" name="Freeform 217"/>
            <p:cNvSpPr/>
            <p:nvPr/>
          </p:nvSpPr>
          <p:spPr bwMode="auto">
            <a:xfrm>
              <a:off x="9269468" y="5175660"/>
              <a:ext cx="682622" cy="903620"/>
            </a:xfrm>
            <a:custGeom>
              <a:gdLst>
                <a:gd name="T0" fmla="*/ 664 w 664"/>
                <a:gd name="T1" fmla="*/ 1156 h 1156"/>
                <a:gd name="T2" fmla="*/ 0 w 664"/>
                <a:gd name="T3" fmla="*/ 1156 h 1156"/>
                <a:gd name="T4" fmla="*/ 0 w 664"/>
                <a:gd name="T5" fmla="*/ 180 h 1156"/>
                <a:gd name="T6" fmla="*/ 135 w 664"/>
                <a:gd name="T7" fmla="*/ 0 h 1156"/>
                <a:gd name="T8" fmla="*/ 525 w 664"/>
                <a:gd name="T9" fmla="*/ 0 h 1156"/>
                <a:gd name="T10" fmla="*/ 664 w 664"/>
                <a:gd name="T11" fmla="*/ 180 h 1156"/>
                <a:gd name="T12" fmla="*/ 664 w 664"/>
                <a:gd name="T13" fmla="*/ 1156 h 1156"/>
              </a:gdLst>
              <a:cxnLst>
                <a:cxn ang="0">
                  <a:pos x="T0" y="T1"/>
                </a:cxn>
                <a:cxn ang="0">
                  <a:pos x="T2" y="T3"/>
                </a:cxn>
                <a:cxn ang="0">
                  <a:pos x="T4" y="T5"/>
                </a:cxn>
                <a:cxn ang="0">
                  <a:pos x="T6" y="T7"/>
                </a:cxn>
                <a:cxn ang="0">
                  <a:pos x="T8" y="T9"/>
                </a:cxn>
                <a:cxn ang="0">
                  <a:pos x="T10" y="T11"/>
                </a:cxn>
                <a:cxn ang="0">
                  <a:pos x="T12" y="T13"/>
                </a:cxn>
              </a:cxnLst>
              <a:rect l="0" t="0" r="r" b="b"/>
              <a:pathLst>
                <a:path w="664" h="1156">
                  <a:moveTo>
                    <a:pt x="664" y="1156"/>
                  </a:moveTo>
                  <a:lnTo>
                    <a:pt x="0" y="1156"/>
                  </a:lnTo>
                  <a:lnTo>
                    <a:pt x="0" y="180"/>
                  </a:lnTo>
                  <a:lnTo>
                    <a:pt x="135" y="0"/>
                  </a:lnTo>
                  <a:lnTo>
                    <a:pt x="525" y="0"/>
                  </a:lnTo>
                  <a:lnTo>
                    <a:pt x="664" y="180"/>
                  </a:lnTo>
                  <a:lnTo>
                    <a:pt x="664" y="1156"/>
                  </a:lnTo>
                  <a:close/>
                </a:path>
              </a:pathLst>
            </a:custGeom>
            <a:solidFill>
              <a:srgbClr val="FFA033"/>
            </a:solidFill>
            <a:ln w="9525">
              <a:noFill/>
              <a:round/>
            </a:ln>
          </p:spPr>
          <p:txBody>
            <a:bodyPr vert="horz" wrap="square" lIns="91440" tIns="45720" rIns="91440" bIns="45720" numCol="1" anchor="t" anchorCtr="0" compatLnSpc="1"/>
            <a:lstStyle/>
            <a:p>
              <a:endParaRPr lang="zh-CN" altLang="en-US"/>
            </a:p>
          </p:txBody>
        </p:sp>
        <p:sp>
          <p:nvSpPr>
            <p:cNvPr id="5122" name="Rectangle 218"/>
            <p:cNvSpPr>
              <a:spLocks noChangeArrowheads="1"/>
            </p:cNvSpPr>
            <p:nvPr/>
          </p:nvSpPr>
          <p:spPr bwMode="auto">
            <a:xfrm>
              <a:off x="9424703" y="5357009"/>
              <a:ext cx="372152" cy="129759"/>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123" name="Rectangle 219"/>
            <p:cNvSpPr>
              <a:spLocks noChangeArrowheads="1"/>
            </p:cNvSpPr>
            <p:nvPr/>
          </p:nvSpPr>
          <p:spPr bwMode="auto">
            <a:xfrm>
              <a:off x="9424703" y="5554773"/>
              <a:ext cx="372152" cy="129759"/>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124" name="Rectangle 220"/>
            <p:cNvSpPr>
              <a:spLocks noChangeArrowheads="1"/>
            </p:cNvSpPr>
            <p:nvPr/>
          </p:nvSpPr>
          <p:spPr bwMode="auto">
            <a:xfrm>
              <a:off x="6531785" y="5059190"/>
              <a:ext cx="685705" cy="986477"/>
            </a:xfrm>
            <a:prstGeom prst="rect">
              <a:avLst/>
            </a:prstGeom>
            <a:solidFill>
              <a:srgbClr val="FF5B45"/>
            </a:solidFill>
            <a:ln w="9525">
              <a:noFill/>
              <a:miter lim="800000"/>
            </a:ln>
          </p:spPr>
          <p:txBody>
            <a:bodyPr vert="horz" wrap="square" lIns="91440" tIns="45720" rIns="91440" bIns="45720" numCol="1" anchor="t" anchorCtr="0" compatLnSpc="1"/>
            <a:lstStyle/>
            <a:p>
              <a:endParaRPr lang="zh-CN" altLang="en-US"/>
            </a:p>
          </p:txBody>
        </p:sp>
        <p:sp>
          <p:nvSpPr>
            <p:cNvPr id="5126" name="Rectangle 221"/>
            <p:cNvSpPr>
              <a:spLocks noChangeArrowheads="1"/>
            </p:cNvSpPr>
            <p:nvPr/>
          </p:nvSpPr>
          <p:spPr bwMode="auto">
            <a:xfrm>
              <a:off x="6642814" y="5175660"/>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27" name="Rectangle 222"/>
            <p:cNvSpPr>
              <a:spLocks noChangeArrowheads="1"/>
            </p:cNvSpPr>
            <p:nvPr/>
          </p:nvSpPr>
          <p:spPr bwMode="auto">
            <a:xfrm>
              <a:off x="6806274" y="5175660"/>
              <a:ext cx="135702"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28" name="Rectangle 223"/>
            <p:cNvSpPr>
              <a:spLocks noChangeArrowheads="1"/>
            </p:cNvSpPr>
            <p:nvPr/>
          </p:nvSpPr>
          <p:spPr bwMode="auto">
            <a:xfrm>
              <a:off x="6966648" y="5175660"/>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0" name="Rectangle 224"/>
            <p:cNvSpPr>
              <a:spLocks noChangeArrowheads="1"/>
            </p:cNvSpPr>
            <p:nvPr/>
          </p:nvSpPr>
          <p:spPr bwMode="auto">
            <a:xfrm>
              <a:off x="6642814" y="5270243"/>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1" name="Rectangle 225"/>
            <p:cNvSpPr>
              <a:spLocks noChangeArrowheads="1"/>
            </p:cNvSpPr>
            <p:nvPr/>
          </p:nvSpPr>
          <p:spPr bwMode="auto">
            <a:xfrm>
              <a:off x="6806274" y="5270243"/>
              <a:ext cx="135702"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2" name="Rectangle 226"/>
            <p:cNvSpPr>
              <a:spLocks noChangeArrowheads="1"/>
            </p:cNvSpPr>
            <p:nvPr/>
          </p:nvSpPr>
          <p:spPr bwMode="auto">
            <a:xfrm>
              <a:off x="6966648" y="5270243"/>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3" name="Rectangle 227"/>
            <p:cNvSpPr>
              <a:spLocks noChangeArrowheads="1"/>
            </p:cNvSpPr>
            <p:nvPr/>
          </p:nvSpPr>
          <p:spPr bwMode="auto">
            <a:xfrm>
              <a:off x="6642814" y="5364826"/>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4" name="Rectangle 228"/>
            <p:cNvSpPr>
              <a:spLocks noChangeArrowheads="1"/>
            </p:cNvSpPr>
            <p:nvPr/>
          </p:nvSpPr>
          <p:spPr bwMode="auto">
            <a:xfrm>
              <a:off x="6806274" y="5364826"/>
              <a:ext cx="135702"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5" name="Rectangle 229"/>
            <p:cNvSpPr>
              <a:spLocks noChangeArrowheads="1"/>
            </p:cNvSpPr>
            <p:nvPr/>
          </p:nvSpPr>
          <p:spPr bwMode="auto">
            <a:xfrm>
              <a:off x="6966648" y="5364826"/>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6" name="Rectangle 230"/>
            <p:cNvSpPr>
              <a:spLocks noChangeArrowheads="1"/>
            </p:cNvSpPr>
            <p:nvPr/>
          </p:nvSpPr>
          <p:spPr bwMode="auto">
            <a:xfrm>
              <a:off x="6642814" y="5457063"/>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7" name="Rectangle 231"/>
            <p:cNvSpPr>
              <a:spLocks noChangeArrowheads="1"/>
            </p:cNvSpPr>
            <p:nvPr/>
          </p:nvSpPr>
          <p:spPr bwMode="auto">
            <a:xfrm>
              <a:off x="6806274" y="5457063"/>
              <a:ext cx="135702"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8" name="Rectangle 232"/>
            <p:cNvSpPr>
              <a:spLocks noChangeArrowheads="1"/>
            </p:cNvSpPr>
            <p:nvPr/>
          </p:nvSpPr>
          <p:spPr bwMode="auto">
            <a:xfrm>
              <a:off x="6966648" y="5457063"/>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9" name="Rectangle 233"/>
            <p:cNvSpPr>
              <a:spLocks noChangeArrowheads="1"/>
            </p:cNvSpPr>
            <p:nvPr/>
          </p:nvSpPr>
          <p:spPr bwMode="auto">
            <a:xfrm>
              <a:off x="6642814" y="5551647"/>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40" name="Rectangle 234"/>
            <p:cNvSpPr>
              <a:spLocks noChangeArrowheads="1"/>
            </p:cNvSpPr>
            <p:nvPr/>
          </p:nvSpPr>
          <p:spPr bwMode="auto">
            <a:xfrm>
              <a:off x="6806274" y="5551647"/>
              <a:ext cx="135702"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41" name="Rectangle 235"/>
            <p:cNvSpPr>
              <a:spLocks noChangeArrowheads="1"/>
            </p:cNvSpPr>
            <p:nvPr/>
          </p:nvSpPr>
          <p:spPr bwMode="auto">
            <a:xfrm>
              <a:off x="6966648" y="5551647"/>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42" name="Rectangle 236"/>
            <p:cNvSpPr>
              <a:spLocks noChangeArrowheads="1"/>
            </p:cNvSpPr>
            <p:nvPr/>
          </p:nvSpPr>
          <p:spPr bwMode="auto">
            <a:xfrm>
              <a:off x="6642814" y="5643885"/>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43" name="Rectangle 237"/>
            <p:cNvSpPr>
              <a:spLocks noChangeArrowheads="1"/>
            </p:cNvSpPr>
            <p:nvPr/>
          </p:nvSpPr>
          <p:spPr bwMode="auto">
            <a:xfrm>
              <a:off x="6806274" y="5643885"/>
              <a:ext cx="135702"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44" name="Rectangle 238"/>
            <p:cNvSpPr>
              <a:spLocks noChangeArrowheads="1"/>
            </p:cNvSpPr>
            <p:nvPr/>
          </p:nvSpPr>
          <p:spPr bwMode="auto">
            <a:xfrm>
              <a:off x="6966648" y="5643885"/>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45" name="Freeform 239"/>
            <p:cNvSpPr/>
            <p:nvPr/>
          </p:nvSpPr>
          <p:spPr bwMode="auto">
            <a:xfrm>
              <a:off x="5162431" y="5057626"/>
              <a:ext cx="685705" cy="988041"/>
            </a:xfrm>
            <a:custGeom>
              <a:gdLst>
                <a:gd name="T0" fmla="*/ 667 w 667"/>
                <a:gd name="T1" fmla="*/ 1264 h 1264"/>
                <a:gd name="T2" fmla="*/ 0 w 667"/>
                <a:gd name="T3" fmla="*/ 1264 h 1264"/>
                <a:gd name="T4" fmla="*/ 0 w 667"/>
                <a:gd name="T5" fmla="*/ 449 h 1264"/>
                <a:gd name="T6" fmla="*/ 334 w 667"/>
                <a:gd name="T7" fmla="*/ 0 h 1264"/>
                <a:gd name="T8" fmla="*/ 667 w 667"/>
                <a:gd name="T9" fmla="*/ 449 h 1264"/>
                <a:gd name="T10" fmla="*/ 667 w 667"/>
                <a:gd name="T11" fmla="*/ 1264 h 1264"/>
              </a:gdLst>
              <a:cxnLst>
                <a:cxn ang="0">
                  <a:pos x="T0" y="T1"/>
                </a:cxn>
                <a:cxn ang="0">
                  <a:pos x="T2" y="T3"/>
                </a:cxn>
                <a:cxn ang="0">
                  <a:pos x="T4" y="T5"/>
                </a:cxn>
                <a:cxn ang="0">
                  <a:pos x="T6" y="T7"/>
                </a:cxn>
                <a:cxn ang="0">
                  <a:pos x="T8" y="T9"/>
                </a:cxn>
                <a:cxn ang="0">
                  <a:pos x="T10" y="T11"/>
                </a:cxn>
              </a:cxnLst>
              <a:rect l="0" t="0" r="r" b="b"/>
              <a:pathLst>
                <a:path w="667" h="1264">
                  <a:moveTo>
                    <a:pt x="667" y="1264"/>
                  </a:moveTo>
                  <a:lnTo>
                    <a:pt x="0" y="1264"/>
                  </a:lnTo>
                  <a:lnTo>
                    <a:pt x="0" y="449"/>
                  </a:lnTo>
                  <a:lnTo>
                    <a:pt x="334" y="0"/>
                  </a:lnTo>
                  <a:lnTo>
                    <a:pt x="667" y="449"/>
                  </a:lnTo>
                  <a:lnTo>
                    <a:pt x="667" y="1264"/>
                  </a:lnTo>
                  <a:close/>
                </a:path>
              </a:pathLst>
            </a:custGeom>
            <a:solidFill>
              <a:srgbClr val="004860"/>
            </a:solidFill>
            <a:ln w="9525">
              <a:noFill/>
              <a:round/>
            </a:ln>
          </p:spPr>
          <p:txBody>
            <a:bodyPr vert="horz" wrap="square" lIns="91440" tIns="45720" rIns="91440" bIns="45720" numCol="1" anchor="t" anchorCtr="0" compatLnSpc="1"/>
            <a:lstStyle/>
            <a:p>
              <a:endParaRPr lang="zh-CN" altLang="en-US"/>
            </a:p>
          </p:txBody>
        </p:sp>
        <p:sp>
          <p:nvSpPr>
            <p:cNvPr id="5146" name="Rectangle 240"/>
            <p:cNvSpPr>
              <a:spLocks noChangeArrowheads="1"/>
            </p:cNvSpPr>
            <p:nvPr/>
          </p:nvSpPr>
          <p:spPr bwMode="auto">
            <a:xfrm>
              <a:off x="5376263" y="5321833"/>
              <a:ext cx="90468" cy="153991"/>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47" name="Rectangle 241"/>
            <p:cNvSpPr>
              <a:spLocks noChangeArrowheads="1"/>
            </p:cNvSpPr>
            <p:nvPr/>
          </p:nvSpPr>
          <p:spPr bwMode="auto">
            <a:xfrm>
              <a:off x="5517105" y="5321833"/>
              <a:ext cx="92524" cy="153991"/>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48" name="Rectangle 242"/>
            <p:cNvSpPr>
              <a:spLocks noChangeArrowheads="1"/>
            </p:cNvSpPr>
            <p:nvPr/>
          </p:nvSpPr>
          <p:spPr bwMode="auto">
            <a:xfrm>
              <a:off x="5376263" y="5525851"/>
              <a:ext cx="90468" cy="153209"/>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49" name="Rectangle 243"/>
            <p:cNvSpPr>
              <a:spLocks noChangeArrowheads="1"/>
            </p:cNvSpPr>
            <p:nvPr/>
          </p:nvSpPr>
          <p:spPr bwMode="auto">
            <a:xfrm>
              <a:off x="5517105" y="5525851"/>
              <a:ext cx="92524" cy="153209"/>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0" name="Rectangle 244"/>
            <p:cNvSpPr>
              <a:spLocks noChangeArrowheads="1"/>
            </p:cNvSpPr>
            <p:nvPr/>
          </p:nvSpPr>
          <p:spPr bwMode="auto">
            <a:xfrm>
              <a:off x="8585818" y="5232722"/>
              <a:ext cx="683649" cy="812945"/>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51" name="Rectangle 245"/>
            <p:cNvSpPr>
              <a:spLocks noChangeArrowheads="1"/>
            </p:cNvSpPr>
            <p:nvPr/>
          </p:nvSpPr>
          <p:spPr bwMode="auto">
            <a:xfrm>
              <a:off x="8646473" y="5129541"/>
              <a:ext cx="523274" cy="207145"/>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52" name="Rectangle 246"/>
            <p:cNvSpPr>
              <a:spLocks noChangeArrowheads="1"/>
            </p:cNvSpPr>
            <p:nvPr/>
          </p:nvSpPr>
          <p:spPr bwMode="auto">
            <a:xfrm>
              <a:off x="8710212" y="5038866"/>
              <a:ext cx="398881" cy="157118"/>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53" name="Rectangle 247"/>
            <p:cNvSpPr>
              <a:spLocks noChangeArrowheads="1"/>
            </p:cNvSpPr>
            <p:nvPr/>
          </p:nvSpPr>
          <p:spPr bwMode="auto">
            <a:xfrm>
              <a:off x="8703016" y="5292130"/>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4" name="Rectangle 248"/>
            <p:cNvSpPr>
              <a:spLocks noChangeArrowheads="1"/>
            </p:cNvSpPr>
            <p:nvPr/>
          </p:nvSpPr>
          <p:spPr bwMode="auto">
            <a:xfrm>
              <a:off x="8829465" y="5292130"/>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5" name="Rectangle 249"/>
            <p:cNvSpPr>
              <a:spLocks noChangeArrowheads="1"/>
            </p:cNvSpPr>
            <p:nvPr/>
          </p:nvSpPr>
          <p:spPr bwMode="auto">
            <a:xfrm>
              <a:off x="8955914" y="5292130"/>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6" name="Rectangle 250"/>
            <p:cNvSpPr>
              <a:spLocks noChangeArrowheads="1"/>
            </p:cNvSpPr>
            <p:nvPr/>
          </p:nvSpPr>
          <p:spPr bwMode="auto">
            <a:xfrm>
              <a:off x="9084420" y="5292130"/>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7" name="Rectangle 251"/>
            <p:cNvSpPr>
              <a:spLocks noChangeArrowheads="1"/>
            </p:cNvSpPr>
            <p:nvPr/>
          </p:nvSpPr>
          <p:spPr bwMode="auto">
            <a:xfrm>
              <a:off x="8703016"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8" name="Rectangle 252"/>
            <p:cNvSpPr>
              <a:spLocks noChangeArrowheads="1"/>
            </p:cNvSpPr>
            <p:nvPr/>
          </p:nvSpPr>
          <p:spPr bwMode="auto">
            <a:xfrm>
              <a:off x="8829465"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9" name="Rectangle 253"/>
            <p:cNvSpPr>
              <a:spLocks noChangeArrowheads="1"/>
            </p:cNvSpPr>
            <p:nvPr/>
          </p:nvSpPr>
          <p:spPr bwMode="auto">
            <a:xfrm>
              <a:off x="8955914"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60" name="Rectangle 254"/>
            <p:cNvSpPr>
              <a:spLocks noChangeArrowheads="1"/>
            </p:cNvSpPr>
            <p:nvPr/>
          </p:nvSpPr>
          <p:spPr bwMode="auto">
            <a:xfrm>
              <a:off x="9084420"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61" name="Rectangle 255"/>
            <p:cNvSpPr>
              <a:spLocks noChangeArrowheads="1"/>
            </p:cNvSpPr>
            <p:nvPr/>
          </p:nvSpPr>
          <p:spPr bwMode="auto">
            <a:xfrm>
              <a:off x="8703016" y="5627469"/>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62" name="Rectangle 256"/>
            <p:cNvSpPr>
              <a:spLocks noChangeArrowheads="1"/>
            </p:cNvSpPr>
            <p:nvPr/>
          </p:nvSpPr>
          <p:spPr bwMode="auto">
            <a:xfrm>
              <a:off x="8829465" y="5627469"/>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63" name="Rectangle 257"/>
            <p:cNvSpPr>
              <a:spLocks noChangeArrowheads="1"/>
            </p:cNvSpPr>
            <p:nvPr/>
          </p:nvSpPr>
          <p:spPr bwMode="auto">
            <a:xfrm>
              <a:off x="8955914" y="5627469"/>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64" name="Rectangle 258"/>
            <p:cNvSpPr>
              <a:spLocks noChangeArrowheads="1"/>
            </p:cNvSpPr>
            <p:nvPr/>
          </p:nvSpPr>
          <p:spPr bwMode="auto">
            <a:xfrm>
              <a:off x="9084420" y="5627469"/>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65" name="Freeform 259"/>
            <p:cNvSpPr/>
            <p:nvPr/>
          </p:nvSpPr>
          <p:spPr bwMode="auto">
            <a:xfrm>
              <a:off x="9952090" y="4957572"/>
              <a:ext cx="685705" cy="988041"/>
            </a:xfrm>
            <a:custGeom>
              <a:gdLst>
                <a:gd name="T0" fmla="*/ 667 w 667"/>
                <a:gd name="T1" fmla="*/ 1264 h 1264"/>
                <a:gd name="T2" fmla="*/ 0 w 667"/>
                <a:gd name="T3" fmla="*/ 1264 h 1264"/>
                <a:gd name="T4" fmla="*/ 0 w 667"/>
                <a:gd name="T5" fmla="*/ 452 h 1264"/>
                <a:gd name="T6" fmla="*/ 334 w 667"/>
                <a:gd name="T7" fmla="*/ 0 h 1264"/>
                <a:gd name="T8" fmla="*/ 667 w 667"/>
                <a:gd name="T9" fmla="*/ 452 h 1264"/>
                <a:gd name="T10" fmla="*/ 667 w 667"/>
                <a:gd name="T11" fmla="*/ 1264 h 1264"/>
              </a:gdLst>
              <a:cxnLst>
                <a:cxn ang="0">
                  <a:pos x="T0" y="T1"/>
                </a:cxn>
                <a:cxn ang="0">
                  <a:pos x="T2" y="T3"/>
                </a:cxn>
                <a:cxn ang="0">
                  <a:pos x="T4" y="T5"/>
                </a:cxn>
                <a:cxn ang="0">
                  <a:pos x="T6" y="T7"/>
                </a:cxn>
                <a:cxn ang="0">
                  <a:pos x="T8" y="T9"/>
                </a:cxn>
                <a:cxn ang="0">
                  <a:pos x="T10" y="T11"/>
                </a:cxn>
              </a:cxnLst>
              <a:rect l="0" t="0" r="r" b="b"/>
              <a:pathLst>
                <a:path w="667" h="1264">
                  <a:moveTo>
                    <a:pt x="667" y="1264"/>
                  </a:moveTo>
                  <a:lnTo>
                    <a:pt x="0" y="1264"/>
                  </a:lnTo>
                  <a:lnTo>
                    <a:pt x="0" y="452"/>
                  </a:lnTo>
                  <a:lnTo>
                    <a:pt x="334" y="0"/>
                  </a:lnTo>
                  <a:lnTo>
                    <a:pt x="667" y="452"/>
                  </a:lnTo>
                  <a:lnTo>
                    <a:pt x="667" y="1264"/>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5166" name="Oval 260"/>
            <p:cNvSpPr>
              <a:spLocks noChangeArrowheads="1"/>
            </p:cNvSpPr>
            <p:nvPr/>
          </p:nvSpPr>
          <p:spPr bwMode="auto">
            <a:xfrm>
              <a:off x="10092932" y="5294474"/>
              <a:ext cx="163458"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167" name="Oval 261"/>
            <p:cNvSpPr>
              <a:spLocks noChangeArrowheads="1"/>
            </p:cNvSpPr>
            <p:nvPr/>
          </p:nvSpPr>
          <p:spPr bwMode="auto">
            <a:xfrm>
              <a:off x="10334522" y="5294474"/>
              <a:ext cx="164487"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168" name="Oval 262"/>
            <p:cNvSpPr>
              <a:spLocks noChangeArrowheads="1"/>
            </p:cNvSpPr>
            <p:nvPr/>
          </p:nvSpPr>
          <p:spPr bwMode="auto">
            <a:xfrm>
              <a:off x="10092932" y="5473479"/>
              <a:ext cx="163458"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169" name="Oval 263"/>
            <p:cNvSpPr>
              <a:spLocks noChangeArrowheads="1"/>
            </p:cNvSpPr>
            <p:nvPr/>
          </p:nvSpPr>
          <p:spPr bwMode="auto">
            <a:xfrm>
              <a:off x="10334522" y="5473479"/>
              <a:ext cx="164487"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170" name="Oval 264"/>
            <p:cNvSpPr>
              <a:spLocks noChangeArrowheads="1"/>
            </p:cNvSpPr>
            <p:nvPr/>
          </p:nvSpPr>
          <p:spPr bwMode="auto">
            <a:xfrm>
              <a:off x="10092932" y="5651701"/>
              <a:ext cx="163458"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171" name="Oval 265"/>
            <p:cNvSpPr>
              <a:spLocks noChangeArrowheads="1"/>
            </p:cNvSpPr>
            <p:nvPr/>
          </p:nvSpPr>
          <p:spPr bwMode="auto">
            <a:xfrm>
              <a:off x="10334522" y="5651701"/>
              <a:ext cx="164487"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172" name="Rectangle 266"/>
            <p:cNvSpPr>
              <a:spLocks noChangeArrowheads="1"/>
            </p:cNvSpPr>
            <p:nvPr/>
          </p:nvSpPr>
          <p:spPr bwMode="auto">
            <a:xfrm>
              <a:off x="4897195" y="5929197"/>
              <a:ext cx="6200136" cy="177441"/>
            </a:xfrm>
            <a:prstGeom prst="rect">
              <a:avLst/>
            </a:prstGeom>
            <a:solidFill>
              <a:srgbClr val="AFC01D"/>
            </a:solidFill>
            <a:ln w="9525">
              <a:noFill/>
              <a:miter lim="800000"/>
            </a:ln>
          </p:spPr>
          <p:txBody>
            <a:bodyPr vert="horz" wrap="square" lIns="91440" tIns="45720" rIns="91440" bIns="45720" numCol="1" anchor="t" anchorCtr="0" compatLnSpc="1"/>
            <a:lstStyle/>
            <a:p>
              <a:endParaRPr lang="zh-CN" altLang="en-US"/>
            </a:p>
          </p:txBody>
        </p:sp>
        <p:sp>
          <p:nvSpPr>
            <p:cNvPr id="5176" name="Rectangle 270"/>
            <p:cNvSpPr>
              <a:spLocks noChangeArrowheads="1"/>
            </p:cNvSpPr>
            <p:nvPr/>
          </p:nvSpPr>
          <p:spPr bwMode="auto">
            <a:xfrm>
              <a:off x="6266550" y="5818199"/>
              <a:ext cx="41122"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77" name="Freeform 271"/>
            <p:cNvSpPr/>
            <p:nvPr/>
          </p:nvSpPr>
          <p:spPr bwMode="auto">
            <a:xfrm>
              <a:off x="6106175" y="5416416"/>
              <a:ext cx="179907" cy="466662"/>
            </a:xfrm>
            <a:custGeom>
              <a:gdLst>
                <a:gd name="T0" fmla="*/ 0 w 74"/>
                <a:gd name="T1" fmla="*/ 177 h 252"/>
                <a:gd name="T2" fmla="*/ 74 w 74"/>
                <a:gd name="T3" fmla="*/ 252 h 252"/>
                <a:gd name="T4" fmla="*/ 74 w 74"/>
                <a:gd name="T5" fmla="*/ 0 h 252"/>
                <a:gd name="T6" fmla="*/ 0 w 74"/>
                <a:gd name="T7" fmla="*/ 177 h 252"/>
              </a:gdLst>
              <a:cxnLst>
                <a:cxn ang="0">
                  <a:pos x="T0" y="T1"/>
                </a:cxn>
                <a:cxn ang="0">
                  <a:pos x="T2" y="T3"/>
                </a:cxn>
                <a:cxn ang="0">
                  <a:pos x="T4" y="T5"/>
                </a:cxn>
                <a:cxn ang="0">
                  <a:pos x="T6" y="T7"/>
                </a:cxn>
              </a:cxnLst>
              <a:rect l="0" t="0" r="r" b="b"/>
              <a:pathLst>
                <a:path w="74" h="251">
                  <a:moveTo>
                    <a:pt x="0" y="177"/>
                  </a:moveTo>
                  <a:cubicBezTo>
                    <a:pt x="0" y="218"/>
                    <a:pt x="33" y="252"/>
                    <a:pt x="74" y="252"/>
                  </a:cubicBezTo>
                  <a:cubicBezTo>
                    <a:pt x="74" y="0"/>
                    <a:pt x="74" y="0"/>
                    <a:pt x="74" y="0"/>
                  </a:cubicBezTo>
                  <a:cubicBezTo>
                    <a:pt x="74" y="0"/>
                    <a:pt x="0" y="135"/>
                    <a:pt x="0" y="177"/>
                  </a:cubicBezTo>
                  <a:close/>
                </a:path>
              </a:pathLst>
            </a:custGeom>
            <a:solidFill>
              <a:srgbClr val="69E2DE"/>
            </a:solidFill>
            <a:ln w="9525">
              <a:noFill/>
              <a:round/>
            </a:ln>
          </p:spPr>
          <p:txBody>
            <a:bodyPr vert="horz" wrap="square" lIns="91440" tIns="45720" rIns="91440" bIns="45720" numCol="1" anchor="t" anchorCtr="0" compatLnSpc="1"/>
            <a:lstStyle/>
            <a:p>
              <a:endParaRPr lang="zh-CN" altLang="en-US"/>
            </a:p>
          </p:txBody>
        </p:sp>
        <p:sp>
          <p:nvSpPr>
            <p:cNvPr id="5178" name="Freeform 272"/>
            <p:cNvSpPr/>
            <p:nvPr/>
          </p:nvSpPr>
          <p:spPr bwMode="auto">
            <a:xfrm>
              <a:off x="6286083" y="5416416"/>
              <a:ext cx="181964" cy="466662"/>
            </a:xfrm>
            <a:custGeom>
              <a:gdLst>
                <a:gd name="T0" fmla="*/ 75 w 75"/>
                <a:gd name="T1" fmla="*/ 177 h 252"/>
                <a:gd name="T2" fmla="*/ 0 w 75"/>
                <a:gd name="T3" fmla="*/ 0 h 252"/>
                <a:gd name="T4" fmla="*/ 0 w 75"/>
                <a:gd name="T5" fmla="*/ 252 h 252"/>
                <a:gd name="T6" fmla="*/ 75 w 75"/>
                <a:gd name="T7" fmla="*/ 177 h 252"/>
              </a:gdLst>
              <a:cxnLst>
                <a:cxn ang="0">
                  <a:pos x="T0" y="T1"/>
                </a:cxn>
                <a:cxn ang="0">
                  <a:pos x="T2" y="T3"/>
                </a:cxn>
                <a:cxn ang="0">
                  <a:pos x="T4" y="T5"/>
                </a:cxn>
                <a:cxn ang="0">
                  <a:pos x="T6" y="T7"/>
                </a:cxn>
              </a:cxnLst>
              <a:rect l="0" t="0" r="r" b="b"/>
              <a:pathLst>
                <a:path w="75" h="251">
                  <a:moveTo>
                    <a:pt x="75" y="177"/>
                  </a:moveTo>
                  <a:cubicBezTo>
                    <a:pt x="75" y="135"/>
                    <a:pt x="0" y="0"/>
                    <a:pt x="0" y="0"/>
                  </a:cubicBezTo>
                  <a:cubicBezTo>
                    <a:pt x="0" y="252"/>
                    <a:pt x="0" y="252"/>
                    <a:pt x="0" y="252"/>
                  </a:cubicBezTo>
                  <a:cubicBezTo>
                    <a:pt x="42" y="252"/>
                    <a:pt x="75" y="218"/>
                    <a:pt x="75" y="177"/>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79" name="Rectangle 273"/>
            <p:cNvSpPr>
              <a:spLocks noChangeArrowheads="1"/>
            </p:cNvSpPr>
            <p:nvPr/>
          </p:nvSpPr>
          <p:spPr bwMode="auto">
            <a:xfrm>
              <a:off x="8564230" y="5818199"/>
              <a:ext cx="41122"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80" name="Freeform 274"/>
            <p:cNvSpPr/>
            <p:nvPr/>
          </p:nvSpPr>
          <p:spPr bwMode="auto">
            <a:xfrm>
              <a:off x="8403855" y="5416416"/>
              <a:ext cx="181964" cy="466662"/>
            </a:xfrm>
            <a:custGeom>
              <a:gdLst>
                <a:gd name="T0" fmla="*/ 0 w 75"/>
                <a:gd name="T1" fmla="*/ 177 h 252"/>
                <a:gd name="T2" fmla="*/ 75 w 75"/>
                <a:gd name="T3" fmla="*/ 252 h 252"/>
                <a:gd name="T4" fmla="*/ 75 w 75"/>
                <a:gd name="T5" fmla="*/ 0 h 252"/>
                <a:gd name="T6" fmla="*/ 0 w 75"/>
                <a:gd name="T7" fmla="*/ 177 h 252"/>
              </a:gdLst>
              <a:cxnLst>
                <a:cxn ang="0">
                  <a:pos x="T0" y="T1"/>
                </a:cxn>
                <a:cxn ang="0">
                  <a:pos x="T2" y="T3"/>
                </a:cxn>
                <a:cxn ang="0">
                  <a:pos x="T4" y="T5"/>
                </a:cxn>
                <a:cxn ang="0">
                  <a:pos x="T6" y="T7"/>
                </a:cxn>
              </a:cxnLst>
              <a:rect l="0" t="0" r="r" b="b"/>
              <a:pathLst>
                <a:path w="75" h="251">
                  <a:moveTo>
                    <a:pt x="0" y="177"/>
                  </a:moveTo>
                  <a:cubicBezTo>
                    <a:pt x="0" y="218"/>
                    <a:pt x="33" y="252"/>
                    <a:pt x="75" y="252"/>
                  </a:cubicBezTo>
                  <a:cubicBezTo>
                    <a:pt x="75" y="0"/>
                    <a:pt x="75" y="0"/>
                    <a:pt x="75" y="0"/>
                  </a:cubicBezTo>
                  <a:cubicBezTo>
                    <a:pt x="75" y="0"/>
                    <a:pt x="0" y="135"/>
                    <a:pt x="0" y="177"/>
                  </a:cubicBezTo>
                  <a:close/>
                </a:path>
              </a:pathLst>
            </a:custGeom>
            <a:solidFill>
              <a:srgbClr val="69E2DE"/>
            </a:solidFill>
            <a:ln w="9525">
              <a:noFill/>
              <a:round/>
            </a:ln>
          </p:spPr>
          <p:txBody>
            <a:bodyPr vert="horz" wrap="square" lIns="91440" tIns="45720" rIns="91440" bIns="45720" numCol="1" anchor="t" anchorCtr="0" compatLnSpc="1"/>
            <a:lstStyle/>
            <a:p>
              <a:endParaRPr lang="zh-CN" altLang="en-US"/>
            </a:p>
          </p:txBody>
        </p:sp>
        <p:sp>
          <p:nvSpPr>
            <p:cNvPr id="5181" name="Freeform 275"/>
            <p:cNvSpPr/>
            <p:nvPr/>
          </p:nvSpPr>
          <p:spPr bwMode="auto">
            <a:xfrm>
              <a:off x="8585818" y="5416416"/>
              <a:ext cx="179907" cy="466662"/>
            </a:xfrm>
            <a:custGeom>
              <a:gdLst>
                <a:gd name="T0" fmla="*/ 74 w 74"/>
                <a:gd name="T1" fmla="*/ 177 h 252"/>
                <a:gd name="T2" fmla="*/ 0 w 74"/>
                <a:gd name="T3" fmla="*/ 0 h 252"/>
                <a:gd name="T4" fmla="*/ 0 w 74"/>
                <a:gd name="T5" fmla="*/ 252 h 252"/>
                <a:gd name="T6" fmla="*/ 74 w 74"/>
                <a:gd name="T7" fmla="*/ 177 h 252"/>
              </a:gdLst>
              <a:cxnLst>
                <a:cxn ang="0">
                  <a:pos x="T0" y="T1"/>
                </a:cxn>
                <a:cxn ang="0">
                  <a:pos x="T2" y="T3"/>
                </a:cxn>
                <a:cxn ang="0">
                  <a:pos x="T4" y="T5"/>
                </a:cxn>
                <a:cxn ang="0">
                  <a:pos x="T6" y="T7"/>
                </a:cxn>
              </a:cxnLst>
              <a:rect l="0" t="0" r="r" b="b"/>
              <a:pathLst>
                <a:path w="74" h="251">
                  <a:moveTo>
                    <a:pt x="74" y="177"/>
                  </a:moveTo>
                  <a:cubicBezTo>
                    <a:pt x="74" y="135"/>
                    <a:pt x="0" y="0"/>
                    <a:pt x="0" y="0"/>
                  </a:cubicBezTo>
                  <a:cubicBezTo>
                    <a:pt x="0" y="252"/>
                    <a:pt x="0" y="252"/>
                    <a:pt x="0" y="252"/>
                  </a:cubicBezTo>
                  <a:cubicBezTo>
                    <a:pt x="41" y="252"/>
                    <a:pt x="74" y="218"/>
                    <a:pt x="74" y="177"/>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82" name="Rectangle 276"/>
            <p:cNvSpPr>
              <a:spLocks noChangeArrowheads="1"/>
            </p:cNvSpPr>
            <p:nvPr/>
          </p:nvSpPr>
          <p:spPr bwMode="auto">
            <a:xfrm>
              <a:off x="9932557" y="5818199"/>
              <a:ext cx="42149"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83" name="Freeform 277"/>
            <p:cNvSpPr/>
            <p:nvPr/>
          </p:nvSpPr>
          <p:spPr bwMode="auto">
            <a:xfrm>
              <a:off x="9772182" y="5416416"/>
              <a:ext cx="179907" cy="466662"/>
            </a:xfrm>
            <a:custGeom>
              <a:gdLst>
                <a:gd name="T0" fmla="*/ 0 w 74"/>
                <a:gd name="T1" fmla="*/ 177 h 252"/>
                <a:gd name="T2" fmla="*/ 74 w 74"/>
                <a:gd name="T3" fmla="*/ 252 h 252"/>
                <a:gd name="T4" fmla="*/ 74 w 74"/>
                <a:gd name="T5" fmla="*/ 0 h 252"/>
                <a:gd name="T6" fmla="*/ 0 w 74"/>
                <a:gd name="T7" fmla="*/ 177 h 252"/>
              </a:gdLst>
              <a:cxnLst>
                <a:cxn ang="0">
                  <a:pos x="T0" y="T1"/>
                </a:cxn>
                <a:cxn ang="0">
                  <a:pos x="T2" y="T3"/>
                </a:cxn>
                <a:cxn ang="0">
                  <a:pos x="T4" y="T5"/>
                </a:cxn>
                <a:cxn ang="0">
                  <a:pos x="T6" y="T7"/>
                </a:cxn>
              </a:cxnLst>
              <a:rect l="0" t="0" r="r" b="b"/>
              <a:pathLst>
                <a:path w="74" h="251">
                  <a:moveTo>
                    <a:pt x="0" y="177"/>
                  </a:moveTo>
                  <a:cubicBezTo>
                    <a:pt x="0" y="218"/>
                    <a:pt x="33" y="252"/>
                    <a:pt x="74" y="252"/>
                  </a:cubicBezTo>
                  <a:cubicBezTo>
                    <a:pt x="74" y="0"/>
                    <a:pt x="74" y="0"/>
                    <a:pt x="74" y="0"/>
                  </a:cubicBezTo>
                  <a:cubicBezTo>
                    <a:pt x="74" y="0"/>
                    <a:pt x="0" y="135"/>
                    <a:pt x="0" y="177"/>
                  </a:cubicBezTo>
                  <a:close/>
                </a:path>
              </a:pathLst>
            </a:custGeom>
            <a:solidFill>
              <a:srgbClr val="69E2DE"/>
            </a:solidFill>
            <a:ln w="9525">
              <a:noFill/>
              <a:round/>
            </a:ln>
          </p:spPr>
          <p:txBody>
            <a:bodyPr vert="horz" wrap="square" lIns="91440" tIns="45720" rIns="91440" bIns="45720" numCol="1" anchor="t" anchorCtr="0" compatLnSpc="1"/>
            <a:lstStyle/>
            <a:p>
              <a:endParaRPr lang="zh-CN" altLang="en-US"/>
            </a:p>
          </p:txBody>
        </p:sp>
        <p:sp>
          <p:nvSpPr>
            <p:cNvPr id="5184" name="Freeform 278"/>
            <p:cNvSpPr/>
            <p:nvPr/>
          </p:nvSpPr>
          <p:spPr bwMode="auto">
            <a:xfrm>
              <a:off x="9952090" y="5416416"/>
              <a:ext cx="182992" cy="466662"/>
            </a:xfrm>
            <a:custGeom>
              <a:gdLst>
                <a:gd name="T0" fmla="*/ 75 w 75"/>
                <a:gd name="T1" fmla="*/ 177 h 252"/>
                <a:gd name="T2" fmla="*/ 0 w 75"/>
                <a:gd name="T3" fmla="*/ 0 h 252"/>
                <a:gd name="T4" fmla="*/ 0 w 75"/>
                <a:gd name="T5" fmla="*/ 252 h 252"/>
                <a:gd name="T6" fmla="*/ 75 w 75"/>
                <a:gd name="T7" fmla="*/ 177 h 252"/>
              </a:gdLst>
              <a:cxnLst>
                <a:cxn ang="0">
                  <a:pos x="T0" y="T1"/>
                </a:cxn>
                <a:cxn ang="0">
                  <a:pos x="T2" y="T3"/>
                </a:cxn>
                <a:cxn ang="0">
                  <a:pos x="T4" y="T5"/>
                </a:cxn>
                <a:cxn ang="0">
                  <a:pos x="T6" y="T7"/>
                </a:cxn>
              </a:cxnLst>
              <a:rect l="0" t="0" r="r" b="b"/>
              <a:pathLst>
                <a:path w="75" h="251">
                  <a:moveTo>
                    <a:pt x="75" y="177"/>
                  </a:moveTo>
                  <a:cubicBezTo>
                    <a:pt x="75" y="135"/>
                    <a:pt x="0" y="0"/>
                    <a:pt x="0" y="0"/>
                  </a:cubicBezTo>
                  <a:cubicBezTo>
                    <a:pt x="0" y="252"/>
                    <a:pt x="0" y="252"/>
                    <a:pt x="0" y="252"/>
                  </a:cubicBezTo>
                  <a:cubicBezTo>
                    <a:pt x="42" y="252"/>
                    <a:pt x="75" y="218"/>
                    <a:pt x="75" y="177"/>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85" name="Rectangle 279"/>
            <p:cNvSpPr>
              <a:spLocks noChangeArrowheads="1"/>
            </p:cNvSpPr>
            <p:nvPr/>
          </p:nvSpPr>
          <p:spPr bwMode="auto">
            <a:xfrm>
              <a:off x="10395177" y="5818199"/>
              <a:ext cx="41122"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86" name="Freeform 280"/>
            <p:cNvSpPr/>
            <p:nvPr/>
          </p:nvSpPr>
          <p:spPr bwMode="auto">
            <a:xfrm>
              <a:off x="10234802" y="5416416"/>
              <a:ext cx="181964" cy="466662"/>
            </a:xfrm>
            <a:custGeom>
              <a:gdLst>
                <a:gd name="T0" fmla="*/ 0 w 75"/>
                <a:gd name="T1" fmla="*/ 177 h 252"/>
                <a:gd name="T2" fmla="*/ 75 w 75"/>
                <a:gd name="T3" fmla="*/ 252 h 252"/>
                <a:gd name="T4" fmla="*/ 75 w 75"/>
                <a:gd name="T5" fmla="*/ 0 h 252"/>
                <a:gd name="T6" fmla="*/ 0 w 75"/>
                <a:gd name="T7" fmla="*/ 177 h 252"/>
              </a:gdLst>
              <a:cxnLst>
                <a:cxn ang="0">
                  <a:pos x="T0" y="T1"/>
                </a:cxn>
                <a:cxn ang="0">
                  <a:pos x="T2" y="T3"/>
                </a:cxn>
                <a:cxn ang="0">
                  <a:pos x="T4" y="T5"/>
                </a:cxn>
                <a:cxn ang="0">
                  <a:pos x="T6" y="T7"/>
                </a:cxn>
              </a:cxnLst>
              <a:rect l="0" t="0" r="r" b="b"/>
              <a:pathLst>
                <a:path w="75" h="251">
                  <a:moveTo>
                    <a:pt x="0" y="177"/>
                  </a:moveTo>
                  <a:cubicBezTo>
                    <a:pt x="0" y="218"/>
                    <a:pt x="34" y="252"/>
                    <a:pt x="75" y="252"/>
                  </a:cubicBezTo>
                  <a:cubicBezTo>
                    <a:pt x="75" y="0"/>
                    <a:pt x="75" y="0"/>
                    <a:pt x="75" y="0"/>
                  </a:cubicBezTo>
                  <a:cubicBezTo>
                    <a:pt x="75" y="0"/>
                    <a:pt x="0" y="135"/>
                    <a:pt x="0" y="177"/>
                  </a:cubicBezTo>
                  <a:close/>
                </a:path>
              </a:pathLst>
            </a:custGeom>
            <a:solidFill>
              <a:srgbClr val="69E2DE"/>
            </a:solidFill>
            <a:ln w="9525">
              <a:noFill/>
              <a:round/>
            </a:ln>
          </p:spPr>
          <p:txBody>
            <a:bodyPr vert="horz" wrap="square" lIns="91440" tIns="45720" rIns="91440" bIns="45720" numCol="1" anchor="t" anchorCtr="0" compatLnSpc="1"/>
            <a:lstStyle/>
            <a:p>
              <a:endParaRPr lang="zh-CN" altLang="en-US"/>
            </a:p>
          </p:txBody>
        </p:sp>
        <p:sp>
          <p:nvSpPr>
            <p:cNvPr id="5187" name="Freeform 281"/>
            <p:cNvSpPr/>
            <p:nvPr/>
          </p:nvSpPr>
          <p:spPr bwMode="auto">
            <a:xfrm>
              <a:off x="10416766" y="5416416"/>
              <a:ext cx="181964" cy="466662"/>
            </a:xfrm>
            <a:custGeom>
              <a:gdLst>
                <a:gd name="T0" fmla="*/ 75 w 75"/>
                <a:gd name="T1" fmla="*/ 177 h 252"/>
                <a:gd name="T2" fmla="*/ 0 w 75"/>
                <a:gd name="T3" fmla="*/ 0 h 252"/>
                <a:gd name="T4" fmla="*/ 0 w 75"/>
                <a:gd name="T5" fmla="*/ 252 h 252"/>
                <a:gd name="T6" fmla="*/ 75 w 75"/>
                <a:gd name="T7" fmla="*/ 177 h 252"/>
              </a:gdLst>
              <a:cxnLst>
                <a:cxn ang="0">
                  <a:pos x="T0" y="T1"/>
                </a:cxn>
                <a:cxn ang="0">
                  <a:pos x="T2" y="T3"/>
                </a:cxn>
                <a:cxn ang="0">
                  <a:pos x="T4" y="T5"/>
                </a:cxn>
                <a:cxn ang="0">
                  <a:pos x="T6" y="T7"/>
                </a:cxn>
              </a:cxnLst>
              <a:rect l="0" t="0" r="r" b="b"/>
              <a:pathLst>
                <a:path w="75" h="251">
                  <a:moveTo>
                    <a:pt x="75" y="177"/>
                  </a:moveTo>
                  <a:cubicBezTo>
                    <a:pt x="75" y="135"/>
                    <a:pt x="0" y="0"/>
                    <a:pt x="0" y="0"/>
                  </a:cubicBezTo>
                  <a:cubicBezTo>
                    <a:pt x="0" y="252"/>
                    <a:pt x="0" y="252"/>
                    <a:pt x="0" y="252"/>
                  </a:cubicBezTo>
                  <a:cubicBezTo>
                    <a:pt x="41" y="252"/>
                    <a:pt x="75" y="218"/>
                    <a:pt x="75" y="177"/>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73" name="Rectangle 267"/>
            <p:cNvSpPr>
              <a:spLocks noChangeArrowheads="1"/>
            </p:cNvSpPr>
            <p:nvPr/>
          </p:nvSpPr>
          <p:spPr bwMode="auto">
            <a:xfrm>
              <a:off x="5332267" y="5818199"/>
              <a:ext cx="41122"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303" name="Rectangle 13"/>
            <p:cNvSpPr>
              <a:spLocks noChangeArrowheads="1"/>
            </p:cNvSpPr>
            <p:nvPr/>
          </p:nvSpPr>
          <p:spPr bwMode="auto">
            <a:xfrm>
              <a:off x="4571304" y="5124068"/>
              <a:ext cx="656921" cy="843430"/>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04" name="Freeform 16"/>
            <p:cNvSpPr/>
            <p:nvPr/>
          </p:nvSpPr>
          <p:spPr bwMode="auto">
            <a:xfrm>
              <a:off x="4571304" y="4957571"/>
              <a:ext cx="656921" cy="1009927"/>
            </a:xfrm>
            <a:custGeom>
              <a:gdLst>
                <a:gd name="T0" fmla="*/ 378 w 639"/>
                <a:gd name="T1" fmla="*/ 206 h 1510"/>
                <a:gd name="T2" fmla="*/ 378 w 639"/>
                <a:gd name="T3" fmla="*/ 99 h 1510"/>
                <a:gd name="T4" fmla="*/ 639 w 639"/>
                <a:gd name="T5" fmla="*/ 99 h 1510"/>
                <a:gd name="T6" fmla="*/ 639 w 639"/>
                <a:gd name="T7" fmla="*/ 0 h 1510"/>
                <a:gd name="T8" fmla="*/ 0 w 639"/>
                <a:gd name="T9" fmla="*/ 0 h 1510"/>
                <a:gd name="T10" fmla="*/ 0 w 639"/>
                <a:gd name="T11" fmla="*/ 99 h 1510"/>
                <a:gd name="T12" fmla="*/ 262 w 639"/>
                <a:gd name="T13" fmla="*/ 99 h 1510"/>
                <a:gd name="T14" fmla="*/ 262 w 639"/>
                <a:gd name="T15" fmla="*/ 206 h 1510"/>
                <a:gd name="T16" fmla="*/ 0 w 639"/>
                <a:gd name="T17" fmla="*/ 206 h 1510"/>
                <a:gd name="T18" fmla="*/ 0 w 639"/>
                <a:gd name="T19" fmla="*/ 346 h 1510"/>
                <a:gd name="T20" fmla="*/ 262 w 639"/>
                <a:gd name="T21" fmla="*/ 346 h 1510"/>
                <a:gd name="T22" fmla="*/ 262 w 639"/>
                <a:gd name="T23" fmla="*/ 452 h 1510"/>
                <a:gd name="T24" fmla="*/ 0 w 639"/>
                <a:gd name="T25" fmla="*/ 452 h 1510"/>
                <a:gd name="T26" fmla="*/ 0 w 639"/>
                <a:gd name="T27" fmla="*/ 592 h 1510"/>
                <a:gd name="T28" fmla="*/ 262 w 639"/>
                <a:gd name="T29" fmla="*/ 592 h 1510"/>
                <a:gd name="T30" fmla="*/ 262 w 639"/>
                <a:gd name="T31" fmla="*/ 698 h 1510"/>
                <a:gd name="T32" fmla="*/ 0 w 639"/>
                <a:gd name="T33" fmla="*/ 698 h 1510"/>
                <a:gd name="T34" fmla="*/ 0 w 639"/>
                <a:gd name="T35" fmla="*/ 838 h 1510"/>
                <a:gd name="T36" fmla="*/ 262 w 639"/>
                <a:gd name="T37" fmla="*/ 838 h 1510"/>
                <a:gd name="T38" fmla="*/ 262 w 639"/>
                <a:gd name="T39" fmla="*/ 945 h 1510"/>
                <a:gd name="T40" fmla="*/ 0 w 639"/>
                <a:gd name="T41" fmla="*/ 945 h 1510"/>
                <a:gd name="T42" fmla="*/ 0 w 639"/>
                <a:gd name="T43" fmla="*/ 1084 h 1510"/>
                <a:gd name="T44" fmla="*/ 262 w 639"/>
                <a:gd name="T45" fmla="*/ 1084 h 1510"/>
                <a:gd name="T46" fmla="*/ 262 w 639"/>
                <a:gd name="T47" fmla="*/ 1188 h 1510"/>
                <a:gd name="T48" fmla="*/ 0 w 639"/>
                <a:gd name="T49" fmla="*/ 1188 h 1510"/>
                <a:gd name="T50" fmla="*/ 0 w 639"/>
                <a:gd name="T51" fmla="*/ 1331 h 1510"/>
                <a:gd name="T52" fmla="*/ 262 w 639"/>
                <a:gd name="T53" fmla="*/ 1331 h 1510"/>
                <a:gd name="T54" fmla="*/ 262 w 639"/>
                <a:gd name="T55" fmla="*/ 1435 h 1510"/>
                <a:gd name="T56" fmla="*/ 0 w 639"/>
                <a:gd name="T57" fmla="*/ 1435 h 1510"/>
                <a:gd name="T58" fmla="*/ 0 w 639"/>
                <a:gd name="T59" fmla="*/ 1510 h 1510"/>
                <a:gd name="T60" fmla="*/ 639 w 639"/>
                <a:gd name="T61" fmla="*/ 1510 h 1510"/>
                <a:gd name="T62" fmla="*/ 639 w 639"/>
                <a:gd name="T63" fmla="*/ 1435 h 1510"/>
                <a:gd name="T64" fmla="*/ 378 w 639"/>
                <a:gd name="T65" fmla="*/ 1435 h 1510"/>
                <a:gd name="T66" fmla="*/ 378 w 639"/>
                <a:gd name="T67" fmla="*/ 1331 h 1510"/>
                <a:gd name="T68" fmla="*/ 639 w 639"/>
                <a:gd name="T69" fmla="*/ 1331 h 1510"/>
                <a:gd name="T70" fmla="*/ 639 w 639"/>
                <a:gd name="T71" fmla="*/ 1188 h 1510"/>
                <a:gd name="T72" fmla="*/ 378 w 639"/>
                <a:gd name="T73" fmla="*/ 1188 h 1510"/>
                <a:gd name="T74" fmla="*/ 378 w 639"/>
                <a:gd name="T75" fmla="*/ 1084 h 1510"/>
                <a:gd name="T76" fmla="*/ 639 w 639"/>
                <a:gd name="T77" fmla="*/ 1084 h 1510"/>
                <a:gd name="T78" fmla="*/ 639 w 639"/>
                <a:gd name="T79" fmla="*/ 945 h 1510"/>
                <a:gd name="T80" fmla="*/ 378 w 639"/>
                <a:gd name="T81" fmla="*/ 945 h 1510"/>
                <a:gd name="T82" fmla="*/ 378 w 639"/>
                <a:gd name="T83" fmla="*/ 838 h 1510"/>
                <a:gd name="T84" fmla="*/ 639 w 639"/>
                <a:gd name="T85" fmla="*/ 838 h 1510"/>
                <a:gd name="T86" fmla="*/ 639 w 639"/>
                <a:gd name="T87" fmla="*/ 698 h 1510"/>
                <a:gd name="T88" fmla="*/ 378 w 639"/>
                <a:gd name="T89" fmla="*/ 698 h 1510"/>
                <a:gd name="T90" fmla="*/ 378 w 639"/>
                <a:gd name="T91" fmla="*/ 592 h 1510"/>
                <a:gd name="T92" fmla="*/ 639 w 639"/>
                <a:gd name="T93" fmla="*/ 592 h 1510"/>
                <a:gd name="T94" fmla="*/ 639 w 639"/>
                <a:gd name="T95" fmla="*/ 452 h 1510"/>
                <a:gd name="T96" fmla="*/ 378 w 639"/>
                <a:gd name="T97" fmla="*/ 452 h 1510"/>
                <a:gd name="T98" fmla="*/ 378 w 639"/>
                <a:gd name="T99" fmla="*/ 346 h 1510"/>
                <a:gd name="T100" fmla="*/ 639 w 639"/>
                <a:gd name="T101" fmla="*/ 346 h 1510"/>
                <a:gd name="T102" fmla="*/ 639 w 639"/>
                <a:gd name="T103" fmla="*/ 206 h 1510"/>
                <a:gd name="T104" fmla="*/ 378 w 639"/>
                <a:gd name="T105" fmla="*/ 206 h 1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9" h="1510">
                  <a:moveTo>
                    <a:pt x="378" y="206"/>
                  </a:moveTo>
                  <a:lnTo>
                    <a:pt x="378" y="99"/>
                  </a:lnTo>
                  <a:lnTo>
                    <a:pt x="639" y="99"/>
                  </a:lnTo>
                  <a:lnTo>
                    <a:pt x="639" y="0"/>
                  </a:lnTo>
                  <a:lnTo>
                    <a:pt x="0" y="0"/>
                  </a:lnTo>
                  <a:lnTo>
                    <a:pt x="0" y="99"/>
                  </a:lnTo>
                  <a:lnTo>
                    <a:pt x="262" y="99"/>
                  </a:lnTo>
                  <a:lnTo>
                    <a:pt x="262" y="206"/>
                  </a:lnTo>
                  <a:lnTo>
                    <a:pt x="0" y="206"/>
                  </a:lnTo>
                  <a:lnTo>
                    <a:pt x="0" y="346"/>
                  </a:lnTo>
                  <a:lnTo>
                    <a:pt x="262" y="346"/>
                  </a:lnTo>
                  <a:lnTo>
                    <a:pt x="262" y="452"/>
                  </a:lnTo>
                  <a:lnTo>
                    <a:pt x="0" y="452"/>
                  </a:lnTo>
                  <a:lnTo>
                    <a:pt x="0" y="592"/>
                  </a:lnTo>
                  <a:lnTo>
                    <a:pt x="262" y="592"/>
                  </a:lnTo>
                  <a:lnTo>
                    <a:pt x="262" y="698"/>
                  </a:lnTo>
                  <a:lnTo>
                    <a:pt x="0" y="698"/>
                  </a:lnTo>
                  <a:lnTo>
                    <a:pt x="0" y="838"/>
                  </a:lnTo>
                  <a:lnTo>
                    <a:pt x="262" y="838"/>
                  </a:lnTo>
                  <a:lnTo>
                    <a:pt x="262" y="945"/>
                  </a:lnTo>
                  <a:lnTo>
                    <a:pt x="0" y="945"/>
                  </a:lnTo>
                  <a:lnTo>
                    <a:pt x="0" y="1084"/>
                  </a:lnTo>
                  <a:lnTo>
                    <a:pt x="262" y="1084"/>
                  </a:lnTo>
                  <a:lnTo>
                    <a:pt x="262" y="1188"/>
                  </a:lnTo>
                  <a:lnTo>
                    <a:pt x="0" y="1188"/>
                  </a:lnTo>
                  <a:lnTo>
                    <a:pt x="0" y="1331"/>
                  </a:lnTo>
                  <a:lnTo>
                    <a:pt x="262" y="1331"/>
                  </a:lnTo>
                  <a:lnTo>
                    <a:pt x="262" y="1435"/>
                  </a:lnTo>
                  <a:lnTo>
                    <a:pt x="0" y="1435"/>
                  </a:lnTo>
                  <a:lnTo>
                    <a:pt x="0" y="1510"/>
                  </a:lnTo>
                  <a:lnTo>
                    <a:pt x="639" y="1510"/>
                  </a:lnTo>
                  <a:lnTo>
                    <a:pt x="639" y="1435"/>
                  </a:lnTo>
                  <a:lnTo>
                    <a:pt x="378" y="1435"/>
                  </a:lnTo>
                  <a:lnTo>
                    <a:pt x="378" y="1331"/>
                  </a:lnTo>
                  <a:lnTo>
                    <a:pt x="639" y="1331"/>
                  </a:lnTo>
                  <a:lnTo>
                    <a:pt x="639" y="1188"/>
                  </a:lnTo>
                  <a:lnTo>
                    <a:pt x="378" y="1188"/>
                  </a:lnTo>
                  <a:lnTo>
                    <a:pt x="378" y="1084"/>
                  </a:lnTo>
                  <a:lnTo>
                    <a:pt x="639" y="1084"/>
                  </a:lnTo>
                  <a:lnTo>
                    <a:pt x="639" y="945"/>
                  </a:lnTo>
                  <a:lnTo>
                    <a:pt x="378" y="945"/>
                  </a:lnTo>
                  <a:lnTo>
                    <a:pt x="378" y="838"/>
                  </a:lnTo>
                  <a:lnTo>
                    <a:pt x="639" y="838"/>
                  </a:lnTo>
                  <a:lnTo>
                    <a:pt x="639" y="698"/>
                  </a:lnTo>
                  <a:lnTo>
                    <a:pt x="378" y="698"/>
                  </a:lnTo>
                  <a:lnTo>
                    <a:pt x="378" y="592"/>
                  </a:lnTo>
                  <a:lnTo>
                    <a:pt x="639" y="592"/>
                  </a:lnTo>
                  <a:lnTo>
                    <a:pt x="639" y="452"/>
                  </a:lnTo>
                  <a:lnTo>
                    <a:pt x="378" y="452"/>
                  </a:lnTo>
                  <a:lnTo>
                    <a:pt x="378" y="346"/>
                  </a:lnTo>
                  <a:lnTo>
                    <a:pt x="639" y="346"/>
                  </a:lnTo>
                  <a:lnTo>
                    <a:pt x="639" y="206"/>
                  </a:lnTo>
                  <a:lnTo>
                    <a:pt x="378" y="206"/>
                  </a:lnTo>
                  <a:close/>
                </a:path>
              </a:pathLst>
            </a:custGeom>
            <a:solidFill>
              <a:srgbClr val="FF5B45"/>
            </a:solidFill>
            <a:ln w="9525">
              <a:noFill/>
              <a:round/>
            </a:ln>
          </p:spPr>
          <p:txBody>
            <a:bodyPr vert="horz" wrap="square" lIns="91440" tIns="45720" rIns="91440" bIns="45720" numCol="1" anchor="t" anchorCtr="0" compatLnSpc="1"/>
            <a:lstStyle/>
            <a:p>
              <a:endParaRPr lang="zh-CN" altLang="en-US"/>
            </a:p>
          </p:txBody>
        </p:sp>
        <p:sp>
          <p:nvSpPr>
            <p:cNvPr id="307" name="Rectangle 19"/>
            <p:cNvSpPr>
              <a:spLocks noChangeArrowheads="1"/>
            </p:cNvSpPr>
            <p:nvPr/>
          </p:nvSpPr>
          <p:spPr bwMode="auto">
            <a:xfrm>
              <a:off x="4571304" y="5057626"/>
              <a:ext cx="269348"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08" name="Rectangle 20"/>
            <p:cNvSpPr>
              <a:spLocks noChangeArrowheads="1"/>
            </p:cNvSpPr>
            <p:nvPr/>
          </p:nvSpPr>
          <p:spPr bwMode="auto">
            <a:xfrm>
              <a:off x="4959905" y="5057626"/>
              <a:ext cx="268320"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09" name="Rectangle 21"/>
            <p:cNvSpPr>
              <a:spLocks noChangeArrowheads="1"/>
            </p:cNvSpPr>
            <p:nvPr/>
          </p:nvSpPr>
          <p:spPr bwMode="auto">
            <a:xfrm>
              <a:off x="4571304" y="5249919"/>
              <a:ext cx="269348"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0" name="Rectangle 22"/>
            <p:cNvSpPr>
              <a:spLocks noChangeArrowheads="1"/>
            </p:cNvSpPr>
            <p:nvPr/>
          </p:nvSpPr>
          <p:spPr bwMode="auto">
            <a:xfrm>
              <a:off x="4959905" y="5249919"/>
              <a:ext cx="268320"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1" name="Rectangle 23"/>
            <p:cNvSpPr>
              <a:spLocks noChangeArrowheads="1"/>
            </p:cNvSpPr>
            <p:nvPr/>
          </p:nvSpPr>
          <p:spPr bwMode="auto">
            <a:xfrm>
              <a:off x="4571304" y="5442211"/>
              <a:ext cx="269348" cy="83639"/>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2" name="Rectangle 24"/>
            <p:cNvSpPr>
              <a:spLocks noChangeArrowheads="1"/>
            </p:cNvSpPr>
            <p:nvPr/>
          </p:nvSpPr>
          <p:spPr bwMode="auto">
            <a:xfrm>
              <a:off x="4959905" y="5442211"/>
              <a:ext cx="268320" cy="83639"/>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3" name="Rectangle 25"/>
            <p:cNvSpPr>
              <a:spLocks noChangeArrowheads="1"/>
            </p:cNvSpPr>
            <p:nvPr/>
          </p:nvSpPr>
          <p:spPr bwMode="auto">
            <a:xfrm>
              <a:off x="4571304" y="5634504"/>
              <a:ext cx="269348" cy="81295"/>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4" name="Rectangle 26"/>
            <p:cNvSpPr>
              <a:spLocks noChangeArrowheads="1"/>
            </p:cNvSpPr>
            <p:nvPr/>
          </p:nvSpPr>
          <p:spPr bwMode="auto">
            <a:xfrm>
              <a:off x="4959905" y="5634504"/>
              <a:ext cx="268320" cy="81295"/>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5" name="Rectangle 27"/>
            <p:cNvSpPr>
              <a:spLocks noChangeArrowheads="1"/>
            </p:cNvSpPr>
            <p:nvPr/>
          </p:nvSpPr>
          <p:spPr bwMode="auto">
            <a:xfrm>
              <a:off x="4571304" y="5815853"/>
              <a:ext cx="284768" cy="10787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6" name="Rectangle 28"/>
            <p:cNvSpPr>
              <a:spLocks noChangeArrowheads="1"/>
            </p:cNvSpPr>
            <p:nvPr/>
          </p:nvSpPr>
          <p:spPr bwMode="auto">
            <a:xfrm>
              <a:off x="4933176" y="5803346"/>
              <a:ext cx="295049" cy="131322"/>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7" name="Rectangle 35"/>
            <p:cNvSpPr>
              <a:spLocks noChangeArrowheads="1"/>
            </p:cNvSpPr>
            <p:nvPr/>
          </p:nvSpPr>
          <p:spPr bwMode="auto">
            <a:xfrm>
              <a:off x="3849617" y="5297601"/>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318" name="Rectangle 36"/>
            <p:cNvSpPr>
              <a:spLocks noChangeArrowheads="1"/>
            </p:cNvSpPr>
            <p:nvPr/>
          </p:nvSpPr>
          <p:spPr bwMode="auto">
            <a:xfrm>
              <a:off x="3849617" y="5507090"/>
              <a:ext cx="490377" cy="60971"/>
            </a:xfrm>
            <a:prstGeom prst="rect">
              <a:avLst/>
            </a:prstGeom>
            <a:solidFill>
              <a:srgbClr val="FFFFFF"/>
            </a:solidFill>
            <a:ln w="9525">
              <a:noFill/>
              <a:miter lim="800000"/>
            </a:ln>
          </p:spPr>
          <p:txBody>
            <a:bodyPr vert="horz" wrap="square" lIns="91440" tIns="45720" rIns="91440" bIns="45720" numCol="1" anchor="t" anchorCtr="0" compatLnSpc="1"/>
            <a:lstStyle/>
            <a:p>
              <a:endParaRPr lang="zh-CN" altLang="en-US"/>
            </a:p>
          </p:txBody>
        </p:sp>
        <p:sp>
          <p:nvSpPr>
            <p:cNvPr id="319" name="Rectangle 37"/>
            <p:cNvSpPr>
              <a:spLocks noChangeArrowheads="1"/>
            </p:cNvSpPr>
            <p:nvPr/>
          </p:nvSpPr>
          <p:spPr bwMode="auto">
            <a:xfrm>
              <a:off x="3849617" y="5714235"/>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320" name="Rectangle 44"/>
            <p:cNvSpPr>
              <a:spLocks noChangeArrowheads="1"/>
            </p:cNvSpPr>
            <p:nvPr/>
          </p:nvSpPr>
          <p:spPr bwMode="auto">
            <a:xfrm>
              <a:off x="3849617" y="5297601"/>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321" name="Rectangle 45"/>
            <p:cNvSpPr>
              <a:spLocks noChangeArrowheads="1"/>
            </p:cNvSpPr>
            <p:nvPr/>
          </p:nvSpPr>
          <p:spPr bwMode="auto">
            <a:xfrm>
              <a:off x="3849617" y="5507090"/>
              <a:ext cx="490377" cy="60971"/>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322" name="Rectangle 46"/>
            <p:cNvSpPr>
              <a:spLocks noChangeArrowheads="1"/>
            </p:cNvSpPr>
            <p:nvPr/>
          </p:nvSpPr>
          <p:spPr bwMode="auto">
            <a:xfrm>
              <a:off x="3849617" y="5714235"/>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323" name="Oval 53"/>
            <p:cNvSpPr>
              <a:spLocks noChangeArrowheads="1"/>
            </p:cNvSpPr>
            <p:nvPr/>
          </p:nvSpPr>
          <p:spPr bwMode="auto">
            <a:xfrm>
              <a:off x="3309894" y="5170187"/>
              <a:ext cx="164487"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24" name="Oval 55"/>
            <p:cNvSpPr>
              <a:spLocks noChangeArrowheads="1"/>
            </p:cNvSpPr>
            <p:nvPr/>
          </p:nvSpPr>
          <p:spPr bwMode="auto">
            <a:xfrm>
              <a:off x="3309894" y="5346065"/>
              <a:ext cx="164487"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25" name="Oval 56"/>
            <p:cNvSpPr>
              <a:spLocks noChangeArrowheads="1"/>
            </p:cNvSpPr>
            <p:nvPr/>
          </p:nvSpPr>
          <p:spPr bwMode="auto">
            <a:xfrm>
              <a:off x="3535036" y="5346065"/>
              <a:ext cx="165515"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26" name="Oval 57"/>
            <p:cNvSpPr>
              <a:spLocks noChangeArrowheads="1"/>
            </p:cNvSpPr>
            <p:nvPr/>
          </p:nvSpPr>
          <p:spPr bwMode="auto">
            <a:xfrm>
              <a:off x="3309894" y="5521942"/>
              <a:ext cx="164487" cy="123505"/>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27" name="Oval 58"/>
            <p:cNvSpPr>
              <a:spLocks noChangeArrowheads="1"/>
            </p:cNvSpPr>
            <p:nvPr/>
          </p:nvSpPr>
          <p:spPr bwMode="auto">
            <a:xfrm>
              <a:off x="3535036" y="5521942"/>
              <a:ext cx="165515" cy="123505"/>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28" name="Oval 59"/>
            <p:cNvSpPr>
              <a:spLocks noChangeArrowheads="1"/>
            </p:cNvSpPr>
            <p:nvPr/>
          </p:nvSpPr>
          <p:spPr bwMode="auto">
            <a:xfrm>
              <a:off x="3309894" y="5695474"/>
              <a:ext cx="164487"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29" name="Oval 60"/>
            <p:cNvSpPr>
              <a:spLocks noChangeArrowheads="1"/>
            </p:cNvSpPr>
            <p:nvPr/>
          </p:nvSpPr>
          <p:spPr bwMode="auto">
            <a:xfrm>
              <a:off x="3535036" y="5695474"/>
              <a:ext cx="165515"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30" name="Oval 65"/>
            <p:cNvSpPr>
              <a:spLocks noChangeArrowheads="1"/>
            </p:cNvSpPr>
            <p:nvPr/>
          </p:nvSpPr>
          <p:spPr bwMode="auto">
            <a:xfrm>
              <a:off x="2533720" y="4975549"/>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1" name="Oval 67"/>
            <p:cNvSpPr>
              <a:spLocks noChangeArrowheads="1"/>
            </p:cNvSpPr>
            <p:nvPr/>
          </p:nvSpPr>
          <p:spPr bwMode="auto">
            <a:xfrm>
              <a:off x="2533720" y="5151427"/>
              <a:ext cx="165515" cy="124287"/>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2" name="Oval 68"/>
            <p:cNvSpPr>
              <a:spLocks noChangeArrowheads="1"/>
            </p:cNvSpPr>
            <p:nvPr/>
          </p:nvSpPr>
          <p:spPr bwMode="auto">
            <a:xfrm>
              <a:off x="2307551" y="5325741"/>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3" name="Oval 69"/>
            <p:cNvSpPr>
              <a:spLocks noChangeArrowheads="1"/>
            </p:cNvSpPr>
            <p:nvPr/>
          </p:nvSpPr>
          <p:spPr bwMode="auto">
            <a:xfrm>
              <a:off x="2533720" y="5325741"/>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4" name="Oval 70"/>
            <p:cNvSpPr>
              <a:spLocks noChangeArrowheads="1"/>
            </p:cNvSpPr>
            <p:nvPr/>
          </p:nvSpPr>
          <p:spPr bwMode="auto">
            <a:xfrm>
              <a:off x="2307551" y="5501618"/>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5" name="Oval 71"/>
            <p:cNvSpPr>
              <a:spLocks noChangeArrowheads="1"/>
            </p:cNvSpPr>
            <p:nvPr/>
          </p:nvSpPr>
          <p:spPr bwMode="auto">
            <a:xfrm>
              <a:off x="2533720" y="5501618"/>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6" name="Oval 72"/>
            <p:cNvSpPr>
              <a:spLocks noChangeArrowheads="1"/>
            </p:cNvSpPr>
            <p:nvPr/>
          </p:nvSpPr>
          <p:spPr bwMode="auto">
            <a:xfrm>
              <a:off x="2307551" y="5677496"/>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7" name="Oval 73"/>
            <p:cNvSpPr>
              <a:spLocks noChangeArrowheads="1"/>
            </p:cNvSpPr>
            <p:nvPr/>
          </p:nvSpPr>
          <p:spPr bwMode="auto">
            <a:xfrm>
              <a:off x="2533720" y="5677496"/>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8" name="Rectangle 85"/>
            <p:cNvSpPr>
              <a:spLocks noChangeArrowheads="1"/>
            </p:cNvSpPr>
            <p:nvPr/>
          </p:nvSpPr>
          <p:spPr bwMode="auto">
            <a:xfrm>
              <a:off x="2779423" y="5145955"/>
              <a:ext cx="62711"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39" name="Rectangle 88"/>
            <p:cNvSpPr>
              <a:spLocks noChangeArrowheads="1"/>
            </p:cNvSpPr>
            <p:nvPr/>
          </p:nvSpPr>
          <p:spPr bwMode="auto">
            <a:xfrm>
              <a:off x="3068304" y="5145955"/>
              <a:ext cx="63739"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0" name="Rectangle 89"/>
            <p:cNvSpPr>
              <a:spLocks noChangeArrowheads="1"/>
            </p:cNvSpPr>
            <p:nvPr/>
          </p:nvSpPr>
          <p:spPr bwMode="auto">
            <a:xfrm>
              <a:off x="3165968" y="5145955"/>
              <a:ext cx="60655"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1" name="Rectangle 90"/>
            <p:cNvSpPr>
              <a:spLocks noChangeArrowheads="1"/>
            </p:cNvSpPr>
            <p:nvPr/>
          </p:nvSpPr>
          <p:spPr bwMode="auto">
            <a:xfrm>
              <a:off x="2779423" y="5290566"/>
              <a:ext cx="62711"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2" name="Rectangle 91"/>
            <p:cNvSpPr>
              <a:spLocks noChangeArrowheads="1"/>
            </p:cNvSpPr>
            <p:nvPr/>
          </p:nvSpPr>
          <p:spPr bwMode="auto">
            <a:xfrm>
              <a:off x="2877087" y="5290566"/>
              <a:ext cx="60655"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3" name="Rectangle 92"/>
            <p:cNvSpPr>
              <a:spLocks noChangeArrowheads="1"/>
            </p:cNvSpPr>
            <p:nvPr/>
          </p:nvSpPr>
          <p:spPr bwMode="auto">
            <a:xfrm>
              <a:off x="2971668" y="5290566"/>
              <a:ext cx="62711"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4" name="Rectangle 93"/>
            <p:cNvSpPr>
              <a:spLocks noChangeArrowheads="1"/>
            </p:cNvSpPr>
            <p:nvPr/>
          </p:nvSpPr>
          <p:spPr bwMode="auto">
            <a:xfrm>
              <a:off x="3068304" y="5290566"/>
              <a:ext cx="63739"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5" name="Rectangle 94"/>
            <p:cNvSpPr>
              <a:spLocks noChangeArrowheads="1"/>
            </p:cNvSpPr>
            <p:nvPr/>
          </p:nvSpPr>
          <p:spPr bwMode="auto">
            <a:xfrm>
              <a:off x="3165968" y="5290566"/>
              <a:ext cx="60655"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6" name="Rectangle 95"/>
            <p:cNvSpPr>
              <a:spLocks noChangeArrowheads="1"/>
            </p:cNvSpPr>
            <p:nvPr/>
          </p:nvSpPr>
          <p:spPr bwMode="auto">
            <a:xfrm>
              <a:off x="2779423" y="5435176"/>
              <a:ext cx="62711"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7" name="Rectangle 96"/>
            <p:cNvSpPr>
              <a:spLocks noChangeArrowheads="1"/>
            </p:cNvSpPr>
            <p:nvPr/>
          </p:nvSpPr>
          <p:spPr bwMode="auto">
            <a:xfrm>
              <a:off x="2877087" y="5435176"/>
              <a:ext cx="60655"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8" name="Rectangle 97"/>
            <p:cNvSpPr>
              <a:spLocks noChangeArrowheads="1"/>
            </p:cNvSpPr>
            <p:nvPr/>
          </p:nvSpPr>
          <p:spPr bwMode="auto">
            <a:xfrm>
              <a:off x="2971668" y="5435176"/>
              <a:ext cx="62711"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9" name="Rectangle 98"/>
            <p:cNvSpPr>
              <a:spLocks noChangeArrowheads="1"/>
            </p:cNvSpPr>
            <p:nvPr/>
          </p:nvSpPr>
          <p:spPr bwMode="auto">
            <a:xfrm>
              <a:off x="3068304" y="5435176"/>
              <a:ext cx="63739"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0" name="Rectangle 99"/>
            <p:cNvSpPr>
              <a:spLocks noChangeArrowheads="1"/>
            </p:cNvSpPr>
            <p:nvPr/>
          </p:nvSpPr>
          <p:spPr bwMode="auto">
            <a:xfrm>
              <a:off x="3165968" y="5435176"/>
              <a:ext cx="60655"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1" name="Rectangle 100"/>
            <p:cNvSpPr>
              <a:spLocks noChangeArrowheads="1"/>
            </p:cNvSpPr>
            <p:nvPr/>
          </p:nvSpPr>
          <p:spPr bwMode="auto">
            <a:xfrm>
              <a:off x="2779423" y="5579004"/>
              <a:ext cx="62711"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2" name="Rectangle 101"/>
            <p:cNvSpPr>
              <a:spLocks noChangeArrowheads="1"/>
            </p:cNvSpPr>
            <p:nvPr/>
          </p:nvSpPr>
          <p:spPr bwMode="auto">
            <a:xfrm>
              <a:off x="2877087" y="5579004"/>
              <a:ext cx="60655"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3" name="Rectangle 102"/>
            <p:cNvSpPr>
              <a:spLocks noChangeArrowheads="1"/>
            </p:cNvSpPr>
            <p:nvPr/>
          </p:nvSpPr>
          <p:spPr bwMode="auto">
            <a:xfrm>
              <a:off x="2971668" y="5579004"/>
              <a:ext cx="62711"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4" name="Rectangle 103"/>
            <p:cNvSpPr>
              <a:spLocks noChangeArrowheads="1"/>
            </p:cNvSpPr>
            <p:nvPr/>
          </p:nvSpPr>
          <p:spPr bwMode="auto">
            <a:xfrm>
              <a:off x="3068304" y="5579004"/>
              <a:ext cx="63739"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5" name="Rectangle 104"/>
            <p:cNvSpPr>
              <a:spLocks noChangeArrowheads="1"/>
            </p:cNvSpPr>
            <p:nvPr/>
          </p:nvSpPr>
          <p:spPr bwMode="auto">
            <a:xfrm>
              <a:off x="3165968" y="5579004"/>
              <a:ext cx="60655"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6" name="Rectangle 105"/>
            <p:cNvSpPr>
              <a:spLocks noChangeArrowheads="1"/>
            </p:cNvSpPr>
            <p:nvPr/>
          </p:nvSpPr>
          <p:spPr bwMode="auto">
            <a:xfrm>
              <a:off x="2779423" y="5723615"/>
              <a:ext cx="62711"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7" name="Rectangle 106"/>
            <p:cNvSpPr>
              <a:spLocks noChangeArrowheads="1"/>
            </p:cNvSpPr>
            <p:nvPr/>
          </p:nvSpPr>
          <p:spPr bwMode="auto">
            <a:xfrm>
              <a:off x="2877087" y="5723615"/>
              <a:ext cx="60655"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8" name="Rectangle 107"/>
            <p:cNvSpPr>
              <a:spLocks noChangeArrowheads="1"/>
            </p:cNvSpPr>
            <p:nvPr/>
          </p:nvSpPr>
          <p:spPr bwMode="auto">
            <a:xfrm>
              <a:off x="2971668" y="5723615"/>
              <a:ext cx="62711"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9" name="Rectangle 108"/>
            <p:cNvSpPr>
              <a:spLocks noChangeArrowheads="1"/>
            </p:cNvSpPr>
            <p:nvPr/>
          </p:nvSpPr>
          <p:spPr bwMode="auto">
            <a:xfrm>
              <a:off x="3068304" y="5723615"/>
              <a:ext cx="63739"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60" name="Rectangle 109"/>
            <p:cNvSpPr>
              <a:spLocks noChangeArrowheads="1"/>
            </p:cNvSpPr>
            <p:nvPr/>
          </p:nvSpPr>
          <p:spPr bwMode="auto">
            <a:xfrm>
              <a:off x="3165968" y="5723615"/>
              <a:ext cx="60655"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407" name="Freeform 200"/>
            <p:cNvSpPr/>
            <p:nvPr/>
          </p:nvSpPr>
          <p:spPr bwMode="auto">
            <a:xfrm>
              <a:off x="2288018" y="4938810"/>
              <a:ext cx="685706" cy="1106856"/>
            </a:xfrm>
            <a:custGeom>
              <a:gdLst>
                <a:gd name="T0" fmla="*/ 667 w 667"/>
                <a:gd name="T1" fmla="*/ 1416 h 1416"/>
                <a:gd name="T2" fmla="*/ 0 w 667"/>
                <a:gd name="T3" fmla="*/ 1416 h 1416"/>
                <a:gd name="T4" fmla="*/ 0 w 667"/>
                <a:gd name="T5" fmla="*/ 450 h 1416"/>
                <a:gd name="T6" fmla="*/ 334 w 667"/>
                <a:gd name="T7" fmla="*/ 0 h 1416"/>
                <a:gd name="T8" fmla="*/ 667 w 667"/>
                <a:gd name="T9" fmla="*/ 450 h 1416"/>
                <a:gd name="T10" fmla="*/ 667 w 667"/>
                <a:gd name="T11" fmla="*/ 1416 h 1416"/>
              </a:gdLst>
              <a:cxnLst>
                <a:cxn ang="0">
                  <a:pos x="T0" y="T1"/>
                </a:cxn>
                <a:cxn ang="0">
                  <a:pos x="T2" y="T3"/>
                </a:cxn>
                <a:cxn ang="0">
                  <a:pos x="T4" y="T5"/>
                </a:cxn>
                <a:cxn ang="0">
                  <a:pos x="T6" y="T7"/>
                </a:cxn>
                <a:cxn ang="0">
                  <a:pos x="T8" y="T9"/>
                </a:cxn>
                <a:cxn ang="0">
                  <a:pos x="T10" y="T11"/>
                </a:cxn>
              </a:cxnLst>
              <a:rect l="0" t="0" r="r" b="b"/>
              <a:pathLst>
                <a:path w="667" h="1416">
                  <a:moveTo>
                    <a:pt x="667" y="1416"/>
                  </a:moveTo>
                  <a:lnTo>
                    <a:pt x="0" y="1416"/>
                  </a:lnTo>
                  <a:lnTo>
                    <a:pt x="0" y="450"/>
                  </a:lnTo>
                  <a:lnTo>
                    <a:pt x="334" y="0"/>
                  </a:lnTo>
                  <a:lnTo>
                    <a:pt x="667" y="450"/>
                  </a:lnTo>
                  <a:lnTo>
                    <a:pt x="667" y="1416"/>
                  </a:lnTo>
                  <a:close/>
                </a:path>
              </a:pathLst>
            </a:custGeom>
            <a:solidFill>
              <a:srgbClr val="FF5B45"/>
            </a:solidFill>
            <a:ln w="9525">
              <a:noFill/>
              <a:round/>
            </a:ln>
          </p:spPr>
          <p:txBody>
            <a:bodyPr vert="horz" wrap="square" lIns="91440" tIns="45720" rIns="91440" bIns="45720" numCol="1" anchor="t" anchorCtr="0" compatLnSpc="1"/>
            <a:lstStyle/>
            <a:p>
              <a:endParaRPr lang="zh-CN" altLang="en-US"/>
            </a:p>
          </p:txBody>
        </p:sp>
        <p:sp>
          <p:nvSpPr>
            <p:cNvPr id="408" name="Rectangle 201"/>
            <p:cNvSpPr>
              <a:spLocks noChangeArrowheads="1"/>
            </p:cNvSpPr>
            <p:nvPr/>
          </p:nvSpPr>
          <p:spPr bwMode="auto">
            <a:xfrm>
              <a:off x="2382598" y="5639975"/>
              <a:ext cx="496546" cy="198546"/>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09" name="Freeform 202"/>
            <p:cNvSpPr/>
            <p:nvPr/>
          </p:nvSpPr>
          <p:spPr bwMode="auto">
            <a:xfrm>
              <a:off x="2321943" y="5538357"/>
              <a:ext cx="615799" cy="136793"/>
            </a:xfrm>
            <a:custGeom>
              <a:gdLst>
                <a:gd name="T0" fmla="*/ 253 w 253"/>
                <a:gd name="T1" fmla="*/ 60 h 74"/>
                <a:gd name="T2" fmla="*/ 238 w 253"/>
                <a:gd name="T3" fmla="*/ 0 h 74"/>
                <a:gd name="T4" fmla="*/ 154 w 253"/>
                <a:gd name="T5" fmla="*/ 0 h 74"/>
                <a:gd name="T6" fmla="*/ 102 w 253"/>
                <a:gd name="T7" fmla="*/ 0 h 74"/>
                <a:gd name="T8" fmla="*/ 15 w 253"/>
                <a:gd name="T9" fmla="*/ 0 h 74"/>
                <a:gd name="T10" fmla="*/ 1 w 253"/>
                <a:gd name="T11" fmla="*/ 60 h 74"/>
                <a:gd name="T12" fmla="*/ 0 w 253"/>
                <a:gd name="T13" fmla="*/ 64 h 74"/>
                <a:gd name="T14" fmla="*/ 10 w 253"/>
                <a:gd name="T15" fmla="*/ 74 h 74"/>
                <a:gd name="T16" fmla="*/ 20 w 253"/>
                <a:gd name="T17" fmla="*/ 64 h 74"/>
                <a:gd name="T18" fmla="*/ 30 w 253"/>
                <a:gd name="T19" fmla="*/ 74 h 74"/>
                <a:gd name="T20" fmla="*/ 39 w 253"/>
                <a:gd name="T21" fmla="*/ 64 h 74"/>
                <a:gd name="T22" fmla="*/ 49 w 253"/>
                <a:gd name="T23" fmla="*/ 74 h 74"/>
                <a:gd name="T24" fmla="*/ 59 w 253"/>
                <a:gd name="T25" fmla="*/ 64 h 74"/>
                <a:gd name="T26" fmla="*/ 68 w 253"/>
                <a:gd name="T27" fmla="*/ 74 h 74"/>
                <a:gd name="T28" fmla="*/ 78 w 253"/>
                <a:gd name="T29" fmla="*/ 64 h 74"/>
                <a:gd name="T30" fmla="*/ 88 w 253"/>
                <a:gd name="T31" fmla="*/ 74 h 74"/>
                <a:gd name="T32" fmla="*/ 98 w 253"/>
                <a:gd name="T33" fmla="*/ 64 h 74"/>
                <a:gd name="T34" fmla="*/ 107 w 253"/>
                <a:gd name="T35" fmla="*/ 74 h 74"/>
                <a:gd name="T36" fmla="*/ 117 w 253"/>
                <a:gd name="T37" fmla="*/ 64 h 74"/>
                <a:gd name="T38" fmla="*/ 127 w 253"/>
                <a:gd name="T39" fmla="*/ 74 h 74"/>
                <a:gd name="T40" fmla="*/ 137 w 253"/>
                <a:gd name="T41" fmla="*/ 64 h 74"/>
                <a:gd name="T42" fmla="*/ 146 w 253"/>
                <a:gd name="T43" fmla="*/ 74 h 74"/>
                <a:gd name="T44" fmla="*/ 156 w 253"/>
                <a:gd name="T45" fmla="*/ 64 h 74"/>
                <a:gd name="T46" fmla="*/ 166 w 253"/>
                <a:gd name="T47" fmla="*/ 74 h 74"/>
                <a:gd name="T48" fmla="*/ 176 w 253"/>
                <a:gd name="T49" fmla="*/ 64 h 74"/>
                <a:gd name="T50" fmla="*/ 185 w 253"/>
                <a:gd name="T51" fmla="*/ 74 h 74"/>
                <a:gd name="T52" fmla="*/ 195 w 253"/>
                <a:gd name="T53" fmla="*/ 64 h 74"/>
                <a:gd name="T54" fmla="*/ 205 w 253"/>
                <a:gd name="T55" fmla="*/ 74 h 74"/>
                <a:gd name="T56" fmla="*/ 215 w 253"/>
                <a:gd name="T57" fmla="*/ 64 h 74"/>
                <a:gd name="T58" fmla="*/ 224 w 253"/>
                <a:gd name="T59" fmla="*/ 74 h 74"/>
                <a:gd name="T60" fmla="*/ 234 w 253"/>
                <a:gd name="T61" fmla="*/ 64 h 74"/>
                <a:gd name="T62" fmla="*/ 244 w 253"/>
                <a:gd name="T63" fmla="*/ 74 h 74"/>
                <a:gd name="T64" fmla="*/ 253 w 253"/>
                <a:gd name="T65" fmla="*/ 64 h 74"/>
                <a:gd name="T66" fmla="*/ 253 w 253"/>
                <a:gd name="T67" fmla="*/ 60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74">
                  <a:moveTo>
                    <a:pt x="253" y="60"/>
                  </a:moveTo>
                  <a:cubicBezTo>
                    <a:pt x="238" y="0"/>
                    <a:pt x="238" y="0"/>
                    <a:pt x="238" y="0"/>
                  </a:cubicBezTo>
                  <a:cubicBezTo>
                    <a:pt x="154" y="0"/>
                    <a:pt x="154" y="0"/>
                    <a:pt x="154" y="0"/>
                  </a:cubicBezTo>
                  <a:cubicBezTo>
                    <a:pt x="102" y="0"/>
                    <a:pt x="102" y="0"/>
                    <a:pt x="102" y="0"/>
                  </a:cubicBezTo>
                  <a:cubicBezTo>
                    <a:pt x="15" y="0"/>
                    <a:pt x="15" y="0"/>
                    <a:pt x="15" y="0"/>
                  </a:cubicBezTo>
                  <a:cubicBezTo>
                    <a:pt x="1" y="60"/>
                    <a:pt x="1" y="60"/>
                    <a:pt x="1" y="60"/>
                  </a:cubicBezTo>
                  <a:cubicBezTo>
                    <a:pt x="1" y="62"/>
                    <a:pt x="0" y="63"/>
                    <a:pt x="0" y="64"/>
                  </a:cubicBezTo>
                  <a:cubicBezTo>
                    <a:pt x="0" y="69"/>
                    <a:pt x="5" y="74"/>
                    <a:pt x="10" y="74"/>
                  </a:cubicBezTo>
                  <a:cubicBezTo>
                    <a:pt x="15" y="74"/>
                    <a:pt x="20" y="69"/>
                    <a:pt x="20" y="64"/>
                  </a:cubicBezTo>
                  <a:cubicBezTo>
                    <a:pt x="20" y="69"/>
                    <a:pt x="24" y="74"/>
                    <a:pt x="30" y="74"/>
                  </a:cubicBezTo>
                  <a:cubicBezTo>
                    <a:pt x="35" y="74"/>
                    <a:pt x="39" y="69"/>
                    <a:pt x="39" y="64"/>
                  </a:cubicBezTo>
                  <a:cubicBezTo>
                    <a:pt x="39" y="69"/>
                    <a:pt x="44" y="74"/>
                    <a:pt x="49" y="74"/>
                  </a:cubicBezTo>
                  <a:cubicBezTo>
                    <a:pt x="54" y="74"/>
                    <a:pt x="59" y="69"/>
                    <a:pt x="59" y="64"/>
                  </a:cubicBezTo>
                  <a:cubicBezTo>
                    <a:pt x="59" y="69"/>
                    <a:pt x="63" y="74"/>
                    <a:pt x="68" y="74"/>
                  </a:cubicBezTo>
                  <a:cubicBezTo>
                    <a:pt x="74" y="74"/>
                    <a:pt x="78" y="69"/>
                    <a:pt x="78" y="64"/>
                  </a:cubicBezTo>
                  <a:cubicBezTo>
                    <a:pt x="78" y="69"/>
                    <a:pt x="83" y="74"/>
                    <a:pt x="88" y="74"/>
                  </a:cubicBezTo>
                  <a:cubicBezTo>
                    <a:pt x="93" y="74"/>
                    <a:pt x="98" y="69"/>
                    <a:pt x="98" y="64"/>
                  </a:cubicBezTo>
                  <a:cubicBezTo>
                    <a:pt x="98" y="69"/>
                    <a:pt x="102" y="74"/>
                    <a:pt x="107" y="74"/>
                  </a:cubicBezTo>
                  <a:cubicBezTo>
                    <a:pt x="113" y="74"/>
                    <a:pt x="117" y="69"/>
                    <a:pt x="117" y="64"/>
                  </a:cubicBezTo>
                  <a:cubicBezTo>
                    <a:pt x="117" y="69"/>
                    <a:pt x="121" y="74"/>
                    <a:pt x="127" y="74"/>
                  </a:cubicBezTo>
                  <a:cubicBezTo>
                    <a:pt x="132" y="74"/>
                    <a:pt x="137" y="69"/>
                    <a:pt x="137" y="64"/>
                  </a:cubicBezTo>
                  <a:cubicBezTo>
                    <a:pt x="137" y="69"/>
                    <a:pt x="141" y="74"/>
                    <a:pt x="146" y="74"/>
                  </a:cubicBezTo>
                  <a:cubicBezTo>
                    <a:pt x="152" y="74"/>
                    <a:pt x="156" y="69"/>
                    <a:pt x="156" y="64"/>
                  </a:cubicBezTo>
                  <a:cubicBezTo>
                    <a:pt x="156" y="69"/>
                    <a:pt x="160" y="74"/>
                    <a:pt x="166" y="74"/>
                  </a:cubicBezTo>
                  <a:cubicBezTo>
                    <a:pt x="171" y="74"/>
                    <a:pt x="176" y="69"/>
                    <a:pt x="176" y="64"/>
                  </a:cubicBezTo>
                  <a:cubicBezTo>
                    <a:pt x="176" y="69"/>
                    <a:pt x="180" y="74"/>
                    <a:pt x="185" y="74"/>
                  </a:cubicBezTo>
                  <a:cubicBezTo>
                    <a:pt x="191" y="74"/>
                    <a:pt x="195" y="69"/>
                    <a:pt x="195" y="64"/>
                  </a:cubicBezTo>
                  <a:cubicBezTo>
                    <a:pt x="195" y="69"/>
                    <a:pt x="199" y="74"/>
                    <a:pt x="205" y="74"/>
                  </a:cubicBezTo>
                  <a:cubicBezTo>
                    <a:pt x="210" y="74"/>
                    <a:pt x="215" y="69"/>
                    <a:pt x="215" y="64"/>
                  </a:cubicBezTo>
                  <a:cubicBezTo>
                    <a:pt x="215" y="69"/>
                    <a:pt x="219" y="74"/>
                    <a:pt x="224" y="74"/>
                  </a:cubicBezTo>
                  <a:cubicBezTo>
                    <a:pt x="230" y="74"/>
                    <a:pt x="234" y="69"/>
                    <a:pt x="234" y="64"/>
                  </a:cubicBezTo>
                  <a:cubicBezTo>
                    <a:pt x="234" y="69"/>
                    <a:pt x="238" y="74"/>
                    <a:pt x="244" y="74"/>
                  </a:cubicBezTo>
                  <a:cubicBezTo>
                    <a:pt x="249" y="74"/>
                    <a:pt x="253" y="69"/>
                    <a:pt x="253" y="64"/>
                  </a:cubicBezTo>
                  <a:cubicBezTo>
                    <a:pt x="253" y="63"/>
                    <a:pt x="253" y="62"/>
                    <a:pt x="253" y="60"/>
                  </a:cubicBezTo>
                  <a:close/>
                </a:path>
              </a:pathLst>
            </a:cu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410" name="Rectangle 203"/>
            <p:cNvSpPr>
              <a:spLocks noChangeArrowheads="1"/>
            </p:cNvSpPr>
            <p:nvPr/>
          </p:nvSpPr>
          <p:spPr bwMode="auto">
            <a:xfrm>
              <a:off x="2385682" y="5320269"/>
              <a:ext cx="77103"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411" name="Rectangle 204"/>
            <p:cNvSpPr>
              <a:spLocks noChangeArrowheads="1"/>
            </p:cNvSpPr>
            <p:nvPr/>
          </p:nvSpPr>
          <p:spPr bwMode="auto">
            <a:xfrm>
              <a:off x="2512131" y="5320269"/>
              <a:ext cx="80187"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412" name="Rectangle 205"/>
            <p:cNvSpPr>
              <a:spLocks noChangeArrowheads="1"/>
            </p:cNvSpPr>
            <p:nvPr/>
          </p:nvSpPr>
          <p:spPr bwMode="auto">
            <a:xfrm>
              <a:off x="2640637" y="5320269"/>
              <a:ext cx="78131"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413" name="Rectangle 206"/>
            <p:cNvSpPr>
              <a:spLocks noChangeArrowheads="1"/>
            </p:cNvSpPr>
            <p:nvPr/>
          </p:nvSpPr>
          <p:spPr bwMode="auto">
            <a:xfrm>
              <a:off x="2767087" y="5320269"/>
              <a:ext cx="78131"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423" name="Freeform 217"/>
            <p:cNvSpPr/>
            <p:nvPr/>
          </p:nvSpPr>
          <p:spPr bwMode="auto">
            <a:xfrm>
              <a:off x="3657373" y="5175659"/>
              <a:ext cx="682622" cy="903619"/>
            </a:xfrm>
            <a:custGeom>
              <a:gdLst>
                <a:gd name="T0" fmla="*/ 664 w 664"/>
                <a:gd name="T1" fmla="*/ 1156 h 1156"/>
                <a:gd name="T2" fmla="*/ 0 w 664"/>
                <a:gd name="T3" fmla="*/ 1156 h 1156"/>
                <a:gd name="T4" fmla="*/ 0 w 664"/>
                <a:gd name="T5" fmla="*/ 180 h 1156"/>
                <a:gd name="T6" fmla="*/ 135 w 664"/>
                <a:gd name="T7" fmla="*/ 0 h 1156"/>
                <a:gd name="T8" fmla="*/ 525 w 664"/>
                <a:gd name="T9" fmla="*/ 0 h 1156"/>
                <a:gd name="T10" fmla="*/ 664 w 664"/>
                <a:gd name="T11" fmla="*/ 180 h 1156"/>
                <a:gd name="T12" fmla="*/ 664 w 664"/>
                <a:gd name="T13" fmla="*/ 1156 h 1156"/>
              </a:gdLst>
              <a:cxnLst>
                <a:cxn ang="0">
                  <a:pos x="T0" y="T1"/>
                </a:cxn>
                <a:cxn ang="0">
                  <a:pos x="T2" y="T3"/>
                </a:cxn>
                <a:cxn ang="0">
                  <a:pos x="T4" y="T5"/>
                </a:cxn>
                <a:cxn ang="0">
                  <a:pos x="T6" y="T7"/>
                </a:cxn>
                <a:cxn ang="0">
                  <a:pos x="T8" y="T9"/>
                </a:cxn>
                <a:cxn ang="0">
                  <a:pos x="T10" y="T11"/>
                </a:cxn>
                <a:cxn ang="0">
                  <a:pos x="T12" y="T13"/>
                </a:cxn>
              </a:cxnLst>
              <a:rect l="0" t="0" r="r" b="b"/>
              <a:pathLst>
                <a:path w="664" h="1156">
                  <a:moveTo>
                    <a:pt x="664" y="1156"/>
                  </a:moveTo>
                  <a:lnTo>
                    <a:pt x="0" y="1156"/>
                  </a:lnTo>
                  <a:lnTo>
                    <a:pt x="0" y="180"/>
                  </a:lnTo>
                  <a:lnTo>
                    <a:pt x="135" y="0"/>
                  </a:lnTo>
                  <a:lnTo>
                    <a:pt x="525" y="0"/>
                  </a:lnTo>
                  <a:lnTo>
                    <a:pt x="664" y="180"/>
                  </a:lnTo>
                  <a:lnTo>
                    <a:pt x="664" y="1156"/>
                  </a:lnTo>
                  <a:close/>
                </a:path>
              </a:pathLst>
            </a:custGeom>
            <a:solidFill>
              <a:srgbClr val="FFA033"/>
            </a:solidFill>
            <a:ln w="9525">
              <a:noFill/>
              <a:round/>
            </a:ln>
          </p:spPr>
          <p:txBody>
            <a:bodyPr vert="horz" wrap="square" lIns="91440" tIns="45720" rIns="91440" bIns="45720" numCol="1" anchor="t" anchorCtr="0" compatLnSpc="1"/>
            <a:lstStyle/>
            <a:p>
              <a:endParaRPr lang="zh-CN" altLang="en-US"/>
            </a:p>
          </p:txBody>
        </p:sp>
        <p:sp>
          <p:nvSpPr>
            <p:cNvPr id="424" name="Rectangle 218"/>
            <p:cNvSpPr>
              <a:spLocks noChangeArrowheads="1"/>
            </p:cNvSpPr>
            <p:nvPr/>
          </p:nvSpPr>
          <p:spPr bwMode="auto">
            <a:xfrm>
              <a:off x="3812608" y="5357008"/>
              <a:ext cx="372152" cy="129759"/>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425" name="Rectangle 219"/>
            <p:cNvSpPr>
              <a:spLocks noChangeArrowheads="1"/>
            </p:cNvSpPr>
            <p:nvPr/>
          </p:nvSpPr>
          <p:spPr bwMode="auto">
            <a:xfrm>
              <a:off x="3812608" y="5554772"/>
              <a:ext cx="372152" cy="129759"/>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450" name="Rectangle 244"/>
            <p:cNvSpPr>
              <a:spLocks noChangeArrowheads="1"/>
            </p:cNvSpPr>
            <p:nvPr/>
          </p:nvSpPr>
          <p:spPr bwMode="auto">
            <a:xfrm>
              <a:off x="2973723" y="5232722"/>
              <a:ext cx="683649" cy="812945"/>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451" name="Rectangle 245"/>
            <p:cNvSpPr>
              <a:spLocks noChangeArrowheads="1"/>
            </p:cNvSpPr>
            <p:nvPr/>
          </p:nvSpPr>
          <p:spPr bwMode="auto">
            <a:xfrm>
              <a:off x="3034378" y="5129540"/>
              <a:ext cx="523274" cy="207145"/>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452" name="Rectangle 246"/>
            <p:cNvSpPr>
              <a:spLocks noChangeArrowheads="1"/>
            </p:cNvSpPr>
            <p:nvPr/>
          </p:nvSpPr>
          <p:spPr bwMode="auto">
            <a:xfrm>
              <a:off x="3098117" y="5038866"/>
              <a:ext cx="398881" cy="157118"/>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453" name="Rectangle 247"/>
            <p:cNvSpPr>
              <a:spLocks noChangeArrowheads="1"/>
            </p:cNvSpPr>
            <p:nvPr/>
          </p:nvSpPr>
          <p:spPr bwMode="auto">
            <a:xfrm>
              <a:off x="3090921" y="5292129"/>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54" name="Rectangle 248"/>
            <p:cNvSpPr>
              <a:spLocks noChangeArrowheads="1"/>
            </p:cNvSpPr>
            <p:nvPr/>
          </p:nvSpPr>
          <p:spPr bwMode="auto">
            <a:xfrm>
              <a:off x="3217370" y="5292129"/>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55" name="Rectangle 249"/>
            <p:cNvSpPr>
              <a:spLocks noChangeArrowheads="1"/>
            </p:cNvSpPr>
            <p:nvPr/>
          </p:nvSpPr>
          <p:spPr bwMode="auto">
            <a:xfrm>
              <a:off x="3343819" y="5292129"/>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56" name="Rectangle 250"/>
            <p:cNvSpPr>
              <a:spLocks noChangeArrowheads="1"/>
            </p:cNvSpPr>
            <p:nvPr/>
          </p:nvSpPr>
          <p:spPr bwMode="auto">
            <a:xfrm>
              <a:off x="3472325" y="5292129"/>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57" name="Rectangle 251"/>
            <p:cNvSpPr>
              <a:spLocks noChangeArrowheads="1"/>
            </p:cNvSpPr>
            <p:nvPr/>
          </p:nvSpPr>
          <p:spPr bwMode="auto">
            <a:xfrm>
              <a:off x="3090921"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58" name="Rectangle 252"/>
            <p:cNvSpPr>
              <a:spLocks noChangeArrowheads="1"/>
            </p:cNvSpPr>
            <p:nvPr/>
          </p:nvSpPr>
          <p:spPr bwMode="auto">
            <a:xfrm>
              <a:off x="3217370"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59" name="Rectangle 253"/>
            <p:cNvSpPr>
              <a:spLocks noChangeArrowheads="1"/>
            </p:cNvSpPr>
            <p:nvPr/>
          </p:nvSpPr>
          <p:spPr bwMode="auto">
            <a:xfrm>
              <a:off x="3343819"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60" name="Rectangle 254"/>
            <p:cNvSpPr>
              <a:spLocks noChangeArrowheads="1"/>
            </p:cNvSpPr>
            <p:nvPr/>
          </p:nvSpPr>
          <p:spPr bwMode="auto">
            <a:xfrm>
              <a:off x="3472325"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61" name="Rectangle 255"/>
            <p:cNvSpPr>
              <a:spLocks noChangeArrowheads="1"/>
            </p:cNvSpPr>
            <p:nvPr/>
          </p:nvSpPr>
          <p:spPr bwMode="auto">
            <a:xfrm>
              <a:off x="3090921" y="562746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62" name="Rectangle 256"/>
            <p:cNvSpPr>
              <a:spLocks noChangeArrowheads="1"/>
            </p:cNvSpPr>
            <p:nvPr/>
          </p:nvSpPr>
          <p:spPr bwMode="auto">
            <a:xfrm>
              <a:off x="3217370" y="562746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63" name="Rectangle 257"/>
            <p:cNvSpPr>
              <a:spLocks noChangeArrowheads="1"/>
            </p:cNvSpPr>
            <p:nvPr/>
          </p:nvSpPr>
          <p:spPr bwMode="auto">
            <a:xfrm>
              <a:off x="3343819" y="562746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64" name="Rectangle 258"/>
            <p:cNvSpPr>
              <a:spLocks noChangeArrowheads="1"/>
            </p:cNvSpPr>
            <p:nvPr/>
          </p:nvSpPr>
          <p:spPr bwMode="auto">
            <a:xfrm>
              <a:off x="3472325" y="562746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65" name="Freeform 259"/>
            <p:cNvSpPr/>
            <p:nvPr/>
          </p:nvSpPr>
          <p:spPr bwMode="auto">
            <a:xfrm>
              <a:off x="4339995" y="4957571"/>
              <a:ext cx="685705" cy="988041"/>
            </a:xfrm>
            <a:custGeom>
              <a:gdLst>
                <a:gd name="T0" fmla="*/ 667 w 667"/>
                <a:gd name="T1" fmla="*/ 1264 h 1264"/>
                <a:gd name="T2" fmla="*/ 0 w 667"/>
                <a:gd name="T3" fmla="*/ 1264 h 1264"/>
                <a:gd name="T4" fmla="*/ 0 w 667"/>
                <a:gd name="T5" fmla="*/ 452 h 1264"/>
                <a:gd name="T6" fmla="*/ 334 w 667"/>
                <a:gd name="T7" fmla="*/ 0 h 1264"/>
                <a:gd name="T8" fmla="*/ 667 w 667"/>
                <a:gd name="T9" fmla="*/ 452 h 1264"/>
                <a:gd name="T10" fmla="*/ 667 w 667"/>
                <a:gd name="T11" fmla="*/ 1264 h 1264"/>
              </a:gdLst>
              <a:cxnLst>
                <a:cxn ang="0">
                  <a:pos x="T0" y="T1"/>
                </a:cxn>
                <a:cxn ang="0">
                  <a:pos x="T2" y="T3"/>
                </a:cxn>
                <a:cxn ang="0">
                  <a:pos x="T4" y="T5"/>
                </a:cxn>
                <a:cxn ang="0">
                  <a:pos x="T6" y="T7"/>
                </a:cxn>
                <a:cxn ang="0">
                  <a:pos x="T8" y="T9"/>
                </a:cxn>
                <a:cxn ang="0">
                  <a:pos x="T10" y="T11"/>
                </a:cxn>
              </a:cxnLst>
              <a:rect l="0" t="0" r="r" b="b"/>
              <a:pathLst>
                <a:path w="667" h="1264">
                  <a:moveTo>
                    <a:pt x="667" y="1264"/>
                  </a:moveTo>
                  <a:lnTo>
                    <a:pt x="0" y="1264"/>
                  </a:lnTo>
                  <a:lnTo>
                    <a:pt x="0" y="452"/>
                  </a:lnTo>
                  <a:lnTo>
                    <a:pt x="334" y="0"/>
                  </a:lnTo>
                  <a:lnTo>
                    <a:pt x="667" y="452"/>
                  </a:lnTo>
                  <a:lnTo>
                    <a:pt x="667" y="1264"/>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466" name="Oval 260"/>
            <p:cNvSpPr>
              <a:spLocks noChangeArrowheads="1"/>
            </p:cNvSpPr>
            <p:nvPr/>
          </p:nvSpPr>
          <p:spPr bwMode="auto">
            <a:xfrm>
              <a:off x="4480837" y="5294474"/>
              <a:ext cx="163458"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467" name="Oval 261"/>
            <p:cNvSpPr>
              <a:spLocks noChangeArrowheads="1"/>
            </p:cNvSpPr>
            <p:nvPr/>
          </p:nvSpPr>
          <p:spPr bwMode="auto">
            <a:xfrm>
              <a:off x="4722427" y="5294474"/>
              <a:ext cx="164487"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468" name="Oval 262"/>
            <p:cNvSpPr>
              <a:spLocks noChangeArrowheads="1"/>
            </p:cNvSpPr>
            <p:nvPr/>
          </p:nvSpPr>
          <p:spPr bwMode="auto">
            <a:xfrm>
              <a:off x="4480837" y="5473478"/>
              <a:ext cx="163458"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469" name="Oval 263"/>
            <p:cNvSpPr>
              <a:spLocks noChangeArrowheads="1"/>
            </p:cNvSpPr>
            <p:nvPr/>
          </p:nvSpPr>
          <p:spPr bwMode="auto">
            <a:xfrm>
              <a:off x="4722427" y="5473478"/>
              <a:ext cx="164487"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470" name="Oval 264"/>
            <p:cNvSpPr>
              <a:spLocks noChangeArrowheads="1"/>
            </p:cNvSpPr>
            <p:nvPr/>
          </p:nvSpPr>
          <p:spPr bwMode="auto">
            <a:xfrm>
              <a:off x="4480837" y="5651700"/>
              <a:ext cx="163458"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471" name="Oval 265"/>
            <p:cNvSpPr>
              <a:spLocks noChangeArrowheads="1"/>
            </p:cNvSpPr>
            <p:nvPr/>
          </p:nvSpPr>
          <p:spPr bwMode="auto">
            <a:xfrm>
              <a:off x="4722427" y="5651700"/>
              <a:ext cx="164487"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472" name="Rectangle 266"/>
            <p:cNvSpPr>
              <a:spLocks noChangeArrowheads="1"/>
            </p:cNvSpPr>
            <p:nvPr/>
          </p:nvSpPr>
          <p:spPr bwMode="auto">
            <a:xfrm>
              <a:off x="1071938" y="5929196"/>
              <a:ext cx="4413297" cy="175876"/>
            </a:xfrm>
            <a:prstGeom prst="rect">
              <a:avLst/>
            </a:prstGeom>
            <a:solidFill>
              <a:srgbClr val="AFC01D"/>
            </a:solidFill>
            <a:ln w="9525">
              <a:noFill/>
              <a:miter lim="800000"/>
            </a:ln>
          </p:spPr>
          <p:txBody>
            <a:bodyPr vert="horz" wrap="square" lIns="91440" tIns="45720" rIns="91440" bIns="45720" numCol="1" anchor="t" anchorCtr="0" compatLnSpc="1"/>
            <a:lstStyle/>
            <a:p>
              <a:endParaRPr lang="zh-CN" altLang="en-US"/>
            </a:p>
          </p:txBody>
        </p:sp>
        <p:sp>
          <p:nvSpPr>
            <p:cNvPr id="482" name="Rectangle 276"/>
            <p:cNvSpPr>
              <a:spLocks noChangeArrowheads="1"/>
            </p:cNvSpPr>
            <p:nvPr/>
          </p:nvSpPr>
          <p:spPr bwMode="auto">
            <a:xfrm>
              <a:off x="4060965" y="5818198"/>
              <a:ext cx="42149"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483" name="Freeform 277"/>
            <p:cNvSpPr/>
            <p:nvPr/>
          </p:nvSpPr>
          <p:spPr bwMode="auto">
            <a:xfrm>
              <a:off x="3900590" y="5416415"/>
              <a:ext cx="179907" cy="466662"/>
            </a:xfrm>
            <a:custGeom>
              <a:gdLst>
                <a:gd name="T0" fmla="*/ 0 w 74"/>
                <a:gd name="T1" fmla="*/ 177 h 252"/>
                <a:gd name="T2" fmla="*/ 74 w 74"/>
                <a:gd name="T3" fmla="*/ 252 h 252"/>
                <a:gd name="T4" fmla="*/ 74 w 74"/>
                <a:gd name="T5" fmla="*/ 0 h 252"/>
                <a:gd name="T6" fmla="*/ 0 w 74"/>
                <a:gd name="T7" fmla="*/ 177 h 252"/>
              </a:gdLst>
              <a:cxnLst>
                <a:cxn ang="0">
                  <a:pos x="T0" y="T1"/>
                </a:cxn>
                <a:cxn ang="0">
                  <a:pos x="T2" y="T3"/>
                </a:cxn>
                <a:cxn ang="0">
                  <a:pos x="T4" y="T5"/>
                </a:cxn>
                <a:cxn ang="0">
                  <a:pos x="T6" y="T7"/>
                </a:cxn>
              </a:cxnLst>
              <a:rect l="0" t="0" r="r" b="b"/>
              <a:pathLst>
                <a:path w="74" h="251">
                  <a:moveTo>
                    <a:pt x="0" y="177"/>
                  </a:moveTo>
                  <a:cubicBezTo>
                    <a:pt x="0" y="218"/>
                    <a:pt x="33" y="252"/>
                    <a:pt x="74" y="252"/>
                  </a:cubicBezTo>
                  <a:cubicBezTo>
                    <a:pt x="74" y="0"/>
                    <a:pt x="74" y="0"/>
                    <a:pt x="74" y="0"/>
                  </a:cubicBezTo>
                  <a:cubicBezTo>
                    <a:pt x="74" y="0"/>
                    <a:pt x="0" y="135"/>
                    <a:pt x="0" y="177"/>
                  </a:cubicBezTo>
                  <a:close/>
                </a:path>
              </a:pathLst>
            </a:custGeom>
            <a:solidFill>
              <a:srgbClr val="69E2DE"/>
            </a:solidFill>
            <a:ln w="9525">
              <a:noFill/>
              <a:round/>
            </a:ln>
          </p:spPr>
          <p:txBody>
            <a:bodyPr vert="horz" wrap="square" lIns="91440" tIns="45720" rIns="91440" bIns="45720" numCol="1" anchor="t" anchorCtr="0" compatLnSpc="1"/>
            <a:lstStyle/>
            <a:p>
              <a:endParaRPr lang="zh-CN" altLang="en-US"/>
            </a:p>
          </p:txBody>
        </p:sp>
        <p:sp>
          <p:nvSpPr>
            <p:cNvPr id="484" name="Freeform 278"/>
            <p:cNvSpPr/>
            <p:nvPr/>
          </p:nvSpPr>
          <p:spPr bwMode="auto">
            <a:xfrm>
              <a:off x="4080498" y="5416415"/>
              <a:ext cx="182992" cy="466662"/>
            </a:xfrm>
            <a:custGeom>
              <a:gdLst>
                <a:gd name="T0" fmla="*/ 75 w 75"/>
                <a:gd name="T1" fmla="*/ 177 h 252"/>
                <a:gd name="T2" fmla="*/ 0 w 75"/>
                <a:gd name="T3" fmla="*/ 0 h 252"/>
                <a:gd name="T4" fmla="*/ 0 w 75"/>
                <a:gd name="T5" fmla="*/ 252 h 252"/>
                <a:gd name="T6" fmla="*/ 75 w 75"/>
                <a:gd name="T7" fmla="*/ 177 h 252"/>
              </a:gdLst>
              <a:cxnLst>
                <a:cxn ang="0">
                  <a:pos x="T0" y="T1"/>
                </a:cxn>
                <a:cxn ang="0">
                  <a:pos x="T2" y="T3"/>
                </a:cxn>
                <a:cxn ang="0">
                  <a:pos x="T4" y="T5"/>
                </a:cxn>
                <a:cxn ang="0">
                  <a:pos x="T6" y="T7"/>
                </a:cxn>
              </a:cxnLst>
              <a:rect l="0" t="0" r="r" b="b"/>
              <a:pathLst>
                <a:path w="75" h="251">
                  <a:moveTo>
                    <a:pt x="75" y="177"/>
                  </a:moveTo>
                  <a:cubicBezTo>
                    <a:pt x="75" y="135"/>
                    <a:pt x="0" y="0"/>
                    <a:pt x="0" y="0"/>
                  </a:cubicBezTo>
                  <a:cubicBezTo>
                    <a:pt x="0" y="252"/>
                    <a:pt x="0" y="252"/>
                    <a:pt x="0" y="252"/>
                  </a:cubicBezTo>
                  <a:cubicBezTo>
                    <a:pt x="42" y="252"/>
                    <a:pt x="75" y="218"/>
                    <a:pt x="75" y="177"/>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488" name="Rectangle 270"/>
            <p:cNvSpPr>
              <a:spLocks noChangeArrowheads="1"/>
            </p:cNvSpPr>
            <p:nvPr/>
          </p:nvSpPr>
          <p:spPr bwMode="auto">
            <a:xfrm>
              <a:off x="4985264" y="5858214"/>
              <a:ext cx="41122"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74" name="Freeform 268"/>
            <p:cNvSpPr/>
            <p:nvPr/>
          </p:nvSpPr>
          <p:spPr bwMode="auto">
            <a:xfrm>
              <a:off x="4813539" y="5416416"/>
              <a:ext cx="181964" cy="466662"/>
            </a:xfrm>
            <a:custGeom>
              <a:gdLst>
                <a:gd name="T0" fmla="*/ 0 w 75"/>
                <a:gd name="T1" fmla="*/ 177 h 252"/>
                <a:gd name="T2" fmla="*/ 75 w 75"/>
                <a:gd name="T3" fmla="*/ 252 h 252"/>
                <a:gd name="T4" fmla="*/ 75 w 75"/>
                <a:gd name="T5" fmla="*/ 0 h 252"/>
                <a:gd name="T6" fmla="*/ 0 w 75"/>
                <a:gd name="T7" fmla="*/ 177 h 252"/>
              </a:gdLst>
              <a:cxnLst>
                <a:cxn ang="0">
                  <a:pos x="T0" y="T1"/>
                </a:cxn>
                <a:cxn ang="0">
                  <a:pos x="T2" y="T3"/>
                </a:cxn>
                <a:cxn ang="0">
                  <a:pos x="T4" y="T5"/>
                </a:cxn>
                <a:cxn ang="0">
                  <a:pos x="T6" y="T7"/>
                </a:cxn>
              </a:cxnLst>
              <a:rect l="0" t="0" r="r" b="b"/>
              <a:pathLst>
                <a:path w="75" h="251">
                  <a:moveTo>
                    <a:pt x="0" y="177"/>
                  </a:moveTo>
                  <a:cubicBezTo>
                    <a:pt x="0" y="218"/>
                    <a:pt x="34" y="252"/>
                    <a:pt x="75" y="252"/>
                  </a:cubicBezTo>
                  <a:cubicBezTo>
                    <a:pt x="75" y="0"/>
                    <a:pt x="75" y="0"/>
                    <a:pt x="75" y="0"/>
                  </a:cubicBezTo>
                  <a:cubicBezTo>
                    <a:pt x="75" y="0"/>
                    <a:pt x="0" y="135"/>
                    <a:pt x="0" y="177"/>
                  </a:cubicBezTo>
                  <a:close/>
                </a:path>
              </a:pathLst>
            </a:custGeom>
            <a:solidFill>
              <a:srgbClr val="69E2DE"/>
            </a:solidFill>
            <a:ln w="9525">
              <a:noFill/>
              <a:round/>
            </a:ln>
          </p:spPr>
          <p:txBody>
            <a:bodyPr vert="horz" wrap="square" lIns="91440" tIns="45720" rIns="91440" bIns="45720" numCol="1" anchor="t" anchorCtr="0" compatLnSpc="1"/>
            <a:lstStyle/>
            <a:p>
              <a:endParaRPr lang="zh-CN" altLang="en-US"/>
            </a:p>
          </p:txBody>
        </p:sp>
        <p:sp>
          <p:nvSpPr>
            <p:cNvPr id="5175" name="Freeform 269"/>
            <p:cNvSpPr/>
            <p:nvPr/>
          </p:nvSpPr>
          <p:spPr bwMode="auto">
            <a:xfrm>
              <a:off x="4995503" y="5416416"/>
              <a:ext cx="181964" cy="466662"/>
            </a:xfrm>
            <a:custGeom>
              <a:gdLst>
                <a:gd name="T0" fmla="*/ 75 w 75"/>
                <a:gd name="T1" fmla="*/ 177 h 252"/>
                <a:gd name="T2" fmla="*/ 0 w 75"/>
                <a:gd name="T3" fmla="*/ 0 h 252"/>
                <a:gd name="T4" fmla="*/ 0 w 75"/>
                <a:gd name="T5" fmla="*/ 252 h 252"/>
                <a:gd name="T6" fmla="*/ 75 w 75"/>
                <a:gd name="T7" fmla="*/ 177 h 252"/>
              </a:gdLst>
              <a:cxnLst>
                <a:cxn ang="0">
                  <a:pos x="T0" y="T1"/>
                </a:cxn>
                <a:cxn ang="0">
                  <a:pos x="T2" y="T3"/>
                </a:cxn>
                <a:cxn ang="0">
                  <a:pos x="T4" y="T5"/>
                </a:cxn>
                <a:cxn ang="0">
                  <a:pos x="T6" y="T7"/>
                </a:cxn>
              </a:cxnLst>
              <a:rect l="0" t="0" r="r" b="b"/>
              <a:pathLst>
                <a:path w="75" h="251">
                  <a:moveTo>
                    <a:pt x="75" y="177"/>
                  </a:moveTo>
                  <a:cubicBezTo>
                    <a:pt x="75" y="135"/>
                    <a:pt x="0" y="0"/>
                    <a:pt x="0" y="0"/>
                  </a:cubicBezTo>
                  <a:cubicBezTo>
                    <a:pt x="0" y="252"/>
                    <a:pt x="0" y="252"/>
                    <a:pt x="0" y="252"/>
                  </a:cubicBezTo>
                  <a:cubicBezTo>
                    <a:pt x="41" y="252"/>
                    <a:pt x="75" y="218"/>
                    <a:pt x="75" y="177"/>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491" name="Rectangle 191"/>
            <p:cNvSpPr>
              <a:spLocks noChangeArrowheads="1"/>
            </p:cNvSpPr>
            <p:nvPr/>
          </p:nvSpPr>
          <p:spPr bwMode="auto">
            <a:xfrm>
              <a:off x="1766799" y="5053717"/>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2" name="Rectangle 192"/>
            <p:cNvSpPr>
              <a:spLocks noChangeArrowheads="1"/>
            </p:cNvSpPr>
            <p:nvPr/>
          </p:nvSpPr>
          <p:spPr bwMode="auto">
            <a:xfrm>
              <a:off x="1910725" y="5053717"/>
              <a:ext cx="89440"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3" name="Rectangle 193"/>
            <p:cNvSpPr>
              <a:spLocks noChangeArrowheads="1"/>
            </p:cNvSpPr>
            <p:nvPr/>
          </p:nvSpPr>
          <p:spPr bwMode="auto">
            <a:xfrm>
              <a:off x="2051567" y="5053717"/>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4" name="Rectangle 194"/>
            <p:cNvSpPr>
              <a:spLocks noChangeArrowheads="1"/>
            </p:cNvSpPr>
            <p:nvPr/>
          </p:nvSpPr>
          <p:spPr bwMode="auto">
            <a:xfrm>
              <a:off x="1766799" y="5246010"/>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5" name="Rectangle 195"/>
            <p:cNvSpPr>
              <a:spLocks noChangeArrowheads="1"/>
            </p:cNvSpPr>
            <p:nvPr/>
          </p:nvSpPr>
          <p:spPr bwMode="auto">
            <a:xfrm>
              <a:off x="1910725" y="5246010"/>
              <a:ext cx="89440"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6" name="Rectangle 196"/>
            <p:cNvSpPr>
              <a:spLocks noChangeArrowheads="1"/>
            </p:cNvSpPr>
            <p:nvPr/>
          </p:nvSpPr>
          <p:spPr bwMode="auto">
            <a:xfrm>
              <a:off x="2051567" y="5246010"/>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7" name="Rectangle 197"/>
            <p:cNvSpPr>
              <a:spLocks noChangeArrowheads="1"/>
            </p:cNvSpPr>
            <p:nvPr/>
          </p:nvSpPr>
          <p:spPr bwMode="auto">
            <a:xfrm>
              <a:off x="1766799" y="5440647"/>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8" name="Rectangle 198"/>
            <p:cNvSpPr>
              <a:spLocks noChangeArrowheads="1"/>
            </p:cNvSpPr>
            <p:nvPr/>
          </p:nvSpPr>
          <p:spPr bwMode="auto">
            <a:xfrm>
              <a:off x="1910725" y="5440647"/>
              <a:ext cx="89440"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9" name="Rectangle 199"/>
            <p:cNvSpPr>
              <a:spLocks noChangeArrowheads="1"/>
            </p:cNvSpPr>
            <p:nvPr/>
          </p:nvSpPr>
          <p:spPr bwMode="auto">
            <a:xfrm>
              <a:off x="2051567" y="5440647"/>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15" name="Freeform 208"/>
            <p:cNvSpPr/>
            <p:nvPr/>
          </p:nvSpPr>
          <p:spPr bwMode="auto">
            <a:xfrm>
              <a:off x="1260410" y="5355927"/>
              <a:ext cx="84282" cy="161026"/>
            </a:xfrm>
            <a:custGeom>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7" name="Freeform 210"/>
            <p:cNvSpPr/>
            <p:nvPr/>
          </p:nvSpPr>
          <p:spPr bwMode="auto">
            <a:xfrm>
              <a:off x="1490667" y="5355927"/>
              <a:ext cx="84282" cy="161026"/>
            </a:xfrm>
            <a:custGeom>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8" name="Freeform 211"/>
            <p:cNvSpPr/>
            <p:nvPr/>
          </p:nvSpPr>
          <p:spPr bwMode="auto">
            <a:xfrm>
              <a:off x="1605361" y="5355927"/>
              <a:ext cx="84282" cy="161026"/>
            </a:xfrm>
            <a:custGeom>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9" name="Freeform 212"/>
            <p:cNvSpPr/>
            <p:nvPr/>
          </p:nvSpPr>
          <p:spPr bwMode="auto">
            <a:xfrm>
              <a:off x="1260410" y="5554473"/>
              <a:ext cx="84282" cy="161026"/>
            </a:xfrm>
            <a:custGeom>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21" name="Freeform 215"/>
            <p:cNvSpPr/>
            <p:nvPr/>
          </p:nvSpPr>
          <p:spPr bwMode="auto">
            <a:xfrm>
              <a:off x="1490667" y="5554472"/>
              <a:ext cx="84282" cy="161026"/>
            </a:xfrm>
            <a:custGeom>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22" name="Freeform 216"/>
            <p:cNvSpPr/>
            <p:nvPr/>
          </p:nvSpPr>
          <p:spPr bwMode="auto">
            <a:xfrm>
              <a:off x="1605361" y="5554472"/>
              <a:ext cx="84282" cy="161026"/>
            </a:xfrm>
            <a:custGeom>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24" name="Freeform 210"/>
            <p:cNvSpPr/>
            <p:nvPr/>
          </p:nvSpPr>
          <p:spPr bwMode="auto">
            <a:xfrm>
              <a:off x="1376853" y="5355927"/>
              <a:ext cx="84282" cy="161026"/>
            </a:xfrm>
            <a:custGeom>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25" name="Freeform 215"/>
            <p:cNvSpPr/>
            <p:nvPr/>
          </p:nvSpPr>
          <p:spPr bwMode="auto">
            <a:xfrm>
              <a:off x="1376853" y="5554472"/>
              <a:ext cx="84282" cy="161026"/>
            </a:xfrm>
            <a:custGeom>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gr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
          <p:cNvSpPr/>
          <p:nvPr/>
        </p:nvSpPr>
        <p:spPr>
          <a:xfrm flipH="1">
            <a:off x="-1" y="516197"/>
            <a:ext cx="2227009" cy="766917"/>
          </a:xfrm>
          <a:custGeom>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EB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2"/>
          <p:cNvSpPr txBox="1"/>
          <p:nvPr/>
        </p:nvSpPr>
        <p:spPr>
          <a:xfrm>
            <a:off x="1312610" y="516197"/>
            <a:ext cx="560439" cy="769441"/>
          </a:xfrm>
          <a:prstGeom prst="rect">
            <a:avLst/>
          </a:prstGeom>
          <a:noFill/>
        </p:spPr>
        <p:txBody>
          <a:bodyPr wrap="square" rtlCol="0">
            <a:spAutoFit/>
          </a:bodyPr>
          <a:lstStyle/>
          <a:p>
            <a:r>
              <a:rPr lang="en-US" altLang="zh-CN" sz="4400">
                <a:solidFill>
                  <a:srgbClr val="6DBFC3"/>
                </a:solidFill>
              </a:rPr>
              <a:t>8</a:t>
            </a:r>
            <a:endParaRPr lang="zh-CN" altLang="en-US" sz="4400">
              <a:solidFill>
                <a:srgbClr val="6DBFC3"/>
              </a:solidFill>
            </a:endParaRPr>
          </a:p>
        </p:txBody>
      </p:sp>
      <p:sp>
        <p:nvSpPr>
          <p:cNvPr id="5" name="文本框 4"/>
          <p:cNvSpPr txBox="1"/>
          <p:nvPr/>
        </p:nvSpPr>
        <p:spPr>
          <a:xfrm>
            <a:off x="4579314" y="3117114"/>
            <a:ext cx="6542879" cy="2862322"/>
          </a:xfrm>
          <a:prstGeom prst="rect">
            <a:avLst/>
          </a:prstGeom>
          <a:noFill/>
        </p:spPr>
        <p:txBody>
          <a:bodyPr wrap="square" rtlCol="0">
            <a:spAutoFit/>
          </a:bodyPr>
          <a:lstStyle/>
          <a:p>
            <a:pPr>
              <a:lnSpc>
                <a:spcPct val="150000"/>
              </a:lnSpc>
            </a:pPr>
            <a:r>
              <a:rPr lang="zh-CN" altLang="en-US" sz="3000">
                <a:solidFill>
                  <a:schemeClr val="bg1"/>
                </a:solidFill>
                <a:latin typeface="冬青黑体简体中文 W3" panose="020b0300000000000000" pitchFamily="34" charset="-122"/>
                <a:ea typeface="冬青黑体简体中文 W3" panose="020b0300000000000000" pitchFamily="34" charset="-122"/>
              </a:rPr>
              <a:t>      职工被纳入本市低保或特困范围，职工本人及配偶可以申请提取公积金，提取金额不超过被纳入低保或特困范围期间及之前的公积金金额。</a:t>
            </a:r>
            <a:endParaRPr lang="zh-CN" altLang="en-US" sz="3000">
              <a:solidFill>
                <a:schemeClr val="bg1"/>
              </a:solidFill>
              <a:latin typeface="冬青黑体简体中文 W3" panose="020b0300000000000000" pitchFamily="34" charset="-122"/>
              <a:ea typeface="冬青黑体简体中文 W3" panose="020b0300000000000000" pitchFamily="34" charset="-122"/>
            </a:endParaRPr>
          </a:p>
        </p:txBody>
      </p:sp>
      <p:sp>
        <p:nvSpPr>
          <p:cNvPr id="6" name="文本框 5"/>
          <p:cNvSpPr txBox="1"/>
          <p:nvPr/>
        </p:nvSpPr>
        <p:spPr>
          <a:xfrm>
            <a:off x="5651500" y="868417"/>
            <a:ext cx="4881660" cy="1631216"/>
          </a:xfrm>
          <a:prstGeom prst="rect">
            <a:avLst/>
          </a:prstGeom>
          <a:noFill/>
        </p:spPr>
        <p:txBody>
          <a:bodyPr wrap="square" rtlCol="0">
            <a:spAutoFit/>
          </a:bodyPr>
          <a:lstStyle/>
          <a:p>
            <a:r>
              <a:rPr lang="zh-CN" altLang="en-US" sz="5000" b="1">
                <a:solidFill>
                  <a:schemeClr val="bg1"/>
                </a:solidFill>
                <a:latin typeface="冬青黑体简体中文 W3" panose="020b0300000000000000" pitchFamily="34" charset="-122"/>
                <a:ea typeface="冬青黑体简体中文 W3" panose="020b0300000000000000" pitchFamily="34" charset="-122"/>
              </a:rPr>
              <a:t>纳入低保或特困范围的提取使用</a:t>
            </a:r>
            <a:endParaRPr lang="zh-CN" altLang="en-US" sz="5000" b="1">
              <a:solidFill>
                <a:schemeClr val="bg1"/>
              </a:solidFill>
              <a:latin typeface="冬青黑体简体中文 W3" panose="020b0300000000000000" pitchFamily="34" charset="-122"/>
              <a:ea typeface="冬青黑体简体中文 W3" panose="020b0300000000000000" pitchFamily="34" charset="-122"/>
            </a:endParaRPr>
          </a:p>
        </p:txBody>
      </p:sp>
      <p:cxnSp>
        <p:nvCxnSpPr>
          <p:cNvPr id="7" name="直接连接符 6"/>
          <p:cNvCxnSpPr/>
          <p:nvPr/>
        </p:nvCxnSpPr>
        <p:spPr>
          <a:xfrm>
            <a:off x="4665718" y="2789613"/>
            <a:ext cx="6317815"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890" name="组合 4889"/>
          <p:cNvGrpSpPr/>
          <p:nvPr/>
        </p:nvGrpSpPr>
        <p:grpSpPr>
          <a:xfrm>
            <a:off x="2480441" y="1258347"/>
            <a:ext cx="1802342" cy="1804126"/>
            <a:chOff x="5210175" y="5411787"/>
            <a:chExt cx="1603375" cy="1604962"/>
          </a:xfrm>
        </p:grpSpPr>
        <p:sp>
          <p:nvSpPr>
            <p:cNvPr id="4740" name="Freeform 29"/>
            <p:cNvSpPr/>
            <p:nvPr/>
          </p:nvSpPr>
          <p:spPr bwMode="auto">
            <a:xfrm>
              <a:off x="5210175" y="5411787"/>
              <a:ext cx="1603375" cy="1604962"/>
            </a:xfrm>
            <a:custGeom>
              <a:gdLst>
                <a:gd name="T0" fmla="*/ 407 w 427"/>
                <a:gd name="T1" fmla="*/ 250 h 427"/>
                <a:gd name="T2" fmla="*/ 177 w 427"/>
                <a:gd name="T3" fmla="*/ 407 h 427"/>
                <a:gd name="T4" fmla="*/ 20 w 427"/>
                <a:gd name="T5" fmla="*/ 177 h 427"/>
                <a:gd name="T6" fmla="*/ 250 w 427"/>
                <a:gd name="T7" fmla="*/ 20 h 427"/>
                <a:gd name="T8" fmla="*/ 407 w 427"/>
                <a:gd name="T9" fmla="*/ 250 h 427"/>
              </a:gdLst>
              <a:cxnLst>
                <a:cxn ang="0">
                  <a:pos x="T0" y="T1"/>
                </a:cxn>
                <a:cxn ang="0">
                  <a:pos x="T2" y="T3"/>
                </a:cxn>
                <a:cxn ang="0">
                  <a:pos x="T4" y="T5"/>
                </a:cxn>
                <a:cxn ang="0">
                  <a:pos x="T6" y="T7"/>
                </a:cxn>
                <a:cxn ang="0">
                  <a:pos x="T8" y="T9"/>
                </a:cxn>
              </a:cxnLst>
              <a:rect l="0" t="0" r="r" b="b"/>
              <a:pathLst>
                <a:path w="427" h="427">
                  <a:moveTo>
                    <a:pt x="407" y="250"/>
                  </a:moveTo>
                  <a:cubicBezTo>
                    <a:pt x="386" y="357"/>
                    <a:pt x="283" y="427"/>
                    <a:pt x="177" y="407"/>
                  </a:cubicBezTo>
                  <a:cubicBezTo>
                    <a:pt x="70" y="386"/>
                    <a:pt x="0" y="283"/>
                    <a:pt x="20" y="177"/>
                  </a:cubicBezTo>
                  <a:cubicBezTo>
                    <a:pt x="41" y="70"/>
                    <a:pt x="144" y="0"/>
                    <a:pt x="250" y="20"/>
                  </a:cubicBezTo>
                  <a:cubicBezTo>
                    <a:pt x="357" y="41"/>
                    <a:pt x="427" y="144"/>
                    <a:pt x="407" y="250"/>
                  </a:cubicBezTo>
                  <a:close/>
                </a:path>
              </a:pathLst>
            </a:custGeom>
            <a:solidFill>
              <a:srgbClr val="00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1" name="Freeform 30"/>
            <p:cNvSpPr/>
            <p:nvPr/>
          </p:nvSpPr>
          <p:spPr bwMode="auto">
            <a:xfrm>
              <a:off x="5603875" y="6442074"/>
              <a:ext cx="173038" cy="368300"/>
            </a:xfrm>
            <a:custGeom>
              <a:gdLst>
                <a:gd name="T0" fmla="*/ 46 w 46"/>
                <a:gd name="T1" fmla="*/ 0 h 98"/>
                <a:gd name="T2" fmla="*/ 0 w 46"/>
                <a:gd name="T3" fmla="*/ 98 h 98"/>
                <a:gd name="T4" fmla="*/ 46 w 46"/>
                <a:gd name="T5" fmla="*/ 98 h 98"/>
                <a:gd name="T6" fmla="*/ 46 w 46"/>
                <a:gd name="T7" fmla="*/ 38 h 98"/>
                <a:gd name="T8" fmla="*/ 46 w 46"/>
                <a:gd name="T9" fmla="*/ 0 h 98"/>
              </a:gdLst>
              <a:cxnLst>
                <a:cxn ang="0">
                  <a:pos x="T0" y="T1"/>
                </a:cxn>
                <a:cxn ang="0">
                  <a:pos x="T2" y="T3"/>
                </a:cxn>
                <a:cxn ang="0">
                  <a:pos x="T4" y="T5"/>
                </a:cxn>
                <a:cxn ang="0">
                  <a:pos x="T6" y="T7"/>
                </a:cxn>
                <a:cxn ang="0">
                  <a:pos x="T8" y="T9"/>
                </a:cxn>
              </a:cxnLst>
              <a:rect l="0" t="0" r="r" b="b"/>
              <a:pathLst>
                <a:path w="46" h="98">
                  <a:moveTo>
                    <a:pt x="46" y="0"/>
                  </a:moveTo>
                  <a:cubicBezTo>
                    <a:pt x="18" y="22"/>
                    <a:pt x="0" y="58"/>
                    <a:pt x="0" y="98"/>
                  </a:cubicBezTo>
                  <a:cubicBezTo>
                    <a:pt x="46" y="98"/>
                    <a:pt x="46" y="98"/>
                    <a:pt x="46" y="98"/>
                  </a:cubicBezTo>
                  <a:cubicBezTo>
                    <a:pt x="46" y="38"/>
                    <a:pt x="46" y="38"/>
                    <a:pt x="46" y="38"/>
                  </a:cubicBez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2" name="Freeform 31"/>
            <p:cNvSpPr/>
            <p:nvPr/>
          </p:nvSpPr>
          <p:spPr bwMode="auto">
            <a:xfrm>
              <a:off x="5807075" y="6359524"/>
              <a:ext cx="201613" cy="225425"/>
            </a:xfrm>
            <a:custGeom>
              <a:gdLst>
                <a:gd name="T0" fmla="*/ 54 w 54"/>
                <a:gd name="T1" fmla="*/ 60 h 60"/>
                <a:gd name="T2" fmla="*/ 54 w 54"/>
                <a:gd name="T3" fmla="*/ 0 h 60"/>
                <a:gd name="T4" fmla="*/ 0 w 54"/>
                <a:gd name="T5" fmla="*/ 16 h 60"/>
                <a:gd name="T6" fmla="*/ 0 w 54"/>
                <a:gd name="T7" fmla="*/ 60 h 60"/>
                <a:gd name="T8" fmla="*/ 54 w 54"/>
                <a:gd name="T9" fmla="*/ 60 h 60"/>
              </a:gdLst>
              <a:cxnLst>
                <a:cxn ang="0">
                  <a:pos x="T0" y="T1"/>
                </a:cxn>
                <a:cxn ang="0">
                  <a:pos x="T2" y="T3"/>
                </a:cxn>
                <a:cxn ang="0">
                  <a:pos x="T4" y="T5"/>
                </a:cxn>
                <a:cxn ang="0">
                  <a:pos x="T6" y="T7"/>
                </a:cxn>
                <a:cxn ang="0">
                  <a:pos x="T8" y="T9"/>
                </a:cxn>
              </a:cxnLst>
              <a:rect l="0" t="0" r="r" b="b"/>
              <a:pathLst>
                <a:path w="54" h="60">
                  <a:moveTo>
                    <a:pt x="54" y="60"/>
                  </a:moveTo>
                  <a:cubicBezTo>
                    <a:pt x="54" y="0"/>
                    <a:pt x="54" y="0"/>
                    <a:pt x="54" y="0"/>
                  </a:cubicBezTo>
                  <a:cubicBezTo>
                    <a:pt x="35" y="0"/>
                    <a:pt x="16" y="6"/>
                    <a:pt x="0" y="16"/>
                  </a:cubicBezTo>
                  <a:cubicBezTo>
                    <a:pt x="0" y="60"/>
                    <a:pt x="0" y="60"/>
                    <a:pt x="0" y="60"/>
                  </a:cubicBezTo>
                  <a:lnTo>
                    <a:pt x="54"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3" name="Freeform 32"/>
            <p:cNvSpPr/>
            <p:nvPr/>
          </p:nvSpPr>
          <p:spPr bwMode="auto">
            <a:xfrm>
              <a:off x="5776913" y="6418262"/>
              <a:ext cx="231775" cy="392112"/>
            </a:xfrm>
            <a:custGeom>
              <a:gdLst>
                <a:gd name="T0" fmla="*/ 8 w 62"/>
                <a:gd name="T1" fmla="*/ 44 h 104"/>
                <a:gd name="T2" fmla="*/ 8 w 62"/>
                <a:gd name="T3" fmla="*/ 0 h 104"/>
                <a:gd name="T4" fmla="*/ 0 w 62"/>
                <a:gd name="T5" fmla="*/ 6 h 104"/>
                <a:gd name="T6" fmla="*/ 0 w 62"/>
                <a:gd name="T7" fmla="*/ 44 h 104"/>
                <a:gd name="T8" fmla="*/ 0 w 62"/>
                <a:gd name="T9" fmla="*/ 104 h 104"/>
                <a:gd name="T10" fmla="*/ 62 w 62"/>
                <a:gd name="T11" fmla="*/ 104 h 104"/>
                <a:gd name="T12" fmla="*/ 62 w 62"/>
                <a:gd name="T13" fmla="*/ 44 h 104"/>
                <a:gd name="T14" fmla="*/ 8 w 62"/>
                <a:gd name="T15" fmla="*/ 44 h 10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04">
                  <a:moveTo>
                    <a:pt x="8" y="44"/>
                  </a:moveTo>
                  <a:cubicBezTo>
                    <a:pt x="8" y="0"/>
                    <a:pt x="8" y="0"/>
                    <a:pt x="8" y="0"/>
                  </a:cubicBezTo>
                  <a:cubicBezTo>
                    <a:pt x="5" y="2"/>
                    <a:pt x="3" y="4"/>
                    <a:pt x="0" y="6"/>
                  </a:cubicBezTo>
                  <a:cubicBezTo>
                    <a:pt x="0" y="44"/>
                    <a:pt x="0" y="44"/>
                    <a:pt x="0" y="44"/>
                  </a:cubicBezTo>
                  <a:cubicBezTo>
                    <a:pt x="0" y="104"/>
                    <a:pt x="0" y="104"/>
                    <a:pt x="0" y="104"/>
                  </a:cubicBezTo>
                  <a:cubicBezTo>
                    <a:pt x="62" y="104"/>
                    <a:pt x="62" y="104"/>
                    <a:pt x="62" y="104"/>
                  </a:cubicBezTo>
                  <a:cubicBezTo>
                    <a:pt x="62" y="44"/>
                    <a:pt x="62" y="44"/>
                    <a:pt x="62" y="44"/>
                  </a:cubicBezTo>
                  <a:lnTo>
                    <a:pt x="8" y="44"/>
                  </a:ln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4" name="Freeform 33"/>
            <p:cNvSpPr/>
            <p:nvPr/>
          </p:nvSpPr>
          <p:spPr bwMode="auto">
            <a:xfrm>
              <a:off x="5694363" y="5832474"/>
              <a:ext cx="314325" cy="527050"/>
            </a:xfrm>
            <a:custGeom>
              <a:gdLst>
                <a:gd name="T0" fmla="*/ 20 w 84"/>
                <a:gd name="T1" fmla="*/ 43 h 140"/>
                <a:gd name="T2" fmla="*/ 20 w 84"/>
                <a:gd name="T3" fmla="*/ 0 h 140"/>
                <a:gd name="T4" fmla="*/ 16 w 84"/>
                <a:gd name="T5" fmla="*/ 5 h 140"/>
                <a:gd name="T6" fmla="*/ 15 w 84"/>
                <a:gd name="T7" fmla="*/ 7 h 140"/>
                <a:gd name="T8" fmla="*/ 12 w 84"/>
                <a:gd name="T9" fmla="*/ 11 h 140"/>
                <a:gd name="T10" fmla="*/ 11 w 84"/>
                <a:gd name="T11" fmla="*/ 13 h 140"/>
                <a:gd name="T12" fmla="*/ 9 w 84"/>
                <a:gd name="T13" fmla="*/ 17 h 140"/>
                <a:gd name="T14" fmla="*/ 7 w 84"/>
                <a:gd name="T15" fmla="*/ 20 h 140"/>
                <a:gd name="T16" fmla="*/ 6 w 84"/>
                <a:gd name="T17" fmla="*/ 24 h 140"/>
                <a:gd name="T18" fmla="*/ 4 w 84"/>
                <a:gd name="T19" fmla="*/ 28 h 140"/>
                <a:gd name="T20" fmla="*/ 3 w 84"/>
                <a:gd name="T21" fmla="*/ 31 h 140"/>
                <a:gd name="T22" fmla="*/ 2 w 84"/>
                <a:gd name="T23" fmla="*/ 36 h 140"/>
                <a:gd name="T24" fmla="*/ 1 w 84"/>
                <a:gd name="T25" fmla="*/ 39 h 140"/>
                <a:gd name="T26" fmla="*/ 0 w 84"/>
                <a:gd name="T27" fmla="*/ 44 h 140"/>
                <a:gd name="T28" fmla="*/ 0 w 84"/>
                <a:gd name="T29" fmla="*/ 47 h 140"/>
                <a:gd name="T30" fmla="*/ 0 w 84"/>
                <a:gd name="T31" fmla="*/ 55 h 140"/>
                <a:gd name="T32" fmla="*/ 17 w 84"/>
                <a:gd name="T33" fmla="*/ 106 h 140"/>
                <a:gd name="T34" fmla="*/ 84 w 84"/>
                <a:gd name="T35" fmla="*/ 140 h 140"/>
                <a:gd name="T36" fmla="*/ 84 w 84"/>
                <a:gd name="T37" fmla="*/ 43 h 140"/>
                <a:gd name="T38" fmla="*/ 20 w 84"/>
                <a:gd name="T39" fmla="*/ 43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40">
                  <a:moveTo>
                    <a:pt x="20" y="43"/>
                  </a:moveTo>
                  <a:cubicBezTo>
                    <a:pt x="20" y="0"/>
                    <a:pt x="20" y="0"/>
                    <a:pt x="20" y="0"/>
                  </a:cubicBezTo>
                  <a:cubicBezTo>
                    <a:pt x="18" y="2"/>
                    <a:pt x="17" y="3"/>
                    <a:pt x="16" y="5"/>
                  </a:cubicBezTo>
                  <a:cubicBezTo>
                    <a:pt x="16" y="5"/>
                    <a:pt x="15" y="6"/>
                    <a:pt x="15" y="7"/>
                  </a:cubicBezTo>
                  <a:cubicBezTo>
                    <a:pt x="14" y="8"/>
                    <a:pt x="13" y="9"/>
                    <a:pt x="12" y="11"/>
                  </a:cubicBezTo>
                  <a:cubicBezTo>
                    <a:pt x="12" y="12"/>
                    <a:pt x="11" y="12"/>
                    <a:pt x="11" y="13"/>
                  </a:cubicBezTo>
                  <a:cubicBezTo>
                    <a:pt x="10" y="14"/>
                    <a:pt x="9" y="16"/>
                    <a:pt x="9" y="17"/>
                  </a:cubicBezTo>
                  <a:cubicBezTo>
                    <a:pt x="8" y="18"/>
                    <a:pt x="8" y="19"/>
                    <a:pt x="7" y="20"/>
                  </a:cubicBezTo>
                  <a:cubicBezTo>
                    <a:pt x="7" y="21"/>
                    <a:pt x="6" y="23"/>
                    <a:pt x="6" y="24"/>
                  </a:cubicBezTo>
                  <a:cubicBezTo>
                    <a:pt x="5" y="25"/>
                    <a:pt x="5" y="26"/>
                    <a:pt x="4" y="28"/>
                  </a:cubicBezTo>
                  <a:cubicBezTo>
                    <a:pt x="4" y="29"/>
                    <a:pt x="3" y="30"/>
                    <a:pt x="3" y="31"/>
                  </a:cubicBezTo>
                  <a:cubicBezTo>
                    <a:pt x="3" y="33"/>
                    <a:pt x="2" y="34"/>
                    <a:pt x="2" y="36"/>
                  </a:cubicBezTo>
                  <a:cubicBezTo>
                    <a:pt x="2" y="37"/>
                    <a:pt x="1" y="38"/>
                    <a:pt x="1" y="39"/>
                  </a:cubicBezTo>
                  <a:cubicBezTo>
                    <a:pt x="1" y="41"/>
                    <a:pt x="1" y="42"/>
                    <a:pt x="0" y="44"/>
                  </a:cubicBezTo>
                  <a:cubicBezTo>
                    <a:pt x="0" y="45"/>
                    <a:pt x="0" y="46"/>
                    <a:pt x="0" y="47"/>
                  </a:cubicBezTo>
                  <a:cubicBezTo>
                    <a:pt x="0" y="50"/>
                    <a:pt x="0" y="52"/>
                    <a:pt x="0" y="55"/>
                  </a:cubicBezTo>
                  <a:cubicBezTo>
                    <a:pt x="0" y="74"/>
                    <a:pt x="6" y="92"/>
                    <a:pt x="17" y="106"/>
                  </a:cubicBezTo>
                  <a:cubicBezTo>
                    <a:pt x="32" y="127"/>
                    <a:pt x="57" y="140"/>
                    <a:pt x="84" y="140"/>
                  </a:cubicBezTo>
                  <a:cubicBezTo>
                    <a:pt x="84" y="43"/>
                    <a:pt x="84" y="43"/>
                    <a:pt x="84" y="43"/>
                  </a:cubicBezTo>
                  <a:lnTo>
                    <a:pt x="20"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5" name="Freeform 34"/>
            <p:cNvSpPr/>
            <p:nvPr/>
          </p:nvSpPr>
          <p:spPr bwMode="auto">
            <a:xfrm>
              <a:off x="5614988" y="5659437"/>
              <a:ext cx="280988" cy="571500"/>
            </a:xfrm>
            <a:custGeom>
              <a:gdLst>
                <a:gd name="T0" fmla="*/ 21 w 75"/>
                <a:gd name="T1" fmla="*/ 93 h 152"/>
                <a:gd name="T2" fmla="*/ 21 w 75"/>
                <a:gd name="T3" fmla="*/ 90 h 152"/>
                <a:gd name="T4" fmla="*/ 22 w 75"/>
                <a:gd name="T5" fmla="*/ 85 h 152"/>
                <a:gd name="T6" fmla="*/ 23 w 75"/>
                <a:gd name="T7" fmla="*/ 82 h 152"/>
                <a:gd name="T8" fmla="*/ 24 w 75"/>
                <a:gd name="T9" fmla="*/ 77 h 152"/>
                <a:gd name="T10" fmla="*/ 25 w 75"/>
                <a:gd name="T11" fmla="*/ 74 h 152"/>
                <a:gd name="T12" fmla="*/ 27 w 75"/>
                <a:gd name="T13" fmla="*/ 70 h 152"/>
                <a:gd name="T14" fmla="*/ 28 w 75"/>
                <a:gd name="T15" fmla="*/ 66 h 152"/>
                <a:gd name="T16" fmla="*/ 30 w 75"/>
                <a:gd name="T17" fmla="*/ 63 h 152"/>
                <a:gd name="T18" fmla="*/ 32 w 75"/>
                <a:gd name="T19" fmla="*/ 59 h 152"/>
                <a:gd name="T20" fmla="*/ 33 w 75"/>
                <a:gd name="T21" fmla="*/ 57 h 152"/>
                <a:gd name="T22" fmla="*/ 36 w 75"/>
                <a:gd name="T23" fmla="*/ 53 h 152"/>
                <a:gd name="T24" fmla="*/ 37 w 75"/>
                <a:gd name="T25" fmla="*/ 51 h 152"/>
                <a:gd name="T26" fmla="*/ 75 w 75"/>
                <a:gd name="T27" fmla="*/ 22 h 152"/>
                <a:gd name="T28" fmla="*/ 75 w 75"/>
                <a:gd name="T29" fmla="*/ 0 h 152"/>
                <a:gd name="T30" fmla="*/ 0 w 75"/>
                <a:gd name="T31" fmla="*/ 101 h 152"/>
                <a:gd name="T32" fmla="*/ 0 w 75"/>
                <a:gd name="T33" fmla="*/ 152 h 152"/>
                <a:gd name="T34" fmla="*/ 13 w 75"/>
                <a:gd name="T35" fmla="*/ 152 h 152"/>
                <a:gd name="T36" fmla="*/ 38 w 75"/>
                <a:gd name="T37" fmla="*/ 152 h 152"/>
                <a:gd name="T38" fmla="*/ 21 w 75"/>
                <a:gd name="T39" fmla="*/ 101 h 152"/>
                <a:gd name="T40" fmla="*/ 21 w 75"/>
                <a:gd name="T41" fmla="*/ 93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152">
                  <a:moveTo>
                    <a:pt x="21" y="93"/>
                  </a:moveTo>
                  <a:cubicBezTo>
                    <a:pt x="21" y="92"/>
                    <a:pt x="21" y="91"/>
                    <a:pt x="21" y="90"/>
                  </a:cubicBezTo>
                  <a:cubicBezTo>
                    <a:pt x="22" y="88"/>
                    <a:pt x="22" y="87"/>
                    <a:pt x="22" y="85"/>
                  </a:cubicBezTo>
                  <a:cubicBezTo>
                    <a:pt x="22" y="84"/>
                    <a:pt x="23" y="83"/>
                    <a:pt x="23" y="82"/>
                  </a:cubicBezTo>
                  <a:cubicBezTo>
                    <a:pt x="23" y="80"/>
                    <a:pt x="24" y="79"/>
                    <a:pt x="24" y="77"/>
                  </a:cubicBezTo>
                  <a:cubicBezTo>
                    <a:pt x="24" y="76"/>
                    <a:pt x="25" y="75"/>
                    <a:pt x="25" y="74"/>
                  </a:cubicBezTo>
                  <a:cubicBezTo>
                    <a:pt x="26" y="72"/>
                    <a:pt x="26" y="71"/>
                    <a:pt x="27" y="70"/>
                  </a:cubicBezTo>
                  <a:cubicBezTo>
                    <a:pt x="27" y="69"/>
                    <a:pt x="28" y="67"/>
                    <a:pt x="28" y="66"/>
                  </a:cubicBezTo>
                  <a:cubicBezTo>
                    <a:pt x="29" y="65"/>
                    <a:pt x="29" y="64"/>
                    <a:pt x="30" y="63"/>
                  </a:cubicBezTo>
                  <a:cubicBezTo>
                    <a:pt x="30" y="62"/>
                    <a:pt x="31" y="60"/>
                    <a:pt x="32" y="59"/>
                  </a:cubicBezTo>
                  <a:cubicBezTo>
                    <a:pt x="32" y="58"/>
                    <a:pt x="33" y="58"/>
                    <a:pt x="33" y="57"/>
                  </a:cubicBezTo>
                  <a:cubicBezTo>
                    <a:pt x="34" y="55"/>
                    <a:pt x="35" y="54"/>
                    <a:pt x="36" y="53"/>
                  </a:cubicBezTo>
                  <a:cubicBezTo>
                    <a:pt x="36" y="52"/>
                    <a:pt x="37" y="51"/>
                    <a:pt x="37" y="51"/>
                  </a:cubicBezTo>
                  <a:cubicBezTo>
                    <a:pt x="47" y="38"/>
                    <a:pt x="60" y="28"/>
                    <a:pt x="75" y="22"/>
                  </a:cubicBezTo>
                  <a:cubicBezTo>
                    <a:pt x="75" y="0"/>
                    <a:pt x="75" y="0"/>
                    <a:pt x="75" y="0"/>
                  </a:cubicBezTo>
                  <a:cubicBezTo>
                    <a:pt x="31" y="13"/>
                    <a:pt x="0" y="53"/>
                    <a:pt x="0" y="101"/>
                  </a:cubicBezTo>
                  <a:cubicBezTo>
                    <a:pt x="0" y="152"/>
                    <a:pt x="0" y="152"/>
                    <a:pt x="0" y="152"/>
                  </a:cubicBezTo>
                  <a:cubicBezTo>
                    <a:pt x="13" y="152"/>
                    <a:pt x="13" y="152"/>
                    <a:pt x="13" y="152"/>
                  </a:cubicBezTo>
                  <a:cubicBezTo>
                    <a:pt x="38" y="152"/>
                    <a:pt x="38" y="152"/>
                    <a:pt x="38" y="152"/>
                  </a:cubicBezTo>
                  <a:cubicBezTo>
                    <a:pt x="27" y="138"/>
                    <a:pt x="21" y="120"/>
                    <a:pt x="21" y="101"/>
                  </a:cubicBezTo>
                  <a:cubicBezTo>
                    <a:pt x="21" y="98"/>
                    <a:pt x="21" y="96"/>
                    <a:pt x="21" y="93"/>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6" name="Freeform 35"/>
            <p:cNvSpPr/>
            <p:nvPr/>
          </p:nvSpPr>
          <p:spPr bwMode="auto">
            <a:xfrm>
              <a:off x="5956300" y="5640387"/>
              <a:ext cx="52388" cy="30162"/>
            </a:xfrm>
            <a:custGeom>
              <a:gdLst>
                <a:gd name="T0" fmla="*/ 14 w 14"/>
                <a:gd name="T1" fmla="*/ 0 h 8"/>
                <a:gd name="T2" fmla="*/ 0 w 14"/>
                <a:gd name="T3" fmla="*/ 1 h 8"/>
                <a:gd name="T4" fmla="*/ 14 w 14"/>
                <a:gd name="T5" fmla="*/ 8 h 8"/>
                <a:gd name="T6" fmla="*/ 14 w 14"/>
                <a:gd name="T7" fmla="*/ 0 h 8"/>
              </a:gdLst>
              <a:cxnLst>
                <a:cxn ang="0">
                  <a:pos x="T0" y="T1"/>
                </a:cxn>
                <a:cxn ang="0">
                  <a:pos x="T2" y="T3"/>
                </a:cxn>
                <a:cxn ang="0">
                  <a:pos x="T4" y="T5"/>
                </a:cxn>
                <a:cxn ang="0">
                  <a:pos x="T6" y="T7"/>
                </a:cxn>
              </a:cxnLst>
              <a:rect l="0" t="0" r="r" b="b"/>
              <a:pathLst>
                <a:path w="14" h="8">
                  <a:moveTo>
                    <a:pt x="14" y="0"/>
                  </a:moveTo>
                  <a:cubicBezTo>
                    <a:pt x="10" y="0"/>
                    <a:pt x="5" y="1"/>
                    <a:pt x="0" y="1"/>
                  </a:cubicBezTo>
                  <a:cubicBezTo>
                    <a:pt x="14" y="8"/>
                    <a:pt x="14" y="8"/>
                    <a:pt x="14" y="8"/>
                  </a:cubicBezTo>
                  <a:lnTo>
                    <a:pt x="14" y="0"/>
                  </a:ln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7" name="Freeform 36"/>
            <p:cNvSpPr/>
            <p:nvPr/>
          </p:nvSpPr>
          <p:spPr bwMode="auto">
            <a:xfrm>
              <a:off x="5697538" y="5967412"/>
              <a:ext cx="3175" cy="11112"/>
            </a:xfrm>
            <a:custGeom>
              <a:gdLst>
                <a:gd name="T0" fmla="*/ 1 w 1"/>
                <a:gd name="T1" fmla="*/ 0 h 3"/>
                <a:gd name="T2" fmla="*/ 0 w 1"/>
                <a:gd name="T3" fmla="*/ 3 h 3"/>
                <a:gd name="T4" fmla="*/ 1 w 1"/>
                <a:gd name="T5" fmla="*/ 0 h 3"/>
              </a:gd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8" name="Freeform 37"/>
            <p:cNvSpPr/>
            <p:nvPr/>
          </p:nvSpPr>
          <p:spPr bwMode="auto">
            <a:xfrm flipH="1">
              <a:off x="5694363" y="5997574"/>
              <a:ext cx="0" cy="11112"/>
            </a:xfrm>
            <a:custGeom>
              <a:gdLst>
                <a:gd name="T0" fmla="*/ 0 h 3"/>
                <a:gd name="T1" fmla="*/ 3 h 3"/>
                <a:gd name="T2" fmla="*/ 0 h 3"/>
              </a:gd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9" name="Freeform 38"/>
            <p:cNvSpPr/>
            <p:nvPr/>
          </p:nvSpPr>
          <p:spPr bwMode="auto">
            <a:xfrm>
              <a:off x="5738813" y="5859462"/>
              <a:ext cx="11113" cy="14287"/>
            </a:xfrm>
            <a:custGeom>
              <a:gdLst>
                <a:gd name="T0" fmla="*/ 3 w 3"/>
                <a:gd name="T1" fmla="*/ 0 h 4"/>
                <a:gd name="T2" fmla="*/ 0 w 3"/>
                <a:gd name="T3" fmla="*/ 4 h 4"/>
                <a:gd name="T4" fmla="*/ 3 w 3"/>
                <a:gd name="T5" fmla="*/ 0 h 4"/>
              </a:gdLst>
              <a:cxnLst>
                <a:cxn ang="0">
                  <a:pos x="T0" y="T1"/>
                </a:cxn>
                <a:cxn ang="0">
                  <a:pos x="T2" y="T3"/>
                </a:cxn>
                <a:cxn ang="0">
                  <a:pos x="T4" y="T5"/>
                </a:cxn>
              </a:cxnLst>
              <a:rect l="0" t="0" r="r" b="b"/>
              <a:pathLst>
                <a:path w="3" h="4">
                  <a:moveTo>
                    <a:pt x="3" y="0"/>
                  </a:moveTo>
                  <a:cubicBezTo>
                    <a:pt x="2" y="1"/>
                    <a:pt x="1" y="2"/>
                    <a:pt x="0" y="4"/>
                  </a:cubicBezTo>
                  <a:cubicBezTo>
                    <a:pt x="1" y="2"/>
                    <a:pt x="2" y="1"/>
                    <a:pt x="3" y="0"/>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0" name="Freeform 39"/>
            <p:cNvSpPr/>
            <p:nvPr/>
          </p:nvSpPr>
          <p:spPr bwMode="auto">
            <a:xfrm>
              <a:off x="5727700" y="5881687"/>
              <a:ext cx="7938" cy="14287"/>
            </a:xfrm>
            <a:custGeom>
              <a:gdLst>
                <a:gd name="T0" fmla="*/ 2 w 2"/>
                <a:gd name="T1" fmla="*/ 0 h 4"/>
                <a:gd name="T2" fmla="*/ 0 w 2"/>
                <a:gd name="T3" fmla="*/ 4 h 4"/>
                <a:gd name="T4" fmla="*/ 2 w 2"/>
                <a:gd name="T5" fmla="*/ 0 h 4"/>
              </a:gdLst>
              <a:cxnLst>
                <a:cxn ang="0">
                  <a:pos x="T0" y="T1"/>
                </a:cxn>
                <a:cxn ang="0">
                  <a:pos x="T2" y="T3"/>
                </a:cxn>
                <a:cxn ang="0">
                  <a:pos x="T4" y="T5"/>
                </a:cxn>
              </a:cxnLst>
              <a:rect l="0" t="0" r="r" b="b"/>
              <a:pathLst>
                <a:path w="2" h="4">
                  <a:moveTo>
                    <a:pt x="2" y="0"/>
                  </a:moveTo>
                  <a:cubicBezTo>
                    <a:pt x="1" y="1"/>
                    <a:pt x="0" y="3"/>
                    <a:pt x="0" y="4"/>
                  </a:cubicBezTo>
                  <a:cubicBezTo>
                    <a:pt x="0" y="3"/>
                    <a:pt x="1" y="1"/>
                    <a:pt x="2" y="0"/>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1" name="Freeform 40"/>
            <p:cNvSpPr/>
            <p:nvPr/>
          </p:nvSpPr>
          <p:spPr bwMode="auto">
            <a:xfrm>
              <a:off x="5716588" y="5907087"/>
              <a:ext cx="3175" cy="15875"/>
            </a:xfrm>
            <a:custGeom>
              <a:gdLst>
                <a:gd name="T0" fmla="*/ 1 w 1"/>
                <a:gd name="T1" fmla="*/ 0 h 4"/>
                <a:gd name="T2" fmla="*/ 0 w 1"/>
                <a:gd name="T3" fmla="*/ 4 h 4"/>
                <a:gd name="T4" fmla="*/ 1 w 1"/>
                <a:gd name="T5" fmla="*/ 0 h 4"/>
              </a:gdLst>
              <a:cxnLst>
                <a:cxn ang="0">
                  <a:pos x="T0" y="T1"/>
                </a:cxn>
                <a:cxn ang="0">
                  <a:pos x="T2" y="T3"/>
                </a:cxn>
                <a:cxn ang="0">
                  <a:pos x="T4" y="T5"/>
                </a:cxn>
              </a:cxnLst>
              <a:rect l="0" t="0" r="r" b="b"/>
              <a:pathLst>
                <a:path w="1" h="4">
                  <a:moveTo>
                    <a:pt x="1" y="0"/>
                  </a:moveTo>
                  <a:cubicBezTo>
                    <a:pt x="1" y="1"/>
                    <a:pt x="0" y="3"/>
                    <a:pt x="0" y="4"/>
                  </a:cubicBezTo>
                  <a:cubicBezTo>
                    <a:pt x="0" y="3"/>
                    <a:pt x="1" y="1"/>
                    <a:pt x="1" y="0"/>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2" name="Freeform 41"/>
            <p:cNvSpPr/>
            <p:nvPr/>
          </p:nvSpPr>
          <p:spPr bwMode="auto">
            <a:xfrm>
              <a:off x="5705475" y="5937249"/>
              <a:ext cx="3175" cy="11112"/>
            </a:xfrm>
            <a:custGeom>
              <a:gdLst>
                <a:gd name="T0" fmla="*/ 1 w 1"/>
                <a:gd name="T1" fmla="*/ 0 h 3"/>
                <a:gd name="T2" fmla="*/ 0 w 1"/>
                <a:gd name="T3" fmla="*/ 3 h 3"/>
                <a:gd name="T4" fmla="*/ 1 w 1"/>
                <a:gd name="T5" fmla="*/ 0 h 3"/>
              </a:gd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3" name="Freeform 42"/>
            <p:cNvSpPr/>
            <p:nvPr/>
          </p:nvSpPr>
          <p:spPr bwMode="auto">
            <a:xfrm>
              <a:off x="5754688" y="5735637"/>
              <a:ext cx="254000" cy="258762"/>
            </a:xfrm>
            <a:custGeom>
              <a:gdLst>
                <a:gd name="T0" fmla="*/ 38 w 68"/>
                <a:gd name="T1" fmla="*/ 14 h 69"/>
                <a:gd name="T2" fmla="*/ 38 w 68"/>
                <a:gd name="T3" fmla="*/ 2 h 69"/>
                <a:gd name="T4" fmla="*/ 0 w 68"/>
                <a:gd name="T5" fmla="*/ 31 h 69"/>
                <a:gd name="T6" fmla="*/ 4 w 68"/>
                <a:gd name="T7" fmla="*/ 26 h 69"/>
                <a:gd name="T8" fmla="*/ 4 w 68"/>
                <a:gd name="T9" fmla="*/ 69 h 69"/>
                <a:gd name="T10" fmla="*/ 68 w 68"/>
                <a:gd name="T11" fmla="*/ 69 h 69"/>
                <a:gd name="T12" fmla="*/ 68 w 68"/>
                <a:gd name="T13" fmla="*/ 0 h 69"/>
                <a:gd name="T14" fmla="*/ 38 w 68"/>
                <a:gd name="T15" fmla="*/ 14 h 6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9">
                  <a:moveTo>
                    <a:pt x="38" y="14"/>
                  </a:moveTo>
                  <a:cubicBezTo>
                    <a:pt x="38" y="2"/>
                    <a:pt x="38" y="2"/>
                    <a:pt x="38" y="2"/>
                  </a:cubicBezTo>
                  <a:cubicBezTo>
                    <a:pt x="23" y="8"/>
                    <a:pt x="10" y="18"/>
                    <a:pt x="0" y="31"/>
                  </a:cubicBezTo>
                  <a:cubicBezTo>
                    <a:pt x="1" y="29"/>
                    <a:pt x="2" y="28"/>
                    <a:pt x="4" y="26"/>
                  </a:cubicBezTo>
                  <a:cubicBezTo>
                    <a:pt x="4" y="69"/>
                    <a:pt x="4" y="69"/>
                    <a:pt x="4" y="69"/>
                  </a:cubicBezTo>
                  <a:cubicBezTo>
                    <a:pt x="68" y="69"/>
                    <a:pt x="68" y="69"/>
                    <a:pt x="68" y="69"/>
                  </a:cubicBezTo>
                  <a:cubicBezTo>
                    <a:pt x="68" y="0"/>
                    <a:pt x="68" y="0"/>
                    <a:pt x="68" y="0"/>
                  </a:cubicBezTo>
                  <a:lnTo>
                    <a:pt x="38" y="14"/>
                  </a:ln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4" name="Freeform 43"/>
            <p:cNvSpPr/>
            <p:nvPr/>
          </p:nvSpPr>
          <p:spPr bwMode="auto">
            <a:xfrm>
              <a:off x="5895975" y="5618162"/>
              <a:ext cx="60325" cy="41275"/>
            </a:xfrm>
            <a:custGeom>
              <a:gdLst>
                <a:gd name="T0" fmla="*/ 0 w 16"/>
                <a:gd name="T1" fmla="*/ 0 h 11"/>
                <a:gd name="T2" fmla="*/ 0 w 16"/>
                <a:gd name="T3" fmla="*/ 11 h 11"/>
                <a:gd name="T4" fmla="*/ 16 w 16"/>
                <a:gd name="T5" fmla="*/ 7 h 11"/>
                <a:gd name="T6" fmla="*/ 0 w 16"/>
                <a:gd name="T7" fmla="*/ 0 h 11"/>
              </a:gdLst>
              <a:cxnLst>
                <a:cxn ang="0">
                  <a:pos x="T0" y="T1"/>
                </a:cxn>
                <a:cxn ang="0">
                  <a:pos x="T2" y="T3"/>
                </a:cxn>
                <a:cxn ang="0">
                  <a:pos x="T4" y="T5"/>
                </a:cxn>
                <a:cxn ang="0">
                  <a:pos x="T6" y="T7"/>
                </a:cxn>
              </a:cxnLst>
              <a:rect l="0" t="0" r="r" b="b"/>
              <a:pathLst>
                <a:path w="16" h="11">
                  <a:moveTo>
                    <a:pt x="0" y="0"/>
                  </a:moveTo>
                  <a:cubicBezTo>
                    <a:pt x="0" y="11"/>
                    <a:pt x="0" y="11"/>
                    <a:pt x="0" y="11"/>
                  </a:cubicBezTo>
                  <a:cubicBezTo>
                    <a:pt x="5" y="9"/>
                    <a:pt x="11" y="8"/>
                    <a:pt x="16" y="7"/>
                  </a:cubicBezTo>
                  <a:lnTo>
                    <a:pt x="0" y="0"/>
                  </a:ln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5" name="Freeform 44"/>
            <p:cNvSpPr/>
            <p:nvPr/>
          </p:nvSpPr>
          <p:spPr bwMode="auto">
            <a:xfrm>
              <a:off x="5895975" y="5645149"/>
              <a:ext cx="112713" cy="96837"/>
            </a:xfrm>
            <a:custGeom>
              <a:gdLst>
                <a:gd name="T0" fmla="*/ 30 w 30"/>
                <a:gd name="T1" fmla="*/ 20 h 26"/>
                <a:gd name="T2" fmla="*/ 30 w 30"/>
                <a:gd name="T3" fmla="*/ 7 h 26"/>
                <a:gd name="T4" fmla="*/ 16 w 30"/>
                <a:gd name="T5" fmla="*/ 0 h 26"/>
                <a:gd name="T6" fmla="*/ 0 w 30"/>
                <a:gd name="T7" fmla="*/ 4 h 26"/>
                <a:gd name="T8" fmla="*/ 0 w 30"/>
                <a:gd name="T9" fmla="*/ 26 h 26"/>
                <a:gd name="T10" fmla="*/ 30 w 30"/>
                <a:gd name="T11" fmla="*/ 20 h 26"/>
              </a:gdLst>
              <a:cxnLst>
                <a:cxn ang="0">
                  <a:pos x="T0" y="T1"/>
                </a:cxn>
                <a:cxn ang="0">
                  <a:pos x="T2" y="T3"/>
                </a:cxn>
                <a:cxn ang="0">
                  <a:pos x="T4" y="T5"/>
                </a:cxn>
                <a:cxn ang="0">
                  <a:pos x="T6" y="T7"/>
                </a:cxn>
                <a:cxn ang="0">
                  <a:pos x="T8" y="T9"/>
                </a:cxn>
                <a:cxn ang="0">
                  <a:pos x="T10" y="T11"/>
                </a:cxn>
              </a:cxnLst>
              <a:rect l="0" t="0" r="r" b="b"/>
              <a:pathLst>
                <a:path w="30" h="26">
                  <a:moveTo>
                    <a:pt x="30" y="20"/>
                  </a:moveTo>
                  <a:cubicBezTo>
                    <a:pt x="30" y="7"/>
                    <a:pt x="30" y="7"/>
                    <a:pt x="30" y="7"/>
                  </a:cubicBezTo>
                  <a:cubicBezTo>
                    <a:pt x="16" y="0"/>
                    <a:pt x="16" y="0"/>
                    <a:pt x="16" y="0"/>
                  </a:cubicBezTo>
                  <a:cubicBezTo>
                    <a:pt x="11" y="1"/>
                    <a:pt x="5" y="2"/>
                    <a:pt x="0" y="4"/>
                  </a:cubicBezTo>
                  <a:cubicBezTo>
                    <a:pt x="0" y="26"/>
                    <a:pt x="0" y="26"/>
                    <a:pt x="0" y="26"/>
                  </a:cubicBezTo>
                  <a:cubicBezTo>
                    <a:pt x="9" y="22"/>
                    <a:pt x="20" y="20"/>
                    <a:pt x="30" y="20"/>
                  </a:cubicBez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6" name="Freeform 45"/>
            <p:cNvSpPr/>
            <p:nvPr/>
          </p:nvSpPr>
          <p:spPr bwMode="auto">
            <a:xfrm>
              <a:off x="5895975" y="5719762"/>
              <a:ext cx="112713" cy="68262"/>
            </a:xfrm>
            <a:custGeom>
              <a:gdLst>
                <a:gd name="T0" fmla="*/ 30 w 30"/>
                <a:gd name="T1" fmla="*/ 4 h 18"/>
                <a:gd name="T2" fmla="*/ 30 w 30"/>
                <a:gd name="T3" fmla="*/ 0 h 18"/>
                <a:gd name="T4" fmla="*/ 0 w 30"/>
                <a:gd name="T5" fmla="*/ 6 h 18"/>
                <a:gd name="T6" fmla="*/ 0 w 30"/>
                <a:gd name="T7" fmla="*/ 18 h 18"/>
                <a:gd name="T8" fmla="*/ 30 w 30"/>
                <a:gd name="T9" fmla="*/ 4 h 18"/>
              </a:gdLst>
              <a:cxnLst>
                <a:cxn ang="0">
                  <a:pos x="T0" y="T1"/>
                </a:cxn>
                <a:cxn ang="0">
                  <a:pos x="T2" y="T3"/>
                </a:cxn>
                <a:cxn ang="0">
                  <a:pos x="T4" y="T5"/>
                </a:cxn>
                <a:cxn ang="0">
                  <a:pos x="T6" y="T7"/>
                </a:cxn>
                <a:cxn ang="0">
                  <a:pos x="T8" y="T9"/>
                </a:cxn>
              </a:cxnLst>
              <a:rect l="0" t="0" r="r" b="b"/>
              <a:pathLst>
                <a:path w="30" h="18">
                  <a:moveTo>
                    <a:pt x="30" y="4"/>
                  </a:moveTo>
                  <a:cubicBezTo>
                    <a:pt x="30" y="0"/>
                    <a:pt x="30" y="0"/>
                    <a:pt x="30" y="0"/>
                  </a:cubicBezTo>
                  <a:cubicBezTo>
                    <a:pt x="20" y="0"/>
                    <a:pt x="9" y="2"/>
                    <a:pt x="0" y="6"/>
                  </a:cubicBezTo>
                  <a:cubicBezTo>
                    <a:pt x="0" y="18"/>
                    <a:pt x="0" y="18"/>
                    <a:pt x="0" y="18"/>
                  </a:cubicBezTo>
                  <a:lnTo>
                    <a:pt x="30" y="4"/>
                  </a:ln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7" name="Freeform 46"/>
            <p:cNvSpPr/>
            <p:nvPr/>
          </p:nvSpPr>
          <p:spPr bwMode="auto">
            <a:xfrm>
              <a:off x="6305550" y="5922962"/>
              <a:ext cx="7938" cy="14287"/>
            </a:xfrm>
            <a:custGeom>
              <a:gdLst>
                <a:gd name="T0" fmla="*/ 2 w 2"/>
                <a:gd name="T1" fmla="*/ 4 h 4"/>
                <a:gd name="T2" fmla="*/ 0 w 2"/>
                <a:gd name="T3" fmla="*/ 0 h 4"/>
                <a:gd name="T4" fmla="*/ 2 w 2"/>
                <a:gd name="T5" fmla="*/ 4 h 4"/>
              </a:gdLst>
              <a:cxnLst>
                <a:cxn ang="0">
                  <a:pos x="T0" y="T1"/>
                </a:cxn>
                <a:cxn ang="0">
                  <a:pos x="T2" y="T3"/>
                </a:cxn>
                <a:cxn ang="0">
                  <a:pos x="T4" y="T5"/>
                </a:cxn>
              </a:cxnLst>
              <a:rect l="0" t="0" r="r" b="b"/>
              <a:pathLst>
                <a:path w="2" h="4">
                  <a:moveTo>
                    <a:pt x="2" y="4"/>
                  </a:moveTo>
                  <a:cubicBezTo>
                    <a:pt x="1" y="2"/>
                    <a:pt x="1" y="1"/>
                    <a:pt x="0" y="0"/>
                  </a:cubicBezTo>
                  <a:cubicBezTo>
                    <a:pt x="1" y="1"/>
                    <a:pt x="1" y="2"/>
                    <a:pt x="2" y="4"/>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8" name="Freeform 47"/>
            <p:cNvSpPr/>
            <p:nvPr/>
          </p:nvSpPr>
          <p:spPr bwMode="auto">
            <a:xfrm>
              <a:off x="6316663" y="5948362"/>
              <a:ext cx="4763" cy="19050"/>
            </a:xfrm>
            <a:custGeom>
              <a:gdLst>
                <a:gd name="T0" fmla="*/ 1 w 1"/>
                <a:gd name="T1" fmla="*/ 5 h 5"/>
                <a:gd name="T2" fmla="*/ 0 w 1"/>
                <a:gd name="T3" fmla="*/ 0 h 5"/>
                <a:gd name="T4" fmla="*/ 1 w 1"/>
                <a:gd name="T5" fmla="*/ 5 h 5"/>
              </a:gdLst>
              <a:cxnLst>
                <a:cxn ang="0">
                  <a:pos x="T0" y="T1"/>
                </a:cxn>
                <a:cxn ang="0">
                  <a:pos x="T2" y="T3"/>
                </a:cxn>
                <a:cxn ang="0">
                  <a:pos x="T4" y="T5"/>
                </a:cxn>
              </a:cxnLst>
              <a:rect l="0" t="0" r="r" b="b"/>
              <a:pathLst>
                <a:path w="1" h="5">
                  <a:moveTo>
                    <a:pt x="1" y="5"/>
                  </a:moveTo>
                  <a:cubicBezTo>
                    <a:pt x="1" y="3"/>
                    <a:pt x="0" y="2"/>
                    <a:pt x="0" y="0"/>
                  </a:cubicBezTo>
                  <a:cubicBezTo>
                    <a:pt x="0" y="2"/>
                    <a:pt x="1" y="3"/>
                    <a:pt x="1" y="5"/>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9" name="Freeform 48"/>
            <p:cNvSpPr/>
            <p:nvPr/>
          </p:nvSpPr>
          <p:spPr bwMode="auto">
            <a:xfrm flipH="1">
              <a:off x="6327775" y="6008687"/>
              <a:ext cx="0" cy="30162"/>
            </a:xfrm>
            <a:custGeom>
              <a:gdLst>
                <a:gd name="T0" fmla="*/ 8 h 8"/>
                <a:gd name="T1" fmla="*/ 0 h 8"/>
                <a:gd name="T2" fmla="*/ 8 h 8"/>
              </a:gdLst>
              <a:cxnLst>
                <a:cxn ang="0">
                  <a:pos x="0" y="T0"/>
                </a:cxn>
                <a:cxn ang="0">
                  <a:pos x="0" y="T1"/>
                </a:cxn>
                <a:cxn ang="0">
                  <a:pos x="0" y="T2"/>
                </a:cxn>
              </a:cxnLst>
              <a:rect l="0" t="0" r="r" b="b"/>
              <a:pathLst>
                <a:path h="8">
                  <a:moveTo>
                    <a:pt x="0" y="8"/>
                  </a:moveTo>
                  <a:cubicBezTo>
                    <a:pt x="0" y="5"/>
                    <a:pt x="0" y="3"/>
                    <a:pt x="0" y="0"/>
                  </a:cubicBezTo>
                  <a:cubicBezTo>
                    <a:pt x="0" y="3"/>
                    <a:pt x="0" y="5"/>
                    <a:pt x="0" y="8"/>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0" name="Freeform 49"/>
            <p:cNvSpPr/>
            <p:nvPr/>
          </p:nvSpPr>
          <p:spPr bwMode="auto">
            <a:xfrm>
              <a:off x="6324600" y="5978524"/>
              <a:ext cx="3175" cy="19050"/>
            </a:xfrm>
            <a:custGeom>
              <a:gdLst>
                <a:gd name="T0" fmla="*/ 1 w 1"/>
                <a:gd name="T1" fmla="*/ 5 h 5"/>
                <a:gd name="T2" fmla="*/ 0 w 1"/>
                <a:gd name="T3" fmla="*/ 0 h 5"/>
                <a:gd name="T4" fmla="*/ 1 w 1"/>
                <a:gd name="T5" fmla="*/ 5 h 5"/>
              </a:gdLst>
              <a:cxnLst>
                <a:cxn ang="0">
                  <a:pos x="T0" y="T1"/>
                </a:cxn>
                <a:cxn ang="0">
                  <a:pos x="T2" y="T3"/>
                </a:cxn>
                <a:cxn ang="0">
                  <a:pos x="T4" y="T5"/>
                </a:cxn>
              </a:cxnLst>
              <a:rect l="0" t="0" r="r" b="b"/>
              <a:pathLst>
                <a:path w="1" h="5">
                  <a:moveTo>
                    <a:pt x="1" y="5"/>
                  </a:moveTo>
                  <a:cubicBezTo>
                    <a:pt x="0" y="3"/>
                    <a:pt x="0" y="2"/>
                    <a:pt x="0" y="0"/>
                  </a:cubicBezTo>
                  <a:cubicBezTo>
                    <a:pt x="0" y="2"/>
                    <a:pt x="0" y="3"/>
                    <a:pt x="1" y="5"/>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1" name="Freeform 50"/>
            <p:cNvSpPr/>
            <p:nvPr/>
          </p:nvSpPr>
          <p:spPr bwMode="auto">
            <a:xfrm>
              <a:off x="6283325" y="5873749"/>
              <a:ext cx="3175" cy="7937"/>
            </a:xfrm>
            <a:custGeom>
              <a:gdLst>
                <a:gd name="T0" fmla="*/ 1 w 1"/>
                <a:gd name="T1" fmla="*/ 2 h 2"/>
                <a:gd name="T2" fmla="*/ 0 w 1"/>
                <a:gd name="T3" fmla="*/ 0 h 2"/>
                <a:gd name="T4" fmla="*/ 1 w 1"/>
                <a:gd name="T5" fmla="*/ 2 h 2"/>
              </a:gd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2" name="Freeform 51"/>
            <p:cNvSpPr/>
            <p:nvPr/>
          </p:nvSpPr>
          <p:spPr bwMode="auto">
            <a:xfrm>
              <a:off x="6269038" y="5851524"/>
              <a:ext cx="3175" cy="7937"/>
            </a:xfrm>
            <a:custGeom>
              <a:gdLst>
                <a:gd name="T0" fmla="*/ 1 w 1"/>
                <a:gd name="T1" fmla="*/ 2 h 2"/>
                <a:gd name="T2" fmla="*/ 0 w 1"/>
                <a:gd name="T3" fmla="*/ 0 h 2"/>
                <a:gd name="T4" fmla="*/ 1 w 1"/>
                <a:gd name="T5" fmla="*/ 2 h 2"/>
              </a:gdLst>
              <a:cxnLst>
                <a:cxn ang="0">
                  <a:pos x="T0" y="T1"/>
                </a:cxn>
                <a:cxn ang="0">
                  <a:pos x="T2" y="T3"/>
                </a:cxn>
                <a:cxn ang="0">
                  <a:pos x="T4" y="T5"/>
                </a:cxn>
              </a:cxnLst>
              <a:rect l="0" t="0" r="r" b="b"/>
              <a:pathLst>
                <a:path w="1" h="2">
                  <a:moveTo>
                    <a:pt x="1" y="2"/>
                  </a:moveTo>
                  <a:cubicBezTo>
                    <a:pt x="1" y="1"/>
                    <a:pt x="0" y="0"/>
                    <a:pt x="0" y="0"/>
                  </a:cubicBezTo>
                  <a:cubicBezTo>
                    <a:pt x="0" y="0"/>
                    <a:pt x="1" y="1"/>
                    <a:pt x="1" y="2"/>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3" name="Freeform 52"/>
            <p:cNvSpPr/>
            <p:nvPr/>
          </p:nvSpPr>
          <p:spPr bwMode="auto">
            <a:xfrm>
              <a:off x="6294438" y="5895974"/>
              <a:ext cx="7938" cy="11112"/>
            </a:xfrm>
            <a:custGeom>
              <a:gdLst>
                <a:gd name="T0" fmla="*/ 2 w 2"/>
                <a:gd name="T1" fmla="*/ 3 h 3"/>
                <a:gd name="T2" fmla="*/ 0 w 2"/>
                <a:gd name="T3" fmla="*/ 0 h 3"/>
                <a:gd name="T4" fmla="*/ 2 w 2"/>
                <a:gd name="T5" fmla="*/ 3 h 3"/>
              </a:gdLst>
              <a:cxnLst>
                <a:cxn ang="0">
                  <a:pos x="T0" y="T1"/>
                </a:cxn>
                <a:cxn ang="0">
                  <a:pos x="T2" y="T3"/>
                </a:cxn>
                <a:cxn ang="0">
                  <a:pos x="T4" y="T5"/>
                </a:cxn>
              </a:cxnLst>
              <a:rect l="0" t="0" r="r" b="b"/>
              <a:pathLst>
                <a:path w="2" h="3">
                  <a:moveTo>
                    <a:pt x="2" y="3"/>
                  </a:moveTo>
                  <a:cubicBezTo>
                    <a:pt x="1" y="2"/>
                    <a:pt x="1" y="1"/>
                    <a:pt x="0" y="0"/>
                  </a:cubicBezTo>
                  <a:cubicBezTo>
                    <a:pt x="1" y="1"/>
                    <a:pt x="1" y="2"/>
                    <a:pt x="2" y="3"/>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4" name="Freeform 53"/>
            <p:cNvSpPr/>
            <p:nvPr/>
          </p:nvSpPr>
          <p:spPr bwMode="auto">
            <a:xfrm>
              <a:off x="6245225" y="6442074"/>
              <a:ext cx="173038" cy="368300"/>
            </a:xfrm>
            <a:custGeom>
              <a:gdLst>
                <a:gd name="T0" fmla="*/ 0 w 46"/>
                <a:gd name="T1" fmla="*/ 0 h 98"/>
                <a:gd name="T2" fmla="*/ 0 w 46"/>
                <a:gd name="T3" fmla="*/ 38 h 98"/>
                <a:gd name="T4" fmla="*/ 0 w 46"/>
                <a:gd name="T5" fmla="*/ 98 h 98"/>
                <a:gd name="T6" fmla="*/ 46 w 46"/>
                <a:gd name="T7" fmla="*/ 98 h 98"/>
                <a:gd name="T8" fmla="*/ 0 w 46"/>
                <a:gd name="T9" fmla="*/ 0 h 98"/>
              </a:gdLst>
              <a:cxnLst>
                <a:cxn ang="0">
                  <a:pos x="T0" y="T1"/>
                </a:cxn>
                <a:cxn ang="0">
                  <a:pos x="T2" y="T3"/>
                </a:cxn>
                <a:cxn ang="0">
                  <a:pos x="T4" y="T5"/>
                </a:cxn>
                <a:cxn ang="0">
                  <a:pos x="T6" y="T7"/>
                </a:cxn>
                <a:cxn ang="0">
                  <a:pos x="T8" y="T9"/>
                </a:cxn>
              </a:cxnLst>
              <a:rect l="0" t="0" r="r" b="b"/>
              <a:pathLst>
                <a:path w="46" h="98">
                  <a:moveTo>
                    <a:pt x="0" y="0"/>
                  </a:moveTo>
                  <a:cubicBezTo>
                    <a:pt x="0" y="38"/>
                    <a:pt x="0" y="38"/>
                    <a:pt x="0" y="38"/>
                  </a:cubicBezTo>
                  <a:cubicBezTo>
                    <a:pt x="0" y="98"/>
                    <a:pt x="0" y="98"/>
                    <a:pt x="0" y="98"/>
                  </a:cubicBezTo>
                  <a:cubicBezTo>
                    <a:pt x="46" y="98"/>
                    <a:pt x="46" y="98"/>
                    <a:pt x="46" y="98"/>
                  </a:cubicBezTo>
                  <a:cubicBezTo>
                    <a:pt x="46" y="58"/>
                    <a:pt x="28" y="22"/>
                    <a:pt x="0"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5" name="Freeform 54"/>
            <p:cNvSpPr/>
            <p:nvPr/>
          </p:nvSpPr>
          <p:spPr bwMode="auto">
            <a:xfrm>
              <a:off x="6008688" y="6359524"/>
              <a:ext cx="203200" cy="225425"/>
            </a:xfrm>
            <a:custGeom>
              <a:gdLst>
                <a:gd name="T0" fmla="*/ 54 w 54"/>
                <a:gd name="T1" fmla="*/ 60 h 60"/>
                <a:gd name="T2" fmla="*/ 54 w 54"/>
                <a:gd name="T3" fmla="*/ 16 h 60"/>
                <a:gd name="T4" fmla="*/ 0 w 54"/>
                <a:gd name="T5" fmla="*/ 0 h 60"/>
                <a:gd name="T6" fmla="*/ 0 w 54"/>
                <a:gd name="T7" fmla="*/ 60 h 60"/>
                <a:gd name="T8" fmla="*/ 54 w 54"/>
                <a:gd name="T9" fmla="*/ 60 h 60"/>
              </a:gdLst>
              <a:cxnLst>
                <a:cxn ang="0">
                  <a:pos x="T0" y="T1"/>
                </a:cxn>
                <a:cxn ang="0">
                  <a:pos x="T2" y="T3"/>
                </a:cxn>
                <a:cxn ang="0">
                  <a:pos x="T4" y="T5"/>
                </a:cxn>
                <a:cxn ang="0">
                  <a:pos x="T6" y="T7"/>
                </a:cxn>
                <a:cxn ang="0">
                  <a:pos x="T8" y="T9"/>
                </a:cxn>
              </a:cxnLst>
              <a:rect l="0" t="0" r="r" b="b"/>
              <a:pathLst>
                <a:path w="54" h="60">
                  <a:moveTo>
                    <a:pt x="54" y="60"/>
                  </a:moveTo>
                  <a:cubicBezTo>
                    <a:pt x="54" y="16"/>
                    <a:pt x="54" y="16"/>
                    <a:pt x="54" y="16"/>
                  </a:cubicBezTo>
                  <a:cubicBezTo>
                    <a:pt x="39" y="6"/>
                    <a:pt x="20" y="0"/>
                    <a:pt x="0" y="0"/>
                  </a:cubicBezTo>
                  <a:cubicBezTo>
                    <a:pt x="0" y="60"/>
                    <a:pt x="0" y="60"/>
                    <a:pt x="0" y="60"/>
                  </a:cubicBezTo>
                  <a:lnTo>
                    <a:pt x="54" y="60"/>
                  </a:ln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6" name="Freeform 55"/>
            <p:cNvSpPr/>
            <p:nvPr/>
          </p:nvSpPr>
          <p:spPr bwMode="auto">
            <a:xfrm>
              <a:off x="6008688" y="6418262"/>
              <a:ext cx="236538" cy="392112"/>
            </a:xfrm>
            <a:custGeom>
              <a:gdLst>
                <a:gd name="T0" fmla="*/ 63 w 63"/>
                <a:gd name="T1" fmla="*/ 6 h 104"/>
                <a:gd name="T2" fmla="*/ 54 w 63"/>
                <a:gd name="T3" fmla="*/ 0 h 104"/>
                <a:gd name="T4" fmla="*/ 54 w 63"/>
                <a:gd name="T5" fmla="*/ 44 h 104"/>
                <a:gd name="T6" fmla="*/ 0 w 63"/>
                <a:gd name="T7" fmla="*/ 44 h 104"/>
                <a:gd name="T8" fmla="*/ 0 w 63"/>
                <a:gd name="T9" fmla="*/ 104 h 104"/>
                <a:gd name="T10" fmla="*/ 63 w 63"/>
                <a:gd name="T11" fmla="*/ 104 h 104"/>
                <a:gd name="T12" fmla="*/ 63 w 63"/>
                <a:gd name="T13" fmla="*/ 44 h 104"/>
                <a:gd name="T14" fmla="*/ 63 w 63"/>
                <a:gd name="T15" fmla="*/ 6 h 10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04">
                  <a:moveTo>
                    <a:pt x="63" y="6"/>
                  </a:moveTo>
                  <a:cubicBezTo>
                    <a:pt x="60" y="4"/>
                    <a:pt x="57" y="2"/>
                    <a:pt x="54" y="0"/>
                  </a:cubicBezTo>
                  <a:cubicBezTo>
                    <a:pt x="54" y="44"/>
                    <a:pt x="54" y="44"/>
                    <a:pt x="54" y="44"/>
                  </a:cubicBezTo>
                  <a:cubicBezTo>
                    <a:pt x="0" y="44"/>
                    <a:pt x="0" y="44"/>
                    <a:pt x="0" y="44"/>
                  </a:cubicBezTo>
                  <a:cubicBezTo>
                    <a:pt x="0" y="104"/>
                    <a:pt x="0" y="104"/>
                    <a:pt x="0" y="104"/>
                  </a:cubicBezTo>
                  <a:cubicBezTo>
                    <a:pt x="63" y="104"/>
                    <a:pt x="63" y="104"/>
                    <a:pt x="63" y="104"/>
                  </a:cubicBezTo>
                  <a:cubicBezTo>
                    <a:pt x="63" y="44"/>
                    <a:pt x="63" y="44"/>
                    <a:pt x="63" y="44"/>
                  </a:cubicBezTo>
                  <a:lnTo>
                    <a:pt x="63" y="6"/>
                  </a:lnTo>
                  <a:close/>
                </a:path>
              </a:pathLst>
            </a:custGeom>
            <a:solidFill>
              <a:srgbClr val="00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8" name="Freeform 56"/>
            <p:cNvSpPr/>
            <p:nvPr/>
          </p:nvSpPr>
          <p:spPr bwMode="auto">
            <a:xfrm>
              <a:off x="6008688" y="5832474"/>
              <a:ext cx="319088" cy="527050"/>
            </a:xfrm>
            <a:custGeom>
              <a:gdLst>
                <a:gd name="T0" fmla="*/ 68 w 85"/>
                <a:gd name="T1" fmla="*/ 106 h 140"/>
                <a:gd name="T2" fmla="*/ 85 w 85"/>
                <a:gd name="T3" fmla="*/ 55 h 140"/>
                <a:gd name="T4" fmla="*/ 85 w 85"/>
                <a:gd name="T5" fmla="*/ 47 h 140"/>
                <a:gd name="T6" fmla="*/ 85 w 85"/>
                <a:gd name="T7" fmla="*/ 44 h 140"/>
                <a:gd name="T8" fmla="*/ 84 w 85"/>
                <a:gd name="T9" fmla="*/ 39 h 140"/>
                <a:gd name="T10" fmla="*/ 83 w 85"/>
                <a:gd name="T11" fmla="*/ 36 h 140"/>
                <a:gd name="T12" fmla="*/ 82 w 85"/>
                <a:gd name="T13" fmla="*/ 31 h 140"/>
                <a:gd name="T14" fmla="*/ 81 w 85"/>
                <a:gd name="T15" fmla="*/ 28 h 140"/>
                <a:gd name="T16" fmla="*/ 79 w 85"/>
                <a:gd name="T17" fmla="*/ 24 h 140"/>
                <a:gd name="T18" fmla="*/ 78 w 85"/>
                <a:gd name="T19" fmla="*/ 20 h 140"/>
                <a:gd name="T20" fmla="*/ 76 w 85"/>
                <a:gd name="T21" fmla="*/ 17 h 140"/>
                <a:gd name="T22" fmla="*/ 74 w 85"/>
                <a:gd name="T23" fmla="*/ 13 h 140"/>
                <a:gd name="T24" fmla="*/ 73 w 85"/>
                <a:gd name="T25" fmla="*/ 11 h 140"/>
                <a:gd name="T26" fmla="*/ 70 w 85"/>
                <a:gd name="T27" fmla="*/ 7 h 140"/>
                <a:gd name="T28" fmla="*/ 69 w 85"/>
                <a:gd name="T29" fmla="*/ 5 h 140"/>
                <a:gd name="T30" fmla="*/ 65 w 85"/>
                <a:gd name="T31" fmla="*/ 0 h 140"/>
                <a:gd name="T32" fmla="*/ 65 w 85"/>
                <a:gd name="T33" fmla="*/ 43 h 140"/>
                <a:gd name="T34" fmla="*/ 0 w 85"/>
                <a:gd name="T35" fmla="*/ 43 h 140"/>
                <a:gd name="T36" fmla="*/ 0 w 85"/>
                <a:gd name="T37" fmla="*/ 140 h 140"/>
                <a:gd name="T38" fmla="*/ 68 w 85"/>
                <a:gd name="T39" fmla="*/ 106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140">
                  <a:moveTo>
                    <a:pt x="68" y="106"/>
                  </a:moveTo>
                  <a:cubicBezTo>
                    <a:pt x="79" y="92"/>
                    <a:pt x="85" y="74"/>
                    <a:pt x="85" y="55"/>
                  </a:cubicBezTo>
                  <a:cubicBezTo>
                    <a:pt x="85" y="52"/>
                    <a:pt x="85" y="50"/>
                    <a:pt x="85" y="47"/>
                  </a:cubicBezTo>
                  <a:cubicBezTo>
                    <a:pt x="85" y="46"/>
                    <a:pt x="85" y="45"/>
                    <a:pt x="85" y="44"/>
                  </a:cubicBezTo>
                  <a:cubicBezTo>
                    <a:pt x="84" y="42"/>
                    <a:pt x="84" y="41"/>
                    <a:pt x="84" y="39"/>
                  </a:cubicBezTo>
                  <a:cubicBezTo>
                    <a:pt x="84" y="38"/>
                    <a:pt x="83" y="37"/>
                    <a:pt x="83" y="36"/>
                  </a:cubicBezTo>
                  <a:cubicBezTo>
                    <a:pt x="83" y="34"/>
                    <a:pt x="82" y="33"/>
                    <a:pt x="82" y="31"/>
                  </a:cubicBezTo>
                  <a:cubicBezTo>
                    <a:pt x="82" y="30"/>
                    <a:pt x="81" y="29"/>
                    <a:pt x="81" y="28"/>
                  </a:cubicBezTo>
                  <a:cubicBezTo>
                    <a:pt x="80" y="26"/>
                    <a:pt x="80" y="25"/>
                    <a:pt x="79" y="24"/>
                  </a:cubicBezTo>
                  <a:cubicBezTo>
                    <a:pt x="79" y="23"/>
                    <a:pt x="78" y="21"/>
                    <a:pt x="78" y="20"/>
                  </a:cubicBezTo>
                  <a:cubicBezTo>
                    <a:pt x="77" y="19"/>
                    <a:pt x="77" y="18"/>
                    <a:pt x="76" y="17"/>
                  </a:cubicBezTo>
                  <a:cubicBezTo>
                    <a:pt x="76" y="16"/>
                    <a:pt x="75" y="14"/>
                    <a:pt x="74" y="13"/>
                  </a:cubicBezTo>
                  <a:cubicBezTo>
                    <a:pt x="74" y="12"/>
                    <a:pt x="73" y="12"/>
                    <a:pt x="73" y="11"/>
                  </a:cubicBezTo>
                  <a:cubicBezTo>
                    <a:pt x="72" y="9"/>
                    <a:pt x="71" y="8"/>
                    <a:pt x="70" y="7"/>
                  </a:cubicBezTo>
                  <a:cubicBezTo>
                    <a:pt x="70" y="6"/>
                    <a:pt x="69" y="5"/>
                    <a:pt x="69" y="5"/>
                  </a:cubicBezTo>
                  <a:cubicBezTo>
                    <a:pt x="68" y="3"/>
                    <a:pt x="67" y="2"/>
                    <a:pt x="65" y="0"/>
                  </a:cubicBezTo>
                  <a:cubicBezTo>
                    <a:pt x="65" y="43"/>
                    <a:pt x="65" y="43"/>
                    <a:pt x="65" y="43"/>
                  </a:cubicBezTo>
                  <a:cubicBezTo>
                    <a:pt x="0" y="43"/>
                    <a:pt x="0" y="43"/>
                    <a:pt x="0" y="43"/>
                  </a:cubicBezTo>
                  <a:cubicBezTo>
                    <a:pt x="0" y="140"/>
                    <a:pt x="0" y="140"/>
                    <a:pt x="0" y="140"/>
                  </a:cubicBezTo>
                  <a:cubicBezTo>
                    <a:pt x="28" y="140"/>
                    <a:pt x="53" y="127"/>
                    <a:pt x="68" y="106"/>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0" name="Freeform 57"/>
            <p:cNvSpPr/>
            <p:nvPr/>
          </p:nvSpPr>
          <p:spPr bwMode="auto">
            <a:xfrm>
              <a:off x="6008688" y="5640387"/>
              <a:ext cx="57150" cy="30162"/>
            </a:xfrm>
            <a:custGeom>
              <a:gdLst>
                <a:gd name="T0" fmla="*/ 15 w 15"/>
                <a:gd name="T1" fmla="*/ 1 h 8"/>
                <a:gd name="T2" fmla="*/ 0 w 15"/>
                <a:gd name="T3" fmla="*/ 0 h 8"/>
                <a:gd name="T4" fmla="*/ 0 w 15"/>
                <a:gd name="T5" fmla="*/ 8 h 8"/>
                <a:gd name="T6" fmla="*/ 15 w 15"/>
                <a:gd name="T7" fmla="*/ 1 h 8"/>
              </a:gdLst>
              <a:cxnLst>
                <a:cxn ang="0">
                  <a:pos x="T0" y="T1"/>
                </a:cxn>
                <a:cxn ang="0">
                  <a:pos x="T2" y="T3"/>
                </a:cxn>
                <a:cxn ang="0">
                  <a:pos x="T4" y="T5"/>
                </a:cxn>
                <a:cxn ang="0">
                  <a:pos x="T6" y="T7"/>
                </a:cxn>
              </a:cxnLst>
              <a:rect l="0" t="0" r="r" b="b"/>
              <a:pathLst>
                <a:path w="15" h="8">
                  <a:moveTo>
                    <a:pt x="15" y="1"/>
                  </a:moveTo>
                  <a:cubicBezTo>
                    <a:pt x="10" y="1"/>
                    <a:pt x="5" y="0"/>
                    <a:pt x="0" y="0"/>
                  </a:cubicBezTo>
                  <a:cubicBezTo>
                    <a:pt x="0" y="8"/>
                    <a:pt x="0" y="8"/>
                    <a:pt x="0" y="8"/>
                  </a:cubicBezTo>
                  <a:lnTo>
                    <a:pt x="15" y="1"/>
                  </a:lnTo>
                  <a:close/>
                </a:path>
              </a:pathLst>
            </a:custGeom>
            <a:solidFill>
              <a:srgbClr val="EF3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1" name="Freeform 58"/>
            <p:cNvSpPr/>
            <p:nvPr/>
          </p:nvSpPr>
          <p:spPr bwMode="auto">
            <a:xfrm>
              <a:off x="6126163" y="5659437"/>
              <a:ext cx="280988" cy="571500"/>
            </a:xfrm>
            <a:custGeom>
              <a:gdLst>
                <a:gd name="T0" fmla="*/ 38 w 75"/>
                <a:gd name="T1" fmla="*/ 51 h 152"/>
                <a:gd name="T2" fmla="*/ 39 w 75"/>
                <a:gd name="T3" fmla="*/ 53 h 152"/>
                <a:gd name="T4" fmla="*/ 42 w 75"/>
                <a:gd name="T5" fmla="*/ 57 h 152"/>
                <a:gd name="T6" fmla="*/ 43 w 75"/>
                <a:gd name="T7" fmla="*/ 59 h 152"/>
                <a:gd name="T8" fmla="*/ 45 w 75"/>
                <a:gd name="T9" fmla="*/ 63 h 152"/>
                <a:gd name="T10" fmla="*/ 47 w 75"/>
                <a:gd name="T11" fmla="*/ 66 h 152"/>
                <a:gd name="T12" fmla="*/ 48 w 75"/>
                <a:gd name="T13" fmla="*/ 70 h 152"/>
                <a:gd name="T14" fmla="*/ 50 w 75"/>
                <a:gd name="T15" fmla="*/ 74 h 152"/>
                <a:gd name="T16" fmla="*/ 51 w 75"/>
                <a:gd name="T17" fmla="*/ 77 h 152"/>
                <a:gd name="T18" fmla="*/ 52 w 75"/>
                <a:gd name="T19" fmla="*/ 82 h 152"/>
                <a:gd name="T20" fmla="*/ 53 w 75"/>
                <a:gd name="T21" fmla="*/ 85 h 152"/>
                <a:gd name="T22" fmla="*/ 54 w 75"/>
                <a:gd name="T23" fmla="*/ 90 h 152"/>
                <a:gd name="T24" fmla="*/ 54 w 75"/>
                <a:gd name="T25" fmla="*/ 93 h 152"/>
                <a:gd name="T26" fmla="*/ 54 w 75"/>
                <a:gd name="T27" fmla="*/ 101 h 152"/>
                <a:gd name="T28" fmla="*/ 37 w 75"/>
                <a:gd name="T29" fmla="*/ 152 h 152"/>
                <a:gd name="T30" fmla="*/ 62 w 75"/>
                <a:gd name="T31" fmla="*/ 152 h 152"/>
                <a:gd name="T32" fmla="*/ 75 w 75"/>
                <a:gd name="T33" fmla="*/ 152 h 152"/>
                <a:gd name="T34" fmla="*/ 75 w 75"/>
                <a:gd name="T35" fmla="*/ 101 h 152"/>
                <a:gd name="T36" fmla="*/ 0 w 75"/>
                <a:gd name="T37" fmla="*/ 0 h 152"/>
                <a:gd name="T38" fmla="*/ 0 w 75"/>
                <a:gd name="T39" fmla="*/ 22 h 152"/>
                <a:gd name="T40" fmla="*/ 38 w 75"/>
                <a:gd name="T41" fmla="*/ 51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152">
                  <a:moveTo>
                    <a:pt x="38" y="51"/>
                  </a:moveTo>
                  <a:cubicBezTo>
                    <a:pt x="38" y="51"/>
                    <a:pt x="39" y="52"/>
                    <a:pt x="39" y="53"/>
                  </a:cubicBezTo>
                  <a:cubicBezTo>
                    <a:pt x="40" y="54"/>
                    <a:pt x="41" y="55"/>
                    <a:pt x="42" y="57"/>
                  </a:cubicBezTo>
                  <a:cubicBezTo>
                    <a:pt x="42" y="58"/>
                    <a:pt x="43" y="58"/>
                    <a:pt x="43" y="59"/>
                  </a:cubicBezTo>
                  <a:cubicBezTo>
                    <a:pt x="44" y="60"/>
                    <a:pt x="45" y="62"/>
                    <a:pt x="45" y="63"/>
                  </a:cubicBezTo>
                  <a:cubicBezTo>
                    <a:pt x="46" y="64"/>
                    <a:pt x="46" y="65"/>
                    <a:pt x="47" y="66"/>
                  </a:cubicBezTo>
                  <a:cubicBezTo>
                    <a:pt x="47" y="67"/>
                    <a:pt x="48" y="69"/>
                    <a:pt x="48" y="70"/>
                  </a:cubicBezTo>
                  <a:cubicBezTo>
                    <a:pt x="49" y="71"/>
                    <a:pt x="49" y="72"/>
                    <a:pt x="50" y="74"/>
                  </a:cubicBezTo>
                  <a:cubicBezTo>
                    <a:pt x="50" y="75"/>
                    <a:pt x="51" y="76"/>
                    <a:pt x="51" y="77"/>
                  </a:cubicBezTo>
                  <a:cubicBezTo>
                    <a:pt x="51" y="79"/>
                    <a:pt x="52" y="80"/>
                    <a:pt x="52" y="82"/>
                  </a:cubicBezTo>
                  <a:cubicBezTo>
                    <a:pt x="52" y="83"/>
                    <a:pt x="53" y="84"/>
                    <a:pt x="53" y="85"/>
                  </a:cubicBezTo>
                  <a:cubicBezTo>
                    <a:pt x="53" y="87"/>
                    <a:pt x="53" y="88"/>
                    <a:pt x="54" y="90"/>
                  </a:cubicBezTo>
                  <a:cubicBezTo>
                    <a:pt x="54" y="91"/>
                    <a:pt x="54" y="92"/>
                    <a:pt x="54" y="93"/>
                  </a:cubicBezTo>
                  <a:cubicBezTo>
                    <a:pt x="54" y="96"/>
                    <a:pt x="54" y="98"/>
                    <a:pt x="54" y="101"/>
                  </a:cubicBezTo>
                  <a:cubicBezTo>
                    <a:pt x="54" y="120"/>
                    <a:pt x="48" y="138"/>
                    <a:pt x="37" y="152"/>
                  </a:cubicBezTo>
                  <a:cubicBezTo>
                    <a:pt x="62" y="152"/>
                    <a:pt x="62" y="152"/>
                    <a:pt x="62" y="152"/>
                  </a:cubicBezTo>
                  <a:cubicBezTo>
                    <a:pt x="75" y="152"/>
                    <a:pt x="75" y="152"/>
                    <a:pt x="75" y="152"/>
                  </a:cubicBezTo>
                  <a:cubicBezTo>
                    <a:pt x="75" y="101"/>
                    <a:pt x="75" y="101"/>
                    <a:pt x="75" y="101"/>
                  </a:cubicBezTo>
                  <a:cubicBezTo>
                    <a:pt x="75" y="53"/>
                    <a:pt x="44" y="13"/>
                    <a:pt x="0" y="0"/>
                  </a:cubicBezTo>
                  <a:cubicBezTo>
                    <a:pt x="0" y="22"/>
                    <a:pt x="0" y="22"/>
                    <a:pt x="0" y="22"/>
                  </a:cubicBezTo>
                  <a:cubicBezTo>
                    <a:pt x="15" y="28"/>
                    <a:pt x="28" y="38"/>
                    <a:pt x="38" y="51"/>
                  </a:cubicBezTo>
                  <a:close/>
                </a:path>
              </a:pathLst>
            </a:custGeom>
            <a:solidFill>
              <a:srgbClr val="EF3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2" name="Freeform 59"/>
            <p:cNvSpPr/>
            <p:nvPr/>
          </p:nvSpPr>
          <p:spPr bwMode="auto">
            <a:xfrm>
              <a:off x="6321425" y="5967412"/>
              <a:ext cx="3175" cy="11112"/>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1" y="2"/>
                    <a:pt x="0" y="1"/>
                    <a:pt x="0" y="0"/>
                  </a:cubicBezTo>
                  <a:cubicBezTo>
                    <a:pt x="0" y="1"/>
                    <a:pt x="1" y="2"/>
                    <a:pt x="1" y="3"/>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3" name="Freeform 60"/>
            <p:cNvSpPr/>
            <p:nvPr/>
          </p:nvSpPr>
          <p:spPr bwMode="auto">
            <a:xfrm flipH="1">
              <a:off x="6327775" y="5997574"/>
              <a:ext cx="0" cy="11112"/>
            </a:xfrm>
            <a:custGeom>
              <a:gdLst>
                <a:gd name="T0" fmla="*/ 3 h 3"/>
                <a:gd name="T1" fmla="*/ 0 h 3"/>
                <a:gd name="T2" fmla="*/ 3 h 3"/>
              </a:gd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4" name="Freeform 61"/>
            <p:cNvSpPr/>
            <p:nvPr/>
          </p:nvSpPr>
          <p:spPr bwMode="auto">
            <a:xfrm>
              <a:off x="6286500" y="5881687"/>
              <a:ext cx="7938" cy="14287"/>
            </a:xfrm>
            <a:custGeom>
              <a:gdLst>
                <a:gd name="T0" fmla="*/ 2 w 2"/>
                <a:gd name="T1" fmla="*/ 4 h 4"/>
                <a:gd name="T2" fmla="*/ 0 w 2"/>
                <a:gd name="T3" fmla="*/ 0 h 4"/>
                <a:gd name="T4" fmla="*/ 2 w 2"/>
                <a:gd name="T5" fmla="*/ 4 h 4"/>
              </a:gdLst>
              <a:cxnLst>
                <a:cxn ang="0">
                  <a:pos x="T0" y="T1"/>
                </a:cxn>
                <a:cxn ang="0">
                  <a:pos x="T2" y="T3"/>
                </a:cxn>
                <a:cxn ang="0">
                  <a:pos x="T4" y="T5"/>
                </a:cxn>
              </a:cxnLst>
              <a:rect l="0" t="0" r="r" b="b"/>
              <a:pathLst>
                <a:path w="2" h="4">
                  <a:moveTo>
                    <a:pt x="2" y="4"/>
                  </a:moveTo>
                  <a:cubicBezTo>
                    <a:pt x="2" y="3"/>
                    <a:pt x="1" y="1"/>
                    <a:pt x="0" y="0"/>
                  </a:cubicBezTo>
                  <a:cubicBezTo>
                    <a:pt x="1" y="1"/>
                    <a:pt x="2" y="3"/>
                    <a:pt x="2" y="4"/>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5" name="Freeform 62"/>
            <p:cNvSpPr/>
            <p:nvPr/>
          </p:nvSpPr>
          <p:spPr bwMode="auto">
            <a:xfrm>
              <a:off x="6272213" y="5859462"/>
              <a:ext cx="11113" cy="14287"/>
            </a:xfrm>
            <a:custGeom>
              <a:gdLst>
                <a:gd name="T0" fmla="*/ 3 w 3"/>
                <a:gd name="T1" fmla="*/ 4 h 4"/>
                <a:gd name="T2" fmla="*/ 0 w 3"/>
                <a:gd name="T3" fmla="*/ 0 h 4"/>
                <a:gd name="T4" fmla="*/ 3 w 3"/>
                <a:gd name="T5" fmla="*/ 4 h 4"/>
              </a:gdLst>
              <a:cxnLst>
                <a:cxn ang="0">
                  <a:pos x="T0" y="T1"/>
                </a:cxn>
                <a:cxn ang="0">
                  <a:pos x="T2" y="T3"/>
                </a:cxn>
                <a:cxn ang="0">
                  <a:pos x="T4" y="T5"/>
                </a:cxn>
              </a:cxnLst>
              <a:rect l="0" t="0" r="r" b="b"/>
              <a:pathLst>
                <a:path w="3" h="4">
                  <a:moveTo>
                    <a:pt x="3" y="4"/>
                  </a:moveTo>
                  <a:cubicBezTo>
                    <a:pt x="2" y="2"/>
                    <a:pt x="1" y="1"/>
                    <a:pt x="0" y="0"/>
                  </a:cubicBezTo>
                  <a:cubicBezTo>
                    <a:pt x="1" y="1"/>
                    <a:pt x="2" y="2"/>
                    <a:pt x="3" y="4"/>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6" name="Freeform 63"/>
            <p:cNvSpPr/>
            <p:nvPr/>
          </p:nvSpPr>
          <p:spPr bwMode="auto">
            <a:xfrm>
              <a:off x="6313488" y="5937249"/>
              <a:ext cx="3175" cy="11112"/>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1" y="2"/>
                    <a:pt x="0" y="1"/>
                    <a:pt x="0" y="0"/>
                  </a:cubicBezTo>
                  <a:cubicBezTo>
                    <a:pt x="0" y="1"/>
                    <a:pt x="1" y="2"/>
                    <a:pt x="1" y="3"/>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7" name="Freeform 64"/>
            <p:cNvSpPr/>
            <p:nvPr/>
          </p:nvSpPr>
          <p:spPr bwMode="auto">
            <a:xfrm>
              <a:off x="6008688" y="5735637"/>
              <a:ext cx="260350" cy="258762"/>
            </a:xfrm>
            <a:custGeom>
              <a:gdLst>
                <a:gd name="T0" fmla="*/ 31 w 69"/>
                <a:gd name="T1" fmla="*/ 2 h 69"/>
                <a:gd name="T2" fmla="*/ 31 w 69"/>
                <a:gd name="T3" fmla="*/ 14 h 69"/>
                <a:gd name="T4" fmla="*/ 0 w 69"/>
                <a:gd name="T5" fmla="*/ 0 h 69"/>
                <a:gd name="T6" fmla="*/ 0 w 69"/>
                <a:gd name="T7" fmla="*/ 69 h 69"/>
                <a:gd name="T8" fmla="*/ 65 w 69"/>
                <a:gd name="T9" fmla="*/ 69 h 69"/>
                <a:gd name="T10" fmla="*/ 65 w 69"/>
                <a:gd name="T11" fmla="*/ 26 h 69"/>
                <a:gd name="T12" fmla="*/ 69 w 69"/>
                <a:gd name="T13" fmla="*/ 31 h 69"/>
                <a:gd name="T14" fmla="*/ 31 w 69"/>
                <a:gd name="T15" fmla="*/ 2 h 6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9">
                  <a:moveTo>
                    <a:pt x="31" y="2"/>
                  </a:moveTo>
                  <a:cubicBezTo>
                    <a:pt x="31" y="14"/>
                    <a:pt x="31" y="14"/>
                    <a:pt x="31" y="14"/>
                  </a:cubicBezTo>
                  <a:cubicBezTo>
                    <a:pt x="0" y="0"/>
                    <a:pt x="0" y="0"/>
                    <a:pt x="0" y="0"/>
                  </a:cubicBezTo>
                  <a:cubicBezTo>
                    <a:pt x="0" y="69"/>
                    <a:pt x="0" y="69"/>
                    <a:pt x="0" y="69"/>
                  </a:cubicBezTo>
                  <a:cubicBezTo>
                    <a:pt x="65" y="69"/>
                    <a:pt x="65" y="69"/>
                    <a:pt x="65" y="69"/>
                  </a:cubicBezTo>
                  <a:cubicBezTo>
                    <a:pt x="65" y="26"/>
                    <a:pt x="65" y="26"/>
                    <a:pt x="65" y="26"/>
                  </a:cubicBezTo>
                  <a:cubicBezTo>
                    <a:pt x="67" y="28"/>
                    <a:pt x="68" y="29"/>
                    <a:pt x="69" y="31"/>
                  </a:cubicBezTo>
                  <a:cubicBezTo>
                    <a:pt x="59" y="18"/>
                    <a:pt x="46" y="8"/>
                    <a:pt x="31" y="2"/>
                  </a:cubicBezTo>
                  <a:close/>
                </a:path>
              </a:pathLst>
            </a:custGeom>
            <a:solidFill>
              <a:srgbClr val="EF3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8" name="Freeform 65"/>
            <p:cNvSpPr/>
            <p:nvPr/>
          </p:nvSpPr>
          <p:spPr bwMode="auto">
            <a:xfrm>
              <a:off x="6302375" y="5907087"/>
              <a:ext cx="3175" cy="15875"/>
            </a:xfrm>
            <a:custGeom>
              <a:gdLst>
                <a:gd name="T0" fmla="*/ 1 w 1"/>
                <a:gd name="T1" fmla="*/ 4 h 4"/>
                <a:gd name="T2" fmla="*/ 0 w 1"/>
                <a:gd name="T3" fmla="*/ 0 h 4"/>
                <a:gd name="T4" fmla="*/ 1 w 1"/>
                <a:gd name="T5" fmla="*/ 4 h 4"/>
              </a:gdLst>
              <a:cxnLst>
                <a:cxn ang="0">
                  <a:pos x="T0" y="T1"/>
                </a:cxn>
                <a:cxn ang="0">
                  <a:pos x="T2" y="T3"/>
                </a:cxn>
                <a:cxn ang="0">
                  <a:pos x="T4" y="T5"/>
                </a:cxn>
              </a:cxnLst>
              <a:rect l="0" t="0" r="r" b="b"/>
              <a:pathLst>
                <a:path w="1" h="4">
                  <a:moveTo>
                    <a:pt x="1" y="4"/>
                  </a:moveTo>
                  <a:cubicBezTo>
                    <a:pt x="1" y="3"/>
                    <a:pt x="0" y="1"/>
                    <a:pt x="0" y="0"/>
                  </a:cubicBezTo>
                  <a:cubicBezTo>
                    <a:pt x="0" y="1"/>
                    <a:pt x="1" y="3"/>
                    <a:pt x="1" y="4"/>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9" name="Freeform 66"/>
            <p:cNvSpPr/>
            <p:nvPr/>
          </p:nvSpPr>
          <p:spPr bwMode="auto">
            <a:xfrm>
              <a:off x="6008688" y="5618162"/>
              <a:ext cx="117475" cy="169862"/>
            </a:xfrm>
            <a:custGeom>
              <a:gdLst>
                <a:gd name="T0" fmla="*/ 36 w 74"/>
                <a:gd name="T1" fmla="*/ 17 h 107"/>
                <a:gd name="T2" fmla="*/ 0 w 74"/>
                <a:gd name="T3" fmla="*/ 33 h 107"/>
                <a:gd name="T4" fmla="*/ 0 w 74"/>
                <a:gd name="T5" fmla="*/ 64 h 107"/>
                <a:gd name="T6" fmla="*/ 0 w 74"/>
                <a:gd name="T7" fmla="*/ 74 h 107"/>
                <a:gd name="T8" fmla="*/ 74 w 74"/>
                <a:gd name="T9" fmla="*/ 107 h 107"/>
                <a:gd name="T10" fmla="*/ 74 w 74"/>
                <a:gd name="T11" fmla="*/ 78 h 107"/>
                <a:gd name="T12" fmla="*/ 74 w 74"/>
                <a:gd name="T13" fmla="*/ 26 h 107"/>
                <a:gd name="T14" fmla="*/ 74 w 74"/>
                <a:gd name="T15" fmla="*/ 0 h 107"/>
                <a:gd name="T16" fmla="*/ 36 w 74"/>
                <a:gd name="T17" fmla="*/ 17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07">
                  <a:moveTo>
                    <a:pt x="36" y="17"/>
                  </a:moveTo>
                  <a:lnTo>
                    <a:pt x="0" y="33"/>
                  </a:lnTo>
                  <a:lnTo>
                    <a:pt x="0" y="64"/>
                  </a:lnTo>
                  <a:lnTo>
                    <a:pt x="0" y="74"/>
                  </a:lnTo>
                  <a:lnTo>
                    <a:pt x="74" y="107"/>
                  </a:lnTo>
                  <a:lnTo>
                    <a:pt x="74" y="78"/>
                  </a:lnTo>
                  <a:lnTo>
                    <a:pt x="74" y="26"/>
                  </a:lnTo>
                  <a:lnTo>
                    <a:pt x="74" y="0"/>
                  </a:lnTo>
                  <a:lnTo>
                    <a:pt x="36" y="17"/>
                  </a:lnTo>
                  <a:close/>
                </a:path>
              </a:pathLst>
            </a:custGeom>
            <a:solidFill>
              <a:srgbClr val="00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87" name="组合 4886"/>
          <p:cNvGrpSpPr/>
          <p:nvPr/>
        </p:nvGrpSpPr>
        <p:grpSpPr>
          <a:xfrm>
            <a:off x="1159561" y="2602297"/>
            <a:ext cx="1260919" cy="1260919"/>
            <a:chOff x="3103563" y="4273550"/>
            <a:chExt cx="1603375" cy="1603375"/>
          </a:xfrm>
        </p:grpSpPr>
        <p:sp>
          <p:nvSpPr>
            <p:cNvPr id="4780" name="Freeform 67"/>
            <p:cNvSpPr/>
            <p:nvPr/>
          </p:nvSpPr>
          <p:spPr bwMode="auto">
            <a:xfrm>
              <a:off x="3103563" y="4273550"/>
              <a:ext cx="1603375" cy="1603375"/>
            </a:xfrm>
            <a:custGeom>
              <a:gdLst>
                <a:gd name="T0" fmla="*/ 407 w 427"/>
                <a:gd name="T1" fmla="*/ 250 h 427"/>
                <a:gd name="T2" fmla="*/ 177 w 427"/>
                <a:gd name="T3" fmla="*/ 406 h 427"/>
                <a:gd name="T4" fmla="*/ 21 w 427"/>
                <a:gd name="T5" fmla="*/ 176 h 427"/>
                <a:gd name="T6" fmla="*/ 251 w 427"/>
                <a:gd name="T7" fmla="*/ 20 h 427"/>
                <a:gd name="T8" fmla="*/ 407 w 427"/>
                <a:gd name="T9" fmla="*/ 250 h 427"/>
              </a:gdLst>
              <a:cxnLst>
                <a:cxn ang="0">
                  <a:pos x="T0" y="T1"/>
                </a:cxn>
                <a:cxn ang="0">
                  <a:pos x="T2" y="T3"/>
                </a:cxn>
                <a:cxn ang="0">
                  <a:pos x="T4" y="T5"/>
                </a:cxn>
                <a:cxn ang="0">
                  <a:pos x="T6" y="T7"/>
                </a:cxn>
                <a:cxn ang="0">
                  <a:pos x="T8" y="T9"/>
                </a:cxn>
              </a:cxnLst>
              <a:rect l="0" t="0" r="r" b="b"/>
              <a:pathLst>
                <a:path w="427" h="427">
                  <a:moveTo>
                    <a:pt x="407" y="250"/>
                  </a:moveTo>
                  <a:cubicBezTo>
                    <a:pt x="386" y="357"/>
                    <a:pt x="284" y="427"/>
                    <a:pt x="177" y="406"/>
                  </a:cubicBezTo>
                  <a:cubicBezTo>
                    <a:pt x="70" y="386"/>
                    <a:pt x="0" y="283"/>
                    <a:pt x="21" y="176"/>
                  </a:cubicBezTo>
                  <a:cubicBezTo>
                    <a:pt x="41" y="70"/>
                    <a:pt x="144" y="0"/>
                    <a:pt x="251" y="20"/>
                  </a:cubicBezTo>
                  <a:cubicBezTo>
                    <a:pt x="357" y="40"/>
                    <a:pt x="427" y="143"/>
                    <a:pt x="407" y="250"/>
                  </a:cubicBezTo>
                  <a:close/>
                </a:path>
              </a:pathLst>
            </a:custGeom>
            <a:solidFill>
              <a:srgbClr val="00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1" name="Freeform 68"/>
            <p:cNvSpPr/>
            <p:nvPr/>
          </p:nvSpPr>
          <p:spPr bwMode="auto">
            <a:xfrm>
              <a:off x="3565525" y="4510087"/>
              <a:ext cx="825500" cy="292100"/>
            </a:xfrm>
            <a:custGeom>
              <a:gdLst>
                <a:gd name="T0" fmla="*/ 203 w 220"/>
                <a:gd name="T1" fmla="*/ 0 h 78"/>
                <a:gd name="T2" fmla="*/ 173 w 220"/>
                <a:gd name="T3" fmla="*/ 27 h 78"/>
                <a:gd name="T4" fmla="*/ 133 w 220"/>
                <a:gd name="T5" fmla="*/ 17 h 78"/>
                <a:gd name="T6" fmla="*/ 133 w 220"/>
                <a:gd name="T7" fmla="*/ 17 h 78"/>
                <a:gd name="T8" fmla="*/ 86 w 220"/>
                <a:gd name="T9" fmla="*/ 4 h 78"/>
                <a:gd name="T10" fmla="*/ 0 w 220"/>
                <a:gd name="T11" fmla="*/ 78 h 78"/>
                <a:gd name="T12" fmla="*/ 57 w 220"/>
                <a:gd name="T13" fmla="*/ 24 h 78"/>
                <a:gd name="T14" fmla="*/ 144 w 220"/>
                <a:gd name="T15" fmla="*/ 78 h 78"/>
                <a:gd name="T16" fmla="*/ 163 w 220"/>
                <a:gd name="T17" fmla="*/ 76 h 78"/>
                <a:gd name="T18" fmla="*/ 172 w 220"/>
                <a:gd name="T19" fmla="*/ 74 h 78"/>
                <a:gd name="T20" fmla="*/ 203 w 220"/>
                <a:gd name="T21"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78">
                  <a:moveTo>
                    <a:pt x="203" y="0"/>
                  </a:moveTo>
                  <a:cubicBezTo>
                    <a:pt x="202" y="10"/>
                    <a:pt x="193" y="25"/>
                    <a:pt x="173" y="27"/>
                  </a:cubicBezTo>
                  <a:cubicBezTo>
                    <a:pt x="153" y="30"/>
                    <a:pt x="133" y="17"/>
                    <a:pt x="133" y="17"/>
                  </a:cubicBezTo>
                  <a:cubicBezTo>
                    <a:pt x="133" y="17"/>
                    <a:pt x="133" y="17"/>
                    <a:pt x="133" y="17"/>
                  </a:cubicBezTo>
                  <a:cubicBezTo>
                    <a:pt x="120" y="9"/>
                    <a:pt x="104" y="4"/>
                    <a:pt x="86" y="4"/>
                  </a:cubicBezTo>
                  <a:cubicBezTo>
                    <a:pt x="43" y="4"/>
                    <a:pt x="6" y="36"/>
                    <a:pt x="0" y="78"/>
                  </a:cubicBezTo>
                  <a:cubicBezTo>
                    <a:pt x="30" y="76"/>
                    <a:pt x="53" y="53"/>
                    <a:pt x="57" y="24"/>
                  </a:cubicBezTo>
                  <a:cubicBezTo>
                    <a:pt x="73" y="56"/>
                    <a:pt x="106" y="78"/>
                    <a:pt x="144" y="78"/>
                  </a:cubicBezTo>
                  <a:cubicBezTo>
                    <a:pt x="150" y="78"/>
                    <a:pt x="156" y="77"/>
                    <a:pt x="163" y="76"/>
                  </a:cubicBezTo>
                  <a:cubicBezTo>
                    <a:pt x="165" y="75"/>
                    <a:pt x="168" y="75"/>
                    <a:pt x="172" y="74"/>
                  </a:cubicBezTo>
                  <a:cubicBezTo>
                    <a:pt x="220" y="57"/>
                    <a:pt x="203" y="0"/>
                    <a:pt x="203" y="0"/>
                  </a:cubicBezTo>
                  <a:close/>
                </a:path>
              </a:pathLst>
            </a:cu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2" name="Freeform 69"/>
            <p:cNvSpPr/>
            <p:nvPr/>
          </p:nvSpPr>
          <p:spPr bwMode="auto">
            <a:xfrm>
              <a:off x="3475038" y="5235574"/>
              <a:ext cx="412750" cy="401637"/>
            </a:xfrm>
            <a:custGeom>
              <a:gdLst>
                <a:gd name="T0" fmla="*/ 110 w 110"/>
                <a:gd name="T1" fmla="*/ 57 h 107"/>
                <a:gd name="T2" fmla="*/ 57 w 110"/>
                <a:gd name="T3" fmla="*/ 0 h 107"/>
                <a:gd name="T4" fmla="*/ 0 w 110"/>
                <a:gd name="T5" fmla="*/ 107 h 107"/>
                <a:gd name="T6" fmla="*/ 110 w 110"/>
                <a:gd name="T7" fmla="*/ 107 h 107"/>
                <a:gd name="T8" fmla="*/ 110 w 110"/>
                <a:gd name="T9" fmla="*/ 57 h 107"/>
              </a:gdLst>
              <a:cxnLst>
                <a:cxn ang="0">
                  <a:pos x="T0" y="T1"/>
                </a:cxn>
                <a:cxn ang="0">
                  <a:pos x="T2" y="T3"/>
                </a:cxn>
                <a:cxn ang="0">
                  <a:pos x="T4" y="T5"/>
                </a:cxn>
                <a:cxn ang="0">
                  <a:pos x="T6" y="T7"/>
                </a:cxn>
                <a:cxn ang="0">
                  <a:pos x="T8" y="T9"/>
                </a:cxn>
              </a:cxnLst>
              <a:rect l="0" t="0" r="r" b="b"/>
              <a:pathLst>
                <a:path w="110" h="107">
                  <a:moveTo>
                    <a:pt x="110" y="57"/>
                  </a:moveTo>
                  <a:cubicBezTo>
                    <a:pt x="74" y="43"/>
                    <a:pt x="57" y="0"/>
                    <a:pt x="57" y="0"/>
                  </a:cubicBezTo>
                  <a:cubicBezTo>
                    <a:pt x="23" y="21"/>
                    <a:pt x="0" y="61"/>
                    <a:pt x="0" y="107"/>
                  </a:cubicBezTo>
                  <a:cubicBezTo>
                    <a:pt x="110" y="107"/>
                    <a:pt x="110" y="107"/>
                    <a:pt x="110" y="107"/>
                  </a:cubicBezTo>
                  <a:cubicBezTo>
                    <a:pt x="110" y="57"/>
                    <a:pt x="110" y="57"/>
                    <a:pt x="110" y="57"/>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3" name="Freeform 70"/>
            <p:cNvSpPr/>
            <p:nvPr/>
          </p:nvSpPr>
          <p:spPr bwMode="auto">
            <a:xfrm>
              <a:off x="3689350" y="5175249"/>
              <a:ext cx="198438" cy="274637"/>
            </a:xfrm>
            <a:custGeom>
              <a:gdLst>
                <a:gd name="T0" fmla="*/ 53 w 53"/>
                <a:gd name="T1" fmla="*/ 73 h 73"/>
                <a:gd name="T2" fmla="*/ 53 w 53"/>
                <a:gd name="T3" fmla="*/ 73 h 73"/>
                <a:gd name="T4" fmla="*/ 53 w 53"/>
                <a:gd name="T5" fmla="*/ 0 h 73"/>
                <a:gd name="T6" fmla="*/ 53 w 53"/>
                <a:gd name="T7" fmla="*/ 0 h 73"/>
                <a:gd name="T8" fmla="*/ 0 w 53"/>
                <a:gd name="T9" fmla="*/ 16 h 73"/>
                <a:gd name="T10" fmla="*/ 53 w 53"/>
                <a:gd name="T11" fmla="*/ 73 h 73"/>
              </a:gdLst>
              <a:cxnLst>
                <a:cxn ang="0">
                  <a:pos x="T0" y="T1"/>
                </a:cxn>
                <a:cxn ang="0">
                  <a:pos x="T2" y="T3"/>
                </a:cxn>
                <a:cxn ang="0">
                  <a:pos x="T4" y="T5"/>
                </a:cxn>
                <a:cxn ang="0">
                  <a:pos x="T6" y="T7"/>
                </a:cxn>
                <a:cxn ang="0">
                  <a:pos x="T8" y="T9"/>
                </a:cxn>
                <a:cxn ang="0">
                  <a:pos x="T10" y="T11"/>
                </a:cxn>
              </a:cxnLst>
              <a:rect l="0" t="0" r="r" b="b"/>
              <a:pathLst>
                <a:path w="52" h="73">
                  <a:moveTo>
                    <a:pt x="53" y="73"/>
                  </a:moveTo>
                  <a:cubicBezTo>
                    <a:pt x="53" y="73"/>
                    <a:pt x="53" y="73"/>
                    <a:pt x="53" y="73"/>
                  </a:cubicBezTo>
                  <a:cubicBezTo>
                    <a:pt x="53" y="0"/>
                    <a:pt x="53" y="0"/>
                    <a:pt x="53" y="0"/>
                  </a:cubicBezTo>
                  <a:cubicBezTo>
                    <a:pt x="53" y="0"/>
                    <a:pt x="53" y="0"/>
                    <a:pt x="53" y="0"/>
                  </a:cubicBezTo>
                  <a:cubicBezTo>
                    <a:pt x="34" y="0"/>
                    <a:pt x="16" y="6"/>
                    <a:pt x="0" y="16"/>
                  </a:cubicBezTo>
                  <a:cubicBezTo>
                    <a:pt x="0" y="16"/>
                    <a:pt x="17" y="59"/>
                    <a:pt x="53"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4" name="Freeform 71"/>
            <p:cNvSpPr>
              <a:spLocks noEditPoints="1"/>
            </p:cNvSpPr>
            <p:nvPr/>
          </p:nvSpPr>
          <p:spPr bwMode="auto">
            <a:xfrm>
              <a:off x="3560763" y="4600575"/>
              <a:ext cx="327025" cy="574675"/>
            </a:xfrm>
            <a:custGeom>
              <a:gdLst>
                <a:gd name="T0" fmla="*/ 58 w 87"/>
                <a:gd name="T1" fmla="*/ 0 h 153"/>
                <a:gd name="T2" fmla="*/ 2 w 87"/>
                <a:gd name="T3" fmla="*/ 54 h 153"/>
                <a:gd name="T4" fmla="*/ 1 w 87"/>
                <a:gd name="T5" fmla="*/ 54 h 153"/>
                <a:gd name="T6" fmla="*/ 0 w 87"/>
                <a:gd name="T7" fmla="*/ 66 h 153"/>
                <a:gd name="T8" fmla="*/ 33 w 87"/>
                <a:gd name="T9" fmla="*/ 134 h 153"/>
                <a:gd name="T10" fmla="*/ 34 w 87"/>
                <a:gd name="T11" fmla="*/ 135 h 153"/>
                <a:gd name="T12" fmla="*/ 87 w 87"/>
                <a:gd name="T13" fmla="*/ 153 h 153"/>
                <a:gd name="T14" fmla="*/ 87 w 87"/>
                <a:gd name="T15" fmla="*/ 35 h 153"/>
                <a:gd name="T16" fmla="*/ 58 w 87"/>
                <a:gd name="T17" fmla="*/ 0 h 153"/>
                <a:gd name="T18" fmla="*/ 47 w 87"/>
                <a:gd name="T19" fmla="*/ 116 h 153"/>
                <a:gd name="T20" fmla="*/ 47 w 87"/>
                <a:gd name="T21" fmla="*/ 116 h 153"/>
                <a:gd name="T22" fmla="*/ 47 w 87"/>
                <a:gd name="T23" fmla="*/ 116 h 153"/>
                <a:gd name="T24" fmla="*/ 47 w 87"/>
                <a:gd name="T25" fmla="*/ 116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53">
                  <a:moveTo>
                    <a:pt x="58" y="0"/>
                  </a:moveTo>
                  <a:cubicBezTo>
                    <a:pt x="54" y="29"/>
                    <a:pt x="31" y="51"/>
                    <a:pt x="2" y="54"/>
                  </a:cubicBezTo>
                  <a:cubicBezTo>
                    <a:pt x="2" y="54"/>
                    <a:pt x="2" y="54"/>
                    <a:pt x="1" y="54"/>
                  </a:cubicBezTo>
                  <a:cubicBezTo>
                    <a:pt x="1" y="58"/>
                    <a:pt x="0" y="62"/>
                    <a:pt x="0" y="66"/>
                  </a:cubicBezTo>
                  <a:cubicBezTo>
                    <a:pt x="0" y="94"/>
                    <a:pt x="13" y="118"/>
                    <a:pt x="33" y="134"/>
                  </a:cubicBezTo>
                  <a:cubicBezTo>
                    <a:pt x="33" y="134"/>
                    <a:pt x="34" y="135"/>
                    <a:pt x="34" y="135"/>
                  </a:cubicBezTo>
                  <a:cubicBezTo>
                    <a:pt x="49" y="146"/>
                    <a:pt x="67" y="153"/>
                    <a:pt x="87" y="153"/>
                  </a:cubicBezTo>
                  <a:cubicBezTo>
                    <a:pt x="87" y="35"/>
                    <a:pt x="87" y="35"/>
                    <a:pt x="87" y="35"/>
                  </a:cubicBezTo>
                  <a:cubicBezTo>
                    <a:pt x="75" y="26"/>
                    <a:pt x="65" y="14"/>
                    <a:pt x="58" y="0"/>
                  </a:cubicBezTo>
                  <a:close/>
                  <a:moveTo>
                    <a:pt x="47" y="116"/>
                  </a:moveTo>
                  <a:cubicBezTo>
                    <a:pt x="47" y="116"/>
                    <a:pt x="47" y="116"/>
                    <a:pt x="47" y="116"/>
                  </a:cubicBezTo>
                  <a:cubicBezTo>
                    <a:pt x="47" y="116"/>
                    <a:pt x="47" y="116"/>
                    <a:pt x="47" y="116"/>
                  </a:cubicBezTo>
                  <a:cubicBezTo>
                    <a:pt x="47" y="116"/>
                    <a:pt x="47" y="116"/>
                    <a:pt x="47"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5" name="Freeform 72"/>
            <p:cNvSpPr/>
            <p:nvPr/>
          </p:nvSpPr>
          <p:spPr bwMode="auto">
            <a:xfrm>
              <a:off x="3887788" y="5235574"/>
              <a:ext cx="417513" cy="401637"/>
            </a:xfrm>
            <a:custGeom>
              <a:gdLst>
                <a:gd name="T0" fmla="*/ 54 w 111"/>
                <a:gd name="T1" fmla="*/ 0 h 107"/>
                <a:gd name="T2" fmla="*/ 0 w 111"/>
                <a:gd name="T3" fmla="*/ 57 h 107"/>
                <a:gd name="T4" fmla="*/ 0 w 111"/>
                <a:gd name="T5" fmla="*/ 107 h 107"/>
                <a:gd name="T6" fmla="*/ 111 w 111"/>
                <a:gd name="T7" fmla="*/ 107 h 107"/>
                <a:gd name="T8" fmla="*/ 54 w 111"/>
                <a:gd name="T9" fmla="*/ 0 h 107"/>
              </a:gdLst>
              <a:cxnLst>
                <a:cxn ang="0">
                  <a:pos x="T0" y="T1"/>
                </a:cxn>
                <a:cxn ang="0">
                  <a:pos x="T2" y="T3"/>
                </a:cxn>
                <a:cxn ang="0">
                  <a:pos x="T4" y="T5"/>
                </a:cxn>
                <a:cxn ang="0">
                  <a:pos x="T6" y="T7"/>
                </a:cxn>
                <a:cxn ang="0">
                  <a:pos x="T8" y="T9"/>
                </a:cxn>
              </a:cxnLst>
              <a:rect l="0" t="0" r="r" b="b"/>
              <a:pathLst>
                <a:path w="110" h="107">
                  <a:moveTo>
                    <a:pt x="54" y="0"/>
                  </a:moveTo>
                  <a:cubicBezTo>
                    <a:pt x="54" y="0"/>
                    <a:pt x="37" y="43"/>
                    <a:pt x="0" y="57"/>
                  </a:cubicBezTo>
                  <a:cubicBezTo>
                    <a:pt x="0" y="107"/>
                    <a:pt x="0" y="107"/>
                    <a:pt x="0" y="107"/>
                  </a:cubicBezTo>
                  <a:cubicBezTo>
                    <a:pt x="111" y="107"/>
                    <a:pt x="111" y="107"/>
                    <a:pt x="111" y="107"/>
                  </a:cubicBezTo>
                  <a:cubicBezTo>
                    <a:pt x="111" y="61"/>
                    <a:pt x="88" y="21"/>
                    <a:pt x="54"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6" name="Freeform 73"/>
            <p:cNvSpPr/>
            <p:nvPr/>
          </p:nvSpPr>
          <p:spPr bwMode="auto">
            <a:xfrm>
              <a:off x="3887788" y="5175249"/>
              <a:ext cx="203200" cy="274637"/>
            </a:xfrm>
            <a:custGeom>
              <a:gdLst>
                <a:gd name="T0" fmla="*/ 54 w 54"/>
                <a:gd name="T1" fmla="*/ 16 h 73"/>
                <a:gd name="T2" fmla="*/ 0 w 54"/>
                <a:gd name="T3" fmla="*/ 0 h 73"/>
                <a:gd name="T4" fmla="*/ 0 w 54"/>
                <a:gd name="T5" fmla="*/ 73 h 73"/>
                <a:gd name="T6" fmla="*/ 54 w 54"/>
                <a:gd name="T7" fmla="*/ 16 h 73"/>
              </a:gdLst>
              <a:cxnLst>
                <a:cxn ang="0">
                  <a:pos x="T0" y="T1"/>
                </a:cxn>
                <a:cxn ang="0">
                  <a:pos x="T2" y="T3"/>
                </a:cxn>
                <a:cxn ang="0">
                  <a:pos x="T4" y="T5"/>
                </a:cxn>
                <a:cxn ang="0">
                  <a:pos x="T6" y="T7"/>
                </a:cxn>
              </a:cxnLst>
              <a:rect l="0" t="0" r="r" b="b"/>
              <a:pathLst>
                <a:path w="54" h="73">
                  <a:moveTo>
                    <a:pt x="54" y="16"/>
                  </a:moveTo>
                  <a:cubicBezTo>
                    <a:pt x="38" y="6"/>
                    <a:pt x="20" y="0"/>
                    <a:pt x="0" y="0"/>
                  </a:cubicBezTo>
                  <a:cubicBezTo>
                    <a:pt x="0" y="73"/>
                    <a:pt x="0" y="73"/>
                    <a:pt x="0" y="73"/>
                  </a:cubicBezTo>
                  <a:cubicBezTo>
                    <a:pt x="37" y="59"/>
                    <a:pt x="54" y="16"/>
                    <a:pt x="54" y="16"/>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7" name="Freeform 74"/>
            <p:cNvSpPr/>
            <p:nvPr/>
          </p:nvSpPr>
          <p:spPr bwMode="auto">
            <a:xfrm>
              <a:off x="3887788" y="4730749"/>
              <a:ext cx="327025" cy="444500"/>
            </a:xfrm>
            <a:custGeom>
              <a:gdLst>
                <a:gd name="T0" fmla="*/ 55 w 87"/>
                <a:gd name="T1" fmla="*/ 99 h 118"/>
                <a:gd name="T2" fmla="*/ 87 w 87"/>
                <a:gd name="T3" fmla="*/ 31 h 118"/>
                <a:gd name="T4" fmla="*/ 86 w 87"/>
                <a:gd name="T5" fmla="*/ 16 h 118"/>
                <a:gd name="T6" fmla="*/ 86 w 87"/>
                <a:gd name="T7" fmla="*/ 15 h 118"/>
                <a:gd name="T8" fmla="*/ 58 w 87"/>
                <a:gd name="T9" fmla="*/ 19 h 118"/>
                <a:gd name="T10" fmla="*/ 0 w 87"/>
                <a:gd name="T11" fmla="*/ 0 h 118"/>
                <a:gd name="T12" fmla="*/ 0 w 87"/>
                <a:gd name="T13" fmla="*/ 118 h 118"/>
                <a:gd name="T14" fmla="*/ 54 w 87"/>
                <a:gd name="T15" fmla="*/ 100 h 118"/>
                <a:gd name="T16" fmla="*/ 55 w 87"/>
                <a:gd name="T17" fmla="*/ 99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8">
                  <a:moveTo>
                    <a:pt x="55" y="99"/>
                  </a:moveTo>
                  <a:cubicBezTo>
                    <a:pt x="75" y="83"/>
                    <a:pt x="87" y="59"/>
                    <a:pt x="87" y="31"/>
                  </a:cubicBezTo>
                  <a:cubicBezTo>
                    <a:pt x="87" y="26"/>
                    <a:pt x="87" y="21"/>
                    <a:pt x="86" y="16"/>
                  </a:cubicBezTo>
                  <a:cubicBezTo>
                    <a:pt x="86" y="15"/>
                    <a:pt x="86" y="15"/>
                    <a:pt x="86" y="15"/>
                  </a:cubicBezTo>
                  <a:cubicBezTo>
                    <a:pt x="77" y="17"/>
                    <a:pt x="67" y="19"/>
                    <a:pt x="58" y="19"/>
                  </a:cubicBezTo>
                  <a:cubicBezTo>
                    <a:pt x="36" y="19"/>
                    <a:pt x="16" y="12"/>
                    <a:pt x="0" y="0"/>
                  </a:cubicBezTo>
                  <a:cubicBezTo>
                    <a:pt x="0" y="118"/>
                    <a:pt x="0" y="118"/>
                    <a:pt x="0" y="118"/>
                  </a:cubicBezTo>
                  <a:cubicBezTo>
                    <a:pt x="21" y="118"/>
                    <a:pt x="39" y="111"/>
                    <a:pt x="54" y="100"/>
                  </a:cubicBezTo>
                  <a:cubicBezTo>
                    <a:pt x="54" y="100"/>
                    <a:pt x="55" y="99"/>
                    <a:pt x="55" y="99"/>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91" name="组合 4890"/>
          <p:cNvGrpSpPr/>
          <p:nvPr/>
        </p:nvGrpSpPr>
        <p:grpSpPr>
          <a:xfrm>
            <a:off x="2847688" y="3473469"/>
            <a:ext cx="838676" cy="839507"/>
            <a:chOff x="5799138" y="3363912"/>
            <a:chExt cx="1603375" cy="1604962"/>
          </a:xfrm>
        </p:grpSpPr>
        <p:sp>
          <p:nvSpPr>
            <p:cNvPr id="4788" name="Freeform 75"/>
            <p:cNvSpPr/>
            <p:nvPr/>
          </p:nvSpPr>
          <p:spPr bwMode="auto">
            <a:xfrm>
              <a:off x="5799138" y="3363912"/>
              <a:ext cx="1603375" cy="1604962"/>
            </a:xfrm>
            <a:custGeom>
              <a:gdLst>
                <a:gd name="T0" fmla="*/ 406 w 427"/>
                <a:gd name="T1" fmla="*/ 251 h 427"/>
                <a:gd name="T2" fmla="*/ 176 w 427"/>
                <a:gd name="T3" fmla="*/ 407 h 427"/>
                <a:gd name="T4" fmla="*/ 20 w 427"/>
                <a:gd name="T5" fmla="*/ 177 h 427"/>
                <a:gd name="T6" fmla="*/ 250 w 427"/>
                <a:gd name="T7" fmla="*/ 21 h 427"/>
                <a:gd name="T8" fmla="*/ 406 w 427"/>
                <a:gd name="T9" fmla="*/ 251 h 427"/>
              </a:gdLst>
              <a:cxnLst>
                <a:cxn ang="0">
                  <a:pos x="T0" y="T1"/>
                </a:cxn>
                <a:cxn ang="0">
                  <a:pos x="T2" y="T3"/>
                </a:cxn>
                <a:cxn ang="0">
                  <a:pos x="T4" y="T5"/>
                </a:cxn>
                <a:cxn ang="0">
                  <a:pos x="T6" y="T7"/>
                </a:cxn>
                <a:cxn ang="0">
                  <a:pos x="T8" y="T9"/>
                </a:cxn>
              </a:cxnLst>
              <a:rect l="0" t="0" r="r" b="b"/>
              <a:pathLst>
                <a:path w="427" h="427">
                  <a:moveTo>
                    <a:pt x="406" y="251"/>
                  </a:moveTo>
                  <a:cubicBezTo>
                    <a:pt x="386" y="357"/>
                    <a:pt x="283" y="427"/>
                    <a:pt x="176" y="407"/>
                  </a:cubicBezTo>
                  <a:cubicBezTo>
                    <a:pt x="70" y="386"/>
                    <a:pt x="0" y="283"/>
                    <a:pt x="20" y="177"/>
                  </a:cubicBezTo>
                  <a:cubicBezTo>
                    <a:pt x="41" y="70"/>
                    <a:pt x="144" y="0"/>
                    <a:pt x="250" y="21"/>
                  </a:cubicBezTo>
                  <a:cubicBezTo>
                    <a:pt x="357" y="41"/>
                    <a:pt x="427" y="144"/>
                    <a:pt x="406" y="251"/>
                  </a:cubicBezTo>
                  <a:close/>
                </a:path>
              </a:pathLst>
            </a:custGeom>
            <a:solidFill>
              <a:srgbClr val="00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9" name="Freeform 76"/>
            <p:cNvSpPr/>
            <p:nvPr/>
          </p:nvSpPr>
          <p:spPr bwMode="auto">
            <a:xfrm>
              <a:off x="6181725" y="4351337"/>
              <a:ext cx="376238" cy="376237"/>
            </a:xfrm>
            <a:custGeom>
              <a:gdLst>
                <a:gd name="T0" fmla="*/ 91 w 100"/>
                <a:gd name="T1" fmla="*/ 18 h 100"/>
                <a:gd name="T2" fmla="*/ 85 w 100"/>
                <a:gd name="T3" fmla="*/ 38 h 100"/>
                <a:gd name="T4" fmla="*/ 46 w 100"/>
                <a:gd name="T5" fmla="*/ 0 h 100"/>
                <a:gd name="T6" fmla="*/ 0 w 100"/>
                <a:gd name="T7" fmla="*/ 100 h 100"/>
                <a:gd name="T8" fmla="*/ 87 w 100"/>
                <a:gd name="T9" fmla="*/ 100 h 100"/>
                <a:gd name="T10" fmla="*/ 100 w 100"/>
                <a:gd name="T11" fmla="*/ 35 h 100"/>
                <a:gd name="T12" fmla="*/ 91 w 100"/>
                <a:gd name="T13" fmla="*/ 18 h 100"/>
              </a:gdLst>
              <a:cxnLst>
                <a:cxn ang="0">
                  <a:pos x="T0" y="T1"/>
                </a:cxn>
                <a:cxn ang="0">
                  <a:pos x="T2" y="T3"/>
                </a:cxn>
                <a:cxn ang="0">
                  <a:pos x="T4" y="T5"/>
                </a:cxn>
                <a:cxn ang="0">
                  <a:pos x="T6" y="T7"/>
                </a:cxn>
                <a:cxn ang="0">
                  <a:pos x="T8" y="T9"/>
                </a:cxn>
                <a:cxn ang="0">
                  <a:pos x="T10" y="T11"/>
                </a:cxn>
                <a:cxn ang="0">
                  <a:pos x="T12" y="T13"/>
                </a:cxn>
              </a:cxnLst>
              <a:rect l="0" t="0" r="r" b="b"/>
              <a:pathLst>
                <a:path w="100" h="100">
                  <a:moveTo>
                    <a:pt x="91" y="18"/>
                  </a:moveTo>
                  <a:cubicBezTo>
                    <a:pt x="88" y="24"/>
                    <a:pt x="85" y="30"/>
                    <a:pt x="85" y="38"/>
                  </a:cubicBezTo>
                  <a:cubicBezTo>
                    <a:pt x="46" y="0"/>
                    <a:pt x="46" y="0"/>
                    <a:pt x="46" y="0"/>
                  </a:cubicBezTo>
                  <a:cubicBezTo>
                    <a:pt x="18" y="23"/>
                    <a:pt x="0" y="59"/>
                    <a:pt x="0" y="100"/>
                  </a:cubicBezTo>
                  <a:cubicBezTo>
                    <a:pt x="87" y="100"/>
                    <a:pt x="87" y="100"/>
                    <a:pt x="87" y="100"/>
                  </a:cubicBezTo>
                  <a:cubicBezTo>
                    <a:pt x="100" y="35"/>
                    <a:pt x="100" y="35"/>
                    <a:pt x="100" y="35"/>
                  </a:cubicBezTo>
                  <a:lnTo>
                    <a:pt x="91" y="18"/>
                  </a:ln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0" name="Freeform 77"/>
            <p:cNvSpPr/>
            <p:nvPr/>
          </p:nvSpPr>
          <p:spPr bwMode="auto">
            <a:xfrm>
              <a:off x="6475413" y="4265612"/>
              <a:ext cx="123825" cy="93662"/>
            </a:xfrm>
            <a:custGeom>
              <a:gdLst>
                <a:gd name="T0" fmla="*/ 33 w 33"/>
                <a:gd name="T1" fmla="*/ 0 h 25"/>
                <a:gd name="T2" fmla="*/ 0 w 33"/>
                <a:gd name="T3" fmla="*/ 5 h 25"/>
                <a:gd name="T4" fmla="*/ 33 w 33"/>
                <a:gd name="T5" fmla="*/ 25 h 25"/>
                <a:gd name="T6" fmla="*/ 33 w 33"/>
                <a:gd name="T7" fmla="*/ 0 h 25"/>
              </a:gdLst>
              <a:cxnLst>
                <a:cxn ang="0">
                  <a:pos x="T0" y="T1"/>
                </a:cxn>
                <a:cxn ang="0">
                  <a:pos x="T2" y="T3"/>
                </a:cxn>
                <a:cxn ang="0">
                  <a:pos x="T4" y="T5"/>
                </a:cxn>
                <a:cxn ang="0">
                  <a:pos x="T6" y="T7"/>
                </a:cxn>
              </a:cxnLst>
              <a:rect l="0" t="0" r="r" b="b"/>
              <a:pathLst>
                <a:path w="33" h="25">
                  <a:moveTo>
                    <a:pt x="33" y="0"/>
                  </a:moveTo>
                  <a:cubicBezTo>
                    <a:pt x="22" y="0"/>
                    <a:pt x="11" y="1"/>
                    <a:pt x="0" y="5"/>
                  </a:cubicBezTo>
                  <a:cubicBezTo>
                    <a:pt x="33" y="25"/>
                    <a:pt x="33" y="25"/>
                    <a:pt x="33" y="25"/>
                  </a:cubicBez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1" name="Freeform 78"/>
            <p:cNvSpPr/>
            <p:nvPr/>
          </p:nvSpPr>
          <p:spPr bwMode="auto">
            <a:xfrm>
              <a:off x="6508750" y="4359275"/>
              <a:ext cx="90488" cy="368300"/>
            </a:xfrm>
            <a:custGeom>
              <a:gdLst>
                <a:gd name="T0" fmla="*/ 4 w 24"/>
                <a:gd name="T1" fmla="*/ 16 h 98"/>
                <a:gd name="T2" fmla="*/ 13 w 24"/>
                <a:gd name="T3" fmla="*/ 33 h 98"/>
                <a:gd name="T4" fmla="*/ 0 w 24"/>
                <a:gd name="T5" fmla="*/ 98 h 98"/>
                <a:gd name="T6" fmla="*/ 24 w 24"/>
                <a:gd name="T7" fmla="*/ 98 h 98"/>
                <a:gd name="T8" fmla="*/ 24 w 24"/>
                <a:gd name="T9" fmla="*/ 0 h 98"/>
                <a:gd name="T10" fmla="*/ 4 w 24"/>
                <a:gd name="T11" fmla="*/ 16 h 98"/>
              </a:gdLst>
              <a:cxnLst>
                <a:cxn ang="0">
                  <a:pos x="T0" y="T1"/>
                </a:cxn>
                <a:cxn ang="0">
                  <a:pos x="T2" y="T3"/>
                </a:cxn>
                <a:cxn ang="0">
                  <a:pos x="T4" y="T5"/>
                </a:cxn>
                <a:cxn ang="0">
                  <a:pos x="T6" y="T7"/>
                </a:cxn>
                <a:cxn ang="0">
                  <a:pos x="T8" y="T9"/>
                </a:cxn>
                <a:cxn ang="0">
                  <a:pos x="T10" y="T11"/>
                </a:cxn>
              </a:cxnLst>
              <a:rect l="0" t="0" r="r" b="b"/>
              <a:pathLst>
                <a:path w="24" h="98">
                  <a:moveTo>
                    <a:pt x="4" y="16"/>
                  </a:moveTo>
                  <a:cubicBezTo>
                    <a:pt x="13" y="33"/>
                    <a:pt x="13" y="33"/>
                    <a:pt x="13" y="33"/>
                  </a:cubicBezTo>
                  <a:cubicBezTo>
                    <a:pt x="0" y="98"/>
                    <a:pt x="0" y="98"/>
                    <a:pt x="0" y="98"/>
                  </a:cubicBezTo>
                  <a:cubicBezTo>
                    <a:pt x="24" y="98"/>
                    <a:pt x="24" y="98"/>
                    <a:pt x="24" y="98"/>
                  </a:cubicBezTo>
                  <a:cubicBezTo>
                    <a:pt x="24" y="0"/>
                    <a:pt x="24" y="0"/>
                    <a:pt x="24" y="0"/>
                  </a:cubicBezTo>
                  <a:cubicBezTo>
                    <a:pt x="24" y="0"/>
                    <a:pt x="12" y="4"/>
                    <a:pt x="4" y="1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2" name="Freeform 79"/>
            <p:cNvSpPr/>
            <p:nvPr/>
          </p:nvSpPr>
          <p:spPr bwMode="auto">
            <a:xfrm>
              <a:off x="6354763" y="4284662"/>
              <a:ext cx="244475" cy="209550"/>
            </a:xfrm>
            <a:custGeom>
              <a:gdLst>
                <a:gd name="T0" fmla="*/ 45 w 65"/>
                <a:gd name="T1" fmla="*/ 36 h 56"/>
                <a:gd name="T2" fmla="*/ 65 w 65"/>
                <a:gd name="T3" fmla="*/ 20 h 56"/>
                <a:gd name="T4" fmla="*/ 65 w 65"/>
                <a:gd name="T5" fmla="*/ 20 h 56"/>
                <a:gd name="T6" fmla="*/ 32 w 65"/>
                <a:gd name="T7" fmla="*/ 0 h 56"/>
                <a:gd name="T8" fmla="*/ 0 w 65"/>
                <a:gd name="T9" fmla="*/ 18 h 56"/>
                <a:gd name="T10" fmla="*/ 39 w 65"/>
                <a:gd name="T11" fmla="*/ 56 h 56"/>
                <a:gd name="T12" fmla="*/ 45 w 65"/>
                <a:gd name="T13" fmla="*/ 36 h 56"/>
              </a:gdLst>
              <a:cxnLst>
                <a:cxn ang="0">
                  <a:pos x="T0" y="T1"/>
                </a:cxn>
                <a:cxn ang="0">
                  <a:pos x="T2" y="T3"/>
                </a:cxn>
                <a:cxn ang="0">
                  <a:pos x="T4" y="T5"/>
                </a:cxn>
                <a:cxn ang="0">
                  <a:pos x="T6" y="T7"/>
                </a:cxn>
                <a:cxn ang="0">
                  <a:pos x="T8" y="T9"/>
                </a:cxn>
                <a:cxn ang="0">
                  <a:pos x="T10" y="T11"/>
                </a:cxn>
                <a:cxn ang="0">
                  <a:pos x="T12" y="T13"/>
                </a:cxn>
              </a:cxnLst>
              <a:rect l="0" t="0" r="r" b="b"/>
              <a:pathLst>
                <a:path w="65" h="56">
                  <a:moveTo>
                    <a:pt x="45" y="36"/>
                  </a:moveTo>
                  <a:cubicBezTo>
                    <a:pt x="53" y="24"/>
                    <a:pt x="65" y="20"/>
                    <a:pt x="65" y="20"/>
                  </a:cubicBezTo>
                  <a:cubicBezTo>
                    <a:pt x="65" y="20"/>
                    <a:pt x="65" y="20"/>
                    <a:pt x="65" y="20"/>
                  </a:cubicBezTo>
                  <a:cubicBezTo>
                    <a:pt x="32" y="0"/>
                    <a:pt x="32" y="0"/>
                    <a:pt x="32" y="0"/>
                  </a:cubicBezTo>
                  <a:cubicBezTo>
                    <a:pt x="21" y="4"/>
                    <a:pt x="10" y="10"/>
                    <a:pt x="0" y="18"/>
                  </a:cubicBezTo>
                  <a:cubicBezTo>
                    <a:pt x="39" y="56"/>
                    <a:pt x="39" y="56"/>
                    <a:pt x="39" y="56"/>
                  </a:cubicBezTo>
                  <a:cubicBezTo>
                    <a:pt x="39" y="48"/>
                    <a:pt x="42" y="42"/>
                    <a:pt x="45" y="36"/>
                  </a:cubicBezTo>
                  <a:close/>
                </a:path>
              </a:pathLst>
            </a:custGeom>
            <a:solidFill>
              <a:srgbClr val="AFC0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3" name="Freeform 80"/>
            <p:cNvSpPr/>
            <p:nvPr/>
          </p:nvSpPr>
          <p:spPr bwMode="auto">
            <a:xfrm>
              <a:off x="6272213" y="3683000"/>
              <a:ext cx="327025" cy="511175"/>
            </a:xfrm>
            <a:custGeom>
              <a:gdLst>
                <a:gd name="T0" fmla="*/ 87 w 87"/>
                <a:gd name="T1" fmla="*/ 84 h 136"/>
                <a:gd name="T2" fmla="*/ 87 w 87"/>
                <a:gd name="T3" fmla="*/ 35 h 136"/>
                <a:gd name="T4" fmla="*/ 58 w 87"/>
                <a:gd name="T5" fmla="*/ 0 h 136"/>
                <a:gd name="T6" fmla="*/ 1 w 87"/>
                <a:gd name="T7" fmla="*/ 55 h 136"/>
                <a:gd name="T8" fmla="*/ 0 w 87"/>
                <a:gd name="T9" fmla="*/ 67 h 136"/>
                <a:gd name="T10" fmla="*/ 34 w 87"/>
                <a:gd name="T11" fmla="*/ 136 h 136"/>
                <a:gd name="T12" fmla="*/ 87 w 87"/>
                <a:gd name="T13" fmla="*/ 84 h 136"/>
              </a:gdLst>
              <a:cxnLst>
                <a:cxn ang="0">
                  <a:pos x="T0" y="T1"/>
                </a:cxn>
                <a:cxn ang="0">
                  <a:pos x="T2" y="T3"/>
                </a:cxn>
                <a:cxn ang="0">
                  <a:pos x="T4" y="T5"/>
                </a:cxn>
                <a:cxn ang="0">
                  <a:pos x="T6" y="T7"/>
                </a:cxn>
                <a:cxn ang="0">
                  <a:pos x="T8" y="T9"/>
                </a:cxn>
                <a:cxn ang="0">
                  <a:pos x="T10" y="T11"/>
                </a:cxn>
                <a:cxn ang="0">
                  <a:pos x="T12" y="T13"/>
                </a:cxn>
              </a:cxnLst>
              <a:rect l="0" t="0" r="r" b="b"/>
              <a:pathLst>
                <a:path w="87" h="136">
                  <a:moveTo>
                    <a:pt x="87" y="84"/>
                  </a:moveTo>
                  <a:cubicBezTo>
                    <a:pt x="87" y="35"/>
                    <a:pt x="87" y="35"/>
                    <a:pt x="87" y="35"/>
                  </a:cubicBezTo>
                  <a:cubicBezTo>
                    <a:pt x="75" y="26"/>
                    <a:pt x="65" y="14"/>
                    <a:pt x="58" y="0"/>
                  </a:cubicBezTo>
                  <a:cubicBezTo>
                    <a:pt x="54" y="29"/>
                    <a:pt x="30" y="52"/>
                    <a:pt x="1" y="55"/>
                  </a:cubicBezTo>
                  <a:cubicBezTo>
                    <a:pt x="0" y="59"/>
                    <a:pt x="0" y="63"/>
                    <a:pt x="0" y="67"/>
                  </a:cubicBezTo>
                  <a:cubicBezTo>
                    <a:pt x="0" y="95"/>
                    <a:pt x="13" y="120"/>
                    <a:pt x="34" y="136"/>
                  </a:cubicBezTo>
                  <a:cubicBezTo>
                    <a:pt x="40" y="106"/>
                    <a:pt x="62" y="84"/>
                    <a:pt x="87"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4" name="Freeform 81"/>
            <p:cNvSpPr/>
            <p:nvPr/>
          </p:nvSpPr>
          <p:spPr bwMode="auto">
            <a:xfrm>
              <a:off x="6399213" y="3998912"/>
              <a:ext cx="200025" cy="261937"/>
            </a:xfrm>
            <a:custGeom>
              <a:gdLst>
                <a:gd name="T0" fmla="*/ 30 w 53"/>
                <a:gd name="T1" fmla="*/ 32 h 70"/>
                <a:gd name="T2" fmla="*/ 53 w 53"/>
                <a:gd name="T3" fmla="*/ 32 h 70"/>
                <a:gd name="T4" fmla="*/ 53 w 53"/>
                <a:gd name="T5" fmla="*/ 0 h 70"/>
                <a:gd name="T6" fmla="*/ 0 w 53"/>
                <a:gd name="T7" fmla="*/ 52 h 70"/>
                <a:gd name="T8" fmla="*/ 53 w 53"/>
                <a:gd name="T9" fmla="*/ 70 h 70"/>
                <a:gd name="T10" fmla="*/ 53 w 53"/>
                <a:gd name="T11" fmla="*/ 55 h 70"/>
                <a:gd name="T12" fmla="*/ 30 w 53"/>
                <a:gd name="T13" fmla="*/ 32 h 70"/>
              </a:gdLst>
              <a:cxnLst>
                <a:cxn ang="0">
                  <a:pos x="T0" y="T1"/>
                </a:cxn>
                <a:cxn ang="0">
                  <a:pos x="T2" y="T3"/>
                </a:cxn>
                <a:cxn ang="0">
                  <a:pos x="T4" y="T5"/>
                </a:cxn>
                <a:cxn ang="0">
                  <a:pos x="T6" y="T7"/>
                </a:cxn>
                <a:cxn ang="0">
                  <a:pos x="T8" y="T9"/>
                </a:cxn>
                <a:cxn ang="0">
                  <a:pos x="T10" y="T11"/>
                </a:cxn>
                <a:cxn ang="0">
                  <a:pos x="T12" y="T13"/>
                </a:cxn>
              </a:cxnLst>
              <a:rect l="0" t="0" r="r" b="b"/>
              <a:pathLst>
                <a:path w="52" h="70">
                  <a:moveTo>
                    <a:pt x="30" y="32"/>
                  </a:moveTo>
                  <a:cubicBezTo>
                    <a:pt x="53" y="32"/>
                    <a:pt x="53" y="32"/>
                    <a:pt x="53" y="32"/>
                  </a:cubicBezTo>
                  <a:cubicBezTo>
                    <a:pt x="53" y="0"/>
                    <a:pt x="53" y="0"/>
                    <a:pt x="53" y="0"/>
                  </a:cubicBezTo>
                  <a:cubicBezTo>
                    <a:pt x="28" y="0"/>
                    <a:pt x="6" y="22"/>
                    <a:pt x="0" y="52"/>
                  </a:cubicBezTo>
                  <a:cubicBezTo>
                    <a:pt x="14" y="63"/>
                    <a:pt x="33" y="70"/>
                    <a:pt x="53" y="70"/>
                  </a:cubicBezTo>
                  <a:cubicBezTo>
                    <a:pt x="53" y="55"/>
                    <a:pt x="53" y="55"/>
                    <a:pt x="53" y="55"/>
                  </a:cubicBezTo>
                  <a:cubicBezTo>
                    <a:pt x="41" y="55"/>
                    <a:pt x="30" y="45"/>
                    <a:pt x="30" y="32"/>
                  </a:cubicBezTo>
                  <a:close/>
                </a:path>
              </a:pathLst>
            </a:cu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5" name="Freeform 82"/>
            <p:cNvSpPr/>
            <p:nvPr/>
          </p:nvSpPr>
          <p:spPr bwMode="auto">
            <a:xfrm>
              <a:off x="6275388" y="3606800"/>
              <a:ext cx="323850" cy="282575"/>
            </a:xfrm>
            <a:custGeom>
              <a:gdLst>
                <a:gd name="T0" fmla="*/ 57 w 86"/>
                <a:gd name="T1" fmla="*/ 20 h 75"/>
                <a:gd name="T2" fmla="*/ 86 w 86"/>
                <a:gd name="T3" fmla="*/ 55 h 75"/>
                <a:gd name="T4" fmla="*/ 86 w 86"/>
                <a:gd name="T5" fmla="*/ 0 h 75"/>
                <a:gd name="T6" fmla="*/ 0 w 86"/>
                <a:gd name="T7" fmla="*/ 75 h 75"/>
                <a:gd name="T8" fmla="*/ 57 w 86"/>
                <a:gd name="T9" fmla="*/ 20 h 75"/>
              </a:gdLst>
              <a:cxnLst>
                <a:cxn ang="0">
                  <a:pos x="T0" y="T1"/>
                </a:cxn>
                <a:cxn ang="0">
                  <a:pos x="T2" y="T3"/>
                </a:cxn>
                <a:cxn ang="0">
                  <a:pos x="T4" y="T5"/>
                </a:cxn>
                <a:cxn ang="0">
                  <a:pos x="T6" y="T7"/>
                </a:cxn>
                <a:cxn ang="0">
                  <a:pos x="T8" y="T9"/>
                </a:cxn>
              </a:cxnLst>
              <a:rect l="0" t="0" r="r" b="b"/>
              <a:pathLst>
                <a:path w="86" h="75">
                  <a:moveTo>
                    <a:pt x="57" y="20"/>
                  </a:moveTo>
                  <a:cubicBezTo>
                    <a:pt x="64" y="34"/>
                    <a:pt x="74" y="46"/>
                    <a:pt x="86" y="55"/>
                  </a:cubicBezTo>
                  <a:cubicBezTo>
                    <a:pt x="86" y="0"/>
                    <a:pt x="86" y="0"/>
                    <a:pt x="86" y="0"/>
                  </a:cubicBezTo>
                  <a:cubicBezTo>
                    <a:pt x="42" y="0"/>
                    <a:pt x="6" y="32"/>
                    <a:pt x="0" y="75"/>
                  </a:cubicBezTo>
                  <a:cubicBezTo>
                    <a:pt x="29" y="72"/>
                    <a:pt x="53" y="49"/>
                    <a:pt x="57" y="20"/>
                  </a:cubicBezTo>
                  <a:close/>
                </a:path>
              </a:pathLst>
            </a:cu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6" name="Freeform 83"/>
            <p:cNvSpPr/>
            <p:nvPr/>
          </p:nvSpPr>
          <p:spPr bwMode="auto">
            <a:xfrm>
              <a:off x="6511925" y="4117975"/>
              <a:ext cx="87313" cy="87312"/>
            </a:xfrm>
            <a:custGeom>
              <a:gdLst>
                <a:gd name="T0" fmla="*/ 23 w 23"/>
                <a:gd name="T1" fmla="*/ 23 h 23"/>
                <a:gd name="T2" fmla="*/ 23 w 23"/>
                <a:gd name="T3" fmla="*/ 0 h 23"/>
                <a:gd name="T4" fmla="*/ 0 w 23"/>
                <a:gd name="T5" fmla="*/ 0 h 23"/>
                <a:gd name="T6" fmla="*/ 23 w 23"/>
                <a:gd name="T7" fmla="*/ 23 h 23"/>
              </a:gdLst>
              <a:cxnLst>
                <a:cxn ang="0">
                  <a:pos x="T0" y="T1"/>
                </a:cxn>
                <a:cxn ang="0">
                  <a:pos x="T2" y="T3"/>
                </a:cxn>
                <a:cxn ang="0">
                  <a:pos x="T4" y="T5"/>
                </a:cxn>
                <a:cxn ang="0">
                  <a:pos x="T6" y="T7"/>
                </a:cxn>
              </a:cxnLst>
              <a:rect l="0" t="0" r="r" b="b"/>
              <a:pathLst>
                <a:path w="23" h="23">
                  <a:moveTo>
                    <a:pt x="23" y="23"/>
                  </a:moveTo>
                  <a:cubicBezTo>
                    <a:pt x="23" y="0"/>
                    <a:pt x="23" y="0"/>
                    <a:pt x="23" y="0"/>
                  </a:cubicBezTo>
                  <a:cubicBezTo>
                    <a:pt x="0" y="0"/>
                    <a:pt x="0" y="0"/>
                    <a:pt x="0" y="0"/>
                  </a:cubicBezTo>
                  <a:cubicBezTo>
                    <a:pt x="0" y="13"/>
                    <a:pt x="11" y="23"/>
                    <a:pt x="23"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7" name="Freeform 84"/>
            <p:cNvSpPr/>
            <p:nvPr/>
          </p:nvSpPr>
          <p:spPr bwMode="auto">
            <a:xfrm>
              <a:off x="6599238" y="4265612"/>
              <a:ext cx="123825" cy="93662"/>
            </a:xfrm>
            <a:custGeom>
              <a:gdLst>
                <a:gd name="T0" fmla="*/ 0 w 33"/>
                <a:gd name="T1" fmla="*/ 25 h 25"/>
                <a:gd name="T2" fmla="*/ 33 w 33"/>
                <a:gd name="T3" fmla="*/ 5 h 25"/>
                <a:gd name="T4" fmla="*/ 0 w 33"/>
                <a:gd name="T5" fmla="*/ 0 h 25"/>
                <a:gd name="T6" fmla="*/ 0 w 33"/>
                <a:gd name="T7" fmla="*/ 0 h 25"/>
                <a:gd name="T8" fmla="*/ 0 w 33"/>
                <a:gd name="T9" fmla="*/ 25 h 25"/>
              </a:gdLst>
              <a:cxnLst>
                <a:cxn ang="0">
                  <a:pos x="T0" y="T1"/>
                </a:cxn>
                <a:cxn ang="0">
                  <a:pos x="T2" y="T3"/>
                </a:cxn>
                <a:cxn ang="0">
                  <a:pos x="T4" y="T5"/>
                </a:cxn>
                <a:cxn ang="0">
                  <a:pos x="T6" y="T7"/>
                </a:cxn>
                <a:cxn ang="0">
                  <a:pos x="T8" y="T9"/>
                </a:cxn>
              </a:cxnLst>
              <a:rect l="0" t="0" r="r" b="b"/>
              <a:pathLst>
                <a:path w="33" h="25">
                  <a:moveTo>
                    <a:pt x="0" y="25"/>
                  </a:moveTo>
                  <a:cubicBezTo>
                    <a:pt x="33" y="5"/>
                    <a:pt x="33" y="5"/>
                    <a:pt x="33" y="5"/>
                  </a:cubicBezTo>
                  <a:cubicBezTo>
                    <a:pt x="23" y="1"/>
                    <a:pt x="12" y="0"/>
                    <a:pt x="0" y="0"/>
                  </a:cubicBezTo>
                  <a:cubicBezTo>
                    <a:pt x="0" y="0"/>
                    <a:pt x="0" y="0"/>
                    <a:pt x="0" y="0"/>
                  </a:cubicBezTo>
                  <a:cubicBezTo>
                    <a:pt x="0" y="25"/>
                    <a:pt x="0" y="25"/>
                    <a:pt x="0" y="25"/>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8" name="Freeform 85"/>
            <p:cNvSpPr/>
            <p:nvPr/>
          </p:nvSpPr>
          <p:spPr bwMode="auto">
            <a:xfrm>
              <a:off x="6643688" y="4351337"/>
              <a:ext cx="371475" cy="376237"/>
            </a:xfrm>
            <a:custGeom>
              <a:gdLst>
                <a:gd name="T0" fmla="*/ 54 w 99"/>
                <a:gd name="T1" fmla="*/ 0 h 100"/>
                <a:gd name="T2" fmla="*/ 15 w 99"/>
                <a:gd name="T3" fmla="*/ 38 h 100"/>
                <a:gd name="T4" fmla="*/ 8 w 99"/>
                <a:gd name="T5" fmla="*/ 18 h 100"/>
                <a:gd name="T6" fmla="*/ 0 w 99"/>
                <a:gd name="T7" fmla="*/ 35 h 100"/>
                <a:gd name="T8" fmla="*/ 13 w 99"/>
                <a:gd name="T9" fmla="*/ 100 h 100"/>
                <a:gd name="T10" fmla="*/ 99 w 99"/>
                <a:gd name="T11" fmla="*/ 100 h 100"/>
                <a:gd name="T12" fmla="*/ 54 w 99"/>
                <a:gd name="T13" fmla="*/ 0 h 100"/>
              </a:gdLst>
              <a:cxnLst>
                <a:cxn ang="0">
                  <a:pos x="T0" y="T1"/>
                </a:cxn>
                <a:cxn ang="0">
                  <a:pos x="T2" y="T3"/>
                </a:cxn>
                <a:cxn ang="0">
                  <a:pos x="T4" y="T5"/>
                </a:cxn>
                <a:cxn ang="0">
                  <a:pos x="T6" y="T7"/>
                </a:cxn>
                <a:cxn ang="0">
                  <a:pos x="T8" y="T9"/>
                </a:cxn>
                <a:cxn ang="0">
                  <a:pos x="T10" y="T11"/>
                </a:cxn>
                <a:cxn ang="0">
                  <a:pos x="T12" y="T13"/>
                </a:cxn>
              </a:cxnLst>
              <a:rect l="0" t="0" r="r" b="b"/>
              <a:pathLst>
                <a:path w="99" h="100">
                  <a:moveTo>
                    <a:pt x="54" y="0"/>
                  </a:moveTo>
                  <a:cubicBezTo>
                    <a:pt x="15" y="38"/>
                    <a:pt x="15" y="38"/>
                    <a:pt x="15" y="38"/>
                  </a:cubicBezTo>
                  <a:cubicBezTo>
                    <a:pt x="14" y="30"/>
                    <a:pt x="12" y="24"/>
                    <a:pt x="8" y="18"/>
                  </a:cubicBezTo>
                  <a:cubicBezTo>
                    <a:pt x="0" y="35"/>
                    <a:pt x="0" y="35"/>
                    <a:pt x="0" y="35"/>
                  </a:cubicBezTo>
                  <a:cubicBezTo>
                    <a:pt x="13" y="100"/>
                    <a:pt x="13" y="100"/>
                    <a:pt x="13" y="100"/>
                  </a:cubicBezTo>
                  <a:cubicBezTo>
                    <a:pt x="99" y="100"/>
                    <a:pt x="99" y="100"/>
                    <a:pt x="99" y="100"/>
                  </a:cubicBezTo>
                  <a:cubicBezTo>
                    <a:pt x="99" y="59"/>
                    <a:pt x="81" y="23"/>
                    <a:pt x="54" y="0"/>
                  </a:cubicBezTo>
                  <a:close/>
                </a:path>
              </a:pathLst>
            </a:custGeom>
            <a:solidFill>
              <a:srgbClr val="00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9" name="Freeform 86"/>
            <p:cNvSpPr/>
            <p:nvPr/>
          </p:nvSpPr>
          <p:spPr bwMode="auto">
            <a:xfrm>
              <a:off x="6599238" y="4359275"/>
              <a:ext cx="93663" cy="368300"/>
            </a:xfrm>
            <a:custGeom>
              <a:gdLst>
                <a:gd name="T0" fmla="*/ 20 w 25"/>
                <a:gd name="T1" fmla="*/ 16 h 98"/>
                <a:gd name="T2" fmla="*/ 0 w 25"/>
                <a:gd name="T3" fmla="*/ 0 h 98"/>
                <a:gd name="T4" fmla="*/ 0 w 25"/>
                <a:gd name="T5" fmla="*/ 0 h 98"/>
                <a:gd name="T6" fmla="*/ 0 w 25"/>
                <a:gd name="T7" fmla="*/ 98 h 98"/>
                <a:gd name="T8" fmla="*/ 25 w 25"/>
                <a:gd name="T9" fmla="*/ 98 h 98"/>
                <a:gd name="T10" fmla="*/ 12 w 25"/>
                <a:gd name="T11" fmla="*/ 33 h 98"/>
                <a:gd name="T12" fmla="*/ 20 w 25"/>
                <a:gd name="T13" fmla="*/ 16 h 98"/>
              </a:gdLst>
              <a:cxnLst>
                <a:cxn ang="0">
                  <a:pos x="T0" y="T1"/>
                </a:cxn>
                <a:cxn ang="0">
                  <a:pos x="T2" y="T3"/>
                </a:cxn>
                <a:cxn ang="0">
                  <a:pos x="T4" y="T5"/>
                </a:cxn>
                <a:cxn ang="0">
                  <a:pos x="T6" y="T7"/>
                </a:cxn>
                <a:cxn ang="0">
                  <a:pos x="T8" y="T9"/>
                </a:cxn>
                <a:cxn ang="0">
                  <a:pos x="T10" y="T11"/>
                </a:cxn>
                <a:cxn ang="0">
                  <a:pos x="T12" y="T13"/>
                </a:cxn>
              </a:cxnLst>
              <a:rect l="0" t="0" r="r" b="b"/>
              <a:pathLst>
                <a:path w="25" h="98">
                  <a:moveTo>
                    <a:pt x="20" y="16"/>
                  </a:moveTo>
                  <a:cubicBezTo>
                    <a:pt x="12" y="4"/>
                    <a:pt x="0" y="0"/>
                    <a:pt x="0" y="0"/>
                  </a:cubicBezTo>
                  <a:cubicBezTo>
                    <a:pt x="0" y="0"/>
                    <a:pt x="0" y="0"/>
                    <a:pt x="0" y="0"/>
                  </a:cubicBezTo>
                  <a:cubicBezTo>
                    <a:pt x="0" y="98"/>
                    <a:pt x="0" y="98"/>
                    <a:pt x="0" y="98"/>
                  </a:cubicBezTo>
                  <a:cubicBezTo>
                    <a:pt x="25" y="98"/>
                    <a:pt x="25" y="98"/>
                    <a:pt x="25" y="98"/>
                  </a:cubicBezTo>
                  <a:cubicBezTo>
                    <a:pt x="12" y="33"/>
                    <a:pt x="12" y="33"/>
                    <a:pt x="12" y="33"/>
                  </a:cubicBezTo>
                  <a:lnTo>
                    <a:pt x="20" y="16"/>
                  </a:ln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0" name="Rectangle 87"/>
            <p:cNvSpPr>
              <a:spLocks noChangeArrowheads="1"/>
            </p:cNvSpPr>
            <p:nvPr/>
          </p:nvSpPr>
          <p:spPr bwMode="auto">
            <a:xfrm>
              <a:off x="6599238" y="43592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01" name="Freeform 88"/>
            <p:cNvSpPr/>
            <p:nvPr/>
          </p:nvSpPr>
          <p:spPr bwMode="auto">
            <a:xfrm>
              <a:off x="6599238" y="4284662"/>
              <a:ext cx="247650" cy="209550"/>
            </a:xfrm>
            <a:custGeom>
              <a:gdLst>
                <a:gd name="T0" fmla="*/ 20 w 66"/>
                <a:gd name="T1" fmla="*/ 36 h 56"/>
                <a:gd name="T2" fmla="*/ 27 w 66"/>
                <a:gd name="T3" fmla="*/ 56 h 56"/>
                <a:gd name="T4" fmla="*/ 66 w 66"/>
                <a:gd name="T5" fmla="*/ 18 h 56"/>
                <a:gd name="T6" fmla="*/ 33 w 66"/>
                <a:gd name="T7" fmla="*/ 0 h 56"/>
                <a:gd name="T8" fmla="*/ 0 w 66"/>
                <a:gd name="T9" fmla="*/ 20 h 56"/>
                <a:gd name="T10" fmla="*/ 20 w 66"/>
                <a:gd name="T11" fmla="*/ 36 h 56"/>
              </a:gdLst>
              <a:cxnLst>
                <a:cxn ang="0">
                  <a:pos x="T0" y="T1"/>
                </a:cxn>
                <a:cxn ang="0">
                  <a:pos x="T2" y="T3"/>
                </a:cxn>
                <a:cxn ang="0">
                  <a:pos x="T4" y="T5"/>
                </a:cxn>
                <a:cxn ang="0">
                  <a:pos x="T6" y="T7"/>
                </a:cxn>
                <a:cxn ang="0">
                  <a:pos x="T8" y="T9"/>
                </a:cxn>
                <a:cxn ang="0">
                  <a:pos x="T10" y="T11"/>
                </a:cxn>
              </a:cxnLst>
              <a:rect l="0" t="0" r="r" b="b"/>
              <a:pathLst>
                <a:path w="66" h="56">
                  <a:moveTo>
                    <a:pt x="20" y="36"/>
                  </a:moveTo>
                  <a:cubicBezTo>
                    <a:pt x="24" y="42"/>
                    <a:pt x="26" y="48"/>
                    <a:pt x="27" y="56"/>
                  </a:cubicBezTo>
                  <a:cubicBezTo>
                    <a:pt x="66" y="18"/>
                    <a:pt x="66" y="18"/>
                    <a:pt x="66" y="18"/>
                  </a:cubicBezTo>
                  <a:cubicBezTo>
                    <a:pt x="56" y="10"/>
                    <a:pt x="45" y="4"/>
                    <a:pt x="33" y="0"/>
                  </a:cubicBezTo>
                  <a:cubicBezTo>
                    <a:pt x="0" y="20"/>
                    <a:pt x="0" y="20"/>
                    <a:pt x="0" y="20"/>
                  </a:cubicBezTo>
                  <a:cubicBezTo>
                    <a:pt x="0" y="20"/>
                    <a:pt x="12" y="24"/>
                    <a:pt x="20" y="36"/>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2" name="Freeform 89"/>
            <p:cNvSpPr/>
            <p:nvPr/>
          </p:nvSpPr>
          <p:spPr bwMode="auto">
            <a:xfrm>
              <a:off x="6599238" y="3814762"/>
              <a:ext cx="330200" cy="379412"/>
            </a:xfrm>
            <a:custGeom>
              <a:gdLst>
                <a:gd name="T0" fmla="*/ 0 w 88"/>
                <a:gd name="T1" fmla="*/ 0 h 101"/>
                <a:gd name="T2" fmla="*/ 0 w 88"/>
                <a:gd name="T3" fmla="*/ 49 h 101"/>
                <a:gd name="T4" fmla="*/ 54 w 88"/>
                <a:gd name="T5" fmla="*/ 101 h 101"/>
                <a:gd name="T6" fmla="*/ 88 w 88"/>
                <a:gd name="T7" fmla="*/ 32 h 101"/>
                <a:gd name="T8" fmla="*/ 86 w 88"/>
                <a:gd name="T9" fmla="*/ 15 h 101"/>
                <a:gd name="T10" fmla="*/ 58 w 88"/>
                <a:gd name="T11" fmla="*/ 19 h 101"/>
                <a:gd name="T12" fmla="*/ 0 w 88"/>
                <a:gd name="T13" fmla="*/ 0 h 101"/>
              </a:gdLst>
              <a:cxnLst>
                <a:cxn ang="0">
                  <a:pos x="T0" y="T1"/>
                </a:cxn>
                <a:cxn ang="0">
                  <a:pos x="T2" y="T3"/>
                </a:cxn>
                <a:cxn ang="0">
                  <a:pos x="T4" y="T5"/>
                </a:cxn>
                <a:cxn ang="0">
                  <a:pos x="T6" y="T7"/>
                </a:cxn>
                <a:cxn ang="0">
                  <a:pos x="T8" y="T9"/>
                </a:cxn>
                <a:cxn ang="0">
                  <a:pos x="T10" y="T11"/>
                </a:cxn>
                <a:cxn ang="0">
                  <a:pos x="T12" y="T13"/>
                </a:cxn>
              </a:cxnLst>
              <a:rect l="0" t="0" r="r" b="b"/>
              <a:pathLst>
                <a:path w="88" h="100">
                  <a:moveTo>
                    <a:pt x="0" y="0"/>
                  </a:moveTo>
                  <a:cubicBezTo>
                    <a:pt x="0" y="49"/>
                    <a:pt x="0" y="49"/>
                    <a:pt x="0" y="49"/>
                  </a:cubicBezTo>
                  <a:cubicBezTo>
                    <a:pt x="26" y="49"/>
                    <a:pt x="47" y="71"/>
                    <a:pt x="54" y="101"/>
                  </a:cubicBezTo>
                  <a:cubicBezTo>
                    <a:pt x="74" y="85"/>
                    <a:pt x="88" y="60"/>
                    <a:pt x="88" y="32"/>
                  </a:cubicBezTo>
                  <a:cubicBezTo>
                    <a:pt x="88" y="26"/>
                    <a:pt x="87" y="21"/>
                    <a:pt x="86" y="15"/>
                  </a:cubicBezTo>
                  <a:cubicBezTo>
                    <a:pt x="77" y="18"/>
                    <a:pt x="68" y="19"/>
                    <a:pt x="58" y="19"/>
                  </a:cubicBezTo>
                  <a:cubicBezTo>
                    <a:pt x="36" y="19"/>
                    <a:pt x="16" y="12"/>
                    <a:pt x="0"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3" name="Freeform 90"/>
            <p:cNvSpPr/>
            <p:nvPr/>
          </p:nvSpPr>
          <p:spPr bwMode="auto">
            <a:xfrm>
              <a:off x="6599238" y="3998912"/>
              <a:ext cx="201613" cy="261937"/>
            </a:xfrm>
            <a:custGeom>
              <a:gdLst>
                <a:gd name="T0" fmla="*/ 0 w 54"/>
                <a:gd name="T1" fmla="*/ 0 h 70"/>
                <a:gd name="T2" fmla="*/ 0 w 54"/>
                <a:gd name="T3" fmla="*/ 32 h 70"/>
                <a:gd name="T4" fmla="*/ 23 w 54"/>
                <a:gd name="T5" fmla="*/ 32 h 70"/>
                <a:gd name="T6" fmla="*/ 0 w 54"/>
                <a:gd name="T7" fmla="*/ 55 h 70"/>
                <a:gd name="T8" fmla="*/ 0 w 54"/>
                <a:gd name="T9" fmla="*/ 70 h 70"/>
                <a:gd name="T10" fmla="*/ 54 w 54"/>
                <a:gd name="T11" fmla="*/ 52 h 70"/>
                <a:gd name="T12" fmla="*/ 0 w 54"/>
                <a:gd name="T13" fmla="*/ 0 h 70"/>
              </a:gdLst>
              <a:cxnLst>
                <a:cxn ang="0">
                  <a:pos x="T0" y="T1"/>
                </a:cxn>
                <a:cxn ang="0">
                  <a:pos x="T2" y="T3"/>
                </a:cxn>
                <a:cxn ang="0">
                  <a:pos x="T4" y="T5"/>
                </a:cxn>
                <a:cxn ang="0">
                  <a:pos x="T6" y="T7"/>
                </a:cxn>
                <a:cxn ang="0">
                  <a:pos x="T8" y="T9"/>
                </a:cxn>
                <a:cxn ang="0">
                  <a:pos x="T10" y="T11"/>
                </a:cxn>
                <a:cxn ang="0">
                  <a:pos x="T12" y="T13"/>
                </a:cxn>
              </a:cxnLst>
              <a:rect l="0" t="0" r="r" b="b"/>
              <a:pathLst>
                <a:path w="54" h="70">
                  <a:moveTo>
                    <a:pt x="0" y="0"/>
                  </a:moveTo>
                  <a:cubicBezTo>
                    <a:pt x="0" y="32"/>
                    <a:pt x="0" y="32"/>
                    <a:pt x="0" y="32"/>
                  </a:cubicBezTo>
                  <a:cubicBezTo>
                    <a:pt x="23" y="32"/>
                    <a:pt x="23" y="32"/>
                    <a:pt x="23" y="32"/>
                  </a:cubicBezTo>
                  <a:cubicBezTo>
                    <a:pt x="23" y="45"/>
                    <a:pt x="13" y="55"/>
                    <a:pt x="0" y="55"/>
                  </a:cubicBezTo>
                  <a:cubicBezTo>
                    <a:pt x="0" y="70"/>
                    <a:pt x="0" y="70"/>
                    <a:pt x="0" y="70"/>
                  </a:cubicBezTo>
                  <a:cubicBezTo>
                    <a:pt x="21" y="70"/>
                    <a:pt x="39" y="63"/>
                    <a:pt x="54" y="52"/>
                  </a:cubicBezTo>
                  <a:cubicBezTo>
                    <a:pt x="47" y="22"/>
                    <a:pt x="26" y="0"/>
                    <a:pt x="0" y="0"/>
                  </a:cubicBezTo>
                  <a:close/>
                </a:path>
              </a:pathLst>
            </a:custGeom>
            <a:solidFill>
              <a:srgbClr val="FFA0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4" name="Freeform 91"/>
            <p:cNvSpPr/>
            <p:nvPr/>
          </p:nvSpPr>
          <p:spPr bwMode="auto">
            <a:xfrm>
              <a:off x="6599238" y="3606800"/>
              <a:ext cx="322263" cy="279400"/>
            </a:xfrm>
            <a:custGeom>
              <a:gdLst>
                <a:gd name="T0" fmla="*/ 58 w 86"/>
                <a:gd name="T1" fmla="*/ 74 h 74"/>
                <a:gd name="T2" fmla="*/ 86 w 86"/>
                <a:gd name="T3" fmla="*/ 70 h 74"/>
                <a:gd name="T4" fmla="*/ 0 w 86"/>
                <a:gd name="T5" fmla="*/ 0 h 74"/>
                <a:gd name="T6" fmla="*/ 0 w 86"/>
                <a:gd name="T7" fmla="*/ 55 h 74"/>
                <a:gd name="T8" fmla="*/ 58 w 86"/>
                <a:gd name="T9" fmla="*/ 74 h 74"/>
              </a:gdLst>
              <a:cxnLst>
                <a:cxn ang="0">
                  <a:pos x="T0" y="T1"/>
                </a:cxn>
                <a:cxn ang="0">
                  <a:pos x="T2" y="T3"/>
                </a:cxn>
                <a:cxn ang="0">
                  <a:pos x="T4" y="T5"/>
                </a:cxn>
                <a:cxn ang="0">
                  <a:pos x="T6" y="T7"/>
                </a:cxn>
                <a:cxn ang="0">
                  <a:pos x="T8" y="T9"/>
                </a:cxn>
              </a:cxnLst>
              <a:rect l="0" t="0" r="r" b="b"/>
              <a:pathLst>
                <a:path w="86" h="74">
                  <a:moveTo>
                    <a:pt x="58" y="74"/>
                  </a:moveTo>
                  <a:cubicBezTo>
                    <a:pt x="68" y="74"/>
                    <a:pt x="77" y="73"/>
                    <a:pt x="86" y="70"/>
                  </a:cubicBezTo>
                  <a:cubicBezTo>
                    <a:pt x="78" y="30"/>
                    <a:pt x="43" y="0"/>
                    <a:pt x="0" y="0"/>
                  </a:cubicBezTo>
                  <a:cubicBezTo>
                    <a:pt x="0" y="55"/>
                    <a:pt x="0" y="55"/>
                    <a:pt x="0" y="55"/>
                  </a:cubicBezTo>
                  <a:cubicBezTo>
                    <a:pt x="16" y="67"/>
                    <a:pt x="36" y="74"/>
                    <a:pt x="58" y="74"/>
                  </a:cubicBezTo>
                  <a:close/>
                </a:path>
              </a:pathLst>
            </a:custGeom>
            <a:solidFill>
              <a:srgbClr val="FFA0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5" name="Freeform 92"/>
            <p:cNvSpPr/>
            <p:nvPr/>
          </p:nvSpPr>
          <p:spPr bwMode="auto">
            <a:xfrm>
              <a:off x="6599238" y="4117975"/>
              <a:ext cx="85725" cy="87312"/>
            </a:xfrm>
            <a:custGeom>
              <a:gdLst>
                <a:gd name="T0" fmla="*/ 23 w 23"/>
                <a:gd name="T1" fmla="*/ 0 h 23"/>
                <a:gd name="T2" fmla="*/ 0 w 23"/>
                <a:gd name="T3" fmla="*/ 0 h 23"/>
                <a:gd name="T4" fmla="*/ 0 w 23"/>
                <a:gd name="T5" fmla="*/ 23 h 23"/>
                <a:gd name="T6" fmla="*/ 23 w 23"/>
                <a:gd name="T7" fmla="*/ 0 h 23"/>
              </a:gdLst>
              <a:cxnLst>
                <a:cxn ang="0">
                  <a:pos x="T0" y="T1"/>
                </a:cxn>
                <a:cxn ang="0">
                  <a:pos x="T2" y="T3"/>
                </a:cxn>
                <a:cxn ang="0">
                  <a:pos x="T4" y="T5"/>
                </a:cxn>
                <a:cxn ang="0">
                  <a:pos x="T6" y="T7"/>
                </a:cxn>
              </a:cxnLst>
              <a:rect l="0" t="0" r="r" b="b"/>
              <a:pathLst>
                <a:path w="23" h="23">
                  <a:moveTo>
                    <a:pt x="23" y="0"/>
                  </a:moveTo>
                  <a:cubicBezTo>
                    <a:pt x="0" y="0"/>
                    <a:pt x="0" y="0"/>
                    <a:pt x="0" y="0"/>
                  </a:cubicBezTo>
                  <a:cubicBezTo>
                    <a:pt x="0" y="23"/>
                    <a:pt x="0" y="23"/>
                    <a:pt x="0" y="23"/>
                  </a:cubicBezTo>
                  <a:cubicBezTo>
                    <a:pt x="13" y="23"/>
                    <a:pt x="23" y="13"/>
                    <a:pt x="23"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89" name="组合 4888"/>
          <p:cNvGrpSpPr/>
          <p:nvPr/>
        </p:nvGrpSpPr>
        <p:grpSpPr>
          <a:xfrm>
            <a:off x="2830495" y="4823371"/>
            <a:ext cx="1196015" cy="1197198"/>
            <a:chOff x="7713663" y="5062537"/>
            <a:chExt cx="1603375" cy="1604962"/>
          </a:xfrm>
        </p:grpSpPr>
        <p:sp>
          <p:nvSpPr>
            <p:cNvPr id="4806" name="Freeform 93"/>
            <p:cNvSpPr/>
            <p:nvPr/>
          </p:nvSpPr>
          <p:spPr bwMode="auto">
            <a:xfrm>
              <a:off x="7713663" y="5062537"/>
              <a:ext cx="1603375" cy="1604962"/>
            </a:xfrm>
            <a:custGeom>
              <a:gdLst>
                <a:gd name="T0" fmla="*/ 407 w 427"/>
                <a:gd name="T1" fmla="*/ 251 h 427"/>
                <a:gd name="T2" fmla="*/ 177 w 427"/>
                <a:gd name="T3" fmla="*/ 407 h 427"/>
                <a:gd name="T4" fmla="*/ 21 w 427"/>
                <a:gd name="T5" fmla="*/ 177 h 427"/>
                <a:gd name="T6" fmla="*/ 251 w 427"/>
                <a:gd name="T7" fmla="*/ 21 h 427"/>
                <a:gd name="T8" fmla="*/ 407 w 427"/>
                <a:gd name="T9" fmla="*/ 251 h 427"/>
              </a:gdLst>
              <a:cxnLst>
                <a:cxn ang="0">
                  <a:pos x="T0" y="T1"/>
                </a:cxn>
                <a:cxn ang="0">
                  <a:pos x="T2" y="T3"/>
                </a:cxn>
                <a:cxn ang="0">
                  <a:pos x="T4" y="T5"/>
                </a:cxn>
                <a:cxn ang="0">
                  <a:pos x="T6" y="T7"/>
                </a:cxn>
                <a:cxn ang="0">
                  <a:pos x="T8" y="T9"/>
                </a:cxn>
              </a:cxnLst>
              <a:rect l="0" t="0" r="r" b="b"/>
              <a:pathLst>
                <a:path w="427" h="427">
                  <a:moveTo>
                    <a:pt x="407" y="251"/>
                  </a:moveTo>
                  <a:cubicBezTo>
                    <a:pt x="387" y="357"/>
                    <a:pt x="284" y="427"/>
                    <a:pt x="177" y="407"/>
                  </a:cubicBezTo>
                  <a:cubicBezTo>
                    <a:pt x="70" y="386"/>
                    <a:pt x="0" y="283"/>
                    <a:pt x="21" y="177"/>
                  </a:cubicBezTo>
                  <a:cubicBezTo>
                    <a:pt x="41" y="70"/>
                    <a:pt x="144" y="0"/>
                    <a:pt x="251" y="21"/>
                  </a:cubicBezTo>
                  <a:cubicBezTo>
                    <a:pt x="357" y="41"/>
                    <a:pt x="427" y="144"/>
                    <a:pt x="407" y="251"/>
                  </a:cubicBezTo>
                  <a:close/>
                </a:path>
              </a:pathLst>
            </a:custGeom>
            <a:solidFill>
              <a:srgbClr val="00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7" name="Freeform 94"/>
            <p:cNvSpPr/>
            <p:nvPr/>
          </p:nvSpPr>
          <p:spPr bwMode="auto">
            <a:xfrm>
              <a:off x="8551863" y="5964237"/>
              <a:ext cx="385763" cy="461962"/>
            </a:xfrm>
            <a:custGeom>
              <a:gdLst>
                <a:gd name="T0" fmla="*/ 103 w 103"/>
                <a:gd name="T1" fmla="*/ 123 h 123"/>
                <a:gd name="T2" fmla="*/ 0 w 103"/>
                <a:gd name="T3" fmla="*/ 0 h 123"/>
                <a:gd name="T4" fmla="*/ 0 w 103"/>
                <a:gd name="T5" fmla="*/ 123 h 123"/>
                <a:gd name="T6" fmla="*/ 103 w 103"/>
                <a:gd name="T7" fmla="*/ 123 h 123"/>
              </a:gdLst>
              <a:cxnLst>
                <a:cxn ang="0">
                  <a:pos x="T0" y="T1"/>
                </a:cxn>
                <a:cxn ang="0">
                  <a:pos x="T2" y="T3"/>
                </a:cxn>
                <a:cxn ang="0">
                  <a:pos x="T4" y="T5"/>
                </a:cxn>
                <a:cxn ang="0">
                  <a:pos x="T6" y="T7"/>
                </a:cxn>
              </a:cxnLst>
              <a:rect l="0" t="0" r="r" b="b"/>
              <a:pathLst>
                <a:path w="103" h="123">
                  <a:moveTo>
                    <a:pt x="103" y="123"/>
                  </a:moveTo>
                  <a:cubicBezTo>
                    <a:pt x="103" y="58"/>
                    <a:pt x="57" y="5"/>
                    <a:pt x="0" y="0"/>
                  </a:cubicBezTo>
                  <a:cubicBezTo>
                    <a:pt x="0" y="123"/>
                    <a:pt x="0" y="123"/>
                    <a:pt x="0" y="123"/>
                  </a:cubicBezTo>
                  <a:lnTo>
                    <a:pt x="103" y="123"/>
                  </a:lnTo>
                  <a:close/>
                </a:path>
              </a:pathLst>
            </a:custGeom>
            <a:solidFill>
              <a:srgbClr val="AFC0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8" name="Freeform 95"/>
            <p:cNvSpPr/>
            <p:nvPr/>
          </p:nvSpPr>
          <p:spPr bwMode="auto">
            <a:xfrm>
              <a:off x="8096250" y="5964237"/>
              <a:ext cx="387350" cy="461962"/>
            </a:xfrm>
            <a:custGeom>
              <a:gdLst>
                <a:gd name="T0" fmla="*/ 0 w 103"/>
                <a:gd name="T1" fmla="*/ 123 h 123"/>
                <a:gd name="T2" fmla="*/ 103 w 103"/>
                <a:gd name="T3" fmla="*/ 123 h 123"/>
                <a:gd name="T4" fmla="*/ 103 w 103"/>
                <a:gd name="T5" fmla="*/ 0 h 123"/>
                <a:gd name="T6" fmla="*/ 0 w 103"/>
                <a:gd name="T7" fmla="*/ 123 h 123"/>
              </a:gdLst>
              <a:cxnLst>
                <a:cxn ang="0">
                  <a:pos x="T0" y="T1"/>
                </a:cxn>
                <a:cxn ang="0">
                  <a:pos x="T2" y="T3"/>
                </a:cxn>
                <a:cxn ang="0">
                  <a:pos x="T4" y="T5"/>
                </a:cxn>
                <a:cxn ang="0">
                  <a:pos x="T6" y="T7"/>
                </a:cxn>
              </a:cxnLst>
              <a:rect l="0" t="0" r="r" b="b"/>
              <a:pathLst>
                <a:path w="103" h="123">
                  <a:moveTo>
                    <a:pt x="0" y="123"/>
                  </a:moveTo>
                  <a:cubicBezTo>
                    <a:pt x="103" y="123"/>
                    <a:pt x="103" y="123"/>
                    <a:pt x="103" y="123"/>
                  </a:cubicBezTo>
                  <a:cubicBezTo>
                    <a:pt x="103" y="0"/>
                    <a:pt x="103" y="0"/>
                    <a:pt x="103" y="0"/>
                  </a:cubicBezTo>
                  <a:cubicBezTo>
                    <a:pt x="45" y="5"/>
                    <a:pt x="0" y="58"/>
                    <a:pt x="0" y="123"/>
                  </a:cubicBezTo>
                  <a:close/>
                </a:path>
              </a:pathLst>
            </a:custGeom>
            <a:solidFill>
              <a:srgbClr val="AFC0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9" name="Freeform 96"/>
            <p:cNvSpPr/>
            <p:nvPr/>
          </p:nvSpPr>
          <p:spPr bwMode="auto">
            <a:xfrm>
              <a:off x="8483600" y="5961062"/>
              <a:ext cx="68263" cy="465137"/>
            </a:xfrm>
            <a:custGeom>
              <a:gdLst>
                <a:gd name="T0" fmla="*/ 18 w 18"/>
                <a:gd name="T1" fmla="*/ 1 h 124"/>
                <a:gd name="T2" fmla="*/ 9 w 18"/>
                <a:gd name="T3" fmla="*/ 0 h 124"/>
                <a:gd name="T4" fmla="*/ 0 w 18"/>
                <a:gd name="T5" fmla="*/ 1 h 124"/>
                <a:gd name="T6" fmla="*/ 0 w 18"/>
                <a:gd name="T7" fmla="*/ 124 h 124"/>
                <a:gd name="T8" fmla="*/ 18 w 18"/>
                <a:gd name="T9" fmla="*/ 124 h 124"/>
                <a:gd name="T10" fmla="*/ 18 w 18"/>
                <a:gd name="T11" fmla="*/ 1 h 124"/>
              </a:gdLst>
              <a:cxnLst>
                <a:cxn ang="0">
                  <a:pos x="T0" y="T1"/>
                </a:cxn>
                <a:cxn ang="0">
                  <a:pos x="T2" y="T3"/>
                </a:cxn>
                <a:cxn ang="0">
                  <a:pos x="T4" y="T5"/>
                </a:cxn>
                <a:cxn ang="0">
                  <a:pos x="T6" y="T7"/>
                </a:cxn>
                <a:cxn ang="0">
                  <a:pos x="T8" y="T9"/>
                </a:cxn>
                <a:cxn ang="0">
                  <a:pos x="T10" y="T11"/>
                </a:cxn>
              </a:cxnLst>
              <a:rect l="0" t="0" r="r" b="b"/>
              <a:pathLst>
                <a:path w="18" h="124">
                  <a:moveTo>
                    <a:pt x="18" y="1"/>
                  </a:moveTo>
                  <a:cubicBezTo>
                    <a:pt x="15" y="1"/>
                    <a:pt x="12" y="0"/>
                    <a:pt x="9" y="0"/>
                  </a:cubicBezTo>
                  <a:cubicBezTo>
                    <a:pt x="6" y="0"/>
                    <a:pt x="3" y="1"/>
                    <a:pt x="0" y="1"/>
                  </a:cubicBezTo>
                  <a:cubicBezTo>
                    <a:pt x="0" y="124"/>
                    <a:pt x="0" y="124"/>
                    <a:pt x="0" y="124"/>
                  </a:cubicBezTo>
                  <a:cubicBezTo>
                    <a:pt x="18" y="124"/>
                    <a:pt x="18" y="124"/>
                    <a:pt x="18" y="124"/>
                  </a:cubicBezTo>
                  <a:lnTo>
                    <a:pt x="18" y="1"/>
                  </a:ln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0" name="Freeform 97"/>
            <p:cNvSpPr/>
            <p:nvPr/>
          </p:nvSpPr>
          <p:spPr bwMode="auto">
            <a:xfrm>
              <a:off x="8186738" y="5302249"/>
              <a:ext cx="330200" cy="658812"/>
            </a:xfrm>
            <a:custGeom>
              <a:gdLst>
                <a:gd name="T0" fmla="*/ 36 w 88"/>
                <a:gd name="T1" fmla="*/ 57 h 175"/>
                <a:gd name="T2" fmla="*/ 0 w 88"/>
                <a:gd name="T3" fmla="*/ 88 h 175"/>
                <a:gd name="T4" fmla="*/ 88 w 88"/>
                <a:gd name="T5" fmla="*/ 175 h 175"/>
                <a:gd name="T6" fmla="*/ 88 w 88"/>
                <a:gd name="T7" fmla="*/ 0 h 175"/>
                <a:gd name="T8" fmla="*/ 36 w 88"/>
                <a:gd name="T9" fmla="*/ 57 h 175"/>
              </a:gdLst>
              <a:cxnLst>
                <a:cxn ang="0">
                  <a:pos x="T0" y="T1"/>
                </a:cxn>
                <a:cxn ang="0">
                  <a:pos x="T2" y="T3"/>
                </a:cxn>
                <a:cxn ang="0">
                  <a:pos x="T4" y="T5"/>
                </a:cxn>
                <a:cxn ang="0">
                  <a:pos x="T6" y="T7"/>
                </a:cxn>
                <a:cxn ang="0">
                  <a:pos x="T8" y="T9"/>
                </a:cxn>
              </a:cxnLst>
              <a:rect l="0" t="0" r="r" b="b"/>
              <a:pathLst>
                <a:path w="88" h="175">
                  <a:moveTo>
                    <a:pt x="36" y="57"/>
                  </a:moveTo>
                  <a:cubicBezTo>
                    <a:pt x="15" y="61"/>
                    <a:pt x="0" y="88"/>
                    <a:pt x="0" y="88"/>
                  </a:cubicBezTo>
                  <a:cubicBezTo>
                    <a:pt x="0" y="136"/>
                    <a:pt x="39" y="175"/>
                    <a:pt x="88" y="175"/>
                  </a:cubicBezTo>
                  <a:cubicBezTo>
                    <a:pt x="88" y="0"/>
                    <a:pt x="88" y="0"/>
                    <a:pt x="88" y="0"/>
                  </a:cubicBezTo>
                  <a:cubicBezTo>
                    <a:pt x="84" y="37"/>
                    <a:pt x="57" y="53"/>
                    <a:pt x="3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1" name="Freeform 98"/>
            <p:cNvSpPr/>
            <p:nvPr/>
          </p:nvSpPr>
          <p:spPr bwMode="auto">
            <a:xfrm>
              <a:off x="8516938" y="5302249"/>
              <a:ext cx="331788" cy="658812"/>
            </a:xfrm>
            <a:custGeom>
              <a:gdLst>
                <a:gd name="T0" fmla="*/ 88 w 88"/>
                <a:gd name="T1" fmla="*/ 88 h 175"/>
                <a:gd name="T2" fmla="*/ 0 w 88"/>
                <a:gd name="T3" fmla="*/ 0 h 175"/>
                <a:gd name="T4" fmla="*/ 0 w 88"/>
                <a:gd name="T5" fmla="*/ 175 h 175"/>
                <a:gd name="T6" fmla="*/ 88 w 88"/>
                <a:gd name="T7" fmla="*/ 88 h 175"/>
              </a:gdLst>
              <a:cxnLst>
                <a:cxn ang="0">
                  <a:pos x="T0" y="T1"/>
                </a:cxn>
                <a:cxn ang="0">
                  <a:pos x="T2" y="T3"/>
                </a:cxn>
                <a:cxn ang="0">
                  <a:pos x="T4" y="T5"/>
                </a:cxn>
                <a:cxn ang="0">
                  <a:pos x="T6" y="T7"/>
                </a:cxn>
              </a:cxnLst>
              <a:rect l="0" t="0" r="r" b="b"/>
              <a:pathLst>
                <a:path w="88" h="175">
                  <a:moveTo>
                    <a:pt x="88" y="88"/>
                  </a:moveTo>
                  <a:cubicBezTo>
                    <a:pt x="88" y="39"/>
                    <a:pt x="48" y="0"/>
                    <a:pt x="0" y="0"/>
                  </a:cubicBezTo>
                  <a:cubicBezTo>
                    <a:pt x="0" y="175"/>
                    <a:pt x="0" y="175"/>
                    <a:pt x="0" y="175"/>
                  </a:cubicBezTo>
                  <a:cubicBezTo>
                    <a:pt x="48" y="175"/>
                    <a:pt x="88" y="136"/>
                    <a:pt x="88" y="88"/>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2" name="Freeform 99"/>
            <p:cNvSpPr/>
            <p:nvPr/>
          </p:nvSpPr>
          <p:spPr bwMode="auto">
            <a:xfrm>
              <a:off x="8186738" y="5302249"/>
              <a:ext cx="330200" cy="331787"/>
            </a:xfrm>
            <a:custGeom>
              <a:gdLst>
                <a:gd name="T0" fmla="*/ 36 w 88"/>
                <a:gd name="T1" fmla="*/ 57 h 88"/>
                <a:gd name="T2" fmla="*/ 88 w 88"/>
                <a:gd name="T3" fmla="*/ 0 h 88"/>
                <a:gd name="T4" fmla="*/ 0 w 88"/>
                <a:gd name="T5" fmla="*/ 88 h 88"/>
                <a:gd name="T6" fmla="*/ 36 w 88"/>
                <a:gd name="T7" fmla="*/ 57 h 88"/>
              </a:gdLst>
              <a:cxnLst>
                <a:cxn ang="0">
                  <a:pos x="T0" y="T1"/>
                </a:cxn>
                <a:cxn ang="0">
                  <a:pos x="T2" y="T3"/>
                </a:cxn>
                <a:cxn ang="0">
                  <a:pos x="T4" y="T5"/>
                </a:cxn>
                <a:cxn ang="0">
                  <a:pos x="T6" y="T7"/>
                </a:cxn>
              </a:cxnLst>
              <a:rect l="0" t="0" r="r" b="b"/>
              <a:pathLst>
                <a:path w="88" h="88">
                  <a:moveTo>
                    <a:pt x="36" y="57"/>
                  </a:moveTo>
                  <a:cubicBezTo>
                    <a:pt x="57" y="53"/>
                    <a:pt x="84" y="37"/>
                    <a:pt x="88" y="0"/>
                  </a:cubicBezTo>
                  <a:cubicBezTo>
                    <a:pt x="39" y="0"/>
                    <a:pt x="0" y="39"/>
                    <a:pt x="0" y="88"/>
                  </a:cubicBezTo>
                  <a:cubicBezTo>
                    <a:pt x="0" y="88"/>
                    <a:pt x="15" y="61"/>
                    <a:pt x="36" y="57"/>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3" name="Freeform 100"/>
            <p:cNvSpPr/>
            <p:nvPr/>
          </p:nvSpPr>
          <p:spPr bwMode="auto">
            <a:xfrm>
              <a:off x="8516938" y="5302249"/>
              <a:ext cx="331788" cy="331787"/>
            </a:xfrm>
            <a:custGeom>
              <a:gdLst>
                <a:gd name="T0" fmla="*/ 52 w 88"/>
                <a:gd name="T1" fmla="*/ 57 h 88"/>
                <a:gd name="T2" fmla="*/ 0 w 88"/>
                <a:gd name="T3" fmla="*/ 0 h 88"/>
                <a:gd name="T4" fmla="*/ 88 w 88"/>
                <a:gd name="T5" fmla="*/ 88 h 88"/>
                <a:gd name="T6" fmla="*/ 52 w 88"/>
                <a:gd name="T7" fmla="*/ 57 h 88"/>
              </a:gdLst>
              <a:cxnLst>
                <a:cxn ang="0">
                  <a:pos x="T0" y="T1"/>
                </a:cxn>
                <a:cxn ang="0">
                  <a:pos x="T2" y="T3"/>
                </a:cxn>
                <a:cxn ang="0">
                  <a:pos x="T4" y="T5"/>
                </a:cxn>
                <a:cxn ang="0">
                  <a:pos x="T6" y="T7"/>
                </a:cxn>
              </a:cxnLst>
              <a:rect l="0" t="0" r="r" b="b"/>
              <a:pathLst>
                <a:path w="88" h="88">
                  <a:moveTo>
                    <a:pt x="52" y="57"/>
                  </a:moveTo>
                  <a:cubicBezTo>
                    <a:pt x="31" y="53"/>
                    <a:pt x="4" y="37"/>
                    <a:pt x="0" y="0"/>
                  </a:cubicBezTo>
                  <a:cubicBezTo>
                    <a:pt x="48" y="0"/>
                    <a:pt x="88" y="39"/>
                    <a:pt x="88" y="88"/>
                  </a:cubicBezTo>
                  <a:cubicBezTo>
                    <a:pt x="88" y="88"/>
                    <a:pt x="72" y="61"/>
                    <a:pt x="52" y="57"/>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4" name="Freeform 101"/>
            <p:cNvSpPr/>
            <p:nvPr/>
          </p:nvSpPr>
          <p:spPr bwMode="auto">
            <a:xfrm>
              <a:off x="8362950" y="5692774"/>
              <a:ext cx="307975" cy="120650"/>
            </a:xfrm>
            <a:custGeom>
              <a:gdLst>
                <a:gd name="T0" fmla="*/ 82 w 82"/>
                <a:gd name="T1" fmla="*/ 32 h 32"/>
                <a:gd name="T2" fmla="*/ 41 w 82"/>
                <a:gd name="T3" fmla="*/ 0 h 32"/>
                <a:gd name="T4" fmla="*/ 0 w 82"/>
                <a:gd name="T5" fmla="*/ 32 h 32"/>
              </a:gdLst>
              <a:cxnLst>
                <a:cxn ang="0">
                  <a:pos x="T0" y="T1"/>
                </a:cxn>
                <a:cxn ang="0">
                  <a:pos x="T2" y="T3"/>
                </a:cxn>
                <a:cxn ang="0">
                  <a:pos x="T4" y="T5"/>
                </a:cxn>
              </a:cxnLst>
              <a:rect l="0" t="0" r="r" b="b"/>
              <a:pathLst>
                <a:path w="82" h="32">
                  <a:moveTo>
                    <a:pt x="82" y="32"/>
                  </a:moveTo>
                  <a:cubicBezTo>
                    <a:pt x="82" y="14"/>
                    <a:pt x="64" y="0"/>
                    <a:pt x="41" y="0"/>
                  </a:cubicBezTo>
                  <a:cubicBezTo>
                    <a:pt x="18" y="0"/>
                    <a:pt x="0" y="14"/>
                    <a:pt x="0" y="32"/>
                  </a:cubicBezTo>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85" name="组合 4884"/>
          <p:cNvGrpSpPr/>
          <p:nvPr/>
        </p:nvGrpSpPr>
        <p:grpSpPr>
          <a:xfrm>
            <a:off x="1630647" y="4145013"/>
            <a:ext cx="874713" cy="875579"/>
            <a:chOff x="1120775" y="2847975"/>
            <a:chExt cx="1603375" cy="1604962"/>
          </a:xfrm>
        </p:grpSpPr>
        <p:sp>
          <p:nvSpPr>
            <p:cNvPr id="4823" name="Freeform 110"/>
            <p:cNvSpPr/>
            <p:nvPr/>
          </p:nvSpPr>
          <p:spPr bwMode="auto">
            <a:xfrm>
              <a:off x="1120775" y="2847975"/>
              <a:ext cx="1603375" cy="1604962"/>
            </a:xfrm>
            <a:custGeom>
              <a:gdLst>
                <a:gd name="T0" fmla="*/ 407 w 427"/>
                <a:gd name="T1" fmla="*/ 250 h 427"/>
                <a:gd name="T2" fmla="*/ 177 w 427"/>
                <a:gd name="T3" fmla="*/ 406 h 427"/>
                <a:gd name="T4" fmla="*/ 20 w 427"/>
                <a:gd name="T5" fmla="*/ 176 h 427"/>
                <a:gd name="T6" fmla="*/ 250 w 427"/>
                <a:gd name="T7" fmla="*/ 20 h 427"/>
                <a:gd name="T8" fmla="*/ 407 w 427"/>
                <a:gd name="T9" fmla="*/ 250 h 427"/>
              </a:gdLst>
              <a:cxnLst>
                <a:cxn ang="0">
                  <a:pos x="T0" y="T1"/>
                </a:cxn>
                <a:cxn ang="0">
                  <a:pos x="T2" y="T3"/>
                </a:cxn>
                <a:cxn ang="0">
                  <a:pos x="T4" y="T5"/>
                </a:cxn>
                <a:cxn ang="0">
                  <a:pos x="T6" y="T7"/>
                </a:cxn>
                <a:cxn ang="0">
                  <a:pos x="T8" y="T9"/>
                </a:cxn>
              </a:cxnLst>
              <a:rect l="0" t="0" r="r" b="b"/>
              <a:pathLst>
                <a:path w="427" h="427">
                  <a:moveTo>
                    <a:pt x="407" y="250"/>
                  </a:moveTo>
                  <a:cubicBezTo>
                    <a:pt x="386" y="357"/>
                    <a:pt x="283" y="427"/>
                    <a:pt x="177" y="406"/>
                  </a:cubicBezTo>
                  <a:cubicBezTo>
                    <a:pt x="70" y="386"/>
                    <a:pt x="0" y="283"/>
                    <a:pt x="20" y="176"/>
                  </a:cubicBezTo>
                  <a:cubicBezTo>
                    <a:pt x="41" y="70"/>
                    <a:pt x="144" y="0"/>
                    <a:pt x="250" y="20"/>
                  </a:cubicBezTo>
                  <a:cubicBezTo>
                    <a:pt x="357" y="41"/>
                    <a:pt x="427" y="144"/>
                    <a:pt x="407" y="250"/>
                  </a:cubicBezTo>
                  <a:close/>
                </a:path>
              </a:pathLst>
            </a:custGeom>
            <a:solidFill>
              <a:srgbClr val="00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4" name="Freeform 111"/>
            <p:cNvSpPr/>
            <p:nvPr/>
          </p:nvSpPr>
          <p:spPr bwMode="auto">
            <a:xfrm>
              <a:off x="1514475" y="3825875"/>
              <a:ext cx="409575" cy="368300"/>
            </a:xfrm>
            <a:custGeom>
              <a:gdLst>
                <a:gd name="T0" fmla="*/ 108 w 109"/>
                <a:gd name="T1" fmla="*/ 44 h 98"/>
                <a:gd name="T2" fmla="*/ 46 w 109"/>
                <a:gd name="T3" fmla="*/ 0 h 98"/>
                <a:gd name="T4" fmla="*/ 0 w 109"/>
                <a:gd name="T5" fmla="*/ 98 h 98"/>
                <a:gd name="T6" fmla="*/ 109 w 109"/>
                <a:gd name="T7" fmla="*/ 98 h 98"/>
                <a:gd name="T8" fmla="*/ 109 w 109"/>
                <a:gd name="T9" fmla="*/ 44 h 98"/>
                <a:gd name="T10" fmla="*/ 108 w 109"/>
                <a:gd name="T11" fmla="*/ 44 h 98"/>
              </a:gdLst>
              <a:cxnLst>
                <a:cxn ang="0">
                  <a:pos x="T0" y="T1"/>
                </a:cxn>
                <a:cxn ang="0">
                  <a:pos x="T2" y="T3"/>
                </a:cxn>
                <a:cxn ang="0">
                  <a:pos x="T4" y="T5"/>
                </a:cxn>
                <a:cxn ang="0">
                  <a:pos x="T6" y="T7"/>
                </a:cxn>
                <a:cxn ang="0">
                  <a:pos x="T8" y="T9"/>
                </a:cxn>
                <a:cxn ang="0">
                  <a:pos x="T10" y="T11"/>
                </a:cxn>
              </a:cxnLst>
              <a:rect l="0" t="0" r="r" b="b"/>
              <a:pathLst>
                <a:path w="109" h="98">
                  <a:moveTo>
                    <a:pt x="108" y="44"/>
                  </a:moveTo>
                  <a:cubicBezTo>
                    <a:pt x="80" y="44"/>
                    <a:pt x="55" y="26"/>
                    <a:pt x="46" y="0"/>
                  </a:cubicBezTo>
                  <a:cubicBezTo>
                    <a:pt x="19" y="22"/>
                    <a:pt x="0" y="58"/>
                    <a:pt x="0" y="98"/>
                  </a:cubicBezTo>
                  <a:cubicBezTo>
                    <a:pt x="109" y="98"/>
                    <a:pt x="109" y="98"/>
                    <a:pt x="109" y="98"/>
                  </a:cubicBezTo>
                  <a:cubicBezTo>
                    <a:pt x="109" y="44"/>
                    <a:pt x="109" y="44"/>
                    <a:pt x="109" y="44"/>
                  </a:cubicBezTo>
                  <a:cubicBezTo>
                    <a:pt x="109" y="44"/>
                    <a:pt x="109" y="44"/>
                    <a:pt x="108" y="44"/>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5" name="Freeform 112"/>
            <p:cNvSpPr/>
            <p:nvPr/>
          </p:nvSpPr>
          <p:spPr bwMode="auto">
            <a:xfrm>
              <a:off x="1687513" y="3787775"/>
              <a:ext cx="236538" cy="203200"/>
            </a:xfrm>
            <a:custGeom>
              <a:gdLst>
                <a:gd name="T0" fmla="*/ 62 w 63"/>
                <a:gd name="T1" fmla="*/ 54 h 54"/>
                <a:gd name="T2" fmla="*/ 63 w 63"/>
                <a:gd name="T3" fmla="*/ 54 h 54"/>
                <a:gd name="T4" fmla="*/ 63 w 63"/>
                <a:gd name="T5" fmla="*/ 37 h 54"/>
                <a:gd name="T6" fmla="*/ 62 w 63"/>
                <a:gd name="T7" fmla="*/ 37 h 54"/>
                <a:gd name="T8" fmla="*/ 15 w 63"/>
                <a:gd name="T9" fmla="*/ 0 h 54"/>
                <a:gd name="T10" fmla="*/ 0 w 63"/>
                <a:gd name="T11" fmla="*/ 10 h 54"/>
                <a:gd name="T12" fmla="*/ 62 w 63"/>
                <a:gd name="T13" fmla="*/ 54 h 54"/>
              </a:gdLst>
              <a:cxnLst>
                <a:cxn ang="0">
                  <a:pos x="T0" y="T1"/>
                </a:cxn>
                <a:cxn ang="0">
                  <a:pos x="T2" y="T3"/>
                </a:cxn>
                <a:cxn ang="0">
                  <a:pos x="T4" y="T5"/>
                </a:cxn>
                <a:cxn ang="0">
                  <a:pos x="T6" y="T7"/>
                </a:cxn>
                <a:cxn ang="0">
                  <a:pos x="T8" y="T9"/>
                </a:cxn>
                <a:cxn ang="0">
                  <a:pos x="T10" y="T11"/>
                </a:cxn>
                <a:cxn ang="0">
                  <a:pos x="T12" y="T13"/>
                </a:cxn>
              </a:cxnLst>
              <a:rect l="0" t="0" r="r" b="b"/>
              <a:pathLst>
                <a:path w="62" h="54">
                  <a:moveTo>
                    <a:pt x="62" y="54"/>
                  </a:moveTo>
                  <a:cubicBezTo>
                    <a:pt x="63" y="54"/>
                    <a:pt x="63" y="54"/>
                    <a:pt x="63" y="54"/>
                  </a:cubicBezTo>
                  <a:cubicBezTo>
                    <a:pt x="63" y="37"/>
                    <a:pt x="63" y="37"/>
                    <a:pt x="63" y="37"/>
                  </a:cubicBezTo>
                  <a:cubicBezTo>
                    <a:pt x="63" y="37"/>
                    <a:pt x="63" y="37"/>
                    <a:pt x="62" y="37"/>
                  </a:cubicBezTo>
                  <a:cubicBezTo>
                    <a:pt x="40" y="37"/>
                    <a:pt x="20" y="22"/>
                    <a:pt x="15" y="0"/>
                  </a:cubicBezTo>
                  <a:cubicBezTo>
                    <a:pt x="10" y="3"/>
                    <a:pt x="5" y="7"/>
                    <a:pt x="0" y="10"/>
                  </a:cubicBezTo>
                  <a:cubicBezTo>
                    <a:pt x="9" y="36"/>
                    <a:pt x="34" y="54"/>
                    <a:pt x="62" y="54"/>
                  </a:cubicBezTo>
                  <a:close/>
                </a:path>
              </a:pathLst>
            </a:cu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6" name="Freeform 113"/>
            <p:cNvSpPr/>
            <p:nvPr/>
          </p:nvSpPr>
          <p:spPr bwMode="auto">
            <a:xfrm>
              <a:off x="1744663" y="3743325"/>
              <a:ext cx="179388" cy="184150"/>
            </a:xfrm>
            <a:custGeom>
              <a:gdLst>
                <a:gd name="T0" fmla="*/ 47 w 48"/>
                <a:gd name="T1" fmla="*/ 49 h 49"/>
                <a:gd name="T2" fmla="*/ 48 w 48"/>
                <a:gd name="T3" fmla="*/ 49 h 49"/>
                <a:gd name="T4" fmla="*/ 48 w 48"/>
                <a:gd name="T5" fmla="*/ 0 h 49"/>
                <a:gd name="T6" fmla="*/ 47 w 48"/>
                <a:gd name="T7" fmla="*/ 0 h 49"/>
                <a:gd name="T8" fmla="*/ 0 w 48"/>
                <a:gd name="T9" fmla="*/ 12 h 49"/>
                <a:gd name="T10" fmla="*/ 47 w 48"/>
                <a:gd name="T11" fmla="*/ 49 h 49"/>
              </a:gdLst>
              <a:cxnLst>
                <a:cxn ang="0">
                  <a:pos x="T0" y="T1"/>
                </a:cxn>
                <a:cxn ang="0">
                  <a:pos x="T2" y="T3"/>
                </a:cxn>
                <a:cxn ang="0">
                  <a:pos x="T4" y="T5"/>
                </a:cxn>
                <a:cxn ang="0">
                  <a:pos x="T6" y="T7"/>
                </a:cxn>
                <a:cxn ang="0">
                  <a:pos x="T8" y="T9"/>
                </a:cxn>
                <a:cxn ang="0">
                  <a:pos x="T10" y="T11"/>
                </a:cxn>
              </a:cxnLst>
              <a:rect l="0" t="0" r="r" b="b"/>
              <a:pathLst>
                <a:path w="48" h="49">
                  <a:moveTo>
                    <a:pt x="47" y="49"/>
                  </a:moveTo>
                  <a:cubicBezTo>
                    <a:pt x="48" y="49"/>
                    <a:pt x="48" y="49"/>
                    <a:pt x="48" y="49"/>
                  </a:cubicBezTo>
                  <a:cubicBezTo>
                    <a:pt x="48" y="0"/>
                    <a:pt x="48" y="0"/>
                    <a:pt x="48" y="0"/>
                  </a:cubicBezTo>
                  <a:cubicBezTo>
                    <a:pt x="48" y="0"/>
                    <a:pt x="48" y="0"/>
                    <a:pt x="47" y="0"/>
                  </a:cubicBezTo>
                  <a:cubicBezTo>
                    <a:pt x="30" y="0"/>
                    <a:pt x="14" y="5"/>
                    <a:pt x="0" y="12"/>
                  </a:cubicBezTo>
                  <a:cubicBezTo>
                    <a:pt x="5" y="34"/>
                    <a:pt x="25" y="49"/>
                    <a:pt x="47"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7" name="Freeform 114"/>
            <p:cNvSpPr/>
            <p:nvPr/>
          </p:nvSpPr>
          <p:spPr bwMode="auto">
            <a:xfrm>
              <a:off x="1924050" y="3825875"/>
              <a:ext cx="404813" cy="368300"/>
            </a:xfrm>
            <a:custGeom>
              <a:gdLst>
                <a:gd name="T0" fmla="*/ 62 w 108"/>
                <a:gd name="T1" fmla="*/ 0 h 98"/>
                <a:gd name="T2" fmla="*/ 0 w 108"/>
                <a:gd name="T3" fmla="*/ 44 h 98"/>
                <a:gd name="T4" fmla="*/ 0 w 108"/>
                <a:gd name="T5" fmla="*/ 98 h 98"/>
                <a:gd name="T6" fmla="*/ 108 w 108"/>
                <a:gd name="T7" fmla="*/ 98 h 98"/>
                <a:gd name="T8" fmla="*/ 62 w 108"/>
                <a:gd name="T9" fmla="*/ 0 h 98"/>
              </a:gdLst>
              <a:cxnLst>
                <a:cxn ang="0">
                  <a:pos x="T0" y="T1"/>
                </a:cxn>
                <a:cxn ang="0">
                  <a:pos x="T2" y="T3"/>
                </a:cxn>
                <a:cxn ang="0">
                  <a:pos x="T4" y="T5"/>
                </a:cxn>
                <a:cxn ang="0">
                  <a:pos x="T6" y="T7"/>
                </a:cxn>
                <a:cxn ang="0">
                  <a:pos x="T8" y="T9"/>
                </a:cxn>
              </a:cxnLst>
              <a:rect l="0" t="0" r="r" b="b"/>
              <a:pathLst>
                <a:path w="108" h="98">
                  <a:moveTo>
                    <a:pt x="62" y="0"/>
                  </a:moveTo>
                  <a:cubicBezTo>
                    <a:pt x="53" y="26"/>
                    <a:pt x="29" y="44"/>
                    <a:pt x="0" y="44"/>
                  </a:cubicBezTo>
                  <a:cubicBezTo>
                    <a:pt x="0" y="98"/>
                    <a:pt x="0" y="98"/>
                    <a:pt x="0" y="98"/>
                  </a:cubicBezTo>
                  <a:cubicBezTo>
                    <a:pt x="108" y="98"/>
                    <a:pt x="108" y="98"/>
                    <a:pt x="108" y="98"/>
                  </a:cubicBezTo>
                  <a:cubicBezTo>
                    <a:pt x="108" y="58"/>
                    <a:pt x="89" y="22"/>
                    <a:pt x="62" y="0"/>
                  </a:cubicBezTo>
                  <a:close/>
                </a:path>
              </a:pathLst>
            </a:custGeom>
            <a:solidFill>
              <a:srgbClr val="EF3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8" name="Freeform 115"/>
            <p:cNvSpPr/>
            <p:nvPr/>
          </p:nvSpPr>
          <p:spPr bwMode="auto">
            <a:xfrm>
              <a:off x="1924050" y="3787775"/>
              <a:ext cx="233363" cy="203200"/>
            </a:xfrm>
            <a:custGeom>
              <a:gdLst>
                <a:gd name="T0" fmla="*/ 0 w 62"/>
                <a:gd name="T1" fmla="*/ 37 h 54"/>
                <a:gd name="T2" fmla="*/ 0 w 62"/>
                <a:gd name="T3" fmla="*/ 54 h 54"/>
                <a:gd name="T4" fmla="*/ 62 w 62"/>
                <a:gd name="T5" fmla="*/ 10 h 54"/>
                <a:gd name="T6" fmla="*/ 47 w 62"/>
                <a:gd name="T7" fmla="*/ 0 h 54"/>
                <a:gd name="T8" fmla="*/ 0 w 62"/>
                <a:gd name="T9" fmla="*/ 37 h 54"/>
              </a:gdLst>
              <a:cxnLst>
                <a:cxn ang="0">
                  <a:pos x="T0" y="T1"/>
                </a:cxn>
                <a:cxn ang="0">
                  <a:pos x="T2" y="T3"/>
                </a:cxn>
                <a:cxn ang="0">
                  <a:pos x="T4" y="T5"/>
                </a:cxn>
                <a:cxn ang="0">
                  <a:pos x="T6" y="T7"/>
                </a:cxn>
                <a:cxn ang="0">
                  <a:pos x="T8" y="T9"/>
                </a:cxn>
              </a:cxnLst>
              <a:rect l="0" t="0" r="r" b="b"/>
              <a:pathLst>
                <a:path w="62" h="54">
                  <a:moveTo>
                    <a:pt x="0" y="37"/>
                  </a:moveTo>
                  <a:cubicBezTo>
                    <a:pt x="0" y="54"/>
                    <a:pt x="0" y="54"/>
                    <a:pt x="0" y="54"/>
                  </a:cubicBezTo>
                  <a:cubicBezTo>
                    <a:pt x="29" y="54"/>
                    <a:pt x="53" y="36"/>
                    <a:pt x="62" y="10"/>
                  </a:cubicBezTo>
                  <a:cubicBezTo>
                    <a:pt x="57" y="7"/>
                    <a:pt x="52" y="3"/>
                    <a:pt x="47" y="0"/>
                  </a:cubicBezTo>
                  <a:cubicBezTo>
                    <a:pt x="42" y="21"/>
                    <a:pt x="23" y="37"/>
                    <a:pt x="0" y="37"/>
                  </a:cubicBezTo>
                  <a:close/>
                </a:path>
              </a:pathLst>
            </a:custGeom>
            <a:solidFill>
              <a:srgbClr val="FFA0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9" name="Freeform 116"/>
            <p:cNvSpPr/>
            <p:nvPr/>
          </p:nvSpPr>
          <p:spPr bwMode="auto">
            <a:xfrm>
              <a:off x="1924050" y="3743325"/>
              <a:ext cx="176213" cy="184150"/>
            </a:xfrm>
            <a:custGeom>
              <a:gdLst>
                <a:gd name="T0" fmla="*/ 47 w 47"/>
                <a:gd name="T1" fmla="*/ 12 h 49"/>
                <a:gd name="T2" fmla="*/ 0 w 47"/>
                <a:gd name="T3" fmla="*/ 0 h 49"/>
                <a:gd name="T4" fmla="*/ 0 w 47"/>
                <a:gd name="T5" fmla="*/ 49 h 49"/>
                <a:gd name="T6" fmla="*/ 47 w 47"/>
                <a:gd name="T7" fmla="*/ 12 h 49"/>
              </a:gdLst>
              <a:cxnLst>
                <a:cxn ang="0">
                  <a:pos x="T0" y="T1"/>
                </a:cxn>
                <a:cxn ang="0">
                  <a:pos x="T2" y="T3"/>
                </a:cxn>
                <a:cxn ang="0">
                  <a:pos x="T4" y="T5"/>
                </a:cxn>
                <a:cxn ang="0">
                  <a:pos x="T6" y="T7"/>
                </a:cxn>
              </a:cxnLst>
              <a:rect l="0" t="0" r="r" b="b"/>
              <a:pathLst>
                <a:path w="47" h="49">
                  <a:moveTo>
                    <a:pt x="47" y="12"/>
                  </a:moveTo>
                  <a:cubicBezTo>
                    <a:pt x="33" y="5"/>
                    <a:pt x="17" y="1"/>
                    <a:pt x="0" y="0"/>
                  </a:cubicBezTo>
                  <a:cubicBezTo>
                    <a:pt x="0" y="49"/>
                    <a:pt x="0" y="49"/>
                    <a:pt x="0" y="49"/>
                  </a:cubicBezTo>
                  <a:cubicBezTo>
                    <a:pt x="23" y="49"/>
                    <a:pt x="42" y="33"/>
                    <a:pt x="47" y="12"/>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0" name="Freeform 117"/>
            <p:cNvSpPr/>
            <p:nvPr/>
          </p:nvSpPr>
          <p:spPr bwMode="auto">
            <a:xfrm>
              <a:off x="2051050" y="3589337"/>
              <a:ext cx="150813" cy="434975"/>
            </a:xfrm>
            <a:custGeom>
              <a:gdLst>
                <a:gd name="T0" fmla="*/ 40 w 40"/>
                <a:gd name="T1" fmla="*/ 50 h 116"/>
                <a:gd name="T2" fmla="*/ 34 w 40"/>
                <a:gd name="T3" fmla="*/ 36 h 116"/>
                <a:gd name="T4" fmla="*/ 40 w 40"/>
                <a:gd name="T5" fmla="*/ 21 h 116"/>
                <a:gd name="T6" fmla="*/ 20 w 40"/>
                <a:gd name="T7" fmla="*/ 0 h 116"/>
                <a:gd name="T8" fmla="*/ 0 w 40"/>
                <a:gd name="T9" fmla="*/ 21 h 116"/>
                <a:gd name="T10" fmla="*/ 6 w 40"/>
                <a:gd name="T11" fmla="*/ 36 h 116"/>
                <a:gd name="T12" fmla="*/ 0 w 40"/>
                <a:gd name="T13" fmla="*/ 50 h 116"/>
                <a:gd name="T14" fmla="*/ 7 w 40"/>
                <a:gd name="T15" fmla="*/ 66 h 116"/>
                <a:gd name="T16" fmla="*/ 3 w 40"/>
                <a:gd name="T17" fmla="*/ 78 h 116"/>
                <a:gd name="T18" fmla="*/ 12 w 40"/>
                <a:gd name="T19" fmla="*/ 94 h 116"/>
                <a:gd name="T20" fmla="*/ 8 w 40"/>
                <a:gd name="T21" fmla="*/ 103 h 116"/>
                <a:gd name="T22" fmla="*/ 20 w 40"/>
                <a:gd name="T23" fmla="*/ 116 h 116"/>
                <a:gd name="T24" fmla="*/ 32 w 40"/>
                <a:gd name="T25" fmla="*/ 103 h 116"/>
                <a:gd name="T26" fmla="*/ 28 w 40"/>
                <a:gd name="T27" fmla="*/ 94 h 116"/>
                <a:gd name="T28" fmla="*/ 37 w 40"/>
                <a:gd name="T29" fmla="*/ 78 h 116"/>
                <a:gd name="T30" fmla="*/ 33 w 40"/>
                <a:gd name="T31" fmla="*/ 66 h 116"/>
                <a:gd name="T32" fmla="*/ 40 w 40"/>
                <a:gd name="T33" fmla="*/ 50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15">
                  <a:moveTo>
                    <a:pt x="40" y="50"/>
                  </a:moveTo>
                  <a:cubicBezTo>
                    <a:pt x="40" y="45"/>
                    <a:pt x="38" y="39"/>
                    <a:pt x="34" y="36"/>
                  </a:cubicBezTo>
                  <a:cubicBezTo>
                    <a:pt x="38" y="32"/>
                    <a:pt x="40" y="26"/>
                    <a:pt x="40" y="21"/>
                  </a:cubicBezTo>
                  <a:cubicBezTo>
                    <a:pt x="40" y="9"/>
                    <a:pt x="31" y="0"/>
                    <a:pt x="20" y="0"/>
                  </a:cubicBezTo>
                  <a:cubicBezTo>
                    <a:pt x="9" y="0"/>
                    <a:pt x="0" y="9"/>
                    <a:pt x="0" y="21"/>
                  </a:cubicBezTo>
                  <a:cubicBezTo>
                    <a:pt x="0" y="26"/>
                    <a:pt x="2" y="32"/>
                    <a:pt x="6" y="36"/>
                  </a:cubicBezTo>
                  <a:cubicBezTo>
                    <a:pt x="2" y="39"/>
                    <a:pt x="0" y="45"/>
                    <a:pt x="0" y="50"/>
                  </a:cubicBezTo>
                  <a:cubicBezTo>
                    <a:pt x="0" y="57"/>
                    <a:pt x="3" y="63"/>
                    <a:pt x="7" y="66"/>
                  </a:cubicBezTo>
                  <a:cubicBezTo>
                    <a:pt x="4" y="70"/>
                    <a:pt x="3" y="74"/>
                    <a:pt x="3" y="78"/>
                  </a:cubicBezTo>
                  <a:cubicBezTo>
                    <a:pt x="3" y="85"/>
                    <a:pt x="6" y="91"/>
                    <a:pt x="12" y="94"/>
                  </a:cubicBezTo>
                  <a:cubicBezTo>
                    <a:pt x="9" y="96"/>
                    <a:pt x="8" y="99"/>
                    <a:pt x="8" y="103"/>
                  </a:cubicBezTo>
                  <a:cubicBezTo>
                    <a:pt x="8" y="110"/>
                    <a:pt x="13" y="116"/>
                    <a:pt x="20" y="116"/>
                  </a:cubicBezTo>
                  <a:cubicBezTo>
                    <a:pt x="27" y="116"/>
                    <a:pt x="32" y="110"/>
                    <a:pt x="32" y="103"/>
                  </a:cubicBezTo>
                  <a:cubicBezTo>
                    <a:pt x="32" y="99"/>
                    <a:pt x="31" y="96"/>
                    <a:pt x="28" y="94"/>
                  </a:cubicBezTo>
                  <a:cubicBezTo>
                    <a:pt x="33" y="91"/>
                    <a:pt x="37" y="85"/>
                    <a:pt x="37" y="78"/>
                  </a:cubicBezTo>
                  <a:cubicBezTo>
                    <a:pt x="37" y="74"/>
                    <a:pt x="35" y="70"/>
                    <a:pt x="33" y="66"/>
                  </a:cubicBezTo>
                  <a:cubicBezTo>
                    <a:pt x="37" y="63"/>
                    <a:pt x="40" y="57"/>
                    <a:pt x="40" y="50"/>
                  </a:cubicBezTo>
                  <a:close/>
                </a:path>
              </a:pathLst>
            </a:custGeom>
            <a:solidFill>
              <a:srgbClr val="00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1" name="Freeform 118"/>
            <p:cNvSpPr/>
            <p:nvPr/>
          </p:nvSpPr>
          <p:spPr bwMode="auto">
            <a:xfrm>
              <a:off x="2081213" y="4024312"/>
              <a:ext cx="95250" cy="142875"/>
            </a:xfrm>
            <a:custGeom>
              <a:gdLst>
                <a:gd name="T0" fmla="*/ 0 w 25"/>
                <a:gd name="T1" fmla="*/ 12 h 38"/>
                <a:gd name="T2" fmla="*/ 1 w 25"/>
                <a:gd name="T3" fmla="*/ 18 h 38"/>
                <a:gd name="T4" fmla="*/ 0 w 25"/>
                <a:gd name="T5" fmla="*/ 38 h 38"/>
                <a:gd name="T6" fmla="*/ 24 w 25"/>
                <a:gd name="T7" fmla="*/ 12 h 38"/>
                <a:gd name="T8" fmla="*/ 12 w 25"/>
                <a:gd name="T9" fmla="*/ 0 h 38"/>
                <a:gd name="T10" fmla="*/ 0 w 25"/>
                <a:gd name="T11" fmla="*/ 12 h 38"/>
              </a:gdLst>
              <a:cxnLst>
                <a:cxn ang="0">
                  <a:pos x="T0" y="T1"/>
                </a:cxn>
                <a:cxn ang="0">
                  <a:pos x="T2" y="T3"/>
                </a:cxn>
                <a:cxn ang="0">
                  <a:pos x="T4" y="T5"/>
                </a:cxn>
                <a:cxn ang="0">
                  <a:pos x="T6" y="T7"/>
                </a:cxn>
                <a:cxn ang="0">
                  <a:pos x="T8" y="T9"/>
                </a:cxn>
                <a:cxn ang="0">
                  <a:pos x="T10" y="T11"/>
                </a:cxn>
              </a:cxnLst>
              <a:rect l="0" t="0" r="r" b="b"/>
              <a:pathLst>
                <a:path w="25" h="38">
                  <a:moveTo>
                    <a:pt x="0" y="12"/>
                  </a:moveTo>
                  <a:cubicBezTo>
                    <a:pt x="0" y="14"/>
                    <a:pt x="0" y="16"/>
                    <a:pt x="1" y="18"/>
                  </a:cubicBezTo>
                  <a:cubicBezTo>
                    <a:pt x="4" y="33"/>
                    <a:pt x="0" y="38"/>
                    <a:pt x="0" y="38"/>
                  </a:cubicBezTo>
                  <a:cubicBezTo>
                    <a:pt x="25" y="38"/>
                    <a:pt x="24" y="12"/>
                    <a:pt x="24" y="12"/>
                  </a:cubicBezTo>
                  <a:cubicBezTo>
                    <a:pt x="24" y="5"/>
                    <a:pt x="19" y="0"/>
                    <a:pt x="12" y="0"/>
                  </a:cubicBezTo>
                  <a:cubicBezTo>
                    <a:pt x="5" y="0"/>
                    <a:pt x="0" y="5"/>
                    <a:pt x="0" y="12"/>
                  </a:cubicBezTo>
                  <a:close/>
                </a:path>
              </a:pathLst>
            </a:custGeom>
            <a:solidFill>
              <a:srgbClr val="00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2" name="Freeform 119"/>
            <p:cNvSpPr/>
            <p:nvPr/>
          </p:nvSpPr>
          <p:spPr bwMode="auto">
            <a:xfrm>
              <a:off x="1604963" y="3405187"/>
              <a:ext cx="319088" cy="338137"/>
            </a:xfrm>
            <a:custGeom>
              <a:gdLst>
                <a:gd name="T0" fmla="*/ 0 w 85"/>
                <a:gd name="T1" fmla="*/ 0 h 90"/>
                <a:gd name="T2" fmla="*/ 0 w 85"/>
                <a:gd name="T3" fmla="*/ 5 h 90"/>
                <a:gd name="T4" fmla="*/ 84 w 85"/>
                <a:gd name="T5" fmla="*/ 90 h 90"/>
                <a:gd name="T6" fmla="*/ 85 w 85"/>
                <a:gd name="T7" fmla="*/ 90 h 90"/>
                <a:gd name="T8" fmla="*/ 85 w 85"/>
                <a:gd name="T9" fmla="*/ 0 h 90"/>
                <a:gd name="T10" fmla="*/ 0 w 85"/>
                <a:gd name="T11" fmla="*/ 0 h 90"/>
              </a:gdLst>
              <a:cxnLst>
                <a:cxn ang="0">
                  <a:pos x="T0" y="T1"/>
                </a:cxn>
                <a:cxn ang="0">
                  <a:pos x="T2" y="T3"/>
                </a:cxn>
                <a:cxn ang="0">
                  <a:pos x="T4" y="T5"/>
                </a:cxn>
                <a:cxn ang="0">
                  <a:pos x="T6" y="T7"/>
                </a:cxn>
                <a:cxn ang="0">
                  <a:pos x="T8" y="T9"/>
                </a:cxn>
                <a:cxn ang="0">
                  <a:pos x="T10" y="T11"/>
                </a:cxn>
              </a:cxnLst>
              <a:rect l="0" t="0" r="r" b="b"/>
              <a:pathLst>
                <a:path w="85" h="90">
                  <a:moveTo>
                    <a:pt x="0" y="0"/>
                  </a:moveTo>
                  <a:cubicBezTo>
                    <a:pt x="0" y="1"/>
                    <a:pt x="0" y="3"/>
                    <a:pt x="0" y="5"/>
                  </a:cubicBezTo>
                  <a:cubicBezTo>
                    <a:pt x="0" y="52"/>
                    <a:pt x="38" y="90"/>
                    <a:pt x="84" y="90"/>
                  </a:cubicBezTo>
                  <a:cubicBezTo>
                    <a:pt x="85" y="90"/>
                    <a:pt x="85" y="90"/>
                    <a:pt x="85" y="90"/>
                  </a:cubicBezTo>
                  <a:cubicBezTo>
                    <a:pt x="85" y="0"/>
                    <a:pt x="85" y="0"/>
                    <a:pt x="85"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3" name="Freeform 120"/>
            <p:cNvSpPr/>
            <p:nvPr/>
          </p:nvSpPr>
          <p:spPr bwMode="auto">
            <a:xfrm>
              <a:off x="1604963" y="3103562"/>
              <a:ext cx="319088" cy="301625"/>
            </a:xfrm>
            <a:custGeom>
              <a:gdLst>
                <a:gd name="T0" fmla="*/ 85 w 85"/>
                <a:gd name="T1" fmla="*/ 1 h 80"/>
                <a:gd name="T2" fmla="*/ 84 w 85"/>
                <a:gd name="T3" fmla="*/ 0 h 80"/>
                <a:gd name="T4" fmla="*/ 0 w 85"/>
                <a:gd name="T5" fmla="*/ 80 h 80"/>
                <a:gd name="T6" fmla="*/ 85 w 85"/>
                <a:gd name="T7" fmla="*/ 80 h 80"/>
                <a:gd name="T8" fmla="*/ 85 w 85"/>
                <a:gd name="T9" fmla="*/ 1 h 80"/>
              </a:gdLst>
              <a:cxnLst>
                <a:cxn ang="0">
                  <a:pos x="T0" y="T1"/>
                </a:cxn>
                <a:cxn ang="0">
                  <a:pos x="T2" y="T3"/>
                </a:cxn>
                <a:cxn ang="0">
                  <a:pos x="T4" y="T5"/>
                </a:cxn>
                <a:cxn ang="0">
                  <a:pos x="T6" y="T7"/>
                </a:cxn>
                <a:cxn ang="0">
                  <a:pos x="T8" y="T9"/>
                </a:cxn>
              </a:cxnLst>
              <a:rect l="0" t="0" r="r" b="b"/>
              <a:pathLst>
                <a:path w="85" h="80">
                  <a:moveTo>
                    <a:pt x="85" y="1"/>
                  </a:moveTo>
                  <a:cubicBezTo>
                    <a:pt x="85" y="1"/>
                    <a:pt x="85" y="0"/>
                    <a:pt x="84" y="0"/>
                  </a:cubicBezTo>
                  <a:cubicBezTo>
                    <a:pt x="40" y="0"/>
                    <a:pt x="3" y="35"/>
                    <a:pt x="0" y="80"/>
                  </a:cubicBezTo>
                  <a:cubicBezTo>
                    <a:pt x="85" y="80"/>
                    <a:pt x="85" y="80"/>
                    <a:pt x="85" y="80"/>
                  </a:cubicBezTo>
                  <a:lnTo>
                    <a:pt x="85" y="1"/>
                  </a:ln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4" name="Freeform 121"/>
            <p:cNvSpPr/>
            <p:nvPr/>
          </p:nvSpPr>
          <p:spPr bwMode="auto">
            <a:xfrm>
              <a:off x="1924050" y="3405187"/>
              <a:ext cx="315913" cy="338137"/>
            </a:xfrm>
            <a:custGeom>
              <a:gdLst>
                <a:gd name="T0" fmla="*/ 84 w 84"/>
                <a:gd name="T1" fmla="*/ 5 h 90"/>
                <a:gd name="T2" fmla="*/ 84 w 84"/>
                <a:gd name="T3" fmla="*/ 0 h 90"/>
                <a:gd name="T4" fmla="*/ 0 w 84"/>
                <a:gd name="T5" fmla="*/ 0 h 90"/>
                <a:gd name="T6" fmla="*/ 0 w 84"/>
                <a:gd name="T7" fmla="*/ 90 h 90"/>
                <a:gd name="T8" fmla="*/ 84 w 84"/>
                <a:gd name="T9" fmla="*/ 5 h 90"/>
              </a:gdLst>
              <a:cxnLst>
                <a:cxn ang="0">
                  <a:pos x="T0" y="T1"/>
                </a:cxn>
                <a:cxn ang="0">
                  <a:pos x="T2" y="T3"/>
                </a:cxn>
                <a:cxn ang="0">
                  <a:pos x="T4" y="T5"/>
                </a:cxn>
                <a:cxn ang="0">
                  <a:pos x="T6" y="T7"/>
                </a:cxn>
                <a:cxn ang="0">
                  <a:pos x="T8" y="T9"/>
                </a:cxn>
              </a:cxnLst>
              <a:rect l="0" t="0" r="r" b="b"/>
              <a:pathLst>
                <a:path w="84" h="90">
                  <a:moveTo>
                    <a:pt x="84" y="5"/>
                  </a:moveTo>
                  <a:cubicBezTo>
                    <a:pt x="84" y="3"/>
                    <a:pt x="84" y="1"/>
                    <a:pt x="84" y="0"/>
                  </a:cubicBezTo>
                  <a:cubicBezTo>
                    <a:pt x="0" y="0"/>
                    <a:pt x="0" y="0"/>
                    <a:pt x="0" y="0"/>
                  </a:cubicBezTo>
                  <a:cubicBezTo>
                    <a:pt x="0" y="90"/>
                    <a:pt x="0" y="90"/>
                    <a:pt x="0" y="90"/>
                  </a:cubicBezTo>
                  <a:cubicBezTo>
                    <a:pt x="47" y="90"/>
                    <a:pt x="84" y="52"/>
                    <a:pt x="84" y="5"/>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5" name="Freeform 122"/>
            <p:cNvSpPr/>
            <p:nvPr/>
          </p:nvSpPr>
          <p:spPr bwMode="auto">
            <a:xfrm>
              <a:off x="1924050" y="3108325"/>
              <a:ext cx="315913" cy="296862"/>
            </a:xfrm>
            <a:custGeom>
              <a:gdLst>
                <a:gd name="T0" fmla="*/ 84 w 84"/>
                <a:gd name="T1" fmla="*/ 79 h 79"/>
                <a:gd name="T2" fmla="*/ 0 w 84"/>
                <a:gd name="T3" fmla="*/ 0 h 79"/>
                <a:gd name="T4" fmla="*/ 0 w 84"/>
                <a:gd name="T5" fmla="*/ 79 h 79"/>
                <a:gd name="T6" fmla="*/ 84 w 84"/>
                <a:gd name="T7" fmla="*/ 79 h 79"/>
              </a:gdLst>
              <a:cxnLst>
                <a:cxn ang="0">
                  <a:pos x="T0" y="T1"/>
                </a:cxn>
                <a:cxn ang="0">
                  <a:pos x="T2" y="T3"/>
                </a:cxn>
                <a:cxn ang="0">
                  <a:pos x="T4" y="T5"/>
                </a:cxn>
                <a:cxn ang="0">
                  <a:pos x="T6" y="T7"/>
                </a:cxn>
              </a:cxnLst>
              <a:rect l="0" t="0" r="r" b="b"/>
              <a:pathLst>
                <a:path w="84" h="79">
                  <a:moveTo>
                    <a:pt x="84" y="79"/>
                  </a:moveTo>
                  <a:cubicBezTo>
                    <a:pt x="81" y="35"/>
                    <a:pt x="45" y="0"/>
                    <a:pt x="0" y="0"/>
                  </a:cubicBezTo>
                  <a:cubicBezTo>
                    <a:pt x="0" y="79"/>
                    <a:pt x="0" y="79"/>
                    <a:pt x="0" y="79"/>
                  </a:cubicBezTo>
                  <a:lnTo>
                    <a:pt x="84" y="79"/>
                  </a:lnTo>
                  <a:close/>
                </a:path>
              </a:pathLst>
            </a:custGeom>
            <a:solidFill>
              <a:srgbClr val="00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62</Paragraphs>
  <Slides>12</Slides>
  <Notes>5</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12</vt:i4>
      </vt:variant>
    </vt:vector>
  </HeadingPairs>
  <TitlesOfParts>
    <vt:vector baseType="lpstr" size="23">
      <vt:lpstr>Arial</vt:lpstr>
      <vt:lpstr>Calibri Light</vt:lpstr>
      <vt:lpstr>Calibri</vt:lpstr>
      <vt:lpstr>张海山锐谐体</vt:lpstr>
      <vt:lpstr>冬青黑体简体中文 W3</vt:lpstr>
      <vt:lpstr>Microsoft YaHei UI</vt:lpstr>
      <vt:lpstr>微软雅黑</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办公资源</dc:creator>
  <cp:lastModifiedBy>xiaoke</cp:lastModifiedBy>
  <cp:revision>45</cp:revision>
  <dcterms:created xsi:type="dcterms:W3CDTF">2014-10-03T13:10:00Z</dcterms:created>
  <dcterms:modified xsi:type="dcterms:W3CDTF">2023-05-08T05:43:50Z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