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handoutMasterIdLst>
    <p:handoutMasterId r:id="rId4"/>
  </p:handoutMasterIdLst>
  <p:sldIdLst>
    <p:sldId id="257" r:id="rId5"/>
    <p:sldId id="256" r:id="rId6"/>
    <p:sldId id="258" r:id="rId7"/>
    <p:sldId id="646" r:id="rId8"/>
    <p:sldId id="611" r:id="rId9"/>
    <p:sldId id="612" r:id="rId10"/>
    <p:sldId id="613" r:id="rId11"/>
    <p:sldId id="614" r:id="rId12"/>
    <p:sldId id="265" r:id="rId13"/>
    <p:sldId id="616" r:id="rId14"/>
    <p:sldId id="617" r:id="rId15"/>
    <p:sldId id="618" r:id="rId16"/>
    <p:sldId id="619" r:id="rId17"/>
    <p:sldId id="264" r:id="rId18"/>
    <p:sldId id="621" r:id="rId19"/>
    <p:sldId id="622" r:id="rId20"/>
    <p:sldId id="623" r:id="rId21"/>
    <p:sldId id="266" r:id="rId22"/>
    <p:sldId id="625" r:id="rId23"/>
    <p:sldId id="626" r:id="rId24"/>
    <p:sldId id="627" r:id="rId25"/>
    <p:sldId id="267" r:id="rId26"/>
    <p:sldId id="629" r:id="rId27"/>
    <p:sldId id="630" r:id="rId28"/>
    <p:sldId id="631" r:id="rId29"/>
    <p:sldId id="632" r:id="rId30"/>
    <p:sldId id="634" r:id="rId31"/>
    <p:sldId id="648" r:id="rId32"/>
    <p:sldId id="672" r:id="rId33"/>
    <p:sldId id="699"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48" y="414"/>
      </p:cViewPr>
      <p:guideLst/>
    </p:cSldViewPr>
  </p:slideViewPr>
  <p:notesTextViewPr>
    <p:cViewPr>
      <p:scale>
        <a:sx n="1" d="1"/>
        <a:sy n="1" d="1"/>
      </p:scale>
      <p:origin x="0" y="0"/>
    </p:cViewPr>
  </p:notesTextViewPr>
  <p:notesViewPr>
    <p:cSldViewPr snapToGrid="0">
      <p:cViewPr varScale="1">
        <p:scale>
          <a:sx n="62" d="100"/>
          <a:sy n="62" d="100"/>
        </p:scale>
        <p:origin x="3342" y="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tags" Target="tags/tag77.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C8659-50B2-4AA0-8B90-C3C07B700DB6}"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86863-8A2C-4F2A-8110-E7CB037AE360}"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C1F79-BABB-483E-8022-AEE50B241DE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C5D7-7A54-4000-9B09-430AB7368DB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13" name="图片 12"/>
          <p:cNvPicPr>
            <a:picLocks noChangeAspect="1"/>
          </p:cNvPicPr>
          <p:nvPr userDrawn="1"/>
        </p:nvPicPr>
        <p:blipFill>
          <a:blip r:embed="rId1">
            <a:extLst>
              <a:ext uri="{28A0092B-C50C-407E-A947-70E740481C1C}">
                <a14:useLocalDpi xmlns:a14="http://schemas.microsoft.com/office/drawing/2010/main" val="0"/>
              </a:ext>
            </a:extLst>
          </a:blip>
          <a:srcRect l="34062" r="39584"/>
          <a:stretch>
            <a:fillRect/>
          </a:stretch>
        </p:blipFill>
        <p:spPr>
          <a:xfrm rot="16200000">
            <a:off x="6062698" y="-4721416"/>
            <a:ext cx="914399" cy="10357232"/>
          </a:xfrm>
          <a:prstGeom prst="rect">
            <a:avLst/>
          </a:prstGeom>
        </p:spPr>
      </p:pic>
      <p:sp>
        <p:nvSpPr>
          <p:cNvPr id="2" name="日期占位符 1"/>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7A60C0-E79E-4090-B2F1-DB06D6D8A508}" type="slidenum">
              <a:rPr lang="zh-CN" altLang="en-US" smtClean="0"/>
              <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rcRect l="24981" t="32460" r="56771" b="42962"/>
          <a:stretch>
            <a:fillRect/>
          </a:stretch>
        </p:blipFill>
        <p:spPr>
          <a:xfrm flipV="1">
            <a:off x="10142806" y="5148778"/>
            <a:ext cx="2224741" cy="1685372"/>
          </a:xfrm>
          <a:prstGeom prst="rect">
            <a:avLst/>
          </a:prstGeom>
        </p:spPr>
      </p:pic>
      <p:pic>
        <p:nvPicPr>
          <p:cNvPr id="6" name="图片 5"/>
          <p:cNvPicPr>
            <a:picLocks noChangeAspect="1"/>
          </p:cNvPicPr>
          <p:nvPr userDrawn="1"/>
        </p:nvPicPr>
        <p:blipFill>
          <a:blip r:embed="rId3">
            <a:extLst>
              <a:ext uri="{BEBA8EAE-BF5A-486C-A8C5-ECC9F3942E4B}">
                <a14:imgProps xmlns:a14="http://schemas.microsoft.com/office/drawing/2010/main">
                  <a14:imgLayer r:embed="rId4">
                    <a14:imgEffect>
                      <a14:backgroundRemoval t="61054" b="79022" l="73810" r="79524">
                        <a14:foregroundMark x1="78571" y1="64158" x2="77725" y2="70461"/>
                      </a14:backgroundRemoval>
                    </a14:imgEffect>
                  </a14:imgLayer>
                </a14:imgProps>
              </a:ext>
              <a:ext uri="{28A0092B-C50C-407E-A947-70E740481C1C}">
                <a14:useLocalDpi xmlns:a14="http://schemas.microsoft.com/office/drawing/2010/main" val="0"/>
              </a:ext>
            </a:extLst>
          </a:blip>
          <a:srcRect l="60521" t="58890" r="20573" b="18703"/>
          <a:stretch>
            <a:fillRect/>
          </a:stretch>
        </p:blipFill>
        <p:spPr>
          <a:xfrm flipH="1">
            <a:off x="-2684" y="-271130"/>
            <a:ext cx="2305050" cy="1536511"/>
          </a:xfrm>
          <a:prstGeom prst="rect">
            <a:avLst/>
          </a:prstGeom>
        </p:spPr>
      </p:pic>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rcRect l="68438" t="12480" r="19029" b="50000"/>
          <a:stretch>
            <a:fillRect/>
          </a:stretch>
        </p:blipFill>
        <p:spPr>
          <a:xfrm>
            <a:off x="10654138" y="0"/>
            <a:ext cx="1528060" cy="2572829"/>
          </a:xfrm>
          <a:prstGeom prst="rect">
            <a:avLst/>
          </a:prstGeom>
        </p:spPr>
      </p:pic>
      <p:pic>
        <p:nvPicPr>
          <p:cNvPr id="8" name="图片 7"/>
          <p:cNvPicPr>
            <a:picLocks noChangeAspect="1"/>
          </p:cNvPicPr>
          <p:nvPr userDrawn="1"/>
        </p:nvPicPr>
        <p:blipFill>
          <a:blip r:embed="rId6">
            <a:extLst>
              <a:ext uri="{28A0092B-C50C-407E-A947-70E740481C1C}">
                <a14:useLocalDpi xmlns:a14="http://schemas.microsoft.com/office/drawing/2010/main" val="0"/>
              </a:ext>
            </a:extLst>
          </a:blip>
          <a:srcRect l="14207" t="48517" r="74792" b="16629"/>
          <a:stretch>
            <a:fillRect/>
          </a:stretch>
        </p:blipFill>
        <p:spPr>
          <a:xfrm>
            <a:off x="0" y="4468065"/>
            <a:ext cx="1341282" cy="2389935"/>
          </a:xfrm>
          <a:prstGeom prst="rect">
            <a:avLst/>
          </a:prstGeom>
        </p:spPr>
      </p:pic>
      <p:sp>
        <p:nvSpPr>
          <p:cNvPr id="9" name="矩形 8"/>
          <p:cNvSpPr/>
          <p:nvPr userDrawn="1"/>
        </p:nvSpPr>
        <p:spPr>
          <a:xfrm>
            <a:off x="382880" y="812801"/>
            <a:ext cx="11426240" cy="5705674"/>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rot="21213990">
            <a:off x="-107045" y="-110585"/>
            <a:ext cx="1885658" cy="1465733"/>
            <a:chOff x="4040431" y="394782"/>
            <a:chExt cx="1597551" cy="1241785"/>
          </a:xfrm>
        </p:grpSpPr>
        <p:pic>
          <p:nvPicPr>
            <p:cNvPr id="11" name="图片 10"/>
            <p:cNvPicPr>
              <a:picLocks noChangeAspect="1"/>
            </p:cNvPicPr>
            <p:nvPr/>
          </p:nvPicPr>
          <p:blipFill>
            <a:blip r:embed="rId7">
              <a:extLst>
                <a:ext uri="{28A0092B-C50C-407E-A947-70E740481C1C}">
                  <a14:useLocalDpi xmlns:a14="http://schemas.microsoft.com/office/drawing/2010/main" val="0"/>
                </a:ext>
              </a:extLst>
            </a:blip>
            <a:srcRect l="41876" t="45925" r="43271" b="27590"/>
            <a:stretch>
              <a:fillRect/>
            </a:stretch>
          </p:blipFill>
          <p:spPr>
            <a:xfrm rot="5720408">
              <a:off x="4042210" y="393003"/>
              <a:ext cx="1241785" cy="1245343"/>
            </a:xfrm>
            <a:prstGeom prst="rect">
              <a:avLst/>
            </a:prstGeom>
            <a:effectLst>
              <a:outerShdw blurRad="25400" dist="38100" dir="2700000" algn="tl" rotWithShape="0">
                <a:prstClr val="black">
                  <a:alpha val="20000"/>
                </a:prstClr>
              </a:outerShdw>
            </a:effectLst>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rcRect l="63594" t="32220" r="12292" b="24071"/>
            <a:stretch>
              <a:fillRect/>
            </a:stretch>
          </p:blipFill>
          <p:spPr>
            <a:xfrm>
              <a:off x="4697020" y="582864"/>
              <a:ext cx="940962" cy="959253"/>
            </a:xfrm>
            <a:prstGeom prst="rect">
              <a:avLst/>
            </a:prstGeom>
            <a:effectLst>
              <a:outerShdw blurRad="25400" dist="38100" dir="2700000" algn="tl" rotWithShape="0">
                <a:prstClr val="black">
                  <a:alpha val="2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par>
                          <p:cTn id="15" fill="hold" nodeType="afterGroup">
                            <p:stCondLst>
                              <p:cond delay="500"/>
                            </p:stCondLst>
                            <p:childTnLst>
                              <p:par>
                                <p:cTn id="16" presetID="2" presetClass="entr" presetSubtype="3"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1+#ppt_w/2"/>
                                          </p:val>
                                        </p:tav>
                                        <p:tav tm="100000">
                                          <p:val>
                                            <p:strVal val="#ppt_x"/>
                                          </p:val>
                                        </p:tav>
                                      </p:tavLst>
                                    </p:anim>
                                    <p:anim calcmode="lin" valueType="num">
                                      <p:cBhvr additive="base">
                                        <p:cTn id="31" dur="1000" fill="hold"/>
                                        <p:tgtEl>
                                          <p:spTgt spid="5"/>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2" presetClass="entr" presetSubtype="9"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3A9F5C8-C57E-4C71-BDE5-C7831CD2305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7A60C0-E79E-4090-B2F1-DB06D6D8A50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9F5C8-C57E-4C71-BDE5-C7831CD23059}"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A60C0-E79E-4090-B2F1-DB06D6D8A50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png" /><Relationship Id="rId11" Type="http://schemas.openxmlformats.org/officeDocument/2006/relationships/image" Target="../media/image12.png" /><Relationship Id="rId12" Type="http://schemas.openxmlformats.org/officeDocument/2006/relationships/image" Target="../media/image13.png" /><Relationship Id="rId13" Type="http://schemas.openxmlformats.org/officeDocument/2006/relationships/image" Target="../media/image14.png" /><Relationship Id="rId14" Type="http://schemas.microsoft.com/office/2007/relationships/media" Target="../media/media1.mp3" /><Relationship Id="rId15" Type="http://schemas.microsoft.com/office/2007/relationships/media" Target="../media/media1.mp3" TargetMode="Internal" /><Relationship Id="rId2" Type="http://schemas.openxmlformats.org/officeDocument/2006/relationships/image" Target="../media/image9.pn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10.png" /><Relationship Id="rId9"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2.xml" /><Relationship Id="rId11" Type="http://schemas.openxmlformats.org/officeDocument/2006/relationships/tags" Target="../tags/tag73.xml" /><Relationship Id="rId12" Type="http://schemas.openxmlformats.org/officeDocument/2006/relationships/tags" Target="../tags/tag74.xml" /><Relationship Id="rId2" Type="http://schemas.openxmlformats.org/officeDocument/2006/relationships/notesSlide" Target="../notesSlides/notesSlide5.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tags" Target="../tags/tag70.xml" /><Relationship Id="rId9" Type="http://schemas.openxmlformats.org/officeDocument/2006/relationships/tags" Target="../tags/tag7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1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16.wdp"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10.png" /><Relationship Id="rId9" Type="http://schemas.openxmlformats.org/officeDocument/2006/relationships/image" Target="../media/image1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1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png" /><Relationship Id="rId11" Type="http://schemas.openxmlformats.org/officeDocument/2006/relationships/image" Target="../media/image12.png" /><Relationship Id="rId12" Type="http://schemas.openxmlformats.org/officeDocument/2006/relationships/image" Target="../media/image13.png" /><Relationship Id="rId2" Type="http://schemas.openxmlformats.org/officeDocument/2006/relationships/image" Target="../media/image9.pn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10.png" /><Relationship Id="rId9" Type="http://schemas.openxmlformats.org/officeDocument/2006/relationships/image" Target="../media/image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6.xml" /><Relationship Id="rId2" Type="http://schemas.openxmlformats.org/officeDocument/2006/relationships/notesSlide" Target="../notesSlides/notesSlide2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0.png" /><Relationship Id="rId8" Type="http://schemas.openxmlformats.org/officeDocument/2006/relationships/tags" Target="../tags/tag75.xml" /><Relationship Id="rId9" Type="http://schemas.openxmlformats.org/officeDocument/2006/relationships/image" Target="../media/image2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1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9.png" /><Relationship Id="rId4" Type="http://schemas.openxmlformats.org/officeDocument/2006/relationships/image" Target="../media/image2.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60521" t="58890" r="20573" b="18703"/>
          <a:stretch>
            <a:fillRect/>
          </a:stretch>
        </p:blipFill>
        <p:spPr>
          <a:xfrm>
            <a:off x="9886950" y="5321489"/>
            <a:ext cx="2305050" cy="153651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34062" r="39584"/>
          <a:stretch>
            <a:fillRect/>
          </a:stretch>
        </p:blipFill>
        <p:spPr>
          <a:xfrm>
            <a:off x="4400700" y="403"/>
            <a:ext cx="3213100" cy="685719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31709" y="0"/>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10654138" y="0"/>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0" y="4468065"/>
            <a:ext cx="1341282" cy="2389935"/>
          </a:xfrm>
          <a:prstGeom prst="rect">
            <a:avLst/>
          </a:prstGeom>
        </p:spPr>
      </p:pic>
      <p:sp>
        <p:nvSpPr>
          <p:cNvPr id="14" name="矩形 13"/>
          <p:cNvSpPr/>
          <p:nvPr/>
        </p:nvSpPr>
        <p:spPr>
          <a:xfrm>
            <a:off x="925938" y="819151"/>
            <a:ext cx="10185400" cy="5219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a:extLst>
              <a:ext uri="{28A0092B-C50C-407E-A947-70E740481C1C}">
                <a14:useLocalDpi xmlns:a14="http://schemas.microsoft.com/office/drawing/2010/main" val="0"/>
              </a:ext>
            </a:extLst>
          </a:blip>
          <a:srcRect l="41876" t="45925" r="43271" b="27590"/>
          <a:stretch>
            <a:fillRect/>
          </a:stretch>
        </p:blipFill>
        <p:spPr>
          <a:xfrm rot="3600000">
            <a:off x="8577393" y="5143103"/>
            <a:ext cx="1810912" cy="1816101"/>
          </a:xfrm>
          <a:prstGeom prst="rect">
            <a:avLst/>
          </a:prstGeom>
          <a:effectLst>
            <a:outerShdw blurRad="25400" dist="38100" dir="2700000" algn="tl" rotWithShape="0">
              <a:prstClr val="black">
                <a:alpha val="20000"/>
              </a:prstClr>
            </a:outerShdw>
          </a:effectLst>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rcRect l="46667" t="33332" r="34218" b="33516"/>
          <a:stretch>
            <a:fillRect/>
          </a:stretch>
        </p:blipFill>
        <p:spPr>
          <a:xfrm rot="3600000">
            <a:off x="587832" y="1516745"/>
            <a:ext cx="1188858" cy="1159702"/>
          </a:xfrm>
          <a:prstGeom prst="rect">
            <a:avLst/>
          </a:prstGeom>
          <a:effectLst>
            <a:outerShdw blurRad="25400" dist="38100" dir="2700000" algn="tl" rotWithShape="0">
              <a:prstClr val="black">
                <a:alpha val="20000"/>
              </a:prstClr>
            </a:outerShdw>
          </a:effectLst>
        </p:spPr>
      </p:pic>
      <p:pic>
        <p:nvPicPr>
          <p:cNvPr id="21" name="图片 20"/>
          <p:cNvPicPr>
            <a:picLocks noChangeAspect="1"/>
          </p:cNvPicPr>
          <p:nvPr/>
        </p:nvPicPr>
        <p:blipFill>
          <a:blip r:embed="rId9">
            <a:extLst>
              <a:ext uri="{28A0092B-C50C-407E-A947-70E740481C1C}">
                <a14:useLocalDpi xmlns:a14="http://schemas.microsoft.com/office/drawing/2010/main" val="0"/>
              </a:ext>
            </a:extLst>
          </a:blip>
          <a:srcRect l="63594" t="32220" r="12292" b="24071"/>
          <a:stretch>
            <a:fillRect/>
          </a:stretch>
        </p:blipFill>
        <p:spPr>
          <a:xfrm>
            <a:off x="2378656" y="5559222"/>
            <a:ext cx="940962" cy="959253"/>
          </a:xfrm>
          <a:prstGeom prst="rect">
            <a:avLst/>
          </a:prstGeom>
          <a:effectLst>
            <a:outerShdw blurRad="25400" dist="38100" dir="2700000" algn="tl" rotWithShape="0">
              <a:prstClr val="black">
                <a:alpha val="20000"/>
              </a:prstClr>
            </a:outerShdw>
          </a:effectLst>
        </p:spPr>
      </p:pic>
      <p:sp>
        <p:nvSpPr>
          <p:cNvPr id="22" name="文本框 21"/>
          <p:cNvSpPr txBox="1"/>
          <p:nvPr/>
        </p:nvSpPr>
        <p:spPr>
          <a:xfrm>
            <a:off x="3083108" y="2337571"/>
            <a:ext cx="6025784" cy="1200329"/>
          </a:xfrm>
          <a:prstGeom prst="rect">
            <a:avLst/>
          </a:prstGeom>
          <a:noFill/>
        </p:spPr>
        <p:txBody>
          <a:bodyPr wrap="square" rtlCol="0">
            <a:spAutoFit/>
          </a:bodyPr>
          <a:lstStyle/>
          <a:p>
            <a:pPr algn="dist"/>
            <a:r>
              <a:rPr lang="zh-CN" altLang="en-US" sz="7200">
                <a:solidFill>
                  <a:srgbClr val="3F3A39"/>
                </a:solidFill>
                <a:latin typeface="印品雅圆体" panose="02010601030101010101" pitchFamily="2" charset="-122"/>
                <a:ea typeface="印品雅圆体" panose="02010601030101010101" pitchFamily="2" charset="-122"/>
              </a:rPr>
              <a:t>毕业论文答辩</a:t>
            </a:r>
            <a:endParaRPr lang="zh-CN" altLang="en-US" sz="7200">
              <a:solidFill>
                <a:srgbClr val="3F3A39"/>
              </a:solidFill>
              <a:latin typeface="印品雅圆体" panose="02010601030101010101" pitchFamily="2" charset="-122"/>
              <a:ea typeface="印品雅圆体" panose="02010601030101010101" pitchFamily="2" charset="-122"/>
            </a:endParaRPr>
          </a:p>
        </p:txBody>
      </p:sp>
      <p:sp>
        <p:nvSpPr>
          <p:cNvPr id="23" name="文本框 22"/>
          <p:cNvSpPr txBox="1"/>
          <p:nvPr/>
        </p:nvSpPr>
        <p:spPr>
          <a:xfrm>
            <a:off x="3546753" y="3504610"/>
            <a:ext cx="5098495" cy="461665"/>
          </a:xfrm>
          <a:prstGeom prst="rect">
            <a:avLst/>
          </a:prstGeom>
          <a:noFill/>
        </p:spPr>
        <p:txBody>
          <a:bodyPr wrap="square" rtlCol="0">
            <a:spAutoFit/>
          </a:bodyPr>
          <a:lstStyle/>
          <a:p>
            <a:pPr algn="dist"/>
            <a:r>
              <a:rPr lang="en-US" altLang="zh-CN" sz="2400">
                <a:solidFill>
                  <a:srgbClr val="3F3A39"/>
                </a:solidFill>
                <a:latin typeface="印品雅圆体" panose="02010601030101010101" pitchFamily="2" charset="-122"/>
                <a:ea typeface="印品雅圆体" panose="02010601030101010101" pitchFamily="2" charset="-122"/>
              </a:rPr>
              <a:t>GRADUATION THESIS DEFENSE</a:t>
            </a:r>
            <a:endParaRPr lang="zh-CN" altLang="en-US" sz="2400">
              <a:solidFill>
                <a:srgbClr val="3F3A39"/>
              </a:solidFill>
              <a:latin typeface="印品雅圆体" panose="02010601030101010101" pitchFamily="2" charset="-122"/>
              <a:ea typeface="印品雅圆体" panose="02010601030101010101" pitchFamily="2" charset="-122"/>
            </a:endParaRPr>
          </a:p>
        </p:txBody>
      </p:sp>
      <p:sp>
        <p:nvSpPr>
          <p:cNvPr id="24" name="文本框 23"/>
          <p:cNvSpPr txBox="1"/>
          <p:nvPr/>
        </p:nvSpPr>
        <p:spPr>
          <a:xfrm>
            <a:off x="4173094" y="4131710"/>
            <a:ext cx="4185459" cy="523220"/>
          </a:xfrm>
          <a:prstGeom prst="rect">
            <a:avLst/>
          </a:prstGeom>
          <a:noFill/>
        </p:spPr>
        <p:txBody>
          <a:bodyPr wrap="square" rtlCol="0">
            <a:spAutoFit/>
          </a:bodyPr>
          <a:lstStyle/>
          <a:p>
            <a:pPr algn="dist"/>
            <a:r>
              <a:rPr lang="zh-CN" altLang="en-US" sz="2800">
                <a:solidFill>
                  <a:srgbClr val="3F3A39"/>
                </a:solidFill>
                <a:latin typeface="印品雅圆体" panose="02010601030101010101" pitchFamily="2" charset="-122"/>
                <a:ea typeface="印品雅圆体" panose="02010601030101010101" pitchFamily="2" charset="-122"/>
              </a:rPr>
              <a:t>专业：电子商务</a:t>
            </a:r>
            <a:r>
              <a:rPr lang="en-US" altLang="zh-CN" sz="2800">
                <a:solidFill>
                  <a:srgbClr val="3F3A39"/>
                </a:solidFill>
                <a:latin typeface="印品雅圆体" panose="02010601030101010101" pitchFamily="2" charset="-122"/>
                <a:ea typeface="印品雅圆体" panose="02010601030101010101" pitchFamily="2" charset="-122"/>
              </a:rPr>
              <a:t>/</a:t>
            </a:r>
            <a:r>
              <a:rPr lang="zh-CN" altLang="en-US" sz="2800">
                <a:solidFill>
                  <a:srgbClr val="3F3A39"/>
                </a:solidFill>
                <a:latin typeface="印品雅圆体" panose="02010601030101010101" pitchFamily="2" charset="-122"/>
                <a:ea typeface="印品雅圆体" panose="02010601030101010101" pitchFamily="2" charset="-122"/>
              </a:rPr>
              <a:t>信息工程</a:t>
            </a:r>
            <a:endParaRPr lang="zh-CN" altLang="en-US" sz="2800">
              <a:solidFill>
                <a:srgbClr val="3F3A39"/>
              </a:solidFill>
              <a:latin typeface="印品雅圆体" panose="02010601030101010101" pitchFamily="2" charset="-122"/>
              <a:ea typeface="印品雅圆体" panose="02010601030101010101" pitchFamily="2" charset="-122"/>
            </a:endParaRPr>
          </a:p>
        </p:txBody>
      </p:sp>
      <p:sp>
        <p:nvSpPr>
          <p:cNvPr id="25" name="文本框 24"/>
          <p:cNvSpPr txBox="1"/>
          <p:nvPr/>
        </p:nvSpPr>
        <p:spPr>
          <a:xfrm>
            <a:off x="4267149" y="5122934"/>
            <a:ext cx="1370404" cy="306705"/>
          </a:xfrm>
          <a:prstGeom prst="rect">
            <a:avLst/>
          </a:prstGeom>
          <a:noFill/>
        </p:spPr>
        <p:txBody>
          <a:bodyPr wrap="square" rtlCol="0">
            <a:spAutoFit/>
          </a:bodyPr>
          <a:lstStyle/>
          <a:p>
            <a:r>
              <a:rPr lang="zh-CN" altLang="en-US" sz="1400">
                <a:solidFill>
                  <a:srgbClr val="3F3A39"/>
                </a:solidFill>
                <a:latin typeface="印品雅圆体" panose="02010601030101010101" pitchFamily="2" charset="-122"/>
                <a:ea typeface="印品雅圆体" panose="02010601030101010101" pitchFamily="2" charset="-122"/>
              </a:rPr>
              <a:t>答辩人：</a:t>
            </a:r>
            <a:r>
              <a:rPr lang="en-US" altLang="zh-CN" sz="1400">
                <a:solidFill>
                  <a:srgbClr val="3F3A39"/>
                </a:solidFill>
                <a:latin typeface="印品雅圆体" panose="02010601030101010101" pitchFamily="2" charset="-122"/>
                <a:ea typeface="印品雅圆体" panose="02010601030101010101" pitchFamily="2" charset="-122"/>
              </a:rPr>
              <a:t>PPT</a:t>
            </a:r>
            <a:r>
              <a:rPr lang="zh-CN" altLang="en-US" sz="1400">
                <a:solidFill>
                  <a:srgbClr val="3F3A39"/>
                </a:solidFill>
                <a:latin typeface="印品雅圆体" panose="02010601030101010101" pitchFamily="2" charset="-122"/>
                <a:ea typeface="印品雅圆体" panose="02010601030101010101" pitchFamily="2" charset="-122"/>
              </a:rPr>
              <a:t>汇</a:t>
            </a:r>
            <a:endParaRPr lang="zh-CN" altLang="en-US" sz="1400">
              <a:solidFill>
                <a:srgbClr val="3F3A39"/>
              </a:solidFill>
              <a:latin typeface="印品雅圆体" panose="02010601030101010101" pitchFamily="2" charset="-122"/>
              <a:ea typeface="印品雅圆体" panose="02010601030101010101" pitchFamily="2" charset="-122"/>
            </a:endParaRPr>
          </a:p>
        </p:txBody>
      </p:sp>
      <p:sp>
        <p:nvSpPr>
          <p:cNvPr id="26" name="文本框 25"/>
          <p:cNvSpPr txBox="1"/>
          <p:nvPr/>
        </p:nvSpPr>
        <p:spPr>
          <a:xfrm>
            <a:off x="7123767" y="5122934"/>
            <a:ext cx="1370404" cy="306705"/>
          </a:xfrm>
          <a:prstGeom prst="rect">
            <a:avLst/>
          </a:prstGeom>
          <a:noFill/>
        </p:spPr>
        <p:txBody>
          <a:bodyPr wrap="square" rtlCol="0">
            <a:spAutoFit/>
          </a:bodyPr>
          <a:lstStyle/>
          <a:p>
            <a:r>
              <a:rPr lang="zh-CN" altLang="en-US" sz="1400">
                <a:solidFill>
                  <a:srgbClr val="3F3A39"/>
                </a:solidFill>
                <a:latin typeface="印品雅圆体" panose="02010601030101010101" pitchFamily="2" charset="-122"/>
                <a:ea typeface="印品雅圆体" panose="02010601030101010101" pitchFamily="2" charset="-122"/>
              </a:rPr>
              <a:t>导师：</a:t>
            </a:r>
            <a:r>
              <a:rPr lang="en-US" altLang="zh-CN" sz="1400">
                <a:solidFill>
                  <a:srgbClr val="3F3A39"/>
                </a:solidFill>
                <a:latin typeface="印品雅圆体" panose="02010601030101010101" pitchFamily="2" charset="-122"/>
                <a:ea typeface="印品雅圆体" panose="02010601030101010101" pitchFamily="2" charset="-122"/>
              </a:rPr>
              <a:t>PPT</a:t>
            </a:r>
            <a:r>
              <a:rPr lang="zh-CN" altLang="en-US" sz="1400">
                <a:solidFill>
                  <a:srgbClr val="3F3A39"/>
                </a:solidFill>
                <a:latin typeface="印品雅圆体" panose="02010601030101010101" pitchFamily="2" charset="-122"/>
                <a:ea typeface="印品雅圆体" panose="02010601030101010101" pitchFamily="2" charset="-122"/>
              </a:rPr>
              <a:t>汇</a:t>
            </a:r>
            <a:endParaRPr lang="zh-CN" altLang="en-US" sz="1400">
              <a:solidFill>
                <a:srgbClr val="3F3A39"/>
              </a:solidFill>
              <a:latin typeface="印品雅圆体" panose="02010601030101010101" pitchFamily="2" charset="-122"/>
              <a:ea typeface="印品雅圆体" panose="02010601030101010101" pitchFamily="2" charset="-122"/>
            </a:endParaRPr>
          </a:p>
        </p:txBody>
      </p:sp>
      <p:pic>
        <p:nvPicPr>
          <p:cNvPr id="28" name="图片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0538" y="5038946"/>
            <a:ext cx="825500" cy="464289"/>
          </a:xfrm>
          <a:prstGeom prst="rect">
            <a:avLst/>
          </a:prstGeom>
        </p:spPr>
      </p:pic>
      <p:pic>
        <p:nvPicPr>
          <p:cNvPr id="30" name="图片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9131" y="4982524"/>
            <a:ext cx="825500" cy="464289"/>
          </a:xfrm>
          <a:prstGeom prst="rect">
            <a:avLst/>
          </a:prstGeom>
        </p:spPr>
      </p:pic>
      <p:pic>
        <p:nvPicPr>
          <p:cNvPr id="32" name="图片 31"/>
          <p:cNvPicPr>
            <a:picLocks noChangeAspect="1"/>
          </p:cNvPicPr>
          <p:nvPr/>
        </p:nvPicPr>
        <p:blipFill>
          <a:blip r:embed="rId12">
            <a:extLst>
              <a:ext uri="{28A0092B-C50C-407E-A947-70E740481C1C}">
                <a14:useLocalDpi xmlns:a14="http://schemas.microsoft.com/office/drawing/2010/main" val="0"/>
              </a:ext>
            </a:extLst>
          </a:blip>
          <a:srcRect l="30012" t="23145" r="29725" b="23145"/>
          <a:stretch>
            <a:fillRect/>
          </a:stretch>
        </p:blipFill>
        <p:spPr>
          <a:xfrm>
            <a:off x="5308600" y="1201231"/>
            <a:ext cx="1574800" cy="1181560"/>
          </a:xfrm>
          <a:prstGeom prst="rect">
            <a:avLst/>
          </a:prstGeom>
        </p:spPr>
      </p:pic>
      <p:pic>
        <p:nvPicPr>
          <p:cNvPr id="27" name="pd-5b7683f208483155">
            <a:hlinkClick action="ppaction://media"/>
          </p:cNvPr>
          <p:cNvPicPr>
            <a:picLocks noChangeAspect="1"/>
          </p:cNvPicPr>
          <p:nvPr>
            <a:audioFile r:link="rId14"/>
            <p:extLst>
              <p:ext uri="{DAA4B4D4-6D71-4841-9C94-3DE7FCFB9230}">
                <p14:media xmlns:p14="http://schemas.microsoft.com/office/powerpoint/2010/main" r:embed="rId15"/>
              </p:ext>
            </p:extLst>
          </p:nvPr>
        </p:nvPicPr>
        <p:blipFill>
          <a:blip r:embed="rId13"/>
          <a:stretch>
            <a:fillRect/>
          </a:stretch>
        </p:blipFill>
        <p:spPr>
          <a:xfrm>
            <a:off x="-609600" y="330200"/>
            <a:ext cx="609600" cy="609600"/>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0-#ppt_w/2"/>
                                          </p:val>
                                        </p:tav>
                                        <p:tav tm="100000">
                                          <p:val>
                                            <p:strVal val="#ppt_x"/>
                                          </p:val>
                                        </p:tav>
                                      </p:tavLst>
                                    </p:anim>
                                    <p:anim calcmode="lin" valueType="num">
                                      <p:cBhvr additive="base">
                                        <p:cTn id="2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14"/>
                                        </p:tgtEl>
                                      </p:cBhvr>
                                    </p:animEffect>
                                    <p:animScale>
                                      <p:cBhvr>
                                        <p:cTn id="37" dur="250" autoRev="1" fill="hold"/>
                                        <p:tgtEl>
                                          <p:spTgt spid="14"/>
                                        </p:tgtEl>
                                      </p:cBhvr>
                                      <p:by x="105000" y="105000"/>
                                    </p:animScale>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par>
                                <p:cTn id="46" presetID="31" presetClass="entr" presetSubtype="0" fill="hold" nodeType="withEffect">
                                  <p:stCondLst>
                                    <p:cond delay="5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style.rotation</p:attrName>
                                        </p:attrNameLst>
                                      </p:cBhvr>
                                      <p:tavLst>
                                        <p:tav tm="0">
                                          <p:val>
                                            <p:fltVal val="90"/>
                                          </p:val>
                                        </p:tav>
                                        <p:tav tm="100000">
                                          <p:val>
                                            <p:fltVal val="0"/>
                                          </p:val>
                                        </p:tav>
                                      </p:tavLst>
                                    </p:anim>
                                    <p:animEffect transition="in" filter="fade">
                                      <p:cBhvr>
                                        <p:cTn id="51" dur="1000"/>
                                        <p:tgtEl>
                                          <p:spTgt spid="21"/>
                                        </p:tgtEl>
                                      </p:cBhvr>
                                    </p:animEffect>
                                  </p:childTnLst>
                                </p:cTn>
                              </p:par>
                              <p:par>
                                <p:cTn id="52" presetID="31" presetClass="entr" presetSubtype="0" fill="hold" nodeType="withEffect">
                                  <p:stCondLst>
                                    <p:cond delay="125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childTnLst>
                    </p:cTn>
                  </p:par>
                  <p:par>
                    <p:cTn id="58" fill="hold" nodeType="clickPar">
                      <p:stCondLst>
                        <p:cond delay="indefinite"/>
                        <p:cond evt="onBegin" delay="0">
                          <p:tn val="57"/>
                        </p:cond>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up)">
                                      <p:cBhvr>
                                        <p:cTn id="67" dur="500"/>
                                        <p:tgtEl>
                                          <p:spTgt spid="32"/>
                                        </p:tgtEl>
                                      </p:cBhvr>
                                    </p:animEffect>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2"/>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cond evt="onBegin" delay="0">
                          <p:tn val="88"/>
                        </p:cond>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randombar(horizontal)">
                                      <p:cBhvr>
                                        <p:cTn id="93" dur="500"/>
                                        <p:tgtEl>
                                          <p:spTgt spid="2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randombar(horizontal)">
                                      <p:cBhvr>
                                        <p:cTn id="96" dur="500"/>
                                        <p:tgtEl>
                                          <p:spTgt spid="26"/>
                                        </p:tgtEl>
                                      </p:cBhvr>
                                    </p:animEffect>
                                  </p:childTnLst>
                                </p:cTn>
                              </p:par>
                              <p:par>
                                <p:cTn id="97" presetID="14" presetClass="entr" presetSubtype="1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randombar(horizontal)">
                                      <p:cBhvr>
                                        <p:cTn id="99" dur="500"/>
                                        <p:tgtEl>
                                          <p:spTgt spid="28"/>
                                        </p:tgtEl>
                                      </p:cBhvr>
                                    </p:animEffect>
                                  </p:childTnLst>
                                </p:cTn>
                              </p:par>
                              <p:par>
                                <p:cTn id="100" presetID="14" presetClass="entr" presetSubtype="10"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randombar(horizont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7"/>
                </p:tgtEl>
              </p:cMediaNode>
            </p:audio>
          </p:childTnLst>
        </p:cTn>
      </p:par>
    </p:tnLst>
    <p:bldLst>
      <p:bldP spid="14" grpId="0" animBg="1"/>
      <p:bldP spid="14" grpId="1" animBg="1"/>
      <p:bldP spid="22" grpId="0"/>
      <p:bldP spid="23" grpId="0"/>
      <p:bldP spid="24" grpId="0"/>
      <p:bldP spid="25" grpId="0"/>
      <p:bldP spid="2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42"/>
          <p:cNvSpPr txBox="1"/>
          <p:nvPr/>
        </p:nvSpPr>
        <p:spPr>
          <a:xfrm>
            <a:off x="1833198" y="214301"/>
            <a:ext cx="2133527"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理论框架</a:t>
            </a:r>
            <a:endParaRPr lang="zh-CN" altLang="en-US">
              <a:latin typeface="印品雅圆体" panose="02010601030101010101" pitchFamily="2" charset="-122"/>
              <a:ea typeface="印品雅圆体" panose="02010601030101010101" pitchFamily="2" charset="-122"/>
              <a:sym typeface="+mn-lt"/>
            </a:endParaRPr>
          </a:p>
        </p:txBody>
      </p:sp>
      <p:sp>
        <p:nvSpPr>
          <p:cNvPr id="30" name="文本框 2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2</a:t>
            </a:r>
            <a:endParaRPr lang="zh-CN" altLang="en-US" sz="4000" b="1">
              <a:solidFill>
                <a:srgbClr val="3F3A39"/>
              </a:solidFill>
            </a:endParaRPr>
          </a:p>
        </p:txBody>
      </p:sp>
      <p:grpSp>
        <p:nvGrpSpPr>
          <p:cNvPr id="31" name="组合 30"/>
          <p:cNvGrpSpPr/>
          <p:nvPr/>
        </p:nvGrpSpPr>
        <p:grpSpPr>
          <a:xfrm>
            <a:off x="590171" y="993887"/>
            <a:ext cx="3475483" cy="2508080"/>
            <a:chOff x="2283916" y="1777652"/>
            <a:chExt cx="2714620" cy="1959004"/>
          </a:xfrm>
        </p:grpSpPr>
        <p:sp>
          <p:nvSpPr>
            <p:cNvPr id="32" name="MH_SubTitle_1"/>
            <p:cNvSpPr/>
            <p:nvPr>
              <p:custDataLst>
                <p:tags r:id="rId3"/>
              </p:custDataLst>
            </p:nvPr>
          </p:nvSpPr>
          <p:spPr>
            <a:xfrm>
              <a:off x="2283916" y="1777652"/>
              <a:ext cx="2714620" cy="1959004"/>
            </a:xfrm>
            <a:custGeom>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200">
                <a:solidFill>
                  <a:schemeClr val="accent1">
                    <a:lumMod val="75000"/>
                  </a:schemeClr>
                </a:solidFill>
              </a:endParaRPr>
            </a:p>
          </p:txBody>
        </p:sp>
        <p:sp>
          <p:nvSpPr>
            <p:cNvPr id="33" name="MH_Other_2"/>
            <p:cNvSpPr/>
            <p:nvPr>
              <p:custDataLst>
                <p:tags r:id="rId4"/>
              </p:custDataLst>
            </p:nvPr>
          </p:nvSpPr>
          <p:spPr>
            <a:xfrm>
              <a:off x="3211179" y="1870939"/>
              <a:ext cx="856365" cy="839573"/>
            </a:xfrm>
            <a:prstGeom prst="diamond">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grpSp>
      <p:grpSp>
        <p:nvGrpSpPr>
          <p:cNvPr id="34" name="组合 33"/>
          <p:cNvGrpSpPr/>
          <p:nvPr/>
        </p:nvGrpSpPr>
        <p:grpSpPr>
          <a:xfrm>
            <a:off x="4358258" y="993887"/>
            <a:ext cx="3475484" cy="2508080"/>
            <a:chOff x="5241080" y="1777652"/>
            <a:chExt cx="2714621" cy="1959004"/>
          </a:xfrm>
        </p:grpSpPr>
        <p:sp>
          <p:nvSpPr>
            <p:cNvPr id="35" name="MH_SubTitle_2"/>
            <p:cNvSpPr/>
            <p:nvPr>
              <p:custDataLst>
                <p:tags r:id="rId5"/>
              </p:custDataLst>
            </p:nvPr>
          </p:nvSpPr>
          <p:spPr>
            <a:xfrm>
              <a:off x="5241080" y="1777652"/>
              <a:ext cx="2714621" cy="1959004"/>
            </a:xfrm>
            <a:custGeom>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200">
                <a:solidFill>
                  <a:schemeClr val="accent2">
                    <a:lumMod val="75000"/>
                  </a:schemeClr>
                </a:solidFill>
              </a:endParaRPr>
            </a:p>
          </p:txBody>
        </p:sp>
        <p:sp>
          <p:nvSpPr>
            <p:cNvPr id="36" name="MH_Other_11"/>
            <p:cNvSpPr/>
            <p:nvPr>
              <p:custDataLst>
                <p:tags r:id="rId6"/>
              </p:custDataLst>
            </p:nvPr>
          </p:nvSpPr>
          <p:spPr>
            <a:xfrm>
              <a:off x="6168342" y="1870939"/>
              <a:ext cx="858231" cy="839573"/>
            </a:xfrm>
            <a:prstGeom prst="diamond">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grpSp>
      <p:grpSp>
        <p:nvGrpSpPr>
          <p:cNvPr id="37" name="组合 36"/>
          <p:cNvGrpSpPr/>
          <p:nvPr/>
        </p:nvGrpSpPr>
        <p:grpSpPr>
          <a:xfrm>
            <a:off x="8126346" y="993887"/>
            <a:ext cx="3473095" cy="2508080"/>
            <a:chOff x="8200111" y="1777652"/>
            <a:chExt cx="2712755" cy="1959004"/>
          </a:xfrm>
        </p:grpSpPr>
        <p:sp>
          <p:nvSpPr>
            <p:cNvPr id="38" name="MH_SubTitle_3"/>
            <p:cNvSpPr/>
            <p:nvPr>
              <p:custDataLst>
                <p:tags r:id="rId7"/>
              </p:custDataLst>
            </p:nvPr>
          </p:nvSpPr>
          <p:spPr>
            <a:xfrm>
              <a:off x="8200111" y="1777652"/>
              <a:ext cx="2712755" cy="1959004"/>
            </a:xfrm>
            <a:custGeom>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459000" rIns="0" bIns="0" anchor="ctr">
              <a:normAutofit/>
            </a:bodyPr>
            <a:lstStyle/>
            <a:p>
              <a:pPr algn="ctr">
                <a:lnSpc>
                  <a:spcPct val="120000"/>
                </a:lnSpc>
                <a:defRPr/>
              </a:pPr>
              <a:endParaRPr lang="zh-CN" altLang="en-US" sz="1200">
                <a:solidFill>
                  <a:schemeClr val="accent3">
                    <a:lumMod val="75000"/>
                  </a:schemeClr>
                </a:solidFill>
              </a:endParaRPr>
            </a:p>
          </p:txBody>
        </p:sp>
        <p:sp>
          <p:nvSpPr>
            <p:cNvPr id="39" name="MH_Other_14"/>
            <p:cNvSpPr/>
            <p:nvPr>
              <p:custDataLst>
                <p:tags r:id="rId8"/>
              </p:custDataLst>
            </p:nvPr>
          </p:nvSpPr>
          <p:spPr>
            <a:xfrm>
              <a:off x="9127371" y="1870939"/>
              <a:ext cx="856365" cy="839573"/>
            </a:xfrm>
            <a:prstGeom prst="diamond">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grpSp>
      <p:grpSp>
        <p:nvGrpSpPr>
          <p:cNvPr id="40" name="组合 39"/>
          <p:cNvGrpSpPr/>
          <p:nvPr/>
        </p:nvGrpSpPr>
        <p:grpSpPr>
          <a:xfrm>
            <a:off x="1632240" y="3940001"/>
            <a:ext cx="3473096" cy="2508079"/>
            <a:chOff x="3785820" y="4066891"/>
            <a:chExt cx="2712755" cy="1959004"/>
          </a:xfrm>
        </p:grpSpPr>
        <p:sp>
          <p:nvSpPr>
            <p:cNvPr id="41" name="MH_Other_4"/>
            <p:cNvSpPr/>
            <p:nvPr>
              <p:custDataLst>
                <p:tags r:id="rId9"/>
              </p:custDataLst>
            </p:nvPr>
          </p:nvSpPr>
          <p:spPr>
            <a:xfrm flipV="1">
              <a:off x="4713082" y="5093035"/>
              <a:ext cx="856365" cy="841439"/>
            </a:xfrm>
            <a:prstGeom prst="diamond">
              <a:avLst/>
            </a:prstGeom>
            <a:solidFill>
              <a:srgbClr val="3F3A39"/>
            </a:solidFill>
            <a:ln>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42" name="MH_SubTitle_4"/>
            <p:cNvSpPr/>
            <p:nvPr>
              <p:custDataLst>
                <p:tags r:id="rId10"/>
              </p:custDataLst>
            </p:nvPr>
          </p:nvSpPr>
          <p:spPr>
            <a:xfrm>
              <a:off x="3785820" y="4066891"/>
              <a:ext cx="2712755" cy="1959004"/>
            </a:xfrm>
            <a:custGeom>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9000" anchor="ctr">
              <a:normAutofit/>
            </a:bodyPr>
            <a:lstStyle/>
            <a:p>
              <a:pPr algn="ctr">
                <a:lnSpc>
                  <a:spcPct val="120000"/>
                </a:lnSpc>
                <a:defRPr/>
              </a:pPr>
              <a:endParaRPr lang="zh-CN" altLang="en-US" sz="1200">
                <a:solidFill>
                  <a:schemeClr val="accent4">
                    <a:lumMod val="75000"/>
                  </a:schemeClr>
                </a:solidFill>
              </a:endParaRPr>
            </a:p>
          </p:txBody>
        </p:sp>
      </p:grpSp>
      <p:grpSp>
        <p:nvGrpSpPr>
          <p:cNvPr id="43" name="组合 42"/>
          <p:cNvGrpSpPr/>
          <p:nvPr/>
        </p:nvGrpSpPr>
        <p:grpSpPr>
          <a:xfrm>
            <a:off x="6888088" y="3940001"/>
            <a:ext cx="3475483" cy="2508080"/>
            <a:chOff x="6742984" y="4066891"/>
            <a:chExt cx="2714620" cy="1959004"/>
          </a:xfrm>
        </p:grpSpPr>
        <p:sp>
          <p:nvSpPr>
            <p:cNvPr id="44" name="MH_Other_6"/>
            <p:cNvSpPr/>
            <p:nvPr>
              <p:custDataLst>
                <p:tags r:id="rId11"/>
              </p:custDataLst>
            </p:nvPr>
          </p:nvSpPr>
          <p:spPr>
            <a:xfrm flipV="1">
              <a:off x="7670247" y="5093035"/>
              <a:ext cx="856365" cy="841439"/>
            </a:xfrm>
            <a:prstGeom prst="diamond">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45" name="MH_SubTitle_5"/>
            <p:cNvSpPr/>
            <p:nvPr>
              <p:custDataLst>
                <p:tags r:id="rId12"/>
              </p:custDataLst>
            </p:nvPr>
          </p:nvSpPr>
          <p:spPr>
            <a:xfrm>
              <a:off x="6742984" y="4066891"/>
              <a:ext cx="2714620" cy="1959004"/>
            </a:xfrm>
            <a:custGeom>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9000" anchor="ctr">
              <a:normAutofit/>
            </a:bodyPr>
            <a:lstStyle/>
            <a:p>
              <a:pPr algn="ctr">
                <a:lnSpc>
                  <a:spcPct val="120000"/>
                </a:lnSpc>
                <a:defRPr/>
              </a:pPr>
              <a:endParaRPr lang="zh-CN" altLang="en-US" sz="1200">
                <a:solidFill>
                  <a:schemeClr val="accent5">
                    <a:lumMod val="75000"/>
                  </a:schemeClr>
                </a:solidFill>
              </a:endParaRPr>
            </a:p>
          </p:txBody>
        </p:sp>
      </p:grpSp>
      <p:sp>
        <p:nvSpPr>
          <p:cNvPr id="46" name="TextBox 14"/>
          <p:cNvSpPr txBox="1"/>
          <p:nvPr/>
        </p:nvSpPr>
        <p:spPr>
          <a:xfrm>
            <a:off x="1228885" y="2185992"/>
            <a:ext cx="2286362" cy="461665"/>
          </a:xfrm>
          <a:prstGeom prst="rect">
            <a:avLst/>
          </a:prstGeom>
          <a:noFill/>
        </p:spPr>
        <p:txBody>
          <a:bodyPr wrap="square" rtlCol="0">
            <a:spAutoFit/>
          </a:bodyPr>
          <a:lstStyle/>
          <a:p>
            <a:pPr algn="ctr"/>
            <a:r>
              <a:rPr lang="zh-CN" altLang="en-US" sz="2400" b="1">
                <a:solidFill>
                  <a:srgbClr val="ED7D31"/>
                </a:solidFill>
                <a:cs typeface="+mn-ea"/>
                <a:sym typeface="+mn-lt"/>
              </a:rPr>
              <a:t>中国文化概论</a:t>
            </a:r>
            <a:endParaRPr lang="zh-CN" altLang="en-US" sz="2400" b="1">
              <a:solidFill>
                <a:srgbClr val="ED7D31"/>
              </a:solidFill>
              <a:cs typeface="+mn-ea"/>
              <a:sym typeface="+mn-lt"/>
            </a:endParaRPr>
          </a:p>
        </p:txBody>
      </p:sp>
      <p:sp>
        <p:nvSpPr>
          <p:cNvPr id="47" name="TextBox 15"/>
          <p:cNvSpPr txBox="1"/>
          <p:nvPr/>
        </p:nvSpPr>
        <p:spPr>
          <a:xfrm>
            <a:off x="929300" y="2630995"/>
            <a:ext cx="2772013" cy="584519"/>
          </a:xfrm>
          <a:prstGeom prst="rect">
            <a:avLst/>
          </a:prstGeom>
          <a:noFill/>
        </p:spPr>
        <p:txBody>
          <a:bodyPr wrap="square" rtlCol="0">
            <a:spAutoFit/>
          </a:bodyPr>
          <a:lstStyle/>
          <a:p>
            <a:pPr algn="ctr"/>
            <a:r>
              <a:rPr lang="zh-CN" altLang="en-US" sz="1600">
                <a:solidFill>
                  <a:srgbClr val="3F3A39"/>
                </a:solidFill>
                <a:cs typeface="+mn-ea"/>
                <a:sym typeface="+mn-lt"/>
              </a:rPr>
              <a:t>请在这里输入段落文本内容请在这里输入段落文本内容</a:t>
            </a:r>
            <a:endParaRPr lang="zh-CN" altLang="en-US" sz="1600">
              <a:solidFill>
                <a:srgbClr val="3F3A39"/>
              </a:solidFill>
              <a:cs typeface="+mn-ea"/>
              <a:sym typeface="+mn-lt"/>
            </a:endParaRPr>
          </a:p>
        </p:txBody>
      </p:sp>
      <p:sp>
        <p:nvSpPr>
          <p:cNvPr id="48" name="文本框 47"/>
          <p:cNvSpPr txBox="1"/>
          <p:nvPr/>
        </p:nvSpPr>
        <p:spPr>
          <a:xfrm>
            <a:off x="1983200" y="1377265"/>
            <a:ext cx="691215" cy="584775"/>
          </a:xfrm>
          <a:prstGeom prst="rect">
            <a:avLst/>
          </a:prstGeom>
          <a:noFill/>
        </p:spPr>
        <p:txBody>
          <a:bodyPr wrap="none" rtlCol="0">
            <a:spAutoFit/>
          </a:bodyPr>
          <a:lstStyle/>
          <a:p>
            <a:r>
              <a:rPr lang="en-US" altLang="zh-CN" sz="3200" b="1">
                <a:solidFill>
                  <a:schemeClr val="bg1"/>
                </a:solidFill>
                <a:cs typeface="+mn-ea"/>
                <a:sym typeface="+mn-lt"/>
              </a:rPr>
              <a:t>01</a:t>
            </a:r>
            <a:endParaRPr lang="zh-CN" altLang="en-US" sz="3200" b="1">
              <a:solidFill>
                <a:schemeClr val="bg1"/>
              </a:solidFill>
              <a:cs typeface="+mn-ea"/>
              <a:sym typeface="+mn-lt"/>
            </a:endParaRPr>
          </a:p>
        </p:txBody>
      </p:sp>
      <p:sp>
        <p:nvSpPr>
          <p:cNvPr id="49" name="TextBox 14"/>
          <p:cNvSpPr txBox="1"/>
          <p:nvPr/>
        </p:nvSpPr>
        <p:spPr>
          <a:xfrm>
            <a:off x="5137857" y="2185992"/>
            <a:ext cx="1947612" cy="461665"/>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2400">
                <a:solidFill>
                  <a:srgbClr val="ED7D31"/>
                </a:solidFill>
                <a:latin typeface="+mn-lt"/>
                <a:ea typeface="+mn-ea"/>
                <a:cs typeface="+mn-ea"/>
                <a:sym typeface="+mn-lt"/>
              </a:rPr>
              <a:t>现代管理学</a:t>
            </a:r>
            <a:endParaRPr lang="zh-CN" altLang="en-US" sz="2400">
              <a:solidFill>
                <a:srgbClr val="ED7D31"/>
              </a:solidFill>
              <a:latin typeface="+mn-lt"/>
              <a:ea typeface="+mn-ea"/>
              <a:cs typeface="+mn-ea"/>
              <a:sym typeface="+mn-lt"/>
            </a:endParaRPr>
          </a:p>
        </p:txBody>
      </p:sp>
      <p:sp>
        <p:nvSpPr>
          <p:cNvPr id="50" name="TextBox 15"/>
          <p:cNvSpPr txBox="1"/>
          <p:nvPr/>
        </p:nvSpPr>
        <p:spPr>
          <a:xfrm>
            <a:off x="4708798" y="2660492"/>
            <a:ext cx="2772013" cy="584519"/>
          </a:xfrm>
          <a:prstGeom prst="rect">
            <a:avLst/>
          </a:prstGeom>
          <a:noFill/>
        </p:spPr>
        <p:txBody>
          <a:bodyPr wrap="square" rtlCol="0">
            <a:spAutoFit/>
          </a:bodyPr>
          <a:lstStyle/>
          <a:p>
            <a:pPr algn="ctr"/>
            <a:r>
              <a:rPr lang="zh-CN" altLang="en-US" sz="1600">
                <a:solidFill>
                  <a:srgbClr val="3F3A39"/>
                </a:solidFill>
                <a:cs typeface="+mn-ea"/>
                <a:sym typeface="+mn-lt"/>
              </a:rPr>
              <a:t>请在这里输入段落文本内容请在这里输入段落文本内容</a:t>
            </a:r>
            <a:endParaRPr lang="zh-CN" altLang="en-US" sz="1600">
              <a:solidFill>
                <a:srgbClr val="3F3A39"/>
              </a:solidFill>
              <a:cs typeface="+mn-ea"/>
              <a:sym typeface="+mn-lt"/>
            </a:endParaRPr>
          </a:p>
        </p:txBody>
      </p:sp>
      <p:sp>
        <p:nvSpPr>
          <p:cNvPr id="51" name="文本框 50"/>
          <p:cNvSpPr txBox="1"/>
          <p:nvPr/>
        </p:nvSpPr>
        <p:spPr>
          <a:xfrm>
            <a:off x="5749196" y="1360433"/>
            <a:ext cx="691215" cy="584775"/>
          </a:xfrm>
          <a:prstGeom prst="rect">
            <a:avLst/>
          </a:prstGeom>
          <a:noFill/>
        </p:spPr>
        <p:txBody>
          <a:bodyPr wrap="none" rtlCol="0">
            <a:spAutoFit/>
          </a:bodyPr>
          <a:lstStyle/>
          <a:p>
            <a:r>
              <a:rPr lang="en-US" altLang="zh-CN" sz="3200" b="1">
                <a:solidFill>
                  <a:schemeClr val="bg1"/>
                </a:solidFill>
                <a:cs typeface="+mn-ea"/>
                <a:sym typeface="+mn-lt"/>
              </a:rPr>
              <a:t>02</a:t>
            </a:r>
            <a:endParaRPr lang="zh-CN" altLang="en-US" sz="3200" b="1">
              <a:solidFill>
                <a:schemeClr val="bg1"/>
              </a:solidFill>
              <a:cs typeface="+mn-ea"/>
              <a:sym typeface="+mn-lt"/>
            </a:endParaRPr>
          </a:p>
        </p:txBody>
      </p:sp>
      <p:sp>
        <p:nvSpPr>
          <p:cNvPr id="52" name="TextBox 14"/>
          <p:cNvSpPr txBox="1"/>
          <p:nvPr/>
        </p:nvSpPr>
        <p:spPr>
          <a:xfrm>
            <a:off x="8780089" y="2185992"/>
            <a:ext cx="2273765" cy="461665"/>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2400">
                <a:solidFill>
                  <a:srgbClr val="ED7D31"/>
                </a:solidFill>
                <a:latin typeface="+mn-lt"/>
                <a:ea typeface="+mn-ea"/>
                <a:cs typeface="+mn-ea"/>
                <a:sym typeface="+mn-lt"/>
              </a:rPr>
              <a:t>行政组织理论</a:t>
            </a:r>
            <a:endParaRPr lang="zh-CN" altLang="en-US" sz="2400">
              <a:solidFill>
                <a:srgbClr val="ED7D31"/>
              </a:solidFill>
              <a:latin typeface="+mn-lt"/>
              <a:ea typeface="+mn-ea"/>
              <a:cs typeface="+mn-ea"/>
              <a:sym typeface="+mn-lt"/>
            </a:endParaRPr>
          </a:p>
        </p:txBody>
      </p:sp>
      <p:sp>
        <p:nvSpPr>
          <p:cNvPr id="53" name="TextBox 15"/>
          <p:cNvSpPr txBox="1"/>
          <p:nvPr/>
        </p:nvSpPr>
        <p:spPr>
          <a:xfrm>
            <a:off x="8475690" y="2599504"/>
            <a:ext cx="2772013" cy="584519"/>
          </a:xfrm>
          <a:prstGeom prst="rect">
            <a:avLst/>
          </a:prstGeom>
          <a:noFill/>
        </p:spPr>
        <p:txBody>
          <a:bodyPr wrap="square" rtlCol="0">
            <a:spAutoFit/>
          </a:bodyPr>
          <a:lstStyle/>
          <a:p>
            <a:pPr algn="ctr"/>
            <a:r>
              <a:rPr lang="zh-CN" altLang="en-US" sz="1600">
                <a:solidFill>
                  <a:srgbClr val="3F3A39"/>
                </a:solidFill>
                <a:cs typeface="+mn-ea"/>
                <a:sym typeface="+mn-lt"/>
              </a:rPr>
              <a:t>请在这里输入段落文本内容请在这里输入段落文本内容</a:t>
            </a:r>
            <a:endParaRPr lang="zh-CN" altLang="en-US" sz="1600">
              <a:solidFill>
                <a:srgbClr val="3F3A39"/>
              </a:solidFill>
              <a:cs typeface="+mn-ea"/>
              <a:sym typeface="+mn-lt"/>
            </a:endParaRPr>
          </a:p>
        </p:txBody>
      </p:sp>
      <p:sp>
        <p:nvSpPr>
          <p:cNvPr id="54" name="文本框 53"/>
          <p:cNvSpPr txBox="1"/>
          <p:nvPr/>
        </p:nvSpPr>
        <p:spPr>
          <a:xfrm>
            <a:off x="9516087" y="1377266"/>
            <a:ext cx="691215" cy="584775"/>
          </a:xfrm>
          <a:prstGeom prst="rect">
            <a:avLst/>
          </a:prstGeom>
          <a:noFill/>
        </p:spPr>
        <p:txBody>
          <a:bodyPr wrap="none" rtlCol="0">
            <a:spAutoFit/>
          </a:bodyPr>
          <a:lstStyle/>
          <a:p>
            <a:r>
              <a:rPr lang="en-US" altLang="zh-CN" sz="3200" b="1">
                <a:solidFill>
                  <a:schemeClr val="bg1"/>
                </a:solidFill>
                <a:cs typeface="+mn-ea"/>
                <a:sym typeface="+mn-lt"/>
              </a:rPr>
              <a:t>03</a:t>
            </a:r>
            <a:endParaRPr lang="zh-CN" altLang="en-US" sz="3200" b="1">
              <a:solidFill>
                <a:schemeClr val="bg1"/>
              </a:solidFill>
              <a:cs typeface="+mn-ea"/>
              <a:sym typeface="+mn-lt"/>
            </a:endParaRPr>
          </a:p>
        </p:txBody>
      </p:sp>
      <p:sp>
        <p:nvSpPr>
          <p:cNvPr id="55" name="文本框 54"/>
          <p:cNvSpPr txBox="1"/>
          <p:nvPr/>
        </p:nvSpPr>
        <p:spPr>
          <a:xfrm>
            <a:off x="2998363" y="5512395"/>
            <a:ext cx="691215" cy="584775"/>
          </a:xfrm>
          <a:prstGeom prst="rect">
            <a:avLst/>
          </a:prstGeom>
          <a:noFill/>
        </p:spPr>
        <p:txBody>
          <a:bodyPr wrap="none" rtlCol="0">
            <a:spAutoFit/>
          </a:bodyPr>
          <a:lstStyle/>
          <a:p>
            <a:r>
              <a:rPr lang="en-US" altLang="zh-CN" sz="3200" b="1">
                <a:solidFill>
                  <a:schemeClr val="bg1"/>
                </a:solidFill>
                <a:cs typeface="+mn-ea"/>
                <a:sym typeface="+mn-lt"/>
              </a:rPr>
              <a:t>04</a:t>
            </a:r>
            <a:endParaRPr lang="zh-CN" altLang="en-US" sz="3200" b="1">
              <a:solidFill>
                <a:schemeClr val="bg1"/>
              </a:solidFill>
              <a:cs typeface="+mn-ea"/>
              <a:sym typeface="+mn-lt"/>
            </a:endParaRPr>
          </a:p>
        </p:txBody>
      </p:sp>
      <p:sp>
        <p:nvSpPr>
          <p:cNvPr id="56" name="文本框 55"/>
          <p:cNvSpPr txBox="1"/>
          <p:nvPr/>
        </p:nvSpPr>
        <p:spPr>
          <a:xfrm>
            <a:off x="8241628" y="5546715"/>
            <a:ext cx="691215" cy="584775"/>
          </a:xfrm>
          <a:prstGeom prst="rect">
            <a:avLst/>
          </a:prstGeom>
          <a:noFill/>
        </p:spPr>
        <p:txBody>
          <a:bodyPr wrap="none" rtlCol="0">
            <a:spAutoFit/>
          </a:bodyPr>
          <a:lstStyle/>
          <a:p>
            <a:r>
              <a:rPr lang="en-US" altLang="zh-CN" sz="3200" b="1">
                <a:solidFill>
                  <a:schemeClr val="bg1"/>
                </a:solidFill>
                <a:cs typeface="+mn-ea"/>
                <a:sym typeface="+mn-lt"/>
              </a:rPr>
              <a:t>05</a:t>
            </a:r>
            <a:endParaRPr lang="zh-CN" altLang="en-US" sz="3200" b="1">
              <a:solidFill>
                <a:schemeClr val="bg1"/>
              </a:solidFill>
              <a:cs typeface="+mn-ea"/>
              <a:sym typeface="+mn-lt"/>
            </a:endParaRPr>
          </a:p>
        </p:txBody>
      </p:sp>
      <p:sp>
        <p:nvSpPr>
          <p:cNvPr id="57" name="TextBox 14"/>
          <p:cNvSpPr txBox="1"/>
          <p:nvPr/>
        </p:nvSpPr>
        <p:spPr>
          <a:xfrm>
            <a:off x="2410646" y="4851184"/>
            <a:ext cx="1947612" cy="461665"/>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2400">
                <a:solidFill>
                  <a:srgbClr val="ED7D31"/>
                </a:solidFill>
                <a:latin typeface="+mn-lt"/>
                <a:ea typeface="+mn-ea"/>
                <a:cs typeface="+mn-ea"/>
                <a:sym typeface="+mn-lt"/>
              </a:rPr>
              <a:t>社会学概论</a:t>
            </a:r>
            <a:endParaRPr lang="zh-CN" altLang="en-US" sz="2400">
              <a:solidFill>
                <a:srgbClr val="ED7D31"/>
              </a:solidFill>
              <a:latin typeface="+mn-lt"/>
              <a:ea typeface="+mn-ea"/>
              <a:cs typeface="+mn-ea"/>
              <a:sym typeface="+mn-lt"/>
            </a:endParaRPr>
          </a:p>
        </p:txBody>
      </p:sp>
      <p:sp>
        <p:nvSpPr>
          <p:cNvPr id="58" name="TextBox 15"/>
          <p:cNvSpPr txBox="1"/>
          <p:nvPr/>
        </p:nvSpPr>
        <p:spPr>
          <a:xfrm>
            <a:off x="1909276" y="4119590"/>
            <a:ext cx="2772013" cy="584519"/>
          </a:xfrm>
          <a:prstGeom prst="rect">
            <a:avLst/>
          </a:prstGeom>
          <a:noFill/>
        </p:spPr>
        <p:txBody>
          <a:bodyPr wrap="square" rtlCol="0">
            <a:spAutoFit/>
          </a:bodyPr>
          <a:lstStyle/>
          <a:p>
            <a:pPr algn="ctr"/>
            <a:r>
              <a:rPr lang="zh-CN" altLang="en-US" sz="1600">
                <a:solidFill>
                  <a:srgbClr val="3F3A39"/>
                </a:solidFill>
                <a:cs typeface="+mn-ea"/>
                <a:sym typeface="+mn-lt"/>
              </a:rPr>
              <a:t>请在这里输入段落文本内容请在这里输入段落文本内容</a:t>
            </a:r>
            <a:endParaRPr lang="zh-CN" altLang="en-US" sz="1600">
              <a:solidFill>
                <a:srgbClr val="3F3A39"/>
              </a:solidFill>
              <a:cs typeface="+mn-ea"/>
              <a:sym typeface="+mn-lt"/>
            </a:endParaRPr>
          </a:p>
        </p:txBody>
      </p:sp>
      <p:sp>
        <p:nvSpPr>
          <p:cNvPr id="59" name="TextBox 14"/>
          <p:cNvSpPr txBox="1"/>
          <p:nvPr/>
        </p:nvSpPr>
        <p:spPr>
          <a:xfrm>
            <a:off x="7630288" y="4797719"/>
            <a:ext cx="1947612" cy="461665"/>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2400">
                <a:solidFill>
                  <a:srgbClr val="ED7D31"/>
                </a:solidFill>
                <a:latin typeface="+mn-lt"/>
                <a:ea typeface="+mn-ea"/>
                <a:cs typeface="+mn-ea"/>
                <a:sym typeface="+mn-lt"/>
              </a:rPr>
              <a:t>行政法学</a:t>
            </a:r>
            <a:endParaRPr lang="zh-CN" altLang="en-US" sz="2400">
              <a:solidFill>
                <a:srgbClr val="ED7D31"/>
              </a:solidFill>
              <a:latin typeface="+mn-lt"/>
              <a:ea typeface="+mn-ea"/>
              <a:cs typeface="+mn-ea"/>
              <a:sym typeface="+mn-lt"/>
            </a:endParaRPr>
          </a:p>
        </p:txBody>
      </p:sp>
      <p:sp>
        <p:nvSpPr>
          <p:cNvPr id="60" name="TextBox 15"/>
          <p:cNvSpPr txBox="1"/>
          <p:nvPr/>
        </p:nvSpPr>
        <p:spPr>
          <a:xfrm>
            <a:off x="7237435" y="4119478"/>
            <a:ext cx="2772013" cy="584519"/>
          </a:xfrm>
          <a:prstGeom prst="rect">
            <a:avLst/>
          </a:prstGeom>
          <a:noFill/>
        </p:spPr>
        <p:txBody>
          <a:bodyPr wrap="square" rtlCol="0">
            <a:spAutoFit/>
          </a:bodyPr>
          <a:lstStyle/>
          <a:p>
            <a:pPr algn="ctr"/>
            <a:r>
              <a:rPr lang="zh-CN" altLang="en-US" sz="1600">
                <a:solidFill>
                  <a:srgbClr val="3F3A39"/>
                </a:solidFill>
                <a:cs typeface="+mn-ea"/>
                <a:sym typeface="+mn-lt"/>
              </a:rPr>
              <a:t>请在这里输入段落文本内容请在这里输入段落文本内容</a:t>
            </a:r>
            <a:endParaRPr lang="zh-CN" altLang="en-US" sz="1600">
              <a:solidFill>
                <a:srgbClr val="3F3A39"/>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0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10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1000"/>
                            </p:stCondLst>
                            <p:childTnLst>
                              <p:par>
                                <p:cTn id="86" presetID="53" presetClass="entr" presetSubtype="16"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childTnLst>
                                </p:cTn>
                              </p:par>
                            </p:childTnLst>
                          </p:cTn>
                        </p:par>
                      </p:childTnLst>
                    </p:cTn>
                  </p:par>
                  <p:par>
                    <p:cTn id="96" fill="hold" nodeType="clickPar">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1000"/>
                                        <p:tgtEl>
                                          <p:spTgt spid="57"/>
                                        </p:tgtEl>
                                      </p:cBhvr>
                                    </p:animEffect>
                                    <p:anim calcmode="lin" valueType="num">
                                      <p:cBhvr>
                                        <p:cTn id="106" dur="1000" fill="hold"/>
                                        <p:tgtEl>
                                          <p:spTgt spid="57"/>
                                        </p:tgtEl>
                                        <p:attrNameLst>
                                          <p:attrName>ppt_x</p:attrName>
                                        </p:attrNameLst>
                                      </p:cBhvr>
                                      <p:tavLst>
                                        <p:tav tm="0">
                                          <p:val>
                                            <p:strVal val="#ppt_x"/>
                                          </p:val>
                                        </p:tav>
                                        <p:tav tm="100000">
                                          <p:val>
                                            <p:strVal val="#ppt_x"/>
                                          </p:val>
                                        </p:tav>
                                      </p:tavLst>
                                    </p:anim>
                                    <p:anim calcmode="lin" valueType="num">
                                      <p:cBhvr>
                                        <p:cTn id="107" dur="1000" fill="hold"/>
                                        <p:tgtEl>
                                          <p:spTgt spid="57"/>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1000"/>
                            </p:stCondLst>
                            <p:childTnLst>
                              <p:par>
                                <p:cTn id="109" presetID="53" presetClass="entr" presetSubtype="16"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500" fill="hold"/>
                                        <p:tgtEl>
                                          <p:spTgt spid="43"/>
                                        </p:tgtEl>
                                        <p:attrNameLst>
                                          <p:attrName>ppt_w</p:attrName>
                                        </p:attrNameLst>
                                      </p:cBhvr>
                                      <p:tavLst>
                                        <p:tav tm="0">
                                          <p:val>
                                            <p:fltVal val="0"/>
                                          </p:val>
                                        </p:tav>
                                        <p:tav tm="100000">
                                          <p:val>
                                            <p:strVal val="#ppt_w"/>
                                          </p:val>
                                        </p:tav>
                                      </p:tavLst>
                                    </p:anim>
                                    <p:anim calcmode="lin" valueType="num">
                                      <p:cBhvr>
                                        <p:cTn id="112" dur="500" fill="hold"/>
                                        <p:tgtEl>
                                          <p:spTgt spid="43"/>
                                        </p:tgtEl>
                                        <p:attrNameLst>
                                          <p:attrName>ppt_h</p:attrName>
                                        </p:attrNameLst>
                                      </p:cBhvr>
                                      <p:tavLst>
                                        <p:tav tm="0">
                                          <p:val>
                                            <p:fltVal val="0"/>
                                          </p:val>
                                        </p:tav>
                                        <p:tav tm="100000">
                                          <p:val>
                                            <p:strVal val="#ppt_h"/>
                                          </p:val>
                                        </p:tav>
                                      </p:tavLst>
                                    </p:anim>
                                    <p:animEffect transition="in" filter="fade">
                                      <p:cBhvr>
                                        <p:cTn id="113" dur="500"/>
                                        <p:tgtEl>
                                          <p:spTgt spid="43"/>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childTnLst>
                    </p:cTn>
                  </p:par>
                  <p:par>
                    <p:cTn id="119" fill="hold" nodeType="clickPar">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1000"/>
                                        <p:tgtEl>
                                          <p:spTgt spid="60"/>
                                        </p:tgtEl>
                                      </p:cBhvr>
                                    </p:animEffect>
                                    <p:anim calcmode="lin" valueType="num">
                                      <p:cBhvr>
                                        <p:cTn id="124" dur="1000" fill="hold"/>
                                        <p:tgtEl>
                                          <p:spTgt spid="60"/>
                                        </p:tgtEl>
                                        <p:attrNameLst>
                                          <p:attrName>ppt_x</p:attrName>
                                        </p:attrNameLst>
                                      </p:cBhvr>
                                      <p:tavLst>
                                        <p:tav tm="0">
                                          <p:val>
                                            <p:strVal val="#ppt_x"/>
                                          </p:val>
                                        </p:tav>
                                        <p:tav tm="100000">
                                          <p:val>
                                            <p:strVal val="#ppt_x"/>
                                          </p:val>
                                        </p:tav>
                                      </p:tavLst>
                                    </p:anim>
                                    <p:anim calcmode="lin" valueType="num">
                                      <p:cBhvr>
                                        <p:cTn id="125" dur="1000" fill="hold"/>
                                        <p:tgtEl>
                                          <p:spTgt spid="6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fade">
                                      <p:cBhvr>
                                        <p:cTn id="128" dur="1000"/>
                                        <p:tgtEl>
                                          <p:spTgt spid="59"/>
                                        </p:tgtEl>
                                      </p:cBhvr>
                                    </p:animEffect>
                                    <p:anim calcmode="lin" valueType="num">
                                      <p:cBhvr>
                                        <p:cTn id="129" dur="1000" fill="hold"/>
                                        <p:tgtEl>
                                          <p:spTgt spid="59"/>
                                        </p:tgtEl>
                                        <p:attrNameLst>
                                          <p:attrName>ppt_x</p:attrName>
                                        </p:attrNameLst>
                                      </p:cBhvr>
                                      <p:tavLst>
                                        <p:tav tm="0">
                                          <p:val>
                                            <p:strVal val="#ppt_x"/>
                                          </p:val>
                                        </p:tav>
                                        <p:tav tm="100000">
                                          <p:val>
                                            <p:strVal val="#ppt_x"/>
                                          </p:val>
                                        </p:tav>
                                      </p:tavLst>
                                    </p:anim>
                                    <p:anim calcmode="lin" valueType="num">
                                      <p:cBhvr>
                                        <p:cTn id="1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TextBox 42"/>
          <p:cNvSpPr txBox="1"/>
          <p:nvPr/>
        </p:nvSpPr>
        <p:spPr>
          <a:xfrm>
            <a:off x="1888616" y="192494"/>
            <a:ext cx="2137887"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研究思路</a:t>
            </a:r>
            <a:endParaRPr lang="zh-CN" altLang="en-US">
              <a:latin typeface="印品雅圆体" panose="02010601030101010101" pitchFamily="2" charset="-122"/>
              <a:ea typeface="印品雅圆体" panose="02010601030101010101" pitchFamily="2" charset="-122"/>
              <a:sym typeface="+mn-lt"/>
            </a:endParaRPr>
          </a:p>
        </p:txBody>
      </p:sp>
      <p:sp>
        <p:nvSpPr>
          <p:cNvPr id="24" name="文本框 23"/>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2</a:t>
            </a:r>
            <a:endParaRPr lang="zh-CN" altLang="en-US" sz="4000" b="1">
              <a:solidFill>
                <a:srgbClr val="3F3A39"/>
              </a:solidFill>
            </a:endParaRPr>
          </a:p>
        </p:txBody>
      </p:sp>
      <p:sp>
        <p:nvSpPr>
          <p:cNvPr id="25" name="任意多边形 93"/>
          <p:cNvSpPr/>
          <p:nvPr/>
        </p:nvSpPr>
        <p:spPr>
          <a:xfrm>
            <a:off x="1790430" y="4000961"/>
            <a:ext cx="2767055" cy="784414"/>
          </a:xfrm>
          <a:custGeom>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rgbClr val="3F3A39"/>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p>
            <a:pPr lvl="0" algn="ctr" defTabSz="355600">
              <a:lnSpc>
                <a:spcPct val="90000"/>
              </a:lnSpc>
              <a:spcBef>
                <a:spcPct val="0"/>
              </a:spcBef>
              <a:spcAft>
                <a:spcPct val="35000"/>
              </a:spcAft>
            </a:pPr>
            <a:endParaRPr lang="en-US" altLang="zh-CN" sz="1050">
              <a:solidFill>
                <a:schemeClr val="bg1"/>
              </a:solidFill>
            </a:endParaRPr>
          </a:p>
        </p:txBody>
      </p:sp>
      <p:sp>
        <p:nvSpPr>
          <p:cNvPr id="26" name="任意多边形 96"/>
          <p:cNvSpPr/>
          <p:nvPr/>
        </p:nvSpPr>
        <p:spPr>
          <a:xfrm>
            <a:off x="1880441" y="5164958"/>
            <a:ext cx="2767055" cy="784414"/>
          </a:xfrm>
          <a:custGeom>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rgbClr val="ED7D3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p>
            <a:pPr lvl="0" algn="ctr" defTabSz="355600">
              <a:lnSpc>
                <a:spcPct val="90000"/>
              </a:lnSpc>
              <a:spcBef>
                <a:spcPct val="0"/>
              </a:spcBef>
              <a:spcAft>
                <a:spcPct val="35000"/>
              </a:spcAft>
            </a:pPr>
            <a:endParaRPr lang="en-US" altLang="zh-CN" sz="1100">
              <a:solidFill>
                <a:schemeClr val="bg1"/>
              </a:solidFill>
            </a:endParaRPr>
          </a:p>
        </p:txBody>
      </p:sp>
      <p:sp>
        <p:nvSpPr>
          <p:cNvPr id="27" name="任意多边形 99"/>
          <p:cNvSpPr/>
          <p:nvPr/>
        </p:nvSpPr>
        <p:spPr>
          <a:xfrm>
            <a:off x="1790430" y="1672965"/>
            <a:ext cx="2767055" cy="784414"/>
          </a:xfrm>
          <a:custGeom>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rgbClr val="3F3A3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p>
            <a:pPr lvl="0" algn="ctr" defTabSz="355600">
              <a:lnSpc>
                <a:spcPct val="90000"/>
              </a:lnSpc>
              <a:spcBef>
                <a:spcPct val="0"/>
              </a:spcBef>
              <a:spcAft>
                <a:spcPct val="35000"/>
              </a:spcAft>
            </a:pPr>
            <a:endParaRPr lang="en-US" sz="1050" b="1" kern="1200">
              <a:solidFill>
                <a:schemeClr val="bg1"/>
              </a:solidFill>
            </a:endParaRPr>
          </a:p>
        </p:txBody>
      </p:sp>
      <p:sp>
        <p:nvSpPr>
          <p:cNvPr id="28" name="任意多边形 102"/>
          <p:cNvSpPr/>
          <p:nvPr/>
        </p:nvSpPr>
        <p:spPr>
          <a:xfrm>
            <a:off x="1790430" y="2836963"/>
            <a:ext cx="2767055" cy="784414"/>
          </a:xfrm>
          <a:custGeom>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rgbClr val="ED7D3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p>
            <a:pPr lvl="0" algn="ctr" defTabSz="355600">
              <a:lnSpc>
                <a:spcPct val="90000"/>
              </a:lnSpc>
              <a:spcBef>
                <a:spcPct val="0"/>
              </a:spcBef>
              <a:spcAft>
                <a:spcPct val="35000"/>
              </a:spcAft>
            </a:pPr>
            <a:endParaRPr lang="en-US" sz="2800" kern="1200">
              <a:solidFill>
                <a:schemeClr val="bg1"/>
              </a:solidFill>
            </a:endParaRPr>
          </a:p>
        </p:txBody>
      </p:sp>
      <p:sp>
        <p:nvSpPr>
          <p:cNvPr id="29" name="文本框 28"/>
          <p:cNvSpPr txBox="1"/>
          <p:nvPr/>
        </p:nvSpPr>
        <p:spPr>
          <a:xfrm>
            <a:off x="2466071" y="5326332"/>
            <a:ext cx="1415772" cy="461665"/>
          </a:xfrm>
          <a:prstGeom prst="rect">
            <a:avLst/>
          </a:prstGeom>
          <a:noFill/>
        </p:spPr>
        <p:txBody>
          <a:bodyPr wrap="none">
            <a:spAutoFit/>
          </a:bodyPr>
          <a:lstStyle/>
          <a:p>
            <a:pPr eaLnBrk="1" hangingPunct="1">
              <a:buFont typeface="Arial" panose="020b0604020202020204" pitchFamily="34" charset="0"/>
              <a:buNone/>
              <a:defRPr/>
            </a:pPr>
            <a:r>
              <a:rPr lang="zh-CN" altLang="en-US" sz="2400" b="1">
                <a:solidFill>
                  <a:schemeClr val="bg1"/>
                </a:solidFill>
                <a:cs typeface="+mn-ea"/>
                <a:sym typeface="+mn-lt"/>
              </a:rPr>
              <a:t>客观务实</a:t>
            </a:r>
            <a:endParaRPr lang="zh-CN" altLang="en-US" sz="2400" b="1">
              <a:solidFill>
                <a:schemeClr val="bg1"/>
              </a:solidFill>
              <a:cs typeface="+mn-ea"/>
              <a:sym typeface="+mn-lt"/>
            </a:endParaRPr>
          </a:p>
        </p:txBody>
      </p:sp>
      <p:sp>
        <p:nvSpPr>
          <p:cNvPr id="30" name="文本框 29"/>
          <p:cNvSpPr txBox="1"/>
          <p:nvPr/>
        </p:nvSpPr>
        <p:spPr>
          <a:xfrm>
            <a:off x="2466071" y="4150093"/>
            <a:ext cx="1415772" cy="461665"/>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2400">
                <a:solidFill>
                  <a:schemeClr val="bg1"/>
                </a:solidFill>
                <a:cs typeface="+mn-ea"/>
                <a:sym typeface="+mn-lt"/>
              </a:rPr>
              <a:t>开拓进取</a:t>
            </a:r>
            <a:endParaRPr lang="zh-CN" altLang="en-US" sz="2400">
              <a:solidFill>
                <a:schemeClr val="bg1"/>
              </a:solidFill>
              <a:cs typeface="+mn-ea"/>
              <a:sym typeface="+mn-lt"/>
            </a:endParaRPr>
          </a:p>
        </p:txBody>
      </p:sp>
      <p:sp>
        <p:nvSpPr>
          <p:cNvPr id="31" name="文本框 30"/>
          <p:cNvSpPr txBox="1"/>
          <p:nvPr/>
        </p:nvSpPr>
        <p:spPr>
          <a:xfrm>
            <a:off x="2466071" y="2973854"/>
            <a:ext cx="1415772" cy="461665"/>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2400">
                <a:solidFill>
                  <a:schemeClr val="bg1"/>
                </a:solidFill>
                <a:cs typeface="+mn-ea"/>
                <a:sym typeface="+mn-lt"/>
              </a:rPr>
              <a:t>服务大局</a:t>
            </a:r>
            <a:endParaRPr lang="zh-CN" altLang="en-US" sz="2400">
              <a:solidFill>
                <a:schemeClr val="bg1"/>
              </a:solidFill>
              <a:cs typeface="+mn-ea"/>
              <a:sym typeface="+mn-lt"/>
            </a:endParaRPr>
          </a:p>
        </p:txBody>
      </p:sp>
      <p:sp>
        <p:nvSpPr>
          <p:cNvPr id="32" name="文本框 31"/>
          <p:cNvSpPr txBox="1"/>
          <p:nvPr/>
        </p:nvSpPr>
        <p:spPr>
          <a:xfrm>
            <a:off x="2466071" y="1797615"/>
            <a:ext cx="1415772" cy="461665"/>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2400">
                <a:solidFill>
                  <a:schemeClr val="bg1"/>
                </a:solidFill>
                <a:cs typeface="+mn-ea"/>
                <a:sym typeface="+mn-lt"/>
              </a:rPr>
              <a:t>科学管理</a:t>
            </a:r>
            <a:endParaRPr lang="zh-CN" altLang="en-US" sz="2400">
              <a:solidFill>
                <a:schemeClr val="bg1"/>
              </a:solidFill>
              <a:cs typeface="+mn-ea"/>
              <a:sym typeface="+mn-lt"/>
            </a:endParaRPr>
          </a:p>
        </p:txBody>
      </p:sp>
      <p:sp>
        <p:nvSpPr>
          <p:cNvPr id="33" name="文本框 32"/>
          <p:cNvSpPr txBox="1"/>
          <p:nvPr/>
        </p:nvSpPr>
        <p:spPr>
          <a:xfrm>
            <a:off x="4856427" y="5168166"/>
            <a:ext cx="5822022" cy="923330"/>
          </a:xfrm>
          <a:prstGeom prst="rect">
            <a:avLst/>
          </a:prstGeom>
          <a:noFill/>
        </p:spPr>
        <p:txBody>
          <a:bodyPr wrap="square">
            <a:spAutoFit/>
          </a:bodyPr>
          <a:lstStyle/>
          <a:p>
            <a:pPr marL="285750" indent="-285750">
              <a:buFont typeface="Wingdings" panose="05000000000000000000" pitchFamily="2" charset="2"/>
              <a:buChar char="Ø"/>
            </a:pPr>
            <a:r>
              <a:rPr lang="zh-CN" altLang="en-US">
                <a:solidFill>
                  <a:srgbClr val="3F3A39"/>
                </a:solidFill>
                <a:cs typeface="+mn-ea"/>
                <a:sym typeface="+mn-lt"/>
              </a:rPr>
              <a:t>唯物主义者和实干家们最注重的就是客观务实，这是一种一切从实际出发的工作理念，脱离了实际的行动都是不切实际的。</a:t>
            </a:r>
            <a:endParaRPr lang="zh-CN" altLang="en-US">
              <a:solidFill>
                <a:srgbClr val="3F3A39"/>
              </a:solidFill>
              <a:cs typeface="+mn-ea"/>
              <a:sym typeface="+mn-lt"/>
            </a:endParaRPr>
          </a:p>
        </p:txBody>
      </p:sp>
      <p:sp>
        <p:nvSpPr>
          <p:cNvPr id="34" name="文本框 39"/>
          <p:cNvSpPr txBox="1">
            <a:spLocks noChangeArrowheads="1"/>
          </p:cNvSpPr>
          <p:nvPr/>
        </p:nvSpPr>
        <p:spPr bwMode="auto">
          <a:xfrm>
            <a:off x="4856427" y="4084841"/>
            <a:ext cx="5753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85750" indent="-285750">
              <a:buFont typeface="Wingdings" panose="05000000000000000000" pitchFamily="2" charset="2"/>
              <a:buChar char="Ø"/>
            </a:pPr>
            <a:r>
              <a:rPr lang="zh-CN" altLang="en-US" sz="1800">
                <a:solidFill>
                  <a:srgbClr val="3F3A39"/>
                </a:solidFill>
                <a:latin typeface="+mn-lt"/>
                <a:ea typeface="+mn-ea"/>
                <a:cs typeface="+mn-ea"/>
                <a:sym typeface="+mn-lt"/>
              </a:rPr>
              <a:t>在其位谋其政，在新岗位上努力将自身的业绩提升到一个新的层次，将自身的能力提升到一个新的层次。</a:t>
            </a:r>
            <a:endParaRPr lang="zh-CN" altLang="en-US" sz="1800">
              <a:solidFill>
                <a:srgbClr val="3F3A39"/>
              </a:solidFill>
              <a:latin typeface="+mn-lt"/>
              <a:ea typeface="+mn-ea"/>
              <a:cs typeface="+mn-ea"/>
              <a:sym typeface="+mn-lt"/>
            </a:endParaRPr>
          </a:p>
        </p:txBody>
      </p:sp>
      <p:sp>
        <p:nvSpPr>
          <p:cNvPr id="35" name="文本框 41"/>
          <p:cNvSpPr txBox="1">
            <a:spLocks noChangeArrowheads="1"/>
          </p:cNvSpPr>
          <p:nvPr/>
        </p:nvSpPr>
        <p:spPr bwMode="auto">
          <a:xfrm>
            <a:off x="4856427" y="2911465"/>
            <a:ext cx="5753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85750" indent="-285750">
              <a:buFont typeface="Wingdings" panose="05000000000000000000" pitchFamily="2" charset="2"/>
              <a:buChar char="Ø"/>
            </a:pPr>
            <a:r>
              <a:rPr lang="zh-CN" altLang="en-US" sz="1800">
                <a:solidFill>
                  <a:srgbClr val="3F3A39"/>
                </a:solidFill>
                <a:latin typeface="+mn-lt"/>
                <a:ea typeface="+mn-ea"/>
                <a:cs typeface="+mn-ea"/>
                <a:sym typeface="+mn-lt"/>
              </a:rPr>
              <a:t>坚决服务公司制定的发展大局，找准部门的位置，摆正自身的位置，做好该做的事，管好该管的人。</a:t>
            </a:r>
            <a:endParaRPr lang="zh-CN" altLang="en-US" sz="1800">
              <a:solidFill>
                <a:srgbClr val="3F3A39"/>
              </a:solidFill>
              <a:latin typeface="+mn-lt"/>
              <a:ea typeface="+mn-ea"/>
              <a:cs typeface="+mn-ea"/>
              <a:sym typeface="+mn-lt"/>
            </a:endParaRPr>
          </a:p>
        </p:txBody>
      </p:sp>
      <p:sp>
        <p:nvSpPr>
          <p:cNvPr id="36" name="文本框 43"/>
          <p:cNvSpPr txBox="1">
            <a:spLocks noChangeArrowheads="1"/>
          </p:cNvSpPr>
          <p:nvPr/>
        </p:nvSpPr>
        <p:spPr bwMode="auto">
          <a:xfrm>
            <a:off x="4856427" y="1828140"/>
            <a:ext cx="57535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85750" indent="-285750">
              <a:buFont typeface="Wingdings" panose="05000000000000000000" pitchFamily="2" charset="2"/>
              <a:buChar char="Ø"/>
            </a:pPr>
            <a:r>
              <a:rPr lang="zh-CN" altLang="en-US" sz="1800">
                <a:solidFill>
                  <a:srgbClr val="3F3A39"/>
                </a:solidFill>
                <a:latin typeface="+mn-lt"/>
                <a:ea typeface="+mn-ea"/>
                <a:cs typeface="+mn-ea"/>
                <a:sym typeface="+mn-lt"/>
              </a:rPr>
              <a:t>运用最新的科技手段和管理理念，结合部门现实状况，将部门的管理、业绩提升到一个新的层次。</a:t>
            </a:r>
            <a:endParaRPr lang="zh-CN" altLang="en-US" sz="1800">
              <a:solidFill>
                <a:srgbClr val="3F3A39"/>
              </a:solidFill>
              <a:latin typeface="+mn-lt"/>
              <a:ea typeface="+mn-ea"/>
              <a:cs typeface="+mn-ea"/>
              <a:sym typeface="+mn-lt"/>
            </a:endParaRPr>
          </a:p>
        </p:txBody>
      </p:sp>
      <p:sp>
        <p:nvSpPr>
          <p:cNvPr id="37" name="文本框 36"/>
          <p:cNvSpPr txBox="1"/>
          <p:nvPr/>
        </p:nvSpPr>
        <p:spPr>
          <a:xfrm>
            <a:off x="1707780" y="1782571"/>
            <a:ext cx="405880" cy="523220"/>
          </a:xfrm>
          <a:prstGeom prst="rect">
            <a:avLst/>
          </a:prstGeom>
          <a:noFill/>
        </p:spPr>
        <p:txBody>
          <a:bodyPr wrap="none" rtlCol="0">
            <a:spAutoFit/>
          </a:bodyPr>
          <a:lstStyle/>
          <a:p>
            <a:r>
              <a:rPr lang="en-US" altLang="zh-CN" sz="2800" b="1">
                <a:solidFill>
                  <a:srgbClr val="ED7D31"/>
                </a:solidFill>
              </a:rPr>
              <a:t>1</a:t>
            </a:r>
            <a:endParaRPr lang="zh-CN" altLang="en-US" sz="2800" b="1">
              <a:solidFill>
                <a:srgbClr val="ED7D31"/>
              </a:solidFill>
            </a:endParaRPr>
          </a:p>
        </p:txBody>
      </p:sp>
      <p:sp>
        <p:nvSpPr>
          <p:cNvPr id="38" name="文本框 37"/>
          <p:cNvSpPr txBox="1"/>
          <p:nvPr/>
        </p:nvSpPr>
        <p:spPr>
          <a:xfrm>
            <a:off x="1722371" y="2953565"/>
            <a:ext cx="405880" cy="523220"/>
          </a:xfrm>
          <a:prstGeom prst="rect">
            <a:avLst/>
          </a:prstGeom>
          <a:noFill/>
        </p:spPr>
        <p:txBody>
          <a:bodyPr wrap="none" rtlCol="0">
            <a:spAutoFit/>
          </a:bodyPr>
          <a:lstStyle/>
          <a:p>
            <a:r>
              <a:rPr lang="en-US" altLang="zh-CN" sz="2800" b="1">
                <a:solidFill>
                  <a:srgbClr val="ED7D31"/>
                </a:solidFill>
              </a:rPr>
              <a:t>2</a:t>
            </a:r>
            <a:endParaRPr lang="zh-CN" altLang="en-US" sz="2800" b="1">
              <a:solidFill>
                <a:srgbClr val="ED7D31"/>
              </a:solidFill>
            </a:endParaRPr>
          </a:p>
        </p:txBody>
      </p:sp>
      <p:sp>
        <p:nvSpPr>
          <p:cNvPr id="39" name="文本框 38"/>
          <p:cNvSpPr txBox="1"/>
          <p:nvPr/>
        </p:nvSpPr>
        <p:spPr>
          <a:xfrm>
            <a:off x="1677501" y="4124559"/>
            <a:ext cx="405880" cy="523220"/>
          </a:xfrm>
          <a:prstGeom prst="rect">
            <a:avLst/>
          </a:prstGeom>
          <a:noFill/>
        </p:spPr>
        <p:txBody>
          <a:bodyPr wrap="none" rtlCol="0">
            <a:spAutoFit/>
          </a:bodyPr>
          <a:lstStyle/>
          <a:p>
            <a:r>
              <a:rPr lang="en-US" altLang="zh-CN" sz="2800" b="1">
                <a:solidFill>
                  <a:srgbClr val="ED7D31"/>
                </a:solidFill>
              </a:rPr>
              <a:t>3</a:t>
            </a:r>
            <a:endParaRPr lang="zh-CN" altLang="en-US" sz="2800" b="1">
              <a:solidFill>
                <a:srgbClr val="ED7D31"/>
              </a:solidFill>
            </a:endParaRPr>
          </a:p>
        </p:txBody>
      </p:sp>
      <p:sp>
        <p:nvSpPr>
          <p:cNvPr id="40" name="文本框 39"/>
          <p:cNvSpPr txBox="1"/>
          <p:nvPr/>
        </p:nvSpPr>
        <p:spPr>
          <a:xfrm>
            <a:off x="1722371" y="5295554"/>
            <a:ext cx="405880" cy="523220"/>
          </a:xfrm>
          <a:prstGeom prst="rect">
            <a:avLst/>
          </a:prstGeom>
          <a:noFill/>
        </p:spPr>
        <p:txBody>
          <a:bodyPr wrap="none" rtlCol="0">
            <a:spAutoFit/>
          </a:bodyPr>
          <a:lstStyle/>
          <a:p>
            <a:r>
              <a:rPr lang="en-US" altLang="zh-CN" sz="2800" b="1">
                <a:solidFill>
                  <a:srgbClr val="ED7D31"/>
                </a:solidFill>
              </a:rPr>
              <a:t>4</a:t>
            </a:r>
            <a:endParaRPr lang="zh-CN" altLang="en-US" sz="2800" b="1">
              <a:solidFill>
                <a:srgbClr val="ED7D31"/>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nodeType="afterGroup">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par>
                          <p:cTn id="45" fill="hold" nodeType="afterGroup">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nodeType="afterGroup">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par>
                          <p:cTn id="81" fill="hold" nodeType="afterGroup">
                            <p:stCondLst>
                              <p:cond delay="5500"/>
                            </p:stCondLst>
                            <p:childTnLst>
                              <p:par>
                                <p:cTn id="82" presetID="42"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6" name="Freeform 5"/>
          <p:cNvSpPr>
            <a:spLocks noEditPoints="1"/>
          </p:cNvSpPr>
          <p:nvPr/>
        </p:nvSpPr>
        <p:spPr bwMode="auto">
          <a:xfrm>
            <a:off x="2198697" y="1293194"/>
            <a:ext cx="2778129" cy="2763575"/>
          </a:xfrm>
          <a:custGeom>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97" name="Freeform 6"/>
          <p:cNvSpPr>
            <a:spLocks noEditPoints="1"/>
          </p:cNvSpPr>
          <p:nvPr/>
        </p:nvSpPr>
        <p:spPr bwMode="auto">
          <a:xfrm>
            <a:off x="7215176" y="1279308"/>
            <a:ext cx="2778127" cy="2776802"/>
          </a:xfrm>
          <a:custGeom>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102" name="矩形 101"/>
          <p:cNvSpPr/>
          <p:nvPr/>
        </p:nvSpPr>
        <p:spPr>
          <a:xfrm>
            <a:off x="2777704" y="2674981"/>
            <a:ext cx="1620113" cy="523092"/>
          </a:xfrm>
          <a:prstGeom prst="rect">
            <a:avLst/>
          </a:prstGeom>
        </p:spPr>
        <p:txBody>
          <a:bodyPr wrap="square">
            <a:spAutoFit/>
          </a:bodyPr>
          <a:lstStyle/>
          <a:p>
            <a:pPr algn="ctr"/>
            <a:r>
              <a:rPr lang="zh-CN" altLang="en-US" sz="2800" b="1">
                <a:solidFill>
                  <a:srgbClr val="ED7D31"/>
                </a:solidFill>
                <a:cs typeface="+mn-ea"/>
                <a:sym typeface="+mn-lt"/>
              </a:rPr>
              <a:t>团队建设</a:t>
            </a:r>
            <a:endParaRPr lang="zh-CN" altLang="en-US" sz="2800" b="1">
              <a:solidFill>
                <a:srgbClr val="ED7D31"/>
              </a:solidFill>
              <a:cs typeface="+mn-ea"/>
              <a:sym typeface="+mn-lt"/>
            </a:endParaRPr>
          </a:p>
        </p:txBody>
      </p:sp>
      <p:sp>
        <p:nvSpPr>
          <p:cNvPr id="103" name="矩形 102"/>
          <p:cNvSpPr/>
          <p:nvPr/>
        </p:nvSpPr>
        <p:spPr>
          <a:xfrm>
            <a:off x="7778901" y="2674982"/>
            <a:ext cx="1619902" cy="522880"/>
          </a:xfrm>
          <a:prstGeom prst="rect">
            <a:avLst/>
          </a:prstGeom>
        </p:spPr>
        <p:txBody>
          <a:bodyPr wrap="none">
            <a:spAutoFit/>
          </a:bodyPr>
          <a:lstStyle/>
          <a:p>
            <a:pPr algn="ctr"/>
            <a:r>
              <a:rPr lang="zh-CN" altLang="en-US" sz="2800" b="1">
                <a:solidFill>
                  <a:srgbClr val="ED7D31"/>
                </a:solidFill>
                <a:cs typeface="+mn-ea"/>
                <a:sym typeface="+mn-lt"/>
              </a:rPr>
              <a:t>专业能力</a:t>
            </a:r>
            <a:endParaRPr lang="zh-CN" altLang="en-US" sz="2800" b="1">
              <a:solidFill>
                <a:srgbClr val="ED7D31"/>
              </a:solidFill>
              <a:cs typeface="+mn-ea"/>
              <a:sym typeface="+mn-lt"/>
            </a:endParaRPr>
          </a:p>
        </p:txBody>
      </p:sp>
      <p:sp>
        <p:nvSpPr>
          <p:cNvPr id="104" name="Freeform 19"/>
          <p:cNvSpPr>
            <a:spLocks noEditPoints="1"/>
          </p:cNvSpPr>
          <p:nvPr/>
        </p:nvSpPr>
        <p:spPr bwMode="auto">
          <a:xfrm>
            <a:off x="8320011" y="1972179"/>
            <a:ext cx="794820" cy="650451"/>
          </a:xfrm>
          <a:custGeom>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rgbClr val="3F3A39"/>
          </a:solidFill>
          <a:ln>
            <a:noFill/>
          </a:ln>
        </p:spPr>
        <p:txBody>
          <a:bodyPr vert="horz" wrap="square" lIns="91380" tIns="45690" rIns="91380" bIns="45690" numCol="1" anchor="t" anchorCtr="0" compatLnSpc="1"/>
          <a:lstStyle/>
          <a:p>
            <a:endParaRPr lang="zh-CN" altLang="en-US" sz="1800">
              <a:solidFill>
                <a:srgbClr val="3F3A39"/>
              </a:solidFill>
              <a:cs typeface="+mn-ea"/>
              <a:sym typeface="+mn-lt"/>
            </a:endParaRPr>
          </a:p>
        </p:txBody>
      </p:sp>
      <p:sp>
        <p:nvSpPr>
          <p:cNvPr id="106" name="Freeform 11"/>
          <p:cNvSpPr>
            <a:spLocks noEditPoints="1"/>
          </p:cNvSpPr>
          <p:nvPr/>
        </p:nvSpPr>
        <p:spPr bwMode="auto">
          <a:xfrm>
            <a:off x="3129185" y="2024394"/>
            <a:ext cx="959887" cy="602883"/>
          </a:xfrm>
          <a:custGeom>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rgbClr val="3F3A39"/>
          </a:solidFill>
          <a:ln>
            <a:noFill/>
          </a:ln>
        </p:spPr>
        <p:txBody>
          <a:bodyPr vert="horz" wrap="square" lIns="91380" tIns="45690" rIns="91380" bIns="45690" numCol="1" anchor="t" anchorCtr="0" compatLnSpc="1"/>
          <a:lstStyle/>
          <a:p>
            <a:endParaRPr lang="zh-CN" altLang="en-US" sz="1800">
              <a:solidFill>
                <a:srgbClr val="3F3A39"/>
              </a:solidFill>
              <a:cs typeface="+mn-ea"/>
              <a:sym typeface="+mn-lt"/>
            </a:endParaRPr>
          </a:p>
        </p:txBody>
      </p:sp>
      <p:sp>
        <p:nvSpPr>
          <p:cNvPr id="17" name="TextBox 42"/>
          <p:cNvSpPr txBox="1"/>
          <p:nvPr/>
        </p:nvSpPr>
        <p:spPr>
          <a:xfrm>
            <a:off x="1840461" y="178900"/>
            <a:ext cx="4136110"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采用某某研究方案</a:t>
            </a:r>
            <a:endParaRPr lang="zh-CN" altLang="en-US">
              <a:latin typeface="印品雅圆体" panose="02010601030101010101" pitchFamily="2" charset="-122"/>
              <a:ea typeface="印品雅圆体" panose="02010601030101010101" pitchFamily="2" charset="-122"/>
              <a:sym typeface="+mn-lt"/>
            </a:endParaRPr>
          </a:p>
        </p:txBody>
      </p:sp>
      <p:sp>
        <p:nvSpPr>
          <p:cNvPr id="19" name="文本框 18"/>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2</a:t>
            </a:r>
            <a:endParaRPr lang="zh-CN" altLang="en-US" sz="4000" b="1">
              <a:solidFill>
                <a:srgbClr val="3F3A39"/>
              </a:solidFill>
            </a:endParaRPr>
          </a:p>
        </p:txBody>
      </p:sp>
      <p:sp>
        <p:nvSpPr>
          <p:cNvPr id="21" name="Rectangle 5"/>
          <p:cNvSpPr/>
          <p:nvPr/>
        </p:nvSpPr>
        <p:spPr bwMode="auto">
          <a:xfrm>
            <a:off x="1347788" y="4560385"/>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a:solidFill>
                  <a:srgbClr val="3F3A39"/>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a:solidFill>
                  <a:srgbClr val="3F3A39"/>
                </a:solidFill>
                <a:latin typeface="微软雅黑" panose="020b0503020204020204" pitchFamily="34" charset="-122"/>
                <a:ea typeface="微软雅黑" panose="020b0503020204020204" pitchFamily="34" charset="-122"/>
                <a:sym typeface="Gill Sans" charset="0"/>
              </a:rPr>
              <a:t>200</a:t>
            </a:r>
            <a:r>
              <a:rPr lang="zh-CN" altLang="en-US">
                <a:solidFill>
                  <a:srgbClr val="3F3A39"/>
                </a:solidFill>
                <a:latin typeface="微软雅黑" panose="020b0503020204020204" pitchFamily="34" charset="-122"/>
                <a:ea typeface="微软雅黑" panose="020b0503020204020204" pitchFamily="34" charset="-122"/>
                <a:sym typeface="Gill Sans" charset="0"/>
              </a:rPr>
              <a:t>字以内。</a:t>
            </a:r>
            <a:endParaRPr lang="en-US" altLang="zh-CN">
              <a:solidFill>
                <a:srgbClr val="3F3A39"/>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5"/>
          <p:cNvSpPr/>
          <p:nvPr/>
        </p:nvSpPr>
        <p:spPr bwMode="auto">
          <a:xfrm>
            <a:off x="6214746" y="4593536"/>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a:solidFill>
                  <a:srgbClr val="3F3A39"/>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a:solidFill>
                  <a:srgbClr val="3F3A39"/>
                </a:solidFill>
                <a:latin typeface="微软雅黑" panose="020b0503020204020204" pitchFamily="34" charset="-122"/>
                <a:ea typeface="微软雅黑" panose="020b0503020204020204" pitchFamily="34" charset="-122"/>
                <a:sym typeface="Gill Sans" charset="0"/>
              </a:rPr>
              <a:t>200</a:t>
            </a:r>
            <a:r>
              <a:rPr lang="zh-CN" altLang="en-US">
                <a:solidFill>
                  <a:srgbClr val="3F3A39"/>
                </a:solidFill>
                <a:latin typeface="微软雅黑" panose="020b0503020204020204" pitchFamily="34" charset="-122"/>
                <a:ea typeface="微软雅黑" panose="020b0503020204020204" pitchFamily="34" charset="-122"/>
                <a:sym typeface="Gill Sans" charset="0"/>
              </a:rPr>
              <a:t>字以内。</a:t>
            </a:r>
            <a:endParaRPr lang="en-US" altLang="zh-CN">
              <a:solidFill>
                <a:srgbClr val="3F3A39"/>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2000"/>
                                        <p:tgtEl>
                                          <p:spTgt spid="96"/>
                                        </p:tgtEl>
                                      </p:cBhvr>
                                    </p:animEffect>
                                    <p:anim calcmode="lin" valueType="num">
                                      <p:cBhvr>
                                        <p:cTn id="20" dur="2000" fill="hold"/>
                                        <p:tgtEl>
                                          <p:spTgt spid="96"/>
                                        </p:tgtEl>
                                        <p:attrNameLst>
                                          <p:attrName>style.rotation</p:attrName>
                                        </p:attrNameLst>
                                      </p:cBhvr>
                                      <p:tavLst>
                                        <p:tav tm="0">
                                          <p:val>
                                            <p:fltVal val="720"/>
                                          </p:val>
                                        </p:tav>
                                        <p:tav tm="100000">
                                          <p:val>
                                            <p:fltVal val="0"/>
                                          </p:val>
                                        </p:tav>
                                      </p:tavLst>
                                    </p:anim>
                                    <p:anim calcmode="lin" valueType="num">
                                      <p:cBhvr>
                                        <p:cTn id="21" dur="2000" fill="hold"/>
                                        <p:tgtEl>
                                          <p:spTgt spid="96"/>
                                        </p:tgtEl>
                                        <p:attrNameLst>
                                          <p:attrName>ppt_h</p:attrName>
                                        </p:attrNameLst>
                                      </p:cBhvr>
                                      <p:tavLst>
                                        <p:tav tm="0">
                                          <p:val>
                                            <p:fltVal val="0"/>
                                          </p:val>
                                        </p:tav>
                                        <p:tav tm="100000">
                                          <p:val>
                                            <p:strVal val="#ppt_h"/>
                                          </p:val>
                                        </p:tav>
                                      </p:tavLst>
                                    </p:anim>
                                    <p:anim calcmode="lin" valueType="num">
                                      <p:cBhvr>
                                        <p:cTn id="22" dur="2000" fill="hold"/>
                                        <p:tgtEl>
                                          <p:spTgt spid="96"/>
                                        </p:tgtEl>
                                        <p:attrNameLst>
                                          <p:attrName>ppt_w</p:attrName>
                                        </p:attrNameLst>
                                      </p:cBhvr>
                                      <p:tavLst>
                                        <p:tav tm="0">
                                          <p:val>
                                            <p:fltVal val="0"/>
                                          </p:val>
                                        </p:tav>
                                        <p:tav tm="100000">
                                          <p:val>
                                            <p:strVal val="#ppt_w"/>
                                          </p:val>
                                        </p:tav>
                                      </p:tavLst>
                                    </p:anim>
                                  </p:childTnLst>
                                </p:cTn>
                              </p:par>
                              <p:par>
                                <p:cTn id="23" presetID="47" presetClass="entr" presetSubtype="0" fill="hold" grpId="0" nodeType="withEffect">
                                  <p:stCondLst>
                                    <p:cond delay="75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75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1000"/>
                                        <p:tgtEl>
                                          <p:spTgt spid="102"/>
                                        </p:tgtEl>
                                      </p:cBhvr>
                                    </p:animEffect>
                                    <p:anim calcmode="lin" valueType="num">
                                      <p:cBhvr>
                                        <p:cTn id="31" dur="1000" fill="hold"/>
                                        <p:tgtEl>
                                          <p:spTgt spid="102"/>
                                        </p:tgtEl>
                                        <p:attrNameLst>
                                          <p:attrName>ppt_x</p:attrName>
                                        </p:attrNameLst>
                                      </p:cBhvr>
                                      <p:tavLst>
                                        <p:tav tm="0">
                                          <p:val>
                                            <p:strVal val="#ppt_x"/>
                                          </p:val>
                                        </p:tav>
                                        <p:tav tm="100000">
                                          <p:val>
                                            <p:strVal val="#ppt_x"/>
                                          </p:val>
                                        </p:tav>
                                      </p:tavLst>
                                    </p:anim>
                                    <p:anim calcmode="lin" valueType="num">
                                      <p:cBhvr>
                                        <p:cTn id="32" dur="1000" fill="hold"/>
                                        <p:tgtEl>
                                          <p:spTgt spid="102"/>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par>
                          <p:cTn id="37" fill="hold" nodeType="afterGroup">
                            <p:stCondLst>
                              <p:cond delay="2500"/>
                            </p:stCondLst>
                            <p:childTnLst>
                              <p:par>
                                <p:cTn id="38" presetID="35" presetClass="entr" presetSubtype="0" fill="hold" grpId="0" nodeType="after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2000"/>
                                        <p:tgtEl>
                                          <p:spTgt spid="97"/>
                                        </p:tgtEl>
                                      </p:cBhvr>
                                    </p:animEffect>
                                    <p:anim calcmode="lin" valueType="num">
                                      <p:cBhvr>
                                        <p:cTn id="41" dur="2000" fill="hold"/>
                                        <p:tgtEl>
                                          <p:spTgt spid="97"/>
                                        </p:tgtEl>
                                        <p:attrNameLst>
                                          <p:attrName>style.rotation</p:attrName>
                                        </p:attrNameLst>
                                      </p:cBhvr>
                                      <p:tavLst>
                                        <p:tav tm="0">
                                          <p:val>
                                            <p:fltVal val="720"/>
                                          </p:val>
                                        </p:tav>
                                        <p:tav tm="100000">
                                          <p:val>
                                            <p:fltVal val="0"/>
                                          </p:val>
                                        </p:tav>
                                      </p:tavLst>
                                    </p:anim>
                                    <p:anim calcmode="lin" valueType="num">
                                      <p:cBhvr>
                                        <p:cTn id="42" dur="2000" fill="hold"/>
                                        <p:tgtEl>
                                          <p:spTgt spid="97"/>
                                        </p:tgtEl>
                                        <p:attrNameLst>
                                          <p:attrName>ppt_h</p:attrName>
                                        </p:attrNameLst>
                                      </p:cBhvr>
                                      <p:tavLst>
                                        <p:tav tm="0">
                                          <p:val>
                                            <p:fltVal val="0"/>
                                          </p:val>
                                        </p:tav>
                                        <p:tav tm="100000">
                                          <p:val>
                                            <p:strVal val="#ppt_h"/>
                                          </p:val>
                                        </p:tav>
                                      </p:tavLst>
                                    </p:anim>
                                    <p:anim calcmode="lin" valueType="num">
                                      <p:cBhvr>
                                        <p:cTn id="43" dur="2000" fill="hold"/>
                                        <p:tgtEl>
                                          <p:spTgt spid="97"/>
                                        </p:tgtEl>
                                        <p:attrNameLst>
                                          <p:attrName>ppt_w</p:attrName>
                                        </p:attrNameLst>
                                      </p:cBhvr>
                                      <p:tavLst>
                                        <p:tav tm="0">
                                          <p:val>
                                            <p:fltVal val="0"/>
                                          </p:val>
                                        </p:tav>
                                        <p:tav tm="100000">
                                          <p:val>
                                            <p:strVal val="#ppt_w"/>
                                          </p:val>
                                        </p:tav>
                                      </p:tavLst>
                                    </p:anim>
                                  </p:childTnLst>
                                </p:cTn>
                              </p:par>
                              <p:par>
                                <p:cTn id="44" presetID="47" presetClass="entr" presetSubtype="0" fill="hold" grpId="0" nodeType="withEffect">
                                  <p:stCondLst>
                                    <p:cond delay="75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1000"/>
                                        <p:tgtEl>
                                          <p:spTgt spid="104"/>
                                        </p:tgtEl>
                                      </p:cBhvr>
                                    </p:animEffect>
                                    <p:anim calcmode="lin" valueType="num">
                                      <p:cBhvr>
                                        <p:cTn id="47" dur="1000" fill="hold"/>
                                        <p:tgtEl>
                                          <p:spTgt spid="104"/>
                                        </p:tgtEl>
                                        <p:attrNameLst>
                                          <p:attrName>ppt_x</p:attrName>
                                        </p:attrNameLst>
                                      </p:cBhvr>
                                      <p:tavLst>
                                        <p:tav tm="0">
                                          <p:val>
                                            <p:strVal val="#ppt_x"/>
                                          </p:val>
                                        </p:tav>
                                        <p:tav tm="100000">
                                          <p:val>
                                            <p:strVal val="#ppt_x"/>
                                          </p:val>
                                        </p:tav>
                                      </p:tavLst>
                                    </p:anim>
                                    <p:anim calcmode="lin" valueType="num">
                                      <p:cBhvr>
                                        <p:cTn id="48" dur="1000" fill="hold"/>
                                        <p:tgtEl>
                                          <p:spTgt spid="10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1000"/>
                                        <p:tgtEl>
                                          <p:spTgt spid="103"/>
                                        </p:tgtEl>
                                      </p:cBhvr>
                                    </p:animEffect>
                                    <p:anim calcmode="lin" valueType="num">
                                      <p:cBhvr>
                                        <p:cTn id="52" dur="1000" fill="hold"/>
                                        <p:tgtEl>
                                          <p:spTgt spid="103"/>
                                        </p:tgtEl>
                                        <p:attrNameLst>
                                          <p:attrName>ppt_x</p:attrName>
                                        </p:attrNameLst>
                                      </p:cBhvr>
                                      <p:tavLst>
                                        <p:tav tm="0">
                                          <p:val>
                                            <p:strVal val="#ppt_x"/>
                                          </p:val>
                                        </p:tav>
                                        <p:tav tm="100000">
                                          <p:val>
                                            <p:strVal val="#ppt_x"/>
                                          </p:val>
                                        </p:tav>
                                      </p:tavLst>
                                    </p:anim>
                                    <p:anim calcmode="lin" valueType="num">
                                      <p:cBhvr>
                                        <p:cTn id="53" dur="1000" fill="hold"/>
                                        <p:tgtEl>
                                          <p:spTgt spid="103"/>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4500"/>
                            </p:stCondLst>
                            <p:childTnLst>
                              <p:par>
                                <p:cTn id="55" presetID="14" presetClass="entr" presetSubtype="1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102" grpId="0"/>
      <p:bldP spid="103" grpId="0"/>
      <p:bldP spid="104" grpId="0" animBg="1"/>
      <p:bldP spid="106" grpId="0" animBg="1"/>
      <p:bldP spid="17" grpId="0" animBg="1"/>
      <p:bldP spid="19" grpId="0"/>
      <p:bldP spid="21" grpId="0"/>
      <p:bldP spid="2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Box 76"/>
          <p:cNvSpPr txBox="1"/>
          <p:nvPr/>
        </p:nvSpPr>
        <p:spPr>
          <a:xfrm>
            <a:off x="7626697" y="4706392"/>
            <a:ext cx="2853008" cy="461665"/>
          </a:xfrm>
          <a:prstGeom prst="rect">
            <a:avLst/>
          </a:prstGeom>
          <a:noFill/>
        </p:spPr>
        <p:txBody>
          <a:bodyPr wrap="square" rtlCol="0">
            <a:spAutoFit/>
          </a:bodyPr>
          <a:lstStyle/>
          <a:p>
            <a:r>
              <a:rPr lang="zh-CN" altLang="en-US" sz="2400" b="1">
                <a:solidFill>
                  <a:srgbClr val="ED7D31"/>
                </a:solidFill>
                <a:cs typeface="+mn-ea"/>
                <a:sym typeface="+mn-lt"/>
              </a:rPr>
              <a:t>消费者日趋理性</a:t>
            </a:r>
            <a:endParaRPr lang="en-US" altLang="zh-CN" sz="2400" b="1">
              <a:solidFill>
                <a:srgbClr val="ED7D31"/>
              </a:solidFill>
              <a:cs typeface="+mn-ea"/>
              <a:sym typeface="+mn-lt"/>
            </a:endParaRPr>
          </a:p>
        </p:txBody>
      </p:sp>
      <p:sp>
        <p:nvSpPr>
          <p:cNvPr id="23" name="文本框 22"/>
          <p:cNvSpPr txBox="1"/>
          <p:nvPr/>
        </p:nvSpPr>
        <p:spPr>
          <a:xfrm>
            <a:off x="7626697" y="5233614"/>
            <a:ext cx="3049756" cy="830564"/>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600">
                <a:solidFill>
                  <a:srgbClr val="3F3A39"/>
                </a:solidFill>
                <a:latin typeface="+mn-lt"/>
                <a:ea typeface="+mn-ea"/>
                <a:cs typeface="+mn-ea"/>
                <a:sym typeface="+mn-lt"/>
              </a:rPr>
              <a:t>近两年由于媒体的宣传，消费者日趋理性，选择做某项目的人越来越多。</a:t>
            </a:r>
            <a:endParaRPr lang="zh-CN" altLang="en-US" sz="1600">
              <a:solidFill>
                <a:srgbClr val="3F3A39"/>
              </a:solidFill>
              <a:latin typeface="+mn-lt"/>
              <a:ea typeface="+mn-ea"/>
              <a:cs typeface="+mn-ea"/>
              <a:sym typeface="+mn-lt"/>
            </a:endParaRPr>
          </a:p>
        </p:txBody>
      </p:sp>
      <p:sp>
        <p:nvSpPr>
          <p:cNvPr id="24" name="TextBox 76"/>
          <p:cNvSpPr txBox="1"/>
          <p:nvPr/>
        </p:nvSpPr>
        <p:spPr>
          <a:xfrm>
            <a:off x="1623524" y="1468848"/>
            <a:ext cx="3296648" cy="461665"/>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2400">
                <a:solidFill>
                  <a:srgbClr val="ED7D31"/>
                </a:solidFill>
                <a:latin typeface="+mn-lt"/>
                <a:ea typeface="+mn-ea"/>
                <a:cs typeface="+mn-ea"/>
                <a:sym typeface="+mn-lt"/>
              </a:rPr>
              <a:t>使用群体的壮大</a:t>
            </a:r>
            <a:endParaRPr lang="en-US" altLang="zh-CN" sz="2400">
              <a:solidFill>
                <a:srgbClr val="ED7D31"/>
              </a:solidFill>
              <a:latin typeface="+mn-lt"/>
              <a:ea typeface="+mn-ea"/>
              <a:cs typeface="+mn-ea"/>
              <a:sym typeface="+mn-lt"/>
            </a:endParaRPr>
          </a:p>
        </p:txBody>
      </p:sp>
      <p:sp>
        <p:nvSpPr>
          <p:cNvPr id="25" name="文本框 24"/>
          <p:cNvSpPr txBox="1"/>
          <p:nvPr/>
        </p:nvSpPr>
        <p:spPr>
          <a:xfrm>
            <a:off x="1275896" y="1963292"/>
            <a:ext cx="3714031" cy="1052048"/>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600">
                <a:solidFill>
                  <a:srgbClr val="3F3A39"/>
                </a:solidFill>
                <a:latin typeface="+mn-lt"/>
                <a:ea typeface="+mn-ea"/>
                <a:cs typeface="+mn-ea"/>
                <a:sym typeface="+mn-lt"/>
              </a:rPr>
              <a:t>根据某某管理所提供的权威信息，近年新车登记量以每年</a:t>
            </a:r>
            <a:r>
              <a:rPr lang="en-US" altLang="zh-CN" sz="1600">
                <a:solidFill>
                  <a:srgbClr val="3F3A39"/>
                </a:solidFill>
                <a:latin typeface="+mn-lt"/>
                <a:ea typeface="+mn-ea"/>
                <a:cs typeface="+mn-ea"/>
                <a:sym typeface="+mn-lt"/>
              </a:rPr>
              <a:t>8%</a:t>
            </a:r>
            <a:r>
              <a:rPr lang="zh-CN" altLang="en-US" sz="1600">
                <a:solidFill>
                  <a:srgbClr val="3F3A39"/>
                </a:solidFill>
                <a:latin typeface="+mn-lt"/>
                <a:ea typeface="+mn-ea"/>
                <a:cs typeface="+mn-ea"/>
                <a:sym typeface="+mn-lt"/>
              </a:rPr>
              <a:t>数量增长，年登记量</a:t>
            </a:r>
            <a:r>
              <a:rPr lang="en-US" altLang="zh-CN" sz="1600">
                <a:solidFill>
                  <a:srgbClr val="3F3A39"/>
                </a:solidFill>
                <a:latin typeface="+mn-lt"/>
                <a:ea typeface="+mn-ea"/>
                <a:cs typeface="+mn-ea"/>
                <a:sym typeface="+mn-lt"/>
              </a:rPr>
              <a:t>1.2</a:t>
            </a:r>
            <a:r>
              <a:rPr lang="zh-CN" altLang="en-US" sz="1600">
                <a:solidFill>
                  <a:srgbClr val="3F3A39"/>
                </a:solidFill>
                <a:latin typeface="+mn-lt"/>
                <a:ea typeface="+mn-ea"/>
                <a:cs typeface="+mn-ea"/>
                <a:sym typeface="+mn-lt"/>
              </a:rPr>
              <a:t>万台以上。</a:t>
            </a:r>
            <a:endParaRPr lang="zh-CN" altLang="en-US" sz="1600">
              <a:solidFill>
                <a:srgbClr val="3F3A39"/>
              </a:solidFill>
              <a:latin typeface="+mn-lt"/>
              <a:ea typeface="+mn-ea"/>
              <a:cs typeface="+mn-ea"/>
              <a:sym typeface="+mn-lt"/>
            </a:endParaRPr>
          </a:p>
        </p:txBody>
      </p:sp>
      <p:sp>
        <p:nvSpPr>
          <p:cNvPr id="26" name="TextBox 76"/>
          <p:cNvSpPr txBox="1"/>
          <p:nvPr/>
        </p:nvSpPr>
        <p:spPr>
          <a:xfrm>
            <a:off x="7569083" y="1436070"/>
            <a:ext cx="3107370" cy="461665"/>
          </a:xfrm>
          <a:prstGeom prst="rect">
            <a:avLst/>
          </a:prstGeom>
          <a:noFill/>
        </p:spPr>
        <p:txBody>
          <a:bodyPr wrap="square" rtlCol="0">
            <a:spAutoFit/>
          </a:bodyPr>
          <a:lstStyle/>
          <a:p>
            <a:r>
              <a:rPr lang="zh-CN" altLang="en-US" sz="2400" b="1">
                <a:solidFill>
                  <a:srgbClr val="ED7D31"/>
                </a:solidFill>
                <a:cs typeface="+mn-ea"/>
                <a:sym typeface="+mn-lt"/>
              </a:rPr>
              <a:t>细分市场存在空白</a:t>
            </a:r>
            <a:endParaRPr lang="en-US" altLang="zh-CN" sz="2400" b="1">
              <a:solidFill>
                <a:srgbClr val="ED7D31"/>
              </a:solidFill>
              <a:cs typeface="+mn-ea"/>
              <a:sym typeface="+mn-lt"/>
            </a:endParaRPr>
          </a:p>
        </p:txBody>
      </p:sp>
      <p:sp>
        <p:nvSpPr>
          <p:cNvPr id="27" name="文本框 26"/>
          <p:cNvSpPr txBox="1"/>
          <p:nvPr/>
        </p:nvSpPr>
        <p:spPr>
          <a:xfrm>
            <a:off x="7569084" y="1963292"/>
            <a:ext cx="3049756" cy="830564"/>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600">
                <a:solidFill>
                  <a:srgbClr val="3F3A39"/>
                </a:solidFill>
                <a:latin typeface="+mn-lt"/>
                <a:ea typeface="+mn-ea"/>
                <a:cs typeface="+mn-ea"/>
                <a:sym typeface="+mn-lt"/>
              </a:rPr>
              <a:t>海东市虽然同行众多，但是专做某某项目的商家却很少，而客户均需到省城才能享受该服务。</a:t>
            </a:r>
            <a:endParaRPr lang="zh-CN" altLang="en-US" sz="1600">
              <a:solidFill>
                <a:srgbClr val="3F3A39"/>
              </a:solidFill>
              <a:latin typeface="+mn-lt"/>
              <a:ea typeface="+mn-ea"/>
              <a:cs typeface="+mn-ea"/>
              <a:sym typeface="+mn-lt"/>
            </a:endParaRPr>
          </a:p>
        </p:txBody>
      </p:sp>
      <p:sp>
        <p:nvSpPr>
          <p:cNvPr id="28" name="TextBox 76"/>
          <p:cNvSpPr txBox="1"/>
          <p:nvPr/>
        </p:nvSpPr>
        <p:spPr>
          <a:xfrm>
            <a:off x="1302076" y="4635308"/>
            <a:ext cx="3675709" cy="461665"/>
          </a:xfrm>
          <a:prstGeom prst="rect">
            <a:avLst/>
          </a:prstGeom>
          <a:noFill/>
        </p:spPr>
        <p:txBody>
          <a:bodyPr wrap="square" rtlCol="0">
            <a:spAutoFit/>
          </a:bodyPr>
          <a:lstStyle/>
          <a:p>
            <a:pPr algn="r"/>
            <a:r>
              <a:rPr lang="zh-CN" altLang="en-US" sz="2400" b="1">
                <a:solidFill>
                  <a:srgbClr val="ED7D31"/>
                </a:solidFill>
                <a:cs typeface="+mn-ea"/>
                <a:sym typeface="+mn-lt"/>
              </a:rPr>
              <a:t>地理位置较好</a:t>
            </a:r>
            <a:endParaRPr lang="en-US" altLang="zh-CN" sz="2400" b="1">
              <a:solidFill>
                <a:srgbClr val="ED7D31"/>
              </a:solidFill>
              <a:cs typeface="+mn-ea"/>
              <a:sym typeface="+mn-lt"/>
            </a:endParaRPr>
          </a:p>
        </p:txBody>
      </p:sp>
      <p:sp>
        <p:nvSpPr>
          <p:cNvPr id="29" name="文本框 28"/>
          <p:cNvSpPr txBox="1"/>
          <p:nvPr/>
        </p:nvSpPr>
        <p:spPr>
          <a:xfrm>
            <a:off x="1368661" y="5233614"/>
            <a:ext cx="3678878" cy="830564"/>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a:r>
              <a:rPr lang="zh-CN" altLang="en-US" sz="1600">
                <a:solidFill>
                  <a:srgbClr val="3F3A39"/>
                </a:solidFill>
                <a:latin typeface="+mn-lt"/>
                <a:ea typeface="+mn-ea"/>
                <a:cs typeface="+mn-ea"/>
                <a:sym typeface="+mn-lt"/>
              </a:rPr>
              <a:t>本市距省城最近的服务店也需要</a:t>
            </a:r>
            <a:r>
              <a:rPr lang="en-US" altLang="zh-CN" sz="1600">
                <a:solidFill>
                  <a:srgbClr val="3F3A39"/>
                </a:solidFill>
                <a:latin typeface="+mn-lt"/>
                <a:ea typeface="+mn-ea"/>
                <a:cs typeface="+mn-ea"/>
                <a:sym typeface="+mn-lt"/>
              </a:rPr>
              <a:t>120</a:t>
            </a:r>
            <a:r>
              <a:rPr lang="zh-CN" altLang="en-US" sz="1600">
                <a:solidFill>
                  <a:srgbClr val="3F3A39"/>
                </a:solidFill>
                <a:latin typeface="+mn-lt"/>
                <a:ea typeface="+mn-ea"/>
                <a:cs typeface="+mn-ea"/>
                <a:sym typeface="+mn-lt"/>
              </a:rPr>
              <a:t>公里，本地建一个将享有较好的地理位置条件。</a:t>
            </a:r>
            <a:endParaRPr lang="zh-CN" altLang="en-US" sz="1600">
              <a:solidFill>
                <a:srgbClr val="3F3A39"/>
              </a:solidFill>
              <a:latin typeface="+mn-lt"/>
              <a:ea typeface="+mn-ea"/>
              <a:cs typeface="+mn-ea"/>
              <a:sym typeface="+mn-lt"/>
            </a:endParaRPr>
          </a:p>
        </p:txBody>
      </p:sp>
      <p:sp>
        <p:nvSpPr>
          <p:cNvPr id="30" name="任意多边形 23"/>
          <p:cNvSpPr/>
          <p:nvPr/>
        </p:nvSpPr>
        <p:spPr>
          <a:xfrm rot="5400000" flipV="1">
            <a:off x="6045328" y="1316235"/>
            <a:ext cx="2678512" cy="2678513"/>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31" name="任意多边形 24"/>
          <p:cNvSpPr/>
          <p:nvPr/>
        </p:nvSpPr>
        <p:spPr>
          <a:xfrm rot="16200000" flipH="1" flipV="1">
            <a:off x="4120146" y="1316235"/>
            <a:ext cx="2678512" cy="2678513"/>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32" name="任意多边形 25"/>
          <p:cNvSpPr/>
          <p:nvPr/>
        </p:nvSpPr>
        <p:spPr>
          <a:xfrm rot="5400000" flipH="1" flipV="1">
            <a:off x="6045328" y="3255924"/>
            <a:ext cx="2678512" cy="2678513"/>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33" name="任意多边形 26"/>
          <p:cNvSpPr/>
          <p:nvPr/>
        </p:nvSpPr>
        <p:spPr>
          <a:xfrm rot="16200000" flipV="1">
            <a:off x="4120146" y="3255924"/>
            <a:ext cx="2678512" cy="2678513"/>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2000">
              <a:solidFill>
                <a:srgbClr val="3F3A39"/>
              </a:solidFill>
              <a:cs typeface="+mn-ea"/>
              <a:sym typeface="+mn-lt"/>
            </a:endParaRPr>
          </a:p>
        </p:txBody>
      </p:sp>
      <p:sp>
        <p:nvSpPr>
          <p:cNvPr id="34" name="TextBox 83"/>
          <p:cNvSpPr txBox="1"/>
          <p:nvPr/>
        </p:nvSpPr>
        <p:spPr>
          <a:xfrm>
            <a:off x="5845953" y="3146230"/>
            <a:ext cx="1112696" cy="953610"/>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2800">
                <a:solidFill>
                  <a:srgbClr val="3F3A39"/>
                </a:solidFill>
                <a:latin typeface="+mn-lt"/>
                <a:ea typeface="+mn-ea"/>
                <a:cs typeface="+mn-ea"/>
                <a:sym typeface="+mn-lt"/>
              </a:rPr>
              <a:t>时机成熟</a:t>
            </a:r>
            <a:endParaRPr lang="zh-CN" altLang="en-US" sz="2800">
              <a:solidFill>
                <a:srgbClr val="3F3A39"/>
              </a:solidFill>
              <a:latin typeface="+mn-lt"/>
              <a:ea typeface="+mn-ea"/>
              <a:cs typeface="+mn-ea"/>
              <a:sym typeface="+mn-lt"/>
            </a:endParaRPr>
          </a:p>
        </p:txBody>
      </p:sp>
      <p:sp>
        <p:nvSpPr>
          <p:cNvPr id="49" name="Oval 10"/>
          <p:cNvSpPr>
            <a:spLocks noChangeArrowheads="1"/>
          </p:cNvSpPr>
          <p:nvPr/>
        </p:nvSpPr>
        <p:spPr bwMode="auto">
          <a:xfrm>
            <a:off x="6121650" y="1447062"/>
            <a:ext cx="463217" cy="463217"/>
          </a:xfrm>
          <a:prstGeom prst="ellipse">
            <a:avLst/>
          </a:prstGeom>
          <a:solidFill>
            <a:schemeClr val="bg2"/>
          </a:solidFill>
          <a:ln>
            <a:noFill/>
          </a:ln>
        </p:spPr>
        <p:txBody>
          <a:bodyPr vert="horz" wrap="square" lIns="91392" tIns="45696" rIns="91392" bIns="45696" numCol="1" anchor="ctr" anchorCtr="0" compatLnSpc="1"/>
          <a:lstStyle/>
          <a:p>
            <a:pPr algn="ctr"/>
            <a:r>
              <a:rPr lang="en-US" altLang="zh-CN" sz="2400" b="1">
                <a:solidFill>
                  <a:srgbClr val="ED7D31"/>
                </a:solidFill>
                <a:cs typeface="+mn-ea"/>
                <a:sym typeface="+mn-lt"/>
              </a:rPr>
              <a:t>1</a:t>
            </a:r>
            <a:endParaRPr lang="zh-CN" altLang="en-US" sz="2400" b="1">
              <a:solidFill>
                <a:srgbClr val="ED7D31"/>
              </a:solidFill>
              <a:cs typeface="+mn-ea"/>
              <a:sym typeface="+mn-lt"/>
            </a:endParaRPr>
          </a:p>
        </p:txBody>
      </p:sp>
      <p:sp>
        <p:nvSpPr>
          <p:cNvPr id="50" name="Oval 10"/>
          <p:cNvSpPr>
            <a:spLocks noChangeArrowheads="1"/>
          </p:cNvSpPr>
          <p:nvPr/>
        </p:nvSpPr>
        <p:spPr bwMode="auto">
          <a:xfrm>
            <a:off x="8093800" y="3403179"/>
            <a:ext cx="463217" cy="463217"/>
          </a:xfrm>
          <a:prstGeom prst="ellipse">
            <a:avLst/>
          </a:prstGeom>
          <a:solidFill>
            <a:schemeClr val="bg2"/>
          </a:solidFill>
          <a:ln>
            <a:noFill/>
          </a:ln>
        </p:spPr>
        <p:txBody>
          <a:bodyPr vert="horz" wrap="square" lIns="91392" tIns="45696" rIns="91392" bIns="45696" numCol="1" anchor="ctr" anchorCtr="0" compatLnSpc="1"/>
          <a:lstStyle/>
          <a:p>
            <a:pPr algn="ctr"/>
            <a:r>
              <a:rPr lang="en-US" altLang="zh-CN" sz="2400" b="1">
                <a:solidFill>
                  <a:srgbClr val="ED7D31"/>
                </a:solidFill>
                <a:cs typeface="+mn-ea"/>
                <a:sym typeface="+mn-lt"/>
              </a:rPr>
              <a:t>2</a:t>
            </a:r>
            <a:endParaRPr lang="zh-CN" altLang="en-US" sz="2400" b="1">
              <a:solidFill>
                <a:srgbClr val="ED7D31"/>
              </a:solidFill>
              <a:cs typeface="+mn-ea"/>
              <a:sym typeface="+mn-lt"/>
            </a:endParaRPr>
          </a:p>
        </p:txBody>
      </p:sp>
      <p:sp>
        <p:nvSpPr>
          <p:cNvPr id="51" name="Oval 10"/>
          <p:cNvSpPr>
            <a:spLocks noChangeArrowheads="1"/>
          </p:cNvSpPr>
          <p:nvPr/>
        </p:nvSpPr>
        <p:spPr bwMode="auto">
          <a:xfrm>
            <a:off x="6185783" y="5327230"/>
            <a:ext cx="463217" cy="463217"/>
          </a:xfrm>
          <a:prstGeom prst="ellipse">
            <a:avLst/>
          </a:prstGeom>
          <a:solidFill>
            <a:schemeClr val="bg2"/>
          </a:solidFill>
          <a:ln>
            <a:noFill/>
          </a:ln>
        </p:spPr>
        <p:txBody>
          <a:bodyPr vert="horz" wrap="square" lIns="91392" tIns="45696" rIns="91392" bIns="45696" numCol="1" anchor="ctr" anchorCtr="0" compatLnSpc="1"/>
          <a:lstStyle/>
          <a:p>
            <a:pPr algn="ctr"/>
            <a:r>
              <a:rPr lang="en-US" altLang="zh-CN" sz="2400" b="1">
                <a:solidFill>
                  <a:srgbClr val="ED7D31"/>
                </a:solidFill>
                <a:cs typeface="+mn-ea"/>
                <a:sym typeface="+mn-lt"/>
              </a:rPr>
              <a:t>3</a:t>
            </a:r>
            <a:endParaRPr lang="zh-CN" altLang="en-US" sz="2400" b="1">
              <a:solidFill>
                <a:srgbClr val="ED7D31"/>
              </a:solidFill>
              <a:cs typeface="+mn-ea"/>
              <a:sym typeface="+mn-lt"/>
            </a:endParaRPr>
          </a:p>
        </p:txBody>
      </p:sp>
      <p:sp>
        <p:nvSpPr>
          <p:cNvPr id="52" name="Oval 10"/>
          <p:cNvSpPr>
            <a:spLocks noChangeArrowheads="1"/>
          </p:cNvSpPr>
          <p:nvPr/>
        </p:nvSpPr>
        <p:spPr bwMode="auto">
          <a:xfrm>
            <a:off x="4261732" y="3403179"/>
            <a:ext cx="463217" cy="463217"/>
          </a:xfrm>
          <a:prstGeom prst="ellipse">
            <a:avLst/>
          </a:prstGeom>
          <a:solidFill>
            <a:schemeClr val="bg2"/>
          </a:solidFill>
          <a:ln>
            <a:noFill/>
          </a:ln>
        </p:spPr>
        <p:txBody>
          <a:bodyPr vert="horz" wrap="square" lIns="91392" tIns="45696" rIns="91392" bIns="45696" numCol="1" anchor="ctr" anchorCtr="0" compatLnSpc="1"/>
          <a:lstStyle/>
          <a:p>
            <a:pPr algn="ctr"/>
            <a:r>
              <a:rPr lang="en-US" altLang="zh-CN" sz="2400" b="1">
                <a:solidFill>
                  <a:srgbClr val="ED7D31"/>
                </a:solidFill>
                <a:cs typeface="+mn-ea"/>
                <a:sym typeface="+mn-lt"/>
              </a:rPr>
              <a:t>4</a:t>
            </a:r>
            <a:endParaRPr lang="zh-CN" altLang="en-US" sz="2400" b="1">
              <a:solidFill>
                <a:srgbClr val="ED7D31"/>
              </a:solidFill>
              <a:cs typeface="+mn-ea"/>
              <a:sym typeface="+mn-lt"/>
            </a:endParaRPr>
          </a:p>
        </p:txBody>
      </p:sp>
      <p:sp>
        <p:nvSpPr>
          <p:cNvPr id="36" name="TextBox 42"/>
          <p:cNvSpPr txBox="1"/>
          <p:nvPr/>
        </p:nvSpPr>
        <p:spPr>
          <a:xfrm>
            <a:off x="1889352" y="217526"/>
            <a:ext cx="2602344"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可行性说明</a:t>
            </a:r>
            <a:endParaRPr lang="zh-CN" altLang="en-US">
              <a:latin typeface="印品雅圆体" panose="02010601030101010101" pitchFamily="2" charset="-122"/>
              <a:ea typeface="印品雅圆体" panose="02010601030101010101" pitchFamily="2" charset="-122"/>
              <a:sym typeface="+mn-lt"/>
            </a:endParaRPr>
          </a:p>
        </p:txBody>
      </p:sp>
      <p:sp>
        <p:nvSpPr>
          <p:cNvPr id="35" name="文本框 34"/>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2</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 calcmode="lin" valueType="num">
                                      <p:cBhvr>
                                        <p:cTn id="33" dur="1000" fill="hold"/>
                                        <p:tgtEl>
                                          <p:spTgt spid="32"/>
                                        </p:tgtEl>
                                        <p:attrNameLst>
                                          <p:attrName>style.rotation</p:attrName>
                                        </p:attrNameLst>
                                      </p:cBhvr>
                                      <p:tavLst>
                                        <p:tav tm="0">
                                          <p:val>
                                            <p:fltVal val="90"/>
                                          </p:val>
                                        </p:tav>
                                        <p:tav tm="100000">
                                          <p:val>
                                            <p:fltVal val="0"/>
                                          </p:val>
                                        </p:tav>
                                      </p:tavLst>
                                    </p:anim>
                                    <p:animEffect transition="in" filter="fade">
                                      <p:cBhvr>
                                        <p:cTn id="34" dur="1000"/>
                                        <p:tgtEl>
                                          <p:spTgt spid="3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p:cTn id="109" dur="500" fill="hold"/>
                                        <p:tgtEl>
                                          <p:spTgt spid="52"/>
                                        </p:tgtEl>
                                        <p:attrNameLst>
                                          <p:attrName>ppt_w</p:attrName>
                                        </p:attrNameLst>
                                      </p:cBhvr>
                                      <p:tavLst>
                                        <p:tav tm="0">
                                          <p:val>
                                            <p:fltVal val="0"/>
                                          </p:val>
                                        </p:tav>
                                        <p:tav tm="100000">
                                          <p:val>
                                            <p:strVal val="#ppt_w"/>
                                          </p:val>
                                        </p:tav>
                                      </p:tavLst>
                                    </p:anim>
                                    <p:anim calcmode="lin" valueType="num">
                                      <p:cBhvr>
                                        <p:cTn id="110" dur="500" fill="hold"/>
                                        <p:tgtEl>
                                          <p:spTgt spid="52"/>
                                        </p:tgtEl>
                                        <p:attrNameLst>
                                          <p:attrName>ppt_h</p:attrName>
                                        </p:attrNameLst>
                                      </p:cBhvr>
                                      <p:tavLst>
                                        <p:tav tm="0">
                                          <p:val>
                                            <p:fltVal val="0"/>
                                          </p:val>
                                        </p:tav>
                                        <p:tav tm="100000">
                                          <p:val>
                                            <p:strVal val="#ppt_h"/>
                                          </p:val>
                                        </p:tav>
                                      </p:tavLst>
                                    </p:anim>
                                    <p:animEffect transition="in" filter="fade">
                                      <p:cBhvr>
                                        <p:cTn id="111" dur="500"/>
                                        <p:tgtEl>
                                          <p:spTgt spid="52"/>
                                        </p:tgtEl>
                                      </p:cBhvr>
                                    </p:animEffect>
                                  </p:childTnLst>
                                </p:cTn>
                              </p:par>
                            </p:childTnLst>
                          </p:cTn>
                        </p:par>
                      </p:childTnLst>
                    </p:cTn>
                  </p:par>
                  <p:par>
                    <p:cTn id="112" fill="hold" nodeType="clickPar">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anim calcmode="lin" valueType="num">
                                      <p:cBhvr>
                                        <p:cTn id="122" dur="1000" fill="hold"/>
                                        <p:tgtEl>
                                          <p:spTgt spid="29"/>
                                        </p:tgtEl>
                                        <p:attrNameLst>
                                          <p:attrName>ppt_x</p:attrName>
                                        </p:attrNameLst>
                                      </p:cBhvr>
                                      <p:tavLst>
                                        <p:tav tm="0">
                                          <p:val>
                                            <p:strVal val="#ppt_x"/>
                                          </p:val>
                                        </p:tav>
                                        <p:tav tm="100000">
                                          <p:val>
                                            <p:strVal val="#ppt_x"/>
                                          </p:val>
                                        </p:tav>
                                      </p:tavLst>
                                    </p:anim>
                                    <p:anim calcmode="lin" valueType="num">
                                      <p:cBhvr>
                                        <p:cTn id="1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p:bldP spid="49" grpId="0" animBg="1"/>
      <p:bldP spid="50" grpId="0" animBg="1"/>
      <p:bldP spid="51" grpId="0" animBg="1"/>
      <p:bldP spid="52" grpId="0" animBg="1"/>
      <p:bldP spid="36" grpId="0" animBg="1"/>
      <p:bldP spid="3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8881163" y="4749890"/>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921282" y="838243"/>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9658153" y="833524"/>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987047" y="3612769"/>
            <a:ext cx="1341282" cy="2389935"/>
          </a:xfrm>
          <a:prstGeom prst="rect">
            <a:avLst/>
          </a:prstGeom>
        </p:spPr>
      </p:pic>
      <p:sp>
        <p:nvSpPr>
          <p:cNvPr id="2" name="矩形 1"/>
          <p:cNvSpPr/>
          <p:nvPr/>
        </p:nvSpPr>
        <p:spPr>
          <a:xfrm>
            <a:off x="2588624" y="2688933"/>
            <a:ext cx="7014751" cy="20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rcRect l="30012" t="23145" r="29725" b="23145"/>
          <a:stretch>
            <a:fillRect/>
          </a:stretch>
        </p:blipFill>
        <p:spPr>
          <a:xfrm>
            <a:off x="5042146" y="1092316"/>
            <a:ext cx="2100385" cy="1575902"/>
          </a:xfrm>
          <a:prstGeom prst="rect">
            <a:avLst/>
          </a:prstGeom>
        </p:spPr>
      </p:pic>
      <p:sp>
        <p:nvSpPr>
          <p:cNvPr id="4" name="文本框 3"/>
          <p:cNvSpPr txBox="1"/>
          <p:nvPr/>
        </p:nvSpPr>
        <p:spPr>
          <a:xfrm>
            <a:off x="5684213" y="1287618"/>
            <a:ext cx="816249" cy="707886"/>
          </a:xfrm>
          <a:prstGeom prst="rect">
            <a:avLst/>
          </a:prstGeom>
          <a:noFill/>
        </p:spPr>
        <p:txBody>
          <a:bodyPr wrap="none" rtlCol="0">
            <a:spAutoFit/>
          </a:bodyPr>
          <a:lstStyle/>
          <a:p>
            <a:r>
              <a:rPr lang="en-US" altLang="zh-CN" sz="4000" b="1">
                <a:solidFill>
                  <a:schemeClr val="bg1">
                    <a:lumMod val="95000"/>
                  </a:schemeClr>
                </a:solidFill>
                <a:latin typeface="微软雅黑" panose="020b0503020204020204" pitchFamily="34" charset="-122"/>
                <a:ea typeface="微软雅黑" panose="020b0503020204020204" pitchFamily="34" charset="-122"/>
              </a:rPr>
              <a:t>03</a:t>
            </a:r>
            <a:endParaRPr lang="zh-CN" altLang="en-US" sz="4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47"/>
          <p:cNvSpPr txBox="1"/>
          <p:nvPr/>
        </p:nvSpPr>
        <p:spPr>
          <a:xfrm>
            <a:off x="2472123" y="2665807"/>
            <a:ext cx="7494523" cy="1015663"/>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pPr algn="ctr"/>
            <a:r>
              <a:rPr lang="zh-CN" altLang="en-US" sz="6000" b="1">
                <a:solidFill>
                  <a:srgbClr val="ED7D31"/>
                </a:solidFill>
                <a:latin typeface="印品雅圆体" panose="02010601030101010101" pitchFamily="2" charset="-122"/>
                <a:ea typeface="印品雅圆体" panose="02010601030101010101" pitchFamily="2" charset="-122"/>
              </a:rPr>
              <a:t>关键技术和实践难点</a:t>
            </a:r>
            <a:endParaRPr lang="zh-CN" altLang="en-US" sz="6000" b="1">
              <a:solidFill>
                <a:srgbClr val="ED7D31"/>
              </a:solidFill>
              <a:latin typeface="印品雅圆体" panose="02010601030101010101" pitchFamily="2" charset="-122"/>
              <a:ea typeface="印品雅圆体" panose="02010601030101010101" pitchFamily="2" charset="-122"/>
            </a:endParaRPr>
          </a:p>
        </p:txBody>
      </p:sp>
      <p:sp>
        <p:nvSpPr>
          <p:cNvPr id="29" name="TextBox 28"/>
          <p:cNvSpPr txBox="1"/>
          <p:nvPr/>
        </p:nvSpPr>
        <p:spPr>
          <a:xfrm>
            <a:off x="4636643" y="3895748"/>
            <a:ext cx="1138330"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关建技术</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30" name="TextBox 44"/>
          <p:cNvSpPr txBox="1"/>
          <p:nvPr/>
        </p:nvSpPr>
        <p:spPr>
          <a:xfrm>
            <a:off x="4633339" y="4520860"/>
            <a:ext cx="1728192"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案例对比分析</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31" name="TextBox 46"/>
          <p:cNvSpPr txBox="1"/>
          <p:nvPr/>
        </p:nvSpPr>
        <p:spPr>
          <a:xfrm>
            <a:off x="6582272" y="3895748"/>
            <a:ext cx="1472607"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实践难点</a:t>
            </a:r>
            <a:endParaRPr lang="zh-CN" altLang="en-US" b="1">
              <a:solidFill>
                <a:srgbClr val="3F3A3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p:bldP spid="53" grpId="0"/>
      <p:bldP spid="29" grpId="0"/>
      <p:bldP spid="30" grpId="0"/>
      <p:bldP spid="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extBox 42"/>
          <p:cNvSpPr txBox="1"/>
          <p:nvPr/>
        </p:nvSpPr>
        <p:spPr>
          <a:xfrm>
            <a:off x="1833261" y="165235"/>
            <a:ext cx="2108858"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关键技术</a:t>
            </a:r>
            <a:endParaRPr lang="zh-CN" altLang="en-US">
              <a:latin typeface="印品雅圆体" panose="02010601030101010101" pitchFamily="2" charset="-122"/>
              <a:ea typeface="印品雅圆体" panose="02010601030101010101" pitchFamily="2" charset="-122"/>
              <a:sym typeface="+mn-lt"/>
            </a:endParaRPr>
          </a:p>
        </p:txBody>
      </p:sp>
      <p:sp>
        <p:nvSpPr>
          <p:cNvPr id="30" name="文本框 2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3</a:t>
            </a:r>
            <a:endParaRPr lang="zh-CN" altLang="en-US" sz="4000" b="1">
              <a:solidFill>
                <a:srgbClr val="3F3A39"/>
              </a:solidFill>
            </a:endParaRPr>
          </a:p>
        </p:txBody>
      </p:sp>
      <p:grpSp>
        <p:nvGrpSpPr>
          <p:cNvPr id="33" name="组合 32"/>
          <p:cNvGrpSpPr/>
          <p:nvPr/>
        </p:nvGrpSpPr>
        <p:grpSpPr>
          <a:xfrm>
            <a:off x="980989" y="1679521"/>
            <a:ext cx="3806536" cy="4005187"/>
            <a:chOff x="2108506" y="1929448"/>
            <a:chExt cx="3806536" cy="4005187"/>
          </a:xfrm>
        </p:grpSpPr>
        <p:grpSp>
          <p:nvGrpSpPr>
            <p:cNvPr id="35" name="网线"/>
            <p:cNvGrpSpPr/>
            <p:nvPr/>
          </p:nvGrpSpPr>
          <p:grpSpPr>
            <a:xfrm>
              <a:off x="2108506" y="1929448"/>
              <a:ext cx="3806536" cy="4005187"/>
              <a:chOff x="1937437" y="1332541"/>
              <a:chExt cx="3986578" cy="4192919"/>
            </a:xfrm>
          </p:grpSpPr>
          <p:sp>
            <p:nvSpPr>
              <p:cNvPr id="65" name="Line 16"/>
              <p:cNvSpPr>
                <a:spLocks noChangeShapeType="1"/>
              </p:cNvSpPr>
              <p:nvPr/>
            </p:nvSpPr>
            <p:spPr bwMode="gray">
              <a:xfrm>
                <a:off x="1937437" y="3430588"/>
                <a:ext cx="3986578" cy="0"/>
              </a:xfrm>
              <a:prstGeom prst="line">
                <a:avLst/>
              </a:prstGeom>
              <a:noFill/>
              <a:ln w="28575">
                <a:solidFill>
                  <a:srgbClr val="ED7D3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66" name="Line 17"/>
              <p:cNvSpPr>
                <a:spLocks noChangeShapeType="1"/>
              </p:cNvSpPr>
              <p:nvPr/>
            </p:nvSpPr>
            <p:spPr bwMode="gray">
              <a:xfrm flipH="1">
                <a:off x="3931520" y="1332541"/>
                <a:ext cx="0" cy="4192919"/>
              </a:xfrm>
              <a:prstGeom prst="line">
                <a:avLst/>
              </a:prstGeom>
              <a:noFill/>
              <a:ln w="28575">
                <a:solidFill>
                  <a:srgbClr val="ED7D3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67" name="Oval 10"/>
              <p:cNvSpPr>
                <a:spLocks noChangeArrowheads="1"/>
              </p:cNvSpPr>
              <p:nvPr/>
            </p:nvSpPr>
            <p:spPr bwMode="gray">
              <a:xfrm>
                <a:off x="2332760" y="1808648"/>
                <a:ext cx="3192756" cy="3216899"/>
              </a:xfrm>
              <a:prstGeom prst="ellipse">
                <a:avLst/>
              </a:prstGeom>
              <a:noFill/>
              <a:ln w="9525">
                <a:solidFill>
                  <a:srgbClr val="3F3A39">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68" name="Oval 15"/>
              <p:cNvSpPr>
                <a:spLocks noChangeArrowheads="1"/>
              </p:cNvSpPr>
              <p:nvPr/>
            </p:nvSpPr>
            <p:spPr bwMode="auto">
              <a:xfrm>
                <a:off x="2135892" y="1600749"/>
                <a:ext cx="3608719" cy="3643808"/>
              </a:xfrm>
              <a:prstGeom prst="ellipse">
                <a:avLst/>
              </a:prstGeom>
              <a:noFill/>
              <a:ln w="19050">
                <a:solidFill>
                  <a:srgbClr val="3F3A39">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grpSp>
          <p:nvGrpSpPr>
            <p:cNvPr id="36" name="标题"/>
            <p:cNvGrpSpPr/>
            <p:nvPr/>
          </p:nvGrpSpPr>
          <p:grpSpPr>
            <a:xfrm>
              <a:off x="2729370" y="2651160"/>
              <a:ext cx="2548130" cy="2599019"/>
              <a:chOff x="579" y="1589"/>
              <a:chExt cx="1358" cy="1358"/>
            </a:xfrm>
            <a:solidFill>
              <a:schemeClr val="accent1"/>
            </a:solidFill>
          </p:grpSpPr>
          <p:sp>
            <p:nvSpPr>
              <p:cNvPr id="37" name="Oval 12"/>
              <p:cNvSpPr>
                <a:spLocks noChangeArrowheads="1"/>
              </p:cNvSpPr>
              <p:nvPr/>
            </p:nvSpPr>
            <p:spPr bwMode="gray">
              <a:xfrm>
                <a:off x="579" y="1589"/>
                <a:ext cx="1358" cy="1358"/>
              </a:xfrm>
              <a:prstGeom prst="ellipse">
                <a:avLst/>
              </a:prstGeom>
              <a:solidFill>
                <a:srgbClr val="ED7D31"/>
              </a:solidFill>
              <a:ln w="38100">
                <a:solidFill>
                  <a:srgbClr val="F8F8F8"/>
                </a:solidFill>
                <a:round/>
              </a:ln>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38" name="Oval 13"/>
              <p:cNvSpPr>
                <a:spLocks noChangeArrowheads="1"/>
              </p:cNvSpPr>
              <p:nvPr/>
            </p:nvSpPr>
            <p:spPr bwMode="gray">
              <a:xfrm>
                <a:off x="635" y="1642"/>
                <a:ext cx="1245" cy="1246"/>
              </a:xfrm>
              <a:prstGeom prst="ellipse">
                <a:avLst/>
              </a:prstGeom>
              <a:solidFill>
                <a:srgbClr val="3F3A39"/>
              </a:soli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43" name="Oval 14"/>
              <p:cNvSpPr>
                <a:spLocks noChangeArrowheads="1"/>
              </p:cNvSpPr>
              <p:nvPr/>
            </p:nvSpPr>
            <p:spPr bwMode="gray">
              <a:xfrm>
                <a:off x="898" y="1859"/>
                <a:ext cx="728" cy="798"/>
              </a:xfrm>
              <a:prstGeom prst="ellipse">
                <a:avLst/>
              </a:prstGeom>
              <a:solidFill>
                <a:srgbClr val="3F3A39"/>
              </a:solid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ct val="0"/>
                  </a:spcBef>
                  <a:spcAft>
                    <a:spcPct val="0"/>
                  </a:spcAft>
                  <a:defRPr/>
                </a:pPr>
                <a:r>
                  <a:rPr lang="zh-CN" altLang="en-US" sz="3600" b="1" kern="0">
                    <a:solidFill>
                      <a:srgbClr val="FFFFFF"/>
                    </a:solidFill>
                    <a:latin typeface="Arial" panose="020b0604020202020204" pitchFamily="34" charset="0"/>
                    <a:ea typeface="微软雅黑" panose="020b0503020204020204" pitchFamily="34" charset="-122"/>
                  </a:rPr>
                  <a:t>技术</a:t>
                </a:r>
                <a:endParaRPr lang="en-US" altLang="zh-CN" sz="3600" b="1" kern="0">
                  <a:solidFill>
                    <a:srgbClr val="FFFFFF"/>
                  </a:solidFill>
                  <a:latin typeface="Arial" panose="020b0604020202020204" pitchFamily="34" charset="0"/>
                  <a:ea typeface="微软雅黑" panose="020b0503020204020204" pitchFamily="34" charset="-122"/>
                </a:endParaRPr>
              </a:p>
              <a:p>
                <a:pPr algn="ctr" eaLnBrk="1" fontAlgn="auto" hangingPunct="1">
                  <a:spcBef>
                    <a:spcPct val="0"/>
                  </a:spcBef>
                  <a:spcAft>
                    <a:spcPct val="0"/>
                  </a:spcAft>
                  <a:defRPr/>
                </a:pPr>
                <a:r>
                  <a:rPr lang="zh-CN" altLang="en-US" sz="3600" b="1" kern="0">
                    <a:solidFill>
                      <a:srgbClr val="FFFFFF"/>
                    </a:solidFill>
                    <a:latin typeface="Arial" panose="020b0604020202020204" pitchFamily="34" charset="0"/>
                    <a:ea typeface="微软雅黑" panose="020b0503020204020204" pitchFamily="34" charset="-122"/>
                  </a:rPr>
                  <a:t>关键</a:t>
                </a:r>
                <a:endParaRPr lang="zh-CN" altLang="en-US" sz="3600" b="1" kern="0">
                  <a:solidFill>
                    <a:srgbClr val="FFFFFF"/>
                  </a:solidFill>
                  <a:latin typeface="Arial" panose="020b0604020202020204" pitchFamily="34" charset="0"/>
                  <a:ea typeface="微软雅黑" panose="020b0503020204020204" pitchFamily="34" charset="-122"/>
                </a:endParaRPr>
              </a:p>
            </p:txBody>
          </p:sp>
        </p:grpSp>
      </p:grpSp>
      <p:grpSp>
        <p:nvGrpSpPr>
          <p:cNvPr id="69" name="圆圈1"/>
          <p:cNvGrpSpPr/>
          <p:nvPr/>
        </p:nvGrpSpPr>
        <p:grpSpPr>
          <a:xfrm>
            <a:off x="3505007" y="1892324"/>
            <a:ext cx="364018" cy="363999"/>
            <a:chOff x="2928" y="2208"/>
            <a:chExt cx="262" cy="262"/>
          </a:xfrm>
          <a:solidFill>
            <a:srgbClr val="ED7D31"/>
          </a:solidFill>
        </p:grpSpPr>
        <p:sp>
          <p:nvSpPr>
            <p:cNvPr id="70" name="Oval 19"/>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71" name="Oval 20"/>
            <p:cNvSpPr>
              <a:spLocks noChangeArrowheads="1"/>
            </p:cNvSpPr>
            <p:nvPr/>
          </p:nvSpPr>
          <p:spPr bwMode="gray">
            <a:xfrm>
              <a:off x="2953"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grpSp>
        <p:nvGrpSpPr>
          <p:cNvPr id="72" name="圆圈2"/>
          <p:cNvGrpSpPr/>
          <p:nvPr/>
        </p:nvGrpSpPr>
        <p:grpSpPr>
          <a:xfrm>
            <a:off x="4267066" y="2647537"/>
            <a:ext cx="364018" cy="363999"/>
            <a:chOff x="2928" y="2208"/>
            <a:chExt cx="262" cy="262"/>
          </a:xfrm>
          <a:solidFill>
            <a:srgbClr val="3F3A39"/>
          </a:solidFill>
        </p:grpSpPr>
        <p:sp>
          <p:nvSpPr>
            <p:cNvPr id="73" name="Oval 2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74" name="Oval 29"/>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grpSp>
        <p:nvGrpSpPr>
          <p:cNvPr id="75" name="圆圈3"/>
          <p:cNvGrpSpPr/>
          <p:nvPr/>
        </p:nvGrpSpPr>
        <p:grpSpPr>
          <a:xfrm>
            <a:off x="4515413" y="3470785"/>
            <a:ext cx="364018" cy="363999"/>
            <a:chOff x="2928" y="2208"/>
            <a:chExt cx="262" cy="262"/>
          </a:xfrm>
          <a:solidFill>
            <a:srgbClr val="ED7D31"/>
          </a:solidFill>
        </p:grpSpPr>
        <p:sp>
          <p:nvSpPr>
            <p:cNvPr id="76"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7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grpSp>
        <p:nvGrpSpPr>
          <p:cNvPr id="78" name="圆圈4"/>
          <p:cNvGrpSpPr/>
          <p:nvPr/>
        </p:nvGrpSpPr>
        <p:grpSpPr>
          <a:xfrm>
            <a:off x="4256860" y="4345064"/>
            <a:ext cx="364018" cy="363999"/>
            <a:chOff x="2928" y="2208"/>
            <a:chExt cx="262" cy="262"/>
          </a:xfrm>
          <a:solidFill>
            <a:srgbClr val="3F3A39"/>
          </a:solidFill>
        </p:grpSpPr>
        <p:sp>
          <p:nvSpPr>
            <p:cNvPr id="79" name="Oval 34"/>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80" name="Oval 35"/>
            <p:cNvSpPr>
              <a:spLocks noChangeArrowheads="1"/>
            </p:cNvSpPr>
            <p:nvPr/>
          </p:nvSpPr>
          <p:spPr bwMode="gray">
            <a:xfrm>
              <a:off x="2951"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grpSp>
        <p:nvGrpSpPr>
          <p:cNvPr id="81" name="圆圈5"/>
          <p:cNvGrpSpPr/>
          <p:nvPr/>
        </p:nvGrpSpPr>
        <p:grpSpPr>
          <a:xfrm>
            <a:off x="3586656" y="5011829"/>
            <a:ext cx="364018" cy="363999"/>
            <a:chOff x="2928" y="2208"/>
            <a:chExt cx="262" cy="262"/>
          </a:xfrm>
          <a:solidFill>
            <a:srgbClr val="ED7D31"/>
          </a:solidFill>
        </p:grpSpPr>
        <p:sp>
          <p:nvSpPr>
            <p:cNvPr id="82" name="Oval 37"/>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sp>
          <p:nvSpPr>
            <p:cNvPr id="83" name="Oval 38"/>
            <p:cNvSpPr>
              <a:spLocks noChangeArrowheads="1"/>
            </p:cNvSpPr>
            <p:nvPr/>
          </p:nvSpPr>
          <p:spPr bwMode="gray">
            <a:xfrm>
              <a:off x="2949"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ct val="0"/>
                </a:spcBef>
                <a:spcAft>
                  <a:spcPct val="0"/>
                </a:spcAft>
                <a:defRPr/>
              </a:pPr>
              <a:endParaRPr lang="zh-CN" altLang="en-US" sz="1400" kern="0">
                <a:solidFill>
                  <a:sysClr val="windowText" lastClr="000000"/>
                </a:solidFill>
                <a:latin typeface="Arial" panose="020b0604020202020204" pitchFamily="34" charset="0"/>
                <a:ea typeface="微软雅黑" panose="020b0503020204020204" pitchFamily="34" charset="-122"/>
              </a:endParaRPr>
            </a:p>
          </p:txBody>
        </p:sp>
      </p:grpSp>
      <p:sp>
        <p:nvSpPr>
          <p:cNvPr id="84" name="矩形 25"/>
          <p:cNvSpPr>
            <a:spLocks noChangeArrowheads="1"/>
          </p:cNvSpPr>
          <p:nvPr/>
        </p:nvSpPr>
        <p:spPr bwMode="auto">
          <a:xfrm>
            <a:off x="4407022" y="1875269"/>
            <a:ext cx="5925711"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a:solidFill>
                  <a:srgbClr val="3F3A39"/>
                </a:solidFill>
                <a:cs typeface="+mn-ea"/>
                <a:sym typeface="+mn-lt"/>
              </a:rPr>
              <a:t>请在这里输入段落文本内容请在这里输入段落文本内容请</a:t>
            </a:r>
            <a:endParaRPr lang="zh-CN" altLang="en-US" sz="1800">
              <a:solidFill>
                <a:srgbClr val="3F3A39"/>
              </a:solidFill>
              <a:cs typeface="+mn-ea"/>
              <a:sym typeface="+mn-lt"/>
            </a:endParaRPr>
          </a:p>
        </p:txBody>
      </p:sp>
      <p:sp>
        <p:nvSpPr>
          <p:cNvPr id="85" name="矩形 84"/>
          <p:cNvSpPr>
            <a:spLocks noChangeArrowheads="1"/>
          </p:cNvSpPr>
          <p:nvPr/>
        </p:nvSpPr>
        <p:spPr bwMode="auto">
          <a:xfrm>
            <a:off x="4900512" y="2820620"/>
            <a:ext cx="615871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a:solidFill>
                  <a:srgbClr val="3F3A39"/>
                </a:solidFill>
                <a:cs typeface="+mn-ea"/>
                <a:sym typeface="+mn-lt"/>
              </a:rPr>
              <a:t>请在这里输入段落文本内容请在这里输入段落文本内容请</a:t>
            </a:r>
            <a:endParaRPr lang="zh-CN" altLang="en-US" sz="1800">
              <a:solidFill>
                <a:srgbClr val="3F3A39"/>
              </a:solidFill>
              <a:cs typeface="+mn-ea"/>
              <a:sym typeface="+mn-lt"/>
            </a:endParaRPr>
          </a:p>
        </p:txBody>
      </p:sp>
      <p:sp>
        <p:nvSpPr>
          <p:cNvPr id="86" name="矩形 85"/>
          <p:cNvSpPr>
            <a:spLocks noChangeArrowheads="1"/>
          </p:cNvSpPr>
          <p:nvPr/>
        </p:nvSpPr>
        <p:spPr bwMode="auto">
          <a:xfrm>
            <a:off x="5108661" y="3766718"/>
            <a:ext cx="5906876"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a:solidFill>
                  <a:srgbClr val="3F3A39"/>
                </a:solidFill>
                <a:cs typeface="+mn-ea"/>
                <a:sym typeface="+mn-lt"/>
              </a:rPr>
              <a:t>请在这里输入段落文本内容请在这里输入段落文本内容请</a:t>
            </a:r>
            <a:endParaRPr lang="zh-CN" altLang="en-US" sz="1800">
              <a:solidFill>
                <a:srgbClr val="3F3A39"/>
              </a:solidFill>
              <a:cs typeface="+mn-ea"/>
              <a:sym typeface="+mn-lt"/>
            </a:endParaRPr>
          </a:p>
        </p:txBody>
      </p:sp>
      <p:sp>
        <p:nvSpPr>
          <p:cNvPr id="87" name="矩形 86"/>
          <p:cNvSpPr>
            <a:spLocks noChangeArrowheads="1"/>
          </p:cNvSpPr>
          <p:nvPr/>
        </p:nvSpPr>
        <p:spPr bwMode="auto">
          <a:xfrm>
            <a:off x="4804198" y="4776804"/>
            <a:ext cx="6404683"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a:solidFill>
                  <a:srgbClr val="3F3A39"/>
                </a:solidFill>
                <a:cs typeface="+mn-ea"/>
                <a:sym typeface="+mn-lt"/>
              </a:rPr>
              <a:t>请在这里输入段落文本内容请在这里输入段落文本内容请</a:t>
            </a:r>
            <a:endParaRPr lang="zh-CN" altLang="en-US" sz="1800">
              <a:solidFill>
                <a:srgbClr val="3F3A39"/>
              </a:solidFill>
              <a:cs typeface="+mn-ea"/>
              <a:sym typeface="+mn-lt"/>
            </a:endParaRPr>
          </a:p>
        </p:txBody>
      </p:sp>
      <p:sp>
        <p:nvSpPr>
          <p:cNvPr id="88" name="矩形 87"/>
          <p:cNvSpPr>
            <a:spLocks noChangeArrowheads="1"/>
          </p:cNvSpPr>
          <p:nvPr/>
        </p:nvSpPr>
        <p:spPr bwMode="auto">
          <a:xfrm>
            <a:off x="3918717" y="5864549"/>
            <a:ext cx="5925711"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a:solidFill>
                  <a:srgbClr val="3F3A39"/>
                </a:solidFill>
                <a:cs typeface="+mn-ea"/>
                <a:sym typeface="+mn-lt"/>
              </a:rPr>
              <a:t>请在这里输入段落文本内容请在这里输入段落文本内容请</a:t>
            </a:r>
            <a:endParaRPr lang="zh-CN" altLang="en-US" sz="1800">
              <a:solidFill>
                <a:srgbClr val="3F3A39"/>
              </a:solidFill>
              <a:cs typeface="+mn-ea"/>
              <a:sym typeface="+mn-lt"/>
            </a:endParaRPr>
          </a:p>
        </p:txBody>
      </p:sp>
      <p:sp>
        <p:nvSpPr>
          <p:cNvPr id="89" name="矩形 3"/>
          <p:cNvSpPr>
            <a:spLocks noChangeArrowheads="1"/>
          </p:cNvSpPr>
          <p:nvPr/>
        </p:nvSpPr>
        <p:spPr bwMode="auto">
          <a:xfrm>
            <a:off x="4407023" y="1451759"/>
            <a:ext cx="5124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a:solidFill>
                  <a:srgbClr val="ED7D31"/>
                </a:solidFill>
                <a:cs typeface="+mn-ea"/>
                <a:sym typeface="+mn-lt"/>
              </a:rPr>
              <a:t>关键技术一</a:t>
            </a:r>
            <a:endParaRPr lang="zh-CN" altLang="en-US" sz="2400" b="1">
              <a:solidFill>
                <a:srgbClr val="ED7D31"/>
              </a:solidFill>
              <a:cs typeface="+mn-ea"/>
              <a:sym typeface="+mn-lt"/>
            </a:endParaRPr>
          </a:p>
        </p:txBody>
      </p:sp>
      <p:sp>
        <p:nvSpPr>
          <p:cNvPr id="90" name="矩形 33"/>
          <p:cNvSpPr>
            <a:spLocks noChangeArrowheads="1"/>
          </p:cNvSpPr>
          <p:nvPr/>
        </p:nvSpPr>
        <p:spPr bwMode="auto">
          <a:xfrm>
            <a:off x="4900512" y="2441536"/>
            <a:ext cx="6158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a:solidFill>
                  <a:srgbClr val="ED7D31"/>
                </a:solidFill>
                <a:cs typeface="+mn-ea"/>
                <a:sym typeface="+mn-lt"/>
              </a:rPr>
              <a:t>关键技术二</a:t>
            </a:r>
            <a:endParaRPr lang="zh-CN" altLang="en-US" sz="2400" b="1">
              <a:solidFill>
                <a:srgbClr val="ED7D31"/>
              </a:solidFill>
              <a:cs typeface="+mn-ea"/>
              <a:sym typeface="+mn-lt"/>
            </a:endParaRPr>
          </a:p>
        </p:txBody>
      </p:sp>
      <p:sp>
        <p:nvSpPr>
          <p:cNvPr id="91" name="矩形 34"/>
          <p:cNvSpPr>
            <a:spLocks noChangeArrowheads="1"/>
          </p:cNvSpPr>
          <p:nvPr/>
        </p:nvSpPr>
        <p:spPr bwMode="auto">
          <a:xfrm>
            <a:off x="5108662" y="3384460"/>
            <a:ext cx="5124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a:solidFill>
                  <a:srgbClr val="ED7D31"/>
                </a:solidFill>
                <a:cs typeface="+mn-ea"/>
                <a:sym typeface="+mn-lt"/>
              </a:rPr>
              <a:t>关键技术三</a:t>
            </a:r>
            <a:endParaRPr lang="zh-CN" altLang="en-US" sz="2400" b="1">
              <a:solidFill>
                <a:srgbClr val="ED7D31"/>
              </a:solidFill>
              <a:cs typeface="+mn-ea"/>
              <a:sym typeface="+mn-lt"/>
            </a:endParaRPr>
          </a:p>
        </p:txBody>
      </p:sp>
      <p:sp>
        <p:nvSpPr>
          <p:cNvPr id="92" name="矩形 35"/>
          <p:cNvSpPr>
            <a:spLocks noChangeArrowheads="1"/>
          </p:cNvSpPr>
          <p:nvPr/>
        </p:nvSpPr>
        <p:spPr bwMode="auto">
          <a:xfrm>
            <a:off x="4804200" y="4385027"/>
            <a:ext cx="5530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a:solidFill>
                  <a:srgbClr val="ED7D31"/>
                </a:solidFill>
                <a:cs typeface="+mn-ea"/>
                <a:sym typeface="+mn-lt"/>
              </a:rPr>
              <a:t>关键技术四</a:t>
            </a:r>
            <a:endParaRPr lang="zh-CN" altLang="en-US" sz="2400" b="1">
              <a:solidFill>
                <a:srgbClr val="ED7D31"/>
              </a:solidFill>
              <a:cs typeface="+mn-ea"/>
              <a:sym typeface="+mn-lt"/>
            </a:endParaRPr>
          </a:p>
        </p:txBody>
      </p:sp>
      <p:sp>
        <p:nvSpPr>
          <p:cNvPr id="93" name="矩形 36"/>
          <p:cNvSpPr>
            <a:spLocks noChangeArrowheads="1"/>
          </p:cNvSpPr>
          <p:nvPr/>
        </p:nvSpPr>
        <p:spPr bwMode="auto">
          <a:xfrm>
            <a:off x="3918718" y="5433105"/>
            <a:ext cx="5124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a:solidFill>
                  <a:srgbClr val="ED7D31"/>
                </a:solidFill>
                <a:cs typeface="+mn-ea"/>
                <a:sym typeface="+mn-lt"/>
              </a:rPr>
              <a:t>关键技术五</a:t>
            </a:r>
            <a:endParaRPr lang="zh-CN" altLang="en-US" sz="2400" b="1">
              <a:solidFill>
                <a:srgbClr val="ED7D31"/>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nodeType="afterGroup">
                            <p:stCondLst>
                              <p:cond delay="5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600" fill="hold"/>
                                        <p:tgtEl>
                                          <p:spTgt spid="33"/>
                                        </p:tgtEl>
                                        <p:attrNameLst>
                                          <p:attrName>ppt_w</p:attrName>
                                        </p:attrNameLst>
                                      </p:cBhvr>
                                      <p:tavLst>
                                        <p:tav tm="0">
                                          <p:val>
                                            <p:fltVal val="0"/>
                                          </p:val>
                                        </p:tav>
                                        <p:tav tm="100000">
                                          <p:val>
                                            <p:strVal val="#ppt_w"/>
                                          </p:val>
                                        </p:tav>
                                      </p:tavLst>
                                    </p:anim>
                                    <p:anim calcmode="lin" valueType="num">
                                      <p:cBhvr>
                                        <p:cTn id="19" dur="600" fill="hold"/>
                                        <p:tgtEl>
                                          <p:spTgt spid="33"/>
                                        </p:tgtEl>
                                        <p:attrNameLst>
                                          <p:attrName>ppt_h</p:attrName>
                                        </p:attrNameLst>
                                      </p:cBhvr>
                                      <p:tavLst>
                                        <p:tav tm="0">
                                          <p:val>
                                            <p:fltVal val="0"/>
                                          </p:val>
                                        </p:tav>
                                        <p:tav tm="100000">
                                          <p:val>
                                            <p:strVal val="#ppt_h"/>
                                          </p:val>
                                        </p:tav>
                                      </p:tavLst>
                                    </p:anim>
                                    <p:anim calcmode="lin" valueType="num">
                                      <p:cBhvr>
                                        <p:cTn id="20" dur="600" fill="hold"/>
                                        <p:tgtEl>
                                          <p:spTgt spid="33"/>
                                        </p:tgtEl>
                                        <p:attrNameLst>
                                          <p:attrName>style.rotation</p:attrName>
                                        </p:attrNameLst>
                                      </p:cBhvr>
                                      <p:tavLst>
                                        <p:tav tm="0">
                                          <p:val>
                                            <p:fltVal val="90"/>
                                          </p:val>
                                        </p:tav>
                                        <p:tav tm="100000">
                                          <p:val>
                                            <p:fltVal val="0"/>
                                          </p:val>
                                        </p:tav>
                                      </p:tavLst>
                                    </p:anim>
                                    <p:animEffect transition="in" filter="fade">
                                      <p:cBhvr>
                                        <p:cTn id="21" dur="600"/>
                                        <p:tgtEl>
                                          <p:spTgt spid="33"/>
                                        </p:tgtEl>
                                      </p:cBhvr>
                                    </p:animEffect>
                                  </p:childTnLst>
                                </p:cTn>
                              </p:par>
                            </p:childTnLst>
                          </p:cTn>
                        </p:par>
                        <p:par>
                          <p:cTn id="22" fill="hold" nodeType="afterGroup">
                            <p:stCondLst>
                              <p:cond delay="1100"/>
                            </p:stCondLst>
                            <p:childTnLst>
                              <p:par>
                                <p:cTn id="23" presetID="10"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1000"/>
                                        <p:tgtEl>
                                          <p:spTgt spid="84"/>
                                        </p:tgtEl>
                                      </p:cBhvr>
                                    </p:animEffect>
                                    <p:anim calcmode="lin" valueType="num">
                                      <p:cBhvr>
                                        <p:cTn id="36" dur="1000" fill="hold"/>
                                        <p:tgtEl>
                                          <p:spTgt spid="84"/>
                                        </p:tgtEl>
                                        <p:attrNameLst>
                                          <p:attrName>ppt_x</p:attrName>
                                        </p:attrNameLst>
                                      </p:cBhvr>
                                      <p:tavLst>
                                        <p:tav tm="0">
                                          <p:val>
                                            <p:strVal val="#ppt_x"/>
                                          </p:val>
                                        </p:tav>
                                        <p:tav tm="100000">
                                          <p:val>
                                            <p:strVal val="#ppt_x"/>
                                          </p:val>
                                        </p:tav>
                                      </p:tavLst>
                                    </p:anim>
                                    <p:anim calcmode="lin" valueType="num">
                                      <p:cBhvr>
                                        <p:cTn id="37" dur="1000" fill="hold"/>
                                        <p:tgtEl>
                                          <p:spTgt spid="84"/>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2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1000"/>
                                        <p:tgtEl>
                                          <p:spTgt spid="90"/>
                                        </p:tgtEl>
                                      </p:cBhvr>
                                    </p:animEffect>
                                    <p:anim calcmode="lin" valueType="num">
                                      <p:cBhvr>
                                        <p:cTn id="46" dur="1000" fill="hold"/>
                                        <p:tgtEl>
                                          <p:spTgt spid="90"/>
                                        </p:tgtEl>
                                        <p:attrNameLst>
                                          <p:attrName>ppt_x</p:attrName>
                                        </p:attrNameLst>
                                      </p:cBhvr>
                                      <p:tavLst>
                                        <p:tav tm="0">
                                          <p:val>
                                            <p:strVal val="#ppt_x"/>
                                          </p:val>
                                        </p:tav>
                                        <p:tav tm="100000">
                                          <p:val>
                                            <p:strVal val="#ppt_x"/>
                                          </p:val>
                                        </p:tav>
                                      </p:tavLst>
                                    </p:anim>
                                    <p:anim calcmode="lin" valueType="num">
                                      <p:cBhvr>
                                        <p:cTn id="47" dur="1000" fill="hold"/>
                                        <p:tgtEl>
                                          <p:spTgt spid="9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1000"/>
                                        <p:tgtEl>
                                          <p:spTgt spid="85"/>
                                        </p:tgtEl>
                                      </p:cBhvr>
                                    </p:animEffect>
                                    <p:anim calcmode="lin" valueType="num">
                                      <p:cBhvr>
                                        <p:cTn id="51" dur="1000" fill="hold"/>
                                        <p:tgtEl>
                                          <p:spTgt spid="85"/>
                                        </p:tgtEl>
                                        <p:attrNameLst>
                                          <p:attrName>ppt_x</p:attrName>
                                        </p:attrNameLst>
                                      </p:cBhvr>
                                      <p:tavLst>
                                        <p:tav tm="0">
                                          <p:val>
                                            <p:strVal val="#ppt_x"/>
                                          </p:val>
                                        </p:tav>
                                        <p:tav tm="100000">
                                          <p:val>
                                            <p:strVal val="#ppt_x"/>
                                          </p:val>
                                        </p:tav>
                                      </p:tavLst>
                                    </p:anim>
                                    <p:anim calcmode="lin" valueType="num">
                                      <p:cBhvr>
                                        <p:cTn id="52" dur="1000" fill="hold"/>
                                        <p:tgtEl>
                                          <p:spTgt spid="85"/>
                                        </p:tgtEl>
                                        <p:attrNameLst>
                                          <p:attrName>ppt_y</p:attrName>
                                        </p:attrNameLst>
                                      </p:cBhvr>
                                      <p:tavLst>
                                        <p:tav tm="0">
                                          <p:val>
                                            <p:strVal val="#ppt_y+.1"/>
                                          </p:val>
                                        </p:tav>
                                        <p:tav tm="100000">
                                          <p:val>
                                            <p:strVal val="#ppt_y"/>
                                          </p:val>
                                        </p:tav>
                                      </p:tavLst>
                                    </p:anim>
                                  </p:childTnLst>
                                </p:cTn>
                              </p:par>
                              <p:par>
                                <p:cTn id="53" presetID="10" presetClass="entr" presetSubtype="0" fill="hold" nodeType="withEffect">
                                  <p:stCondLst>
                                    <p:cond delay="50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1000"/>
                                        <p:tgtEl>
                                          <p:spTgt spid="91"/>
                                        </p:tgtEl>
                                      </p:cBhvr>
                                    </p:animEffect>
                                    <p:anim calcmode="lin" valueType="num">
                                      <p:cBhvr>
                                        <p:cTn id="61" dur="1000" fill="hold"/>
                                        <p:tgtEl>
                                          <p:spTgt spid="91"/>
                                        </p:tgtEl>
                                        <p:attrNameLst>
                                          <p:attrName>ppt_x</p:attrName>
                                        </p:attrNameLst>
                                      </p:cBhvr>
                                      <p:tavLst>
                                        <p:tav tm="0">
                                          <p:val>
                                            <p:strVal val="#ppt_x"/>
                                          </p:val>
                                        </p:tav>
                                        <p:tav tm="100000">
                                          <p:val>
                                            <p:strVal val="#ppt_x"/>
                                          </p:val>
                                        </p:tav>
                                      </p:tavLst>
                                    </p:anim>
                                    <p:anim calcmode="lin" valueType="num">
                                      <p:cBhvr>
                                        <p:cTn id="62" dur="1000" fill="hold"/>
                                        <p:tgtEl>
                                          <p:spTgt spid="9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1000"/>
                                        <p:tgtEl>
                                          <p:spTgt spid="86"/>
                                        </p:tgtEl>
                                      </p:cBhvr>
                                    </p:animEffect>
                                    <p:anim calcmode="lin" valueType="num">
                                      <p:cBhvr>
                                        <p:cTn id="66" dur="1000" fill="hold"/>
                                        <p:tgtEl>
                                          <p:spTgt spid="86"/>
                                        </p:tgtEl>
                                        <p:attrNameLst>
                                          <p:attrName>ppt_x</p:attrName>
                                        </p:attrNameLst>
                                      </p:cBhvr>
                                      <p:tavLst>
                                        <p:tav tm="0">
                                          <p:val>
                                            <p:strVal val="#ppt_x"/>
                                          </p:val>
                                        </p:tav>
                                        <p:tav tm="100000">
                                          <p:val>
                                            <p:strVal val="#ppt_x"/>
                                          </p:val>
                                        </p:tav>
                                      </p:tavLst>
                                    </p:anim>
                                    <p:anim calcmode="lin" valueType="num">
                                      <p:cBhvr>
                                        <p:cTn id="67" dur="1000" fill="hold"/>
                                        <p:tgtEl>
                                          <p:spTgt spid="86"/>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75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childTnLst>
                          </p:cTn>
                        </p:par>
                      </p:childTnLst>
                    </p:cTn>
                  </p:par>
                  <p:par>
                    <p:cTn id="71" fill="hold" nodeType="clickPar">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fade">
                                      <p:cBhvr>
                                        <p:cTn id="75" dur="1000"/>
                                        <p:tgtEl>
                                          <p:spTgt spid="92"/>
                                        </p:tgtEl>
                                      </p:cBhvr>
                                    </p:animEffect>
                                    <p:anim calcmode="lin" valueType="num">
                                      <p:cBhvr>
                                        <p:cTn id="76" dur="1000" fill="hold"/>
                                        <p:tgtEl>
                                          <p:spTgt spid="92"/>
                                        </p:tgtEl>
                                        <p:attrNameLst>
                                          <p:attrName>ppt_x</p:attrName>
                                        </p:attrNameLst>
                                      </p:cBhvr>
                                      <p:tavLst>
                                        <p:tav tm="0">
                                          <p:val>
                                            <p:strVal val="#ppt_x"/>
                                          </p:val>
                                        </p:tav>
                                        <p:tav tm="100000">
                                          <p:val>
                                            <p:strVal val="#ppt_x"/>
                                          </p:val>
                                        </p:tav>
                                      </p:tavLst>
                                    </p:anim>
                                    <p:anim calcmode="lin" valueType="num">
                                      <p:cBhvr>
                                        <p:cTn id="77" dur="1000" fill="hold"/>
                                        <p:tgtEl>
                                          <p:spTgt spid="9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par>
                                <p:cTn id="83" presetID="10" presetClass="entr" presetSubtype="0" fill="hold" nodeType="withEffect">
                                  <p:stCondLst>
                                    <p:cond delay="1000"/>
                                  </p:stCondLst>
                                  <p:childTnLst>
                                    <p:set>
                                      <p:cBhvr>
                                        <p:cTn id="84" dur="1" fill="hold">
                                          <p:stCondLst>
                                            <p:cond delay="0"/>
                                          </p:stCondLst>
                                        </p:cTn>
                                        <p:tgtEl>
                                          <p:spTgt spid="81"/>
                                        </p:tgtEl>
                                        <p:attrNameLst>
                                          <p:attrName>style.visibility</p:attrName>
                                        </p:attrNameLst>
                                      </p:cBhvr>
                                      <p:to>
                                        <p:strVal val="visible"/>
                                      </p:to>
                                    </p:set>
                                    <p:animEffect transition="in" filter="fade">
                                      <p:cBhvr>
                                        <p:cTn id="85" dur="500"/>
                                        <p:tgtEl>
                                          <p:spTgt spid="81"/>
                                        </p:tgtEl>
                                      </p:cBhvr>
                                    </p:animEffect>
                                  </p:childTnLst>
                                </p:cTn>
                              </p:par>
                            </p:childTnLst>
                          </p:cTn>
                        </p:par>
                      </p:childTnLst>
                    </p:cTn>
                  </p:par>
                  <p:par>
                    <p:cTn id="86" fill="hold" nodeType="clickPar">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1000"/>
                                        <p:tgtEl>
                                          <p:spTgt spid="93"/>
                                        </p:tgtEl>
                                      </p:cBhvr>
                                    </p:animEffect>
                                    <p:anim calcmode="lin" valueType="num">
                                      <p:cBhvr>
                                        <p:cTn id="91" dur="1000" fill="hold"/>
                                        <p:tgtEl>
                                          <p:spTgt spid="93"/>
                                        </p:tgtEl>
                                        <p:attrNameLst>
                                          <p:attrName>ppt_x</p:attrName>
                                        </p:attrNameLst>
                                      </p:cBhvr>
                                      <p:tavLst>
                                        <p:tav tm="0">
                                          <p:val>
                                            <p:strVal val="#ppt_x"/>
                                          </p:val>
                                        </p:tav>
                                        <p:tav tm="100000">
                                          <p:val>
                                            <p:strVal val="#ppt_x"/>
                                          </p:val>
                                        </p:tav>
                                      </p:tavLst>
                                    </p:anim>
                                    <p:anim calcmode="lin" valueType="num">
                                      <p:cBhvr>
                                        <p:cTn id="92" dur="1000" fill="hold"/>
                                        <p:tgtEl>
                                          <p:spTgt spid="9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1000"/>
                                        <p:tgtEl>
                                          <p:spTgt spid="88"/>
                                        </p:tgtEl>
                                      </p:cBhvr>
                                    </p:animEffect>
                                    <p:anim calcmode="lin" valueType="num">
                                      <p:cBhvr>
                                        <p:cTn id="96" dur="1000" fill="hold"/>
                                        <p:tgtEl>
                                          <p:spTgt spid="88"/>
                                        </p:tgtEl>
                                        <p:attrNameLst>
                                          <p:attrName>ppt_x</p:attrName>
                                        </p:attrNameLst>
                                      </p:cBhvr>
                                      <p:tavLst>
                                        <p:tav tm="0">
                                          <p:val>
                                            <p:strVal val="#ppt_x"/>
                                          </p:val>
                                        </p:tav>
                                        <p:tav tm="100000">
                                          <p:val>
                                            <p:strVal val="#ppt_x"/>
                                          </p:val>
                                        </p:tav>
                                      </p:tavLst>
                                    </p:anim>
                                    <p:anim calcmode="lin" valueType="num">
                                      <p:cBhvr>
                                        <p:cTn id="9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p:bldP spid="84" grpId="0"/>
      <p:bldP spid="85" grpId="0"/>
      <p:bldP spid="86" grpId="0"/>
      <p:bldP spid="87" grpId="0"/>
      <p:bldP spid="88" grpId="0"/>
      <p:bldP spid="89" grpId="0"/>
      <p:bldP spid="90" grpId="0"/>
      <p:bldP spid="91" grpId="0"/>
      <p:bldP spid="92" grpId="0"/>
      <p:bldP spid="9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1876776" y="2969406"/>
            <a:ext cx="2642847" cy="264284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7"/>
          <p:cNvSpPr>
            <a:spLocks noChangeArrowheads="1"/>
          </p:cNvSpPr>
          <p:nvPr/>
        </p:nvSpPr>
        <p:spPr bwMode="auto">
          <a:xfrm>
            <a:off x="4519623" y="1970060"/>
            <a:ext cx="679771" cy="677654"/>
          </a:xfrm>
          <a:prstGeom prst="ellipse">
            <a:avLst/>
          </a:pr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ctr" anchorCtr="0" compatLnSpc="1"/>
          <a:lstStyle/>
          <a:p>
            <a:pPr algn="ctr">
              <a:spcBef>
                <a:spcPct val="20000"/>
              </a:spcBef>
            </a:pPr>
            <a:r>
              <a:rPr lang="en-US" altLang="zh-CN" sz="3200" b="1">
                <a:solidFill>
                  <a:schemeClr val="bg1"/>
                </a:solidFill>
                <a:cs typeface="+mn-ea"/>
                <a:sym typeface="+mn-lt"/>
              </a:rPr>
              <a:t>1</a:t>
            </a:r>
            <a:endParaRPr lang="zh-CN" altLang="en-US" sz="3200" b="1">
              <a:solidFill>
                <a:schemeClr val="bg1"/>
              </a:solidFill>
              <a:cs typeface="+mn-ea"/>
              <a:sym typeface="+mn-lt"/>
            </a:endParaRPr>
          </a:p>
        </p:txBody>
      </p:sp>
      <p:sp>
        <p:nvSpPr>
          <p:cNvPr id="21" name="Oval 17"/>
          <p:cNvSpPr>
            <a:spLocks noChangeArrowheads="1"/>
          </p:cNvSpPr>
          <p:nvPr/>
        </p:nvSpPr>
        <p:spPr bwMode="auto">
          <a:xfrm>
            <a:off x="5465674" y="3496616"/>
            <a:ext cx="679771" cy="677654"/>
          </a:xfrm>
          <a:prstGeom prst="ellipse">
            <a:avLst/>
          </a:pr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ctr" anchorCtr="0" compatLnSpc="1"/>
          <a:lstStyle/>
          <a:p>
            <a:pPr algn="ctr">
              <a:spcBef>
                <a:spcPct val="20000"/>
              </a:spcBef>
            </a:pPr>
            <a:r>
              <a:rPr lang="en-US" altLang="zh-CN" sz="3200" b="1">
                <a:solidFill>
                  <a:schemeClr val="bg1"/>
                </a:solidFill>
                <a:cs typeface="+mn-ea"/>
                <a:sym typeface="+mn-lt"/>
              </a:rPr>
              <a:t>2</a:t>
            </a:r>
            <a:endParaRPr lang="zh-CN" altLang="en-US" sz="3200" b="1">
              <a:solidFill>
                <a:schemeClr val="bg1"/>
              </a:solidFill>
              <a:cs typeface="+mn-ea"/>
              <a:sym typeface="+mn-lt"/>
            </a:endParaRPr>
          </a:p>
        </p:txBody>
      </p:sp>
      <p:sp>
        <p:nvSpPr>
          <p:cNvPr id="22" name="Oval 17"/>
          <p:cNvSpPr>
            <a:spLocks noChangeArrowheads="1"/>
          </p:cNvSpPr>
          <p:nvPr/>
        </p:nvSpPr>
        <p:spPr bwMode="auto">
          <a:xfrm>
            <a:off x="5125814" y="5023171"/>
            <a:ext cx="679771" cy="677654"/>
          </a:xfrm>
          <a:prstGeom prst="ellipse">
            <a:avLst/>
          </a:pr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ctr" anchorCtr="0" compatLnSpc="1"/>
          <a:lstStyle/>
          <a:p>
            <a:pPr algn="ctr">
              <a:spcBef>
                <a:spcPct val="20000"/>
              </a:spcBef>
            </a:pPr>
            <a:r>
              <a:rPr lang="en-US" altLang="zh-CN" sz="3200" b="1">
                <a:solidFill>
                  <a:schemeClr val="bg1"/>
                </a:solidFill>
                <a:cs typeface="+mn-ea"/>
                <a:sym typeface="+mn-lt"/>
              </a:rPr>
              <a:t>3</a:t>
            </a:r>
            <a:endParaRPr lang="zh-CN" altLang="en-US" sz="3200" b="1">
              <a:solidFill>
                <a:schemeClr val="bg1"/>
              </a:solidFill>
              <a:cs typeface="+mn-ea"/>
              <a:sym typeface="+mn-lt"/>
            </a:endParaRPr>
          </a:p>
        </p:txBody>
      </p:sp>
      <p:sp>
        <p:nvSpPr>
          <p:cNvPr id="23" name="矩形 22"/>
          <p:cNvSpPr/>
          <p:nvPr/>
        </p:nvSpPr>
        <p:spPr>
          <a:xfrm>
            <a:off x="5654360" y="1922389"/>
            <a:ext cx="4354234" cy="646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800">
                <a:solidFill>
                  <a:srgbClr val="3F3A39"/>
                </a:solidFill>
                <a:cs typeface="+mn-ea"/>
                <a:sym typeface="+mn-lt"/>
              </a:rPr>
              <a:t>坚持入门、中端、高端三款产品同步发力，满足不同层次需求的消费者的理念。</a:t>
            </a:r>
            <a:endParaRPr lang="zh-CN" altLang="en-US" sz="1800">
              <a:solidFill>
                <a:srgbClr val="3F3A39"/>
              </a:solidFill>
              <a:cs typeface="+mn-ea"/>
              <a:sym typeface="+mn-lt"/>
            </a:endParaRPr>
          </a:p>
        </p:txBody>
      </p:sp>
      <p:sp>
        <p:nvSpPr>
          <p:cNvPr id="24" name="矩形 23"/>
          <p:cNvSpPr/>
          <p:nvPr/>
        </p:nvSpPr>
        <p:spPr>
          <a:xfrm>
            <a:off x="6556823" y="3496616"/>
            <a:ext cx="3670496" cy="645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800">
                <a:solidFill>
                  <a:srgbClr val="3F3A39"/>
                </a:solidFill>
                <a:cs typeface="+mn-ea"/>
                <a:sym typeface="+mn-lt"/>
              </a:rPr>
              <a:t>在某某市场方面继续发力，在未来三年培养成公司主要收入来源。</a:t>
            </a:r>
            <a:endParaRPr lang="zh-CN" altLang="en-US" sz="1800">
              <a:solidFill>
                <a:srgbClr val="3F3A39"/>
              </a:solidFill>
              <a:cs typeface="+mn-ea"/>
              <a:sym typeface="+mn-lt"/>
            </a:endParaRPr>
          </a:p>
        </p:txBody>
      </p:sp>
      <p:sp>
        <p:nvSpPr>
          <p:cNvPr id="25" name="矩形 24"/>
          <p:cNvSpPr/>
          <p:nvPr/>
        </p:nvSpPr>
        <p:spPr>
          <a:xfrm>
            <a:off x="6096000" y="5023171"/>
            <a:ext cx="3670496" cy="645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800">
                <a:solidFill>
                  <a:srgbClr val="3F3A39"/>
                </a:solidFill>
                <a:cs typeface="+mn-ea"/>
                <a:sym typeface="+mn-lt"/>
              </a:rPr>
              <a:t>加大到网络渠道的投入，天猫和京东旗舰店销售额力争上升到</a:t>
            </a:r>
            <a:r>
              <a:rPr lang="en-US" altLang="zh-CN" sz="1800">
                <a:solidFill>
                  <a:srgbClr val="3F3A39"/>
                </a:solidFill>
                <a:cs typeface="+mn-ea"/>
                <a:sym typeface="+mn-lt"/>
              </a:rPr>
              <a:t>30%</a:t>
            </a:r>
            <a:r>
              <a:rPr lang="zh-CN" altLang="en-US" sz="1800">
                <a:solidFill>
                  <a:srgbClr val="3F3A39"/>
                </a:solidFill>
                <a:cs typeface="+mn-ea"/>
                <a:sym typeface="+mn-lt"/>
              </a:rPr>
              <a:t>。</a:t>
            </a:r>
            <a:endParaRPr lang="zh-CN" altLang="en-US" sz="1800">
              <a:solidFill>
                <a:srgbClr val="3F3A39"/>
              </a:solidFill>
              <a:cs typeface="+mn-ea"/>
              <a:sym typeface="+mn-lt"/>
            </a:endParaRPr>
          </a:p>
        </p:txBody>
      </p:sp>
      <p:sp>
        <p:nvSpPr>
          <p:cNvPr id="15" name="TextBox 42"/>
          <p:cNvSpPr txBox="1"/>
          <p:nvPr/>
        </p:nvSpPr>
        <p:spPr>
          <a:xfrm>
            <a:off x="1940628" y="204321"/>
            <a:ext cx="2210458"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实践难点</a:t>
            </a:r>
            <a:endParaRPr lang="zh-CN" altLang="en-US">
              <a:latin typeface="印品雅圆体" panose="02010601030101010101" pitchFamily="2" charset="-122"/>
              <a:ea typeface="印品雅圆体" panose="02010601030101010101" pitchFamily="2" charset="-122"/>
              <a:sym typeface="+mn-lt"/>
            </a:endParaRPr>
          </a:p>
        </p:txBody>
      </p:sp>
      <p:sp>
        <p:nvSpPr>
          <p:cNvPr id="14" name="文本框 13"/>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3</a:t>
            </a:r>
            <a:endParaRPr lang="zh-CN" altLang="en-US" sz="4000" b="1">
              <a:solidFill>
                <a:srgbClr val="3F3A39"/>
              </a:solidFill>
            </a:endParaRPr>
          </a:p>
        </p:txBody>
      </p:sp>
      <p:sp>
        <p:nvSpPr>
          <p:cNvPr id="30" name="Freeform 5"/>
          <p:cNvSpPr>
            <a:spLocks noEditPoints="1"/>
          </p:cNvSpPr>
          <p:nvPr/>
        </p:nvSpPr>
        <p:spPr bwMode="auto">
          <a:xfrm flipV="1">
            <a:off x="438999" y="1511831"/>
            <a:ext cx="4354235" cy="4358695"/>
          </a:xfrm>
          <a:custGeom>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p:bldP spid="24" grpId="0"/>
      <p:bldP spid="25" grpId="0"/>
      <p:bldP spid="15" grpId="0" animBg="1"/>
      <p:bldP spid="14" grpId="0"/>
      <p:bldP spid="30"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TextBox 42"/>
          <p:cNvSpPr txBox="1"/>
          <p:nvPr/>
        </p:nvSpPr>
        <p:spPr>
          <a:xfrm>
            <a:off x="1779819" y="228019"/>
            <a:ext cx="3037773"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案例对比分析</a:t>
            </a:r>
            <a:endParaRPr lang="zh-CN" altLang="en-US">
              <a:latin typeface="印品雅圆体" panose="02010601030101010101" pitchFamily="2" charset="-122"/>
              <a:ea typeface="印品雅圆体" panose="02010601030101010101" pitchFamily="2" charset="-122"/>
              <a:sym typeface="+mn-lt"/>
            </a:endParaRPr>
          </a:p>
        </p:txBody>
      </p:sp>
      <p:sp>
        <p:nvSpPr>
          <p:cNvPr id="46" name="文本框 45"/>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3</a:t>
            </a:r>
            <a:endParaRPr lang="zh-CN" altLang="en-US" sz="4000" b="1">
              <a:solidFill>
                <a:srgbClr val="3F3A39"/>
              </a:solidFill>
            </a:endParaRPr>
          </a:p>
        </p:txBody>
      </p:sp>
      <p:sp>
        <p:nvSpPr>
          <p:cNvPr id="47" name="矩形 46"/>
          <p:cNvSpPr/>
          <p:nvPr/>
        </p:nvSpPr>
        <p:spPr>
          <a:xfrm>
            <a:off x="1878204" y="1365601"/>
            <a:ext cx="8151168" cy="475942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49" name="椭圆 48"/>
          <p:cNvSpPr/>
          <p:nvPr/>
        </p:nvSpPr>
        <p:spPr>
          <a:xfrm>
            <a:off x="1193430" y="2960198"/>
            <a:ext cx="1369549" cy="136520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2017</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9344597" y="3050504"/>
            <a:ext cx="1369549" cy="1365202"/>
          </a:xfrm>
          <a:prstGeom prst="ellipse">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2018</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2" name="五边形 2"/>
          <p:cNvSpPr/>
          <p:nvPr/>
        </p:nvSpPr>
        <p:spPr>
          <a:xfrm flipH="1">
            <a:off x="3116913" y="3682253"/>
            <a:ext cx="2251208" cy="455199"/>
          </a:xfrm>
          <a:prstGeom prst="homePlat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53" name="五边形 3"/>
          <p:cNvSpPr/>
          <p:nvPr/>
        </p:nvSpPr>
        <p:spPr>
          <a:xfrm flipH="1">
            <a:off x="3983611" y="4244032"/>
            <a:ext cx="1384489" cy="455199"/>
          </a:xfrm>
          <a:prstGeom prst="homePlat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54" name="五边形 4"/>
          <p:cNvSpPr/>
          <p:nvPr/>
        </p:nvSpPr>
        <p:spPr>
          <a:xfrm flipH="1">
            <a:off x="3456918" y="4794184"/>
            <a:ext cx="1911181" cy="455199"/>
          </a:xfrm>
          <a:prstGeom prst="homePlat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55" name="五边形 5"/>
          <p:cNvSpPr/>
          <p:nvPr/>
        </p:nvSpPr>
        <p:spPr>
          <a:xfrm flipH="1">
            <a:off x="2612404" y="5345197"/>
            <a:ext cx="2755697" cy="455199"/>
          </a:xfrm>
          <a:prstGeom prst="homePlat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56" name="TextBox 159"/>
          <p:cNvSpPr txBox="1"/>
          <p:nvPr/>
        </p:nvSpPr>
        <p:spPr>
          <a:xfrm>
            <a:off x="4722850" y="3720146"/>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73%</a:t>
            </a:r>
            <a:endParaRPr lang="zh-CN" altLang="en-US" sz="1800">
              <a:solidFill>
                <a:schemeClr val="bg1"/>
              </a:solidFill>
              <a:cs typeface="+mn-ea"/>
              <a:sym typeface="+mn-lt"/>
            </a:endParaRPr>
          </a:p>
        </p:txBody>
      </p:sp>
      <p:sp>
        <p:nvSpPr>
          <p:cNvPr id="57" name="TextBox 160"/>
          <p:cNvSpPr txBox="1"/>
          <p:nvPr/>
        </p:nvSpPr>
        <p:spPr>
          <a:xfrm>
            <a:off x="4715639" y="4285540"/>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30%</a:t>
            </a:r>
            <a:endParaRPr lang="zh-CN" altLang="en-US" sz="1800">
              <a:solidFill>
                <a:schemeClr val="bg1"/>
              </a:solidFill>
              <a:cs typeface="+mn-ea"/>
              <a:sym typeface="+mn-lt"/>
            </a:endParaRPr>
          </a:p>
        </p:txBody>
      </p:sp>
      <p:sp>
        <p:nvSpPr>
          <p:cNvPr id="58" name="TextBox 161"/>
          <p:cNvSpPr txBox="1"/>
          <p:nvPr/>
        </p:nvSpPr>
        <p:spPr>
          <a:xfrm>
            <a:off x="4715642" y="4835757"/>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50%</a:t>
            </a:r>
            <a:endParaRPr lang="zh-CN" altLang="en-US" sz="1800">
              <a:solidFill>
                <a:schemeClr val="bg1"/>
              </a:solidFill>
              <a:cs typeface="+mn-ea"/>
              <a:sym typeface="+mn-lt"/>
            </a:endParaRPr>
          </a:p>
        </p:txBody>
      </p:sp>
      <p:sp>
        <p:nvSpPr>
          <p:cNvPr id="59" name="TextBox 162"/>
          <p:cNvSpPr txBox="1"/>
          <p:nvPr/>
        </p:nvSpPr>
        <p:spPr>
          <a:xfrm>
            <a:off x="4734871" y="5391210"/>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75%</a:t>
            </a:r>
            <a:endParaRPr lang="zh-CN" altLang="en-US" sz="1800">
              <a:solidFill>
                <a:schemeClr val="bg1"/>
              </a:solidFill>
              <a:cs typeface="+mn-ea"/>
              <a:sym typeface="+mn-lt"/>
            </a:endParaRPr>
          </a:p>
        </p:txBody>
      </p:sp>
      <p:sp>
        <p:nvSpPr>
          <p:cNvPr id="60" name="五边形 11"/>
          <p:cNvSpPr/>
          <p:nvPr/>
        </p:nvSpPr>
        <p:spPr>
          <a:xfrm>
            <a:off x="6445108" y="3684241"/>
            <a:ext cx="1149066" cy="455199"/>
          </a:xfrm>
          <a:prstGeom prst="homePlat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bg1"/>
              </a:solidFill>
              <a:cs typeface="+mn-ea"/>
              <a:sym typeface="+mn-lt"/>
            </a:endParaRPr>
          </a:p>
        </p:txBody>
      </p:sp>
      <p:sp>
        <p:nvSpPr>
          <p:cNvPr id="61" name="五边形 12"/>
          <p:cNvSpPr/>
          <p:nvPr/>
        </p:nvSpPr>
        <p:spPr>
          <a:xfrm>
            <a:off x="6445110" y="4246022"/>
            <a:ext cx="2169147" cy="455199"/>
          </a:xfrm>
          <a:prstGeom prst="homePlat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62" name="五边形 13"/>
          <p:cNvSpPr/>
          <p:nvPr/>
        </p:nvSpPr>
        <p:spPr>
          <a:xfrm>
            <a:off x="6445125" y="4796174"/>
            <a:ext cx="1360109" cy="455199"/>
          </a:xfrm>
          <a:prstGeom prst="homePlat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bg1"/>
              </a:solidFill>
              <a:cs typeface="+mn-ea"/>
              <a:sym typeface="+mn-lt"/>
            </a:endParaRPr>
          </a:p>
        </p:txBody>
      </p:sp>
      <p:sp>
        <p:nvSpPr>
          <p:cNvPr id="63" name="五边形 14"/>
          <p:cNvSpPr/>
          <p:nvPr/>
        </p:nvSpPr>
        <p:spPr>
          <a:xfrm>
            <a:off x="6445126" y="5347187"/>
            <a:ext cx="2899471" cy="455199"/>
          </a:xfrm>
          <a:prstGeom prst="homePlat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64" name="TextBox 173"/>
          <p:cNvSpPr txBox="1"/>
          <p:nvPr/>
        </p:nvSpPr>
        <p:spPr>
          <a:xfrm>
            <a:off x="6499929" y="3726611"/>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20%</a:t>
            </a:r>
            <a:endParaRPr lang="zh-CN" altLang="en-US" sz="1800">
              <a:solidFill>
                <a:schemeClr val="bg1"/>
              </a:solidFill>
              <a:cs typeface="+mn-ea"/>
              <a:sym typeface="+mn-lt"/>
            </a:endParaRPr>
          </a:p>
        </p:txBody>
      </p:sp>
      <p:sp>
        <p:nvSpPr>
          <p:cNvPr id="65" name="TextBox 174"/>
          <p:cNvSpPr txBox="1"/>
          <p:nvPr/>
        </p:nvSpPr>
        <p:spPr>
          <a:xfrm>
            <a:off x="6499929" y="4281007"/>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56%</a:t>
            </a:r>
            <a:endParaRPr lang="zh-CN" altLang="en-US" sz="1800">
              <a:solidFill>
                <a:schemeClr val="bg1"/>
              </a:solidFill>
              <a:cs typeface="+mn-ea"/>
              <a:sym typeface="+mn-lt"/>
            </a:endParaRPr>
          </a:p>
        </p:txBody>
      </p:sp>
      <p:sp>
        <p:nvSpPr>
          <p:cNvPr id="66" name="TextBox 175"/>
          <p:cNvSpPr txBox="1"/>
          <p:nvPr/>
        </p:nvSpPr>
        <p:spPr>
          <a:xfrm>
            <a:off x="6499929" y="4835750"/>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29%</a:t>
            </a:r>
            <a:endParaRPr lang="zh-CN" altLang="en-US" sz="1800">
              <a:solidFill>
                <a:schemeClr val="bg1"/>
              </a:solidFill>
              <a:cs typeface="+mn-ea"/>
              <a:sym typeface="+mn-lt"/>
            </a:endParaRPr>
          </a:p>
        </p:txBody>
      </p:sp>
      <p:sp>
        <p:nvSpPr>
          <p:cNvPr id="67" name="TextBox 176"/>
          <p:cNvSpPr txBox="1"/>
          <p:nvPr/>
        </p:nvSpPr>
        <p:spPr>
          <a:xfrm>
            <a:off x="6512655" y="5388754"/>
            <a:ext cx="612665" cy="345955"/>
          </a:xfrm>
          <a:prstGeom prst="rect">
            <a:avLst/>
          </a:prstGeom>
          <a:noFill/>
        </p:spPr>
        <p:txBody>
          <a:bodyPr wrap="none" lIns="68420" tIns="34208" rIns="68420" bIns="34208" rtlCol="0">
            <a:spAutoFit/>
          </a:bodyPr>
          <a:lstStyle/>
          <a:p>
            <a:pPr algn="ctr" defTabSz="683895"/>
            <a:r>
              <a:rPr lang="en-US" altLang="zh-CN" sz="1800">
                <a:solidFill>
                  <a:schemeClr val="bg1"/>
                </a:solidFill>
                <a:cs typeface="+mn-ea"/>
                <a:sym typeface="+mn-lt"/>
              </a:rPr>
              <a:t>77%</a:t>
            </a:r>
            <a:endParaRPr lang="zh-CN" altLang="en-US" sz="1800">
              <a:solidFill>
                <a:schemeClr val="bg1"/>
              </a:solidFill>
              <a:cs typeface="+mn-ea"/>
              <a:sym typeface="+mn-lt"/>
            </a:endParaRPr>
          </a:p>
        </p:txBody>
      </p:sp>
      <p:sp>
        <p:nvSpPr>
          <p:cNvPr id="68" name="TextBox 180"/>
          <p:cNvSpPr txBox="1"/>
          <p:nvPr/>
        </p:nvSpPr>
        <p:spPr>
          <a:xfrm>
            <a:off x="5583605" y="3788577"/>
            <a:ext cx="676506" cy="284416"/>
          </a:xfrm>
          <a:prstGeom prst="rect">
            <a:avLst/>
          </a:prstGeom>
          <a:noFill/>
        </p:spPr>
        <p:txBody>
          <a:bodyPr wrap="none" lIns="68420" tIns="34208" rIns="68420" bIns="34208" rtlCol="0">
            <a:spAutoFit/>
          </a:bodyPr>
          <a:lstStyle/>
          <a:p>
            <a:pPr algn="ctr" defTabSz="683895"/>
            <a:r>
              <a:rPr lang="zh-CN" altLang="en-US" sz="1400" b="1">
                <a:solidFill>
                  <a:srgbClr val="3F3A39"/>
                </a:solidFill>
                <a:cs typeface="+mn-ea"/>
                <a:sym typeface="+mn-lt"/>
              </a:rPr>
              <a:t>项目一</a:t>
            </a:r>
            <a:endParaRPr lang="zh-CN" altLang="en-US" sz="1400" b="1">
              <a:solidFill>
                <a:srgbClr val="3F3A39"/>
              </a:solidFill>
              <a:cs typeface="+mn-ea"/>
              <a:sym typeface="+mn-lt"/>
            </a:endParaRPr>
          </a:p>
        </p:txBody>
      </p:sp>
      <p:sp>
        <p:nvSpPr>
          <p:cNvPr id="69" name="TextBox 181"/>
          <p:cNvSpPr txBox="1"/>
          <p:nvPr/>
        </p:nvSpPr>
        <p:spPr>
          <a:xfrm>
            <a:off x="5583605" y="4347137"/>
            <a:ext cx="676506" cy="284416"/>
          </a:xfrm>
          <a:prstGeom prst="rect">
            <a:avLst/>
          </a:prstGeom>
          <a:noFill/>
        </p:spPr>
        <p:txBody>
          <a:bodyPr wrap="none" lIns="68420" tIns="34208" rIns="68420" bIns="34208" rtlCol="0">
            <a:spAutoFit/>
          </a:bodyPr>
          <a:lstStyle/>
          <a:p>
            <a:pPr algn="ctr" defTabSz="683895"/>
            <a:r>
              <a:rPr lang="zh-CN" altLang="en-US" sz="1400" b="1">
                <a:solidFill>
                  <a:srgbClr val="3F3A39"/>
                </a:solidFill>
                <a:cs typeface="+mn-ea"/>
                <a:sym typeface="+mn-lt"/>
              </a:rPr>
              <a:t>项目二</a:t>
            </a:r>
            <a:endParaRPr lang="zh-CN" altLang="en-US" sz="1400" b="1">
              <a:solidFill>
                <a:srgbClr val="3F3A39"/>
              </a:solidFill>
              <a:cs typeface="+mn-ea"/>
              <a:sym typeface="+mn-lt"/>
            </a:endParaRPr>
          </a:p>
        </p:txBody>
      </p:sp>
      <p:sp>
        <p:nvSpPr>
          <p:cNvPr id="70" name="TextBox 182"/>
          <p:cNvSpPr txBox="1"/>
          <p:nvPr/>
        </p:nvSpPr>
        <p:spPr>
          <a:xfrm>
            <a:off x="5583782" y="4897289"/>
            <a:ext cx="676506" cy="284416"/>
          </a:xfrm>
          <a:prstGeom prst="rect">
            <a:avLst/>
          </a:prstGeom>
          <a:noFill/>
        </p:spPr>
        <p:txBody>
          <a:bodyPr wrap="none" lIns="68420" tIns="34208" rIns="68420" bIns="34208" rtlCol="0">
            <a:spAutoFit/>
          </a:bodyPr>
          <a:lstStyle/>
          <a:p>
            <a:pPr algn="ctr" defTabSz="683895"/>
            <a:r>
              <a:rPr lang="zh-CN" altLang="en-US" sz="1400" b="1">
                <a:solidFill>
                  <a:srgbClr val="3F3A39"/>
                </a:solidFill>
                <a:cs typeface="+mn-ea"/>
                <a:sym typeface="+mn-lt"/>
              </a:rPr>
              <a:t>项目三</a:t>
            </a:r>
            <a:endParaRPr lang="zh-CN" altLang="en-US" sz="1400" b="1">
              <a:solidFill>
                <a:srgbClr val="3F3A39"/>
              </a:solidFill>
              <a:cs typeface="+mn-ea"/>
              <a:sym typeface="+mn-lt"/>
            </a:endParaRPr>
          </a:p>
        </p:txBody>
      </p:sp>
      <p:sp>
        <p:nvSpPr>
          <p:cNvPr id="71" name="TextBox 183"/>
          <p:cNvSpPr txBox="1"/>
          <p:nvPr/>
        </p:nvSpPr>
        <p:spPr>
          <a:xfrm>
            <a:off x="5583782" y="5450295"/>
            <a:ext cx="676506" cy="284416"/>
          </a:xfrm>
          <a:prstGeom prst="rect">
            <a:avLst/>
          </a:prstGeom>
          <a:noFill/>
        </p:spPr>
        <p:txBody>
          <a:bodyPr wrap="none" lIns="68420" tIns="34208" rIns="68420" bIns="34208" rtlCol="0">
            <a:spAutoFit/>
          </a:bodyPr>
          <a:lstStyle/>
          <a:p>
            <a:pPr algn="ctr" defTabSz="683895"/>
            <a:r>
              <a:rPr lang="zh-CN" altLang="en-US" sz="1400" b="1">
                <a:solidFill>
                  <a:srgbClr val="3F3A39"/>
                </a:solidFill>
                <a:cs typeface="+mn-ea"/>
                <a:sym typeface="+mn-lt"/>
              </a:rPr>
              <a:t>项目四</a:t>
            </a:r>
            <a:endParaRPr lang="zh-CN" altLang="en-US" sz="1400" b="1">
              <a:solidFill>
                <a:srgbClr val="3F3A39"/>
              </a:solidFill>
              <a:cs typeface="+mn-ea"/>
              <a:sym typeface="+mn-lt"/>
            </a:endParaRPr>
          </a:p>
        </p:txBody>
      </p:sp>
      <p:sp>
        <p:nvSpPr>
          <p:cNvPr id="72" name="Text Box 10"/>
          <p:cNvSpPr txBox="1">
            <a:spLocks noChangeArrowheads="1"/>
          </p:cNvSpPr>
          <p:nvPr/>
        </p:nvSpPr>
        <p:spPr bwMode="auto">
          <a:xfrm>
            <a:off x="6582650" y="1781273"/>
            <a:ext cx="3153206" cy="1282959"/>
          </a:xfrm>
          <a:prstGeom prst="rect">
            <a:avLst/>
          </a:prstGeom>
          <a:noFill/>
          <a:ln w="9525">
            <a:noFill/>
            <a:miter lim="800000"/>
          </a:ln>
        </p:spPr>
        <p:txBody>
          <a:bodyPr wrap="square" lIns="34208" tIns="17103" rIns="34208" bIns="17103">
            <a:spAutoFit/>
          </a:bodyPr>
          <a:lstStyle/>
          <a:p>
            <a:pPr defTabSz="813435">
              <a:lnSpc>
                <a:spcPct val="130000"/>
              </a:lnSpc>
            </a:pPr>
            <a:r>
              <a:rPr lang="zh-CN" altLang="en-US" sz="1600" b="1">
                <a:solidFill>
                  <a:srgbClr val="3F3A39"/>
                </a:solidFill>
                <a:cs typeface="+mn-ea"/>
                <a:sym typeface="+mn-lt"/>
              </a:rPr>
              <a:t>单击此处添加标题</a:t>
            </a:r>
            <a:endParaRPr lang="en-US" altLang="zh-CN" sz="1600" b="1">
              <a:solidFill>
                <a:srgbClr val="3F3A39"/>
              </a:solidFill>
              <a:cs typeface="+mn-ea"/>
              <a:sym typeface="+mn-lt"/>
            </a:endParaRPr>
          </a:p>
          <a:p>
            <a:pPr defTabSz="813435">
              <a:lnSpc>
                <a:spcPct val="130000"/>
              </a:lnSpc>
            </a:pPr>
            <a:r>
              <a:rPr lang="zh-CN" altLang="en-US" sz="1600">
                <a:solidFill>
                  <a:srgbClr val="3F3A39"/>
                </a:solidFill>
                <a:cs typeface="+mn-ea"/>
                <a:sym typeface="+mn-lt"/>
              </a:rPr>
              <a:t>您的内容打在这里，或者通过复制您的文本后，在此框中选择粘贴，并选择只保留文字。</a:t>
            </a:r>
            <a:endParaRPr lang="en-US" sz="1600">
              <a:solidFill>
                <a:srgbClr val="3F3A39"/>
              </a:solidFill>
              <a:cs typeface="+mn-ea"/>
              <a:sym typeface="+mn-lt"/>
            </a:endParaRPr>
          </a:p>
        </p:txBody>
      </p:sp>
      <p:sp>
        <p:nvSpPr>
          <p:cNvPr id="73" name="Text Box 10"/>
          <p:cNvSpPr txBox="1">
            <a:spLocks noChangeArrowheads="1"/>
          </p:cNvSpPr>
          <p:nvPr/>
        </p:nvSpPr>
        <p:spPr bwMode="auto">
          <a:xfrm>
            <a:off x="2119376" y="1781273"/>
            <a:ext cx="3298830" cy="1282959"/>
          </a:xfrm>
          <a:prstGeom prst="rect">
            <a:avLst/>
          </a:prstGeom>
          <a:noFill/>
          <a:ln w="9525">
            <a:noFill/>
            <a:miter lim="800000"/>
          </a:ln>
        </p:spPr>
        <p:txBody>
          <a:bodyPr wrap="square" lIns="34208" tIns="17103" rIns="34208" bIns="17103">
            <a:spAutoFit/>
          </a:bodyPr>
          <a:lstStyle/>
          <a:p>
            <a:pPr algn="r" defTabSz="813435">
              <a:lnSpc>
                <a:spcPct val="130000"/>
              </a:lnSpc>
            </a:pPr>
            <a:r>
              <a:rPr lang="zh-CN" altLang="en-US" sz="1600" b="1">
                <a:solidFill>
                  <a:srgbClr val="3F3A39"/>
                </a:solidFill>
                <a:cs typeface="+mn-ea"/>
                <a:sym typeface="+mn-lt"/>
              </a:rPr>
              <a:t>单击此处添加标题</a:t>
            </a:r>
            <a:endParaRPr lang="en-US" altLang="zh-CN" sz="1600" b="1">
              <a:solidFill>
                <a:srgbClr val="3F3A39"/>
              </a:solidFill>
              <a:cs typeface="+mn-ea"/>
              <a:sym typeface="+mn-lt"/>
            </a:endParaRPr>
          </a:p>
          <a:p>
            <a:pPr algn="r" defTabSz="813435">
              <a:lnSpc>
                <a:spcPct val="130000"/>
              </a:lnSpc>
            </a:pPr>
            <a:r>
              <a:rPr lang="zh-CN" altLang="en-US" sz="1600">
                <a:solidFill>
                  <a:srgbClr val="3F3A39"/>
                </a:solidFill>
                <a:cs typeface="+mn-ea"/>
                <a:sym typeface="+mn-lt"/>
              </a:rPr>
              <a:t>您的内容打在这里，或者通过复制您的文本后，在此框中选择粘贴，并选择只保留文字。</a:t>
            </a:r>
            <a:endParaRPr lang="en-US" sz="1600">
              <a:solidFill>
                <a:srgbClr val="3F3A39"/>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nodeType="afterGroup">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outVertical)">
                                      <p:cBhvr>
                                        <p:cTn id="28" dur="500"/>
                                        <p:tgtEl>
                                          <p:spTgt spid="47"/>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1000"/>
                                        <p:tgtEl>
                                          <p:spTgt spid="73"/>
                                        </p:tgtEl>
                                      </p:cBhvr>
                                    </p:animEffect>
                                    <p:anim calcmode="lin" valueType="num">
                                      <p:cBhvr>
                                        <p:cTn id="34" dur="1000" fill="hold"/>
                                        <p:tgtEl>
                                          <p:spTgt spid="73"/>
                                        </p:tgtEl>
                                        <p:attrNameLst>
                                          <p:attrName>ppt_x</p:attrName>
                                        </p:attrNameLst>
                                      </p:cBhvr>
                                      <p:tavLst>
                                        <p:tav tm="0">
                                          <p:val>
                                            <p:strVal val="#ppt_x"/>
                                          </p:val>
                                        </p:tav>
                                        <p:tav tm="100000">
                                          <p:val>
                                            <p:strVal val="#ppt_x"/>
                                          </p:val>
                                        </p:tav>
                                      </p:tavLst>
                                    </p:anim>
                                    <p:anim calcmode="lin" valueType="num">
                                      <p:cBhvr>
                                        <p:cTn id="35" dur="1000" fill="hold"/>
                                        <p:tgtEl>
                                          <p:spTgt spid="7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barn(outVertical)">
                                      <p:cBhvr>
                                        <p:cTn id="45" dur="500"/>
                                        <p:tgtEl>
                                          <p:spTgt spid="68"/>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barn(outVertical)">
                                      <p:cBhvr>
                                        <p:cTn id="48" dur="500"/>
                                        <p:tgtEl>
                                          <p:spTgt spid="69"/>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barn(outVertical)">
                                      <p:cBhvr>
                                        <p:cTn id="51" dur="500"/>
                                        <p:tgtEl>
                                          <p:spTgt spid="70"/>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barn(outVertical)">
                                      <p:cBhvr>
                                        <p:cTn id="54" dur="500"/>
                                        <p:tgtEl>
                                          <p:spTgt spid="71"/>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right)">
                                      <p:cBhvr>
                                        <p:cTn id="59" dur="500"/>
                                        <p:tgtEl>
                                          <p:spTgt spid="5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right)">
                                      <p:cBhvr>
                                        <p:cTn id="62" dur="500"/>
                                        <p:tgtEl>
                                          <p:spTgt spid="5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right)">
                                      <p:cBhvr>
                                        <p:cTn id="65" dur="500"/>
                                        <p:tgtEl>
                                          <p:spTgt spid="5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right)">
                                      <p:cBhvr>
                                        <p:cTn id="68" dur="500"/>
                                        <p:tgtEl>
                                          <p:spTgt spid="5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right)">
                                      <p:cBhvr>
                                        <p:cTn id="71" dur="500"/>
                                        <p:tgtEl>
                                          <p:spTgt spid="5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500"/>
                                        <p:tgtEl>
                                          <p:spTgt spid="5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right)">
                                      <p:cBhvr>
                                        <p:cTn id="77" dur="500"/>
                                        <p:tgtEl>
                                          <p:spTgt spid="5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right)">
                                      <p:cBhvr>
                                        <p:cTn id="80" dur="500"/>
                                        <p:tgtEl>
                                          <p:spTgt spid="5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left)">
                                      <p:cBhvr>
                                        <p:cTn id="86" dur="500"/>
                                        <p:tgtEl>
                                          <p:spTgt spid="6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wipe(left)">
                                      <p:cBhvr>
                                        <p:cTn id="89" dur="500"/>
                                        <p:tgtEl>
                                          <p:spTgt spid="6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left)">
                                      <p:cBhvr>
                                        <p:cTn id="92" dur="500"/>
                                        <p:tgtEl>
                                          <p:spTgt spid="6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left)">
                                      <p:cBhvr>
                                        <p:cTn id="98" dur="500"/>
                                        <p:tgtEl>
                                          <p:spTgt spid="6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left)">
                                      <p:cBhvr>
                                        <p:cTn id="101" dur="500"/>
                                        <p:tgtEl>
                                          <p:spTgt spid="6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wipe(left)">
                                      <p:cBhvr>
                                        <p:cTn id="10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P spid="47" grpId="0" animBg="1"/>
      <p:bldP spid="49" grpId="0" animBg="1"/>
      <p:bldP spid="51" grpId="0" animBg="1"/>
      <p:bldP spid="52" grpId="0" animBg="1"/>
      <p:bldP spid="53" grpId="0" animBg="1"/>
      <p:bldP spid="54" grpId="0" animBg="1"/>
      <p:bldP spid="55" grpId="0" animBg="1"/>
      <p:bldP spid="56" grpId="0"/>
      <p:bldP spid="57" grpId="0"/>
      <p:bldP spid="58" grpId="0"/>
      <p:bldP spid="59" grpId="0"/>
      <p:bldP spid="60" grpId="0" animBg="1"/>
      <p:bldP spid="61" grpId="0" animBg="1"/>
      <p:bldP spid="62" grpId="0" animBg="1"/>
      <p:bldP spid="63" grpId="0" animBg="1"/>
      <p:bldP spid="64" grpId="0"/>
      <p:bldP spid="65" grpId="0"/>
      <p:bldP spid="66" grpId="0"/>
      <p:bldP spid="67" grpId="0"/>
      <p:bldP spid="68" grpId="0"/>
      <p:bldP spid="69"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8881163" y="4749890"/>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921282" y="838243"/>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9658153" y="833524"/>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987047" y="3612769"/>
            <a:ext cx="1341282" cy="2389935"/>
          </a:xfrm>
          <a:prstGeom prst="rect">
            <a:avLst/>
          </a:prstGeom>
        </p:spPr>
      </p:pic>
      <p:sp>
        <p:nvSpPr>
          <p:cNvPr id="2" name="矩形 1"/>
          <p:cNvSpPr/>
          <p:nvPr/>
        </p:nvSpPr>
        <p:spPr>
          <a:xfrm>
            <a:off x="2588624" y="2688933"/>
            <a:ext cx="7014751" cy="20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rcRect l="30012" t="23145" r="29725" b="23145"/>
          <a:stretch>
            <a:fillRect/>
          </a:stretch>
        </p:blipFill>
        <p:spPr>
          <a:xfrm>
            <a:off x="5042146" y="1092316"/>
            <a:ext cx="2100385" cy="1575902"/>
          </a:xfrm>
          <a:prstGeom prst="rect">
            <a:avLst/>
          </a:prstGeom>
        </p:spPr>
      </p:pic>
      <p:sp>
        <p:nvSpPr>
          <p:cNvPr id="4" name="文本框 3"/>
          <p:cNvSpPr txBox="1"/>
          <p:nvPr/>
        </p:nvSpPr>
        <p:spPr>
          <a:xfrm>
            <a:off x="5684213" y="1287618"/>
            <a:ext cx="816249" cy="707886"/>
          </a:xfrm>
          <a:prstGeom prst="rect">
            <a:avLst/>
          </a:prstGeom>
          <a:noFill/>
        </p:spPr>
        <p:txBody>
          <a:bodyPr wrap="none" rtlCol="0">
            <a:spAutoFit/>
          </a:bodyPr>
          <a:lstStyle/>
          <a:p>
            <a:r>
              <a:rPr lang="en-US" altLang="zh-CN" sz="4000" b="1">
                <a:solidFill>
                  <a:schemeClr val="bg1">
                    <a:lumMod val="95000"/>
                  </a:schemeClr>
                </a:solidFill>
                <a:latin typeface="微软雅黑" panose="020b0503020204020204" pitchFamily="34" charset="-122"/>
                <a:ea typeface="微软雅黑" panose="020b0503020204020204" pitchFamily="34" charset="-122"/>
              </a:rPr>
              <a:t>04</a:t>
            </a:r>
            <a:endParaRPr lang="zh-CN" altLang="en-US" sz="4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47"/>
          <p:cNvSpPr txBox="1"/>
          <p:nvPr/>
        </p:nvSpPr>
        <p:spPr>
          <a:xfrm>
            <a:off x="2345075" y="2668218"/>
            <a:ext cx="7494523" cy="1015663"/>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pPr algn="ctr"/>
            <a:r>
              <a:rPr lang="zh-CN" altLang="en-US" sz="6000" b="1">
                <a:solidFill>
                  <a:srgbClr val="ED7D31"/>
                </a:solidFill>
                <a:latin typeface="印品雅圆体" panose="02010601030101010101" pitchFamily="2" charset="-122"/>
                <a:ea typeface="印品雅圆体" panose="02010601030101010101" pitchFamily="2" charset="-122"/>
              </a:rPr>
              <a:t>研究成果与应用前景</a:t>
            </a:r>
            <a:endParaRPr lang="zh-CN" altLang="en-US" sz="6000" b="1">
              <a:solidFill>
                <a:srgbClr val="ED7D31"/>
              </a:solidFill>
              <a:latin typeface="印品雅圆体" panose="02010601030101010101" pitchFamily="2" charset="-122"/>
              <a:ea typeface="印品雅圆体" panose="02010601030101010101" pitchFamily="2" charset="-122"/>
            </a:endParaRPr>
          </a:p>
        </p:txBody>
      </p:sp>
      <p:sp>
        <p:nvSpPr>
          <p:cNvPr id="15" name="TextBox 28"/>
          <p:cNvSpPr txBox="1"/>
          <p:nvPr/>
        </p:nvSpPr>
        <p:spPr>
          <a:xfrm>
            <a:off x="4170331" y="3898777"/>
            <a:ext cx="1948428"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研究最终目标</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16" name="TextBox 44"/>
          <p:cNvSpPr txBox="1"/>
          <p:nvPr/>
        </p:nvSpPr>
        <p:spPr>
          <a:xfrm>
            <a:off x="4170331" y="4507191"/>
            <a:ext cx="1627604"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成果形式</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17" name="TextBox 46"/>
          <p:cNvSpPr txBox="1"/>
          <p:nvPr/>
        </p:nvSpPr>
        <p:spPr>
          <a:xfrm>
            <a:off x="6500462" y="3892928"/>
            <a:ext cx="1495125"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应用前景</a:t>
            </a:r>
            <a:endParaRPr lang="zh-CN" altLang="en-US" b="1">
              <a:solidFill>
                <a:srgbClr val="3F3A3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p:bldP spid="53" grpId="0"/>
      <p:bldP spid="15" grpId="0"/>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TextBox 42"/>
          <p:cNvSpPr txBox="1"/>
          <p:nvPr/>
        </p:nvSpPr>
        <p:spPr>
          <a:xfrm>
            <a:off x="1881351" y="192369"/>
            <a:ext cx="2125492"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研究目标</a:t>
            </a:r>
            <a:endParaRPr lang="zh-CN" altLang="en-US">
              <a:latin typeface="印品雅圆体" panose="02010601030101010101" pitchFamily="2" charset="-122"/>
              <a:ea typeface="印品雅圆体" panose="02010601030101010101" pitchFamily="2" charset="-122"/>
              <a:sym typeface="+mn-lt"/>
            </a:endParaRPr>
          </a:p>
        </p:txBody>
      </p:sp>
      <p:sp>
        <p:nvSpPr>
          <p:cNvPr id="60" name="文本框 5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4</a:t>
            </a:r>
            <a:endParaRPr lang="zh-CN" altLang="en-US" sz="4000" b="1">
              <a:solidFill>
                <a:srgbClr val="3F3A39"/>
              </a:solidFill>
            </a:endParaRPr>
          </a:p>
        </p:txBody>
      </p:sp>
      <p:sp>
        <p:nvSpPr>
          <p:cNvPr id="61" name="形状 60"/>
          <p:cNvSpPr/>
          <p:nvPr/>
        </p:nvSpPr>
        <p:spPr>
          <a:xfrm rot="2364798">
            <a:off x="2439855" y="3771204"/>
            <a:ext cx="1787905" cy="1787905"/>
          </a:xfrm>
          <a:prstGeom prst="leftCircularArrow">
            <a:avLst>
              <a:gd name="adj1" fmla="val 2837"/>
              <a:gd name="adj2" fmla="val 346575"/>
              <a:gd name="adj3" fmla="val 2122086"/>
              <a:gd name="adj4" fmla="val 9024489"/>
              <a:gd name="adj5" fmla="val 3310"/>
            </a:avLst>
          </a:prstGeom>
          <a:solidFill>
            <a:srgbClr val="ED7D31"/>
          </a:solidFill>
          <a:ln>
            <a:solidFill>
              <a:srgbClr val="ED7D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nvGrpSpPr>
          <p:cNvPr id="63" name="组合 62"/>
          <p:cNvGrpSpPr/>
          <p:nvPr/>
        </p:nvGrpSpPr>
        <p:grpSpPr>
          <a:xfrm>
            <a:off x="1113353" y="1857827"/>
            <a:ext cx="2395995" cy="2533627"/>
            <a:chOff x="1087372" y="1377667"/>
            <a:chExt cx="1587583" cy="1811309"/>
          </a:xfrm>
        </p:grpSpPr>
        <p:sp>
          <p:nvSpPr>
            <p:cNvPr id="65" name="任意多边形 4"/>
            <p:cNvSpPr/>
            <p:nvPr/>
          </p:nvSpPr>
          <p:spPr>
            <a:xfrm>
              <a:off x="1087372" y="1377667"/>
              <a:ext cx="1428824" cy="1558777"/>
            </a:xfrm>
            <a:custGeom>
              <a:gdLst>
                <a:gd name="connsiteX0" fmla="*/ 0 w 1905098"/>
                <a:gd name="connsiteY0" fmla="*/ 157131 h 1571307"/>
                <a:gd name="connsiteX1" fmla="*/ 157131 w 1905098"/>
                <a:gd name="connsiteY1" fmla="*/ 0 h 1571307"/>
                <a:gd name="connsiteX2" fmla="*/ 1747967 w 1905098"/>
                <a:gd name="connsiteY2" fmla="*/ 0 h 1571307"/>
                <a:gd name="connsiteX3" fmla="*/ 1905098 w 1905098"/>
                <a:gd name="connsiteY3" fmla="*/ 157131 h 1571307"/>
                <a:gd name="connsiteX4" fmla="*/ 1905098 w 1905098"/>
                <a:gd name="connsiteY4" fmla="*/ 1414176 h 1571307"/>
                <a:gd name="connsiteX5" fmla="*/ 1747967 w 1905098"/>
                <a:gd name="connsiteY5" fmla="*/ 1571307 h 1571307"/>
                <a:gd name="connsiteX6" fmla="*/ 157131 w 1905098"/>
                <a:gd name="connsiteY6" fmla="*/ 1571307 h 1571307"/>
                <a:gd name="connsiteX7" fmla="*/ 0 w 1905098"/>
                <a:gd name="connsiteY7" fmla="*/ 1414176 h 1571307"/>
                <a:gd name="connsiteX8" fmla="*/ 0 w 1905098"/>
                <a:gd name="connsiteY8" fmla="*/ 157131 h 1571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98" h="1571307">
                  <a:moveTo>
                    <a:pt x="0" y="157131"/>
                  </a:moveTo>
                  <a:cubicBezTo>
                    <a:pt x="0" y="70350"/>
                    <a:pt x="70350" y="0"/>
                    <a:pt x="157131" y="0"/>
                  </a:cubicBezTo>
                  <a:lnTo>
                    <a:pt x="1747967" y="0"/>
                  </a:lnTo>
                  <a:cubicBezTo>
                    <a:pt x="1834748" y="0"/>
                    <a:pt x="1905098" y="70350"/>
                    <a:pt x="1905098" y="157131"/>
                  </a:cubicBezTo>
                  <a:lnTo>
                    <a:pt x="1905098" y="1414176"/>
                  </a:lnTo>
                  <a:cubicBezTo>
                    <a:pt x="1905098" y="1500957"/>
                    <a:pt x="1834748" y="1571307"/>
                    <a:pt x="1747967" y="1571307"/>
                  </a:cubicBezTo>
                  <a:lnTo>
                    <a:pt x="157131" y="1571307"/>
                  </a:lnTo>
                  <a:cubicBezTo>
                    <a:pt x="70350" y="1571307"/>
                    <a:pt x="0" y="1500957"/>
                    <a:pt x="0" y="1414176"/>
                  </a:cubicBezTo>
                  <a:lnTo>
                    <a:pt x="0" y="157131"/>
                  </a:lnTo>
                  <a:close/>
                </a:path>
              </a:pathLst>
            </a:custGeom>
            <a:noFill/>
            <a:ln>
              <a:solidFill>
                <a:srgbClr val="3F3A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840" tIns="72840" rIns="72840" bIns="325372" numCol="1" spcCol="1270" anchor="t" anchorCtr="0">
              <a:noAutofit/>
            </a:bodyPr>
            <a:lstStyle/>
            <a:p>
              <a:pPr marL="0" lvl="1" algn="ctr" defTabSz="1066800">
                <a:lnSpc>
                  <a:spcPct val="150000"/>
                </a:lnSpc>
                <a:spcBef>
                  <a:spcPct val="0"/>
                </a:spcBef>
                <a:spcAft>
                  <a:spcPct val="15000"/>
                </a:spcAft>
              </a:pPr>
              <a:endParaRPr lang="zh-CN" altLang="en-US" sz="2400" b="1"/>
            </a:p>
          </p:txBody>
        </p:sp>
        <p:sp>
          <p:nvSpPr>
            <p:cNvPr id="66" name="任意多边形 5"/>
            <p:cNvSpPr/>
            <p:nvPr/>
          </p:nvSpPr>
          <p:spPr>
            <a:xfrm>
              <a:off x="1404890" y="2683913"/>
              <a:ext cx="1270065" cy="505063"/>
            </a:xfrm>
            <a:custGeom>
              <a:gdLst>
                <a:gd name="connsiteX0" fmla="*/ 0 w 1693420"/>
                <a:gd name="connsiteY0" fmla="*/ 67342 h 673417"/>
                <a:gd name="connsiteX1" fmla="*/ 67342 w 1693420"/>
                <a:gd name="connsiteY1" fmla="*/ 0 h 673417"/>
                <a:gd name="connsiteX2" fmla="*/ 1626078 w 1693420"/>
                <a:gd name="connsiteY2" fmla="*/ 0 h 673417"/>
                <a:gd name="connsiteX3" fmla="*/ 1693420 w 1693420"/>
                <a:gd name="connsiteY3" fmla="*/ 67342 h 673417"/>
                <a:gd name="connsiteX4" fmla="*/ 1693420 w 1693420"/>
                <a:gd name="connsiteY4" fmla="*/ 606075 h 673417"/>
                <a:gd name="connsiteX5" fmla="*/ 1626078 w 1693420"/>
                <a:gd name="connsiteY5" fmla="*/ 673417 h 673417"/>
                <a:gd name="connsiteX6" fmla="*/ 67342 w 1693420"/>
                <a:gd name="connsiteY6" fmla="*/ 673417 h 673417"/>
                <a:gd name="connsiteX7" fmla="*/ 0 w 1693420"/>
                <a:gd name="connsiteY7" fmla="*/ 606075 h 673417"/>
                <a:gd name="connsiteX8" fmla="*/ 0 w 1693420"/>
                <a:gd name="connsiteY8" fmla="*/ 67342 h 6734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420" h="673417">
                  <a:moveTo>
                    <a:pt x="0" y="67342"/>
                  </a:moveTo>
                  <a:cubicBezTo>
                    <a:pt x="0" y="30150"/>
                    <a:pt x="30150" y="0"/>
                    <a:pt x="67342" y="0"/>
                  </a:cubicBezTo>
                  <a:lnTo>
                    <a:pt x="1626078" y="0"/>
                  </a:lnTo>
                  <a:cubicBezTo>
                    <a:pt x="1663270" y="0"/>
                    <a:pt x="1693420" y="30150"/>
                    <a:pt x="1693420" y="67342"/>
                  </a:cubicBezTo>
                  <a:lnTo>
                    <a:pt x="1693420" y="606075"/>
                  </a:lnTo>
                  <a:cubicBezTo>
                    <a:pt x="1693420" y="643267"/>
                    <a:pt x="1663270" y="673417"/>
                    <a:pt x="1626078" y="673417"/>
                  </a:cubicBezTo>
                  <a:lnTo>
                    <a:pt x="67342" y="673417"/>
                  </a:lnTo>
                  <a:cubicBezTo>
                    <a:pt x="30150" y="673417"/>
                    <a:pt x="0" y="643267"/>
                    <a:pt x="0" y="606075"/>
                  </a:cubicBezTo>
                  <a:lnTo>
                    <a:pt x="0" y="67342"/>
                  </a:lnTo>
                  <a:close/>
                </a:path>
              </a:pathLst>
            </a:custGeom>
            <a:solidFill>
              <a:srgbClr val="3F3A39"/>
            </a:solidFill>
            <a:ln w="25400">
              <a:solidFill>
                <a:schemeClr val="bg1"/>
              </a:solidFill>
            </a:ln>
            <a:effectLst>
              <a:outerShdw blurRad="63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6228" tIns="49083" rIns="66228" bIns="49083" numCol="1" spcCol="1270" anchor="ctr" anchorCtr="0">
              <a:noAutofit/>
            </a:bodyPr>
            <a:lstStyle/>
            <a:p>
              <a:pPr algn="ctr" defTabSz="1200150">
                <a:lnSpc>
                  <a:spcPct val="90000"/>
                </a:lnSpc>
                <a:spcBef>
                  <a:spcPct val="0"/>
                </a:spcBef>
                <a:spcAft>
                  <a:spcPct val="35000"/>
                </a:spcAft>
              </a:pPr>
              <a:r>
                <a:rPr lang="zh-CN" altLang="en-US" sz="2400" b="1"/>
                <a:t>分支目标一</a:t>
              </a:r>
              <a:endParaRPr lang="zh-CN" altLang="en-US" sz="2400" b="1"/>
            </a:p>
          </p:txBody>
        </p:sp>
      </p:grpSp>
      <p:sp>
        <p:nvSpPr>
          <p:cNvPr id="67" name="环形箭头 6"/>
          <p:cNvSpPr/>
          <p:nvPr/>
        </p:nvSpPr>
        <p:spPr>
          <a:xfrm rot="20182852">
            <a:off x="4653491" y="1877922"/>
            <a:ext cx="2001675" cy="2001675"/>
          </a:xfrm>
          <a:prstGeom prst="circularArrow">
            <a:avLst>
              <a:gd name="adj1" fmla="val 2534"/>
              <a:gd name="adj2" fmla="val 307384"/>
              <a:gd name="adj3" fmla="val 19517105"/>
              <a:gd name="adj4" fmla="val 12575511"/>
              <a:gd name="adj5" fmla="val 2957"/>
            </a:avLst>
          </a:prstGeom>
          <a:solidFill>
            <a:srgbClr val="3F3A39"/>
          </a:solidFill>
          <a:ln>
            <a:solidFill>
              <a:srgbClr val="3F3A39"/>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8" name="形状 67"/>
          <p:cNvSpPr/>
          <p:nvPr/>
        </p:nvSpPr>
        <p:spPr>
          <a:xfrm rot="2541661">
            <a:off x="7831930" y="3889386"/>
            <a:ext cx="1787905" cy="1787905"/>
          </a:xfrm>
          <a:prstGeom prst="leftCircularArrow">
            <a:avLst>
              <a:gd name="adj1" fmla="val 2837"/>
              <a:gd name="adj2" fmla="val 346575"/>
              <a:gd name="adj3" fmla="val 2122086"/>
              <a:gd name="adj4" fmla="val 9024489"/>
              <a:gd name="adj5" fmla="val 3310"/>
            </a:avLst>
          </a:prstGeom>
          <a:solidFill>
            <a:srgbClr val="ED7D31"/>
          </a:solidFill>
          <a:ln>
            <a:solidFill>
              <a:srgbClr val="ED7D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nvGrpSpPr>
          <p:cNvPr id="69" name="组合 68"/>
          <p:cNvGrpSpPr/>
          <p:nvPr/>
        </p:nvGrpSpPr>
        <p:grpSpPr>
          <a:xfrm>
            <a:off x="6294662" y="1857826"/>
            <a:ext cx="2395993" cy="2597886"/>
            <a:chOff x="4675155" y="1331726"/>
            <a:chExt cx="1587581" cy="1857250"/>
          </a:xfrm>
        </p:grpSpPr>
        <p:sp>
          <p:nvSpPr>
            <p:cNvPr id="70" name="任意多边形 9"/>
            <p:cNvSpPr/>
            <p:nvPr/>
          </p:nvSpPr>
          <p:spPr>
            <a:xfrm>
              <a:off x="4675155" y="1331726"/>
              <a:ext cx="1428824" cy="1558778"/>
            </a:xfrm>
            <a:custGeom>
              <a:gdLst>
                <a:gd name="connsiteX0" fmla="*/ 0 w 1905098"/>
                <a:gd name="connsiteY0" fmla="*/ 157131 h 1571307"/>
                <a:gd name="connsiteX1" fmla="*/ 157131 w 1905098"/>
                <a:gd name="connsiteY1" fmla="*/ 0 h 1571307"/>
                <a:gd name="connsiteX2" fmla="*/ 1747967 w 1905098"/>
                <a:gd name="connsiteY2" fmla="*/ 0 h 1571307"/>
                <a:gd name="connsiteX3" fmla="*/ 1905098 w 1905098"/>
                <a:gd name="connsiteY3" fmla="*/ 157131 h 1571307"/>
                <a:gd name="connsiteX4" fmla="*/ 1905098 w 1905098"/>
                <a:gd name="connsiteY4" fmla="*/ 1414176 h 1571307"/>
                <a:gd name="connsiteX5" fmla="*/ 1747967 w 1905098"/>
                <a:gd name="connsiteY5" fmla="*/ 1571307 h 1571307"/>
                <a:gd name="connsiteX6" fmla="*/ 157131 w 1905098"/>
                <a:gd name="connsiteY6" fmla="*/ 1571307 h 1571307"/>
                <a:gd name="connsiteX7" fmla="*/ 0 w 1905098"/>
                <a:gd name="connsiteY7" fmla="*/ 1414176 h 1571307"/>
                <a:gd name="connsiteX8" fmla="*/ 0 w 1905098"/>
                <a:gd name="connsiteY8" fmla="*/ 157131 h 1571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98" h="1571307">
                  <a:moveTo>
                    <a:pt x="0" y="157131"/>
                  </a:moveTo>
                  <a:cubicBezTo>
                    <a:pt x="0" y="70350"/>
                    <a:pt x="70350" y="0"/>
                    <a:pt x="157131" y="0"/>
                  </a:cubicBezTo>
                  <a:lnTo>
                    <a:pt x="1747967" y="0"/>
                  </a:lnTo>
                  <a:cubicBezTo>
                    <a:pt x="1834748" y="0"/>
                    <a:pt x="1905098" y="70350"/>
                    <a:pt x="1905098" y="157131"/>
                  </a:cubicBezTo>
                  <a:lnTo>
                    <a:pt x="1905098" y="1414176"/>
                  </a:lnTo>
                  <a:cubicBezTo>
                    <a:pt x="1905098" y="1500957"/>
                    <a:pt x="1834748" y="1571307"/>
                    <a:pt x="1747967" y="1571307"/>
                  </a:cubicBezTo>
                  <a:lnTo>
                    <a:pt x="157131" y="1571307"/>
                  </a:lnTo>
                  <a:cubicBezTo>
                    <a:pt x="70350" y="1571307"/>
                    <a:pt x="0" y="1500957"/>
                    <a:pt x="0" y="1414176"/>
                  </a:cubicBezTo>
                  <a:lnTo>
                    <a:pt x="0" y="157131"/>
                  </a:lnTo>
                  <a:close/>
                </a:path>
              </a:pathLst>
            </a:custGeom>
            <a:noFill/>
            <a:ln>
              <a:solidFill>
                <a:srgbClr val="3F3A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840" tIns="72840" rIns="72840" bIns="325372" numCol="1" spcCol="1270" anchor="t" anchorCtr="0">
              <a:noAutofit/>
            </a:bodyPr>
            <a:lstStyle/>
            <a:p>
              <a:pPr marL="0" lvl="1" algn="ctr" defTabSz="1066800">
                <a:lnSpc>
                  <a:spcPct val="150000"/>
                </a:lnSpc>
                <a:spcBef>
                  <a:spcPct val="0"/>
                </a:spcBef>
                <a:spcAft>
                  <a:spcPct val="15000"/>
                </a:spcAft>
              </a:pPr>
              <a:endParaRPr lang="zh-CN" altLang="en-US" sz="2400" b="1"/>
            </a:p>
          </p:txBody>
        </p:sp>
        <p:sp>
          <p:nvSpPr>
            <p:cNvPr id="71" name="任意多边形 10"/>
            <p:cNvSpPr/>
            <p:nvPr/>
          </p:nvSpPr>
          <p:spPr>
            <a:xfrm>
              <a:off x="4992671" y="2683913"/>
              <a:ext cx="1270065" cy="505063"/>
            </a:xfrm>
            <a:custGeom>
              <a:gdLst>
                <a:gd name="connsiteX0" fmla="*/ 0 w 1693420"/>
                <a:gd name="connsiteY0" fmla="*/ 67342 h 673417"/>
                <a:gd name="connsiteX1" fmla="*/ 67342 w 1693420"/>
                <a:gd name="connsiteY1" fmla="*/ 0 h 673417"/>
                <a:gd name="connsiteX2" fmla="*/ 1626078 w 1693420"/>
                <a:gd name="connsiteY2" fmla="*/ 0 h 673417"/>
                <a:gd name="connsiteX3" fmla="*/ 1693420 w 1693420"/>
                <a:gd name="connsiteY3" fmla="*/ 67342 h 673417"/>
                <a:gd name="connsiteX4" fmla="*/ 1693420 w 1693420"/>
                <a:gd name="connsiteY4" fmla="*/ 606075 h 673417"/>
                <a:gd name="connsiteX5" fmla="*/ 1626078 w 1693420"/>
                <a:gd name="connsiteY5" fmla="*/ 673417 h 673417"/>
                <a:gd name="connsiteX6" fmla="*/ 67342 w 1693420"/>
                <a:gd name="connsiteY6" fmla="*/ 673417 h 673417"/>
                <a:gd name="connsiteX7" fmla="*/ 0 w 1693420"/>
                <a:gd name="connsiteY7" fmla="*/ 606075 h 673417"/>
                <a:gd name="connsiteX8" fmla="*/ 0 w 1693420"/>
                <a:gd name="connsiteY8" fmla="*/ 67342 h 6734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420" h="673417">
                  <a:moveTo>
                    <a:pt x="0" y="67342"/>
                  </a:moveTo>
                  <a:cubicBezTo>
                    <a:pt x="0" y="30150"/>
                    <a:pt x="30150" y="0"/>
                    <a:pt x="67342" y="0"/>
                  </a:cubicBezTo>
                  <a:lnTo>
                    <a:pt x="1626078" y="0"/>
                  </a:lnTo>
                  <a:cubicBezTo>
                    <a:pt x="1663270" y="0"/>
                    <a:pt x="1693420" y="30150"/>
                    <a:pt x="1693420" y="67342"/>
                  </a:cubicBezTo>
                  <a:lnTo>
                    <a:pt x="1693420" y="606075"/>
                  </a:lnTo>
                  <a:cubicBezTo>
                    <a:pt x="1693420" y="643267"/>
                    <a:pt x="1663270" y="673417"/>
                    <a:pt x="1626078" y="673417"/>
                  </a:cubicBezTo>
                  <a:lnTo>
                    <a:pt x="67342" y="673417"/>
                  </a:lnTo>
                  <a:cubicBezTo>
                    <a:pt x="30150" y="673417"/>
                    <a:pt x="0" y="643267"/>
                    <a:pt x="0" y="606075"/>
                  </a:cubicBezTo>
                  <a:lnTo>
                    <a:pt x="0" y="67342"/>
                  </a:lnTo>
                  <a:close/>
                </a:path>
              </a:pathLst>
            </a:custGeom>
            <a:solidFill>
              <a:srgbClr val="3F3A39"/>
            </a:solidFill>
            <a:ln w="25400">
              <a:solidFill>
                <a:schemeClr val="bg1"/>
              </a:solidFill>
            </a:ln>
            <a:effectLst>
              <a:outerShdw blurRad="63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lnSpc>
                  <a:spcPct val="90000"/>
                </a:lnSpc>
                <a:spcBef>
                  <a:spcPct val="0"/>
                </a:spcBef>
                <a:spcAft>
                  <a:spcPct val="35000"/>
                </a:spcAft>
              </a:pPr>
              <a:r>
                <a:rPr lang="zh-CN" altLang="en-US" sz="2400" b="1"/>
                <a:t>分支目标三</a:t>
              </a:r>
              <a:endParaRPr lang="zh-CN" altLang="en-US" sz="2400" b="1"/>
            </a:p>
          </p:txBody>
        </p:sp>
      </p:grpSp>
      <p:grpSp>
        <p:nvGrpSpPr>
          <p:cNvPr id="72" name="组合 71"/>
          <p:cNvGrpSpPr/>
          <p:nvPr/>
        </p:nvGrpSpPr>
        <p:grpSpPr>
          <a:xfrm>
            <a:off x="3679320" y="2957644"/>
            <a:ext cx="2445370" cy="2533627"/>
            <a:chOff x="2848547" y="1505432"/>
            <a:chExt cx="1620298" cy="1811309"/>
          </a:xfrm>
        </p:grpSpPr>
        <p:sp>
          <p:nvSpPr>
            <p:cNvPr id="73" name="任意多边形 33"/>
            <p:cNvSpPr/>
            <p:nvPr/>
          </p:nvSpPr>
          <p:spPr>
            <a:xfrm>
              <a:off x="2881264" y="1757964"/>
              <a:ext cx="1428824" cy="1558777"/>
            </a:xfrm>
            <a:custGeom>
              <a:gdLst>
                <a:gd name="connsiteX0" fmla="*/ 0 w 1905098"/>
                <a:gd name="connsiteY0" fmla="*/ 157131 h 1571307"/>
                <a:gd name="connsiteX1" fmla="*/ 157131 w 1905098"/>
                <a:gd name="connsiteY1" fmla="*/ 0 h 1571307"/>
                <a:gd name="connsiteX2" fmla="*/ 1747967 w 1905098"/>
                <a:gd name="connsiteY2" fmla="*/ 0 h 1571307"/>
                <a:gd name="connsiteX3" fmla="*/ 1905098 w 1905098"/>
                <a:gd name="connsiteY3" fmla="*/ 157131 h 1571307"/>
                <a:gd name="connsiteX4" fmla="*/ 1905098 w 1905098"/>
                <a:gd name="connsiteY4" fmla="*/ 1414176 h 1571307"/>
                <a:gd name="connsiteX5" fmla="*/ 1747967 w 1905098"/>
                <a:gd name="connsiteY5" fmla="*/ 1571307 h 1571307"/>
                <a:gd name="connsiteX6" fmla="*/ 157131 w 1905098"/>
                <a:gd name="connsiteY6" fmla="*/ 1571307 h 1571307"/>
                <a:gd name="connsiteX7" fmla="*/ 0 w 1905098"/>
                <a:gd name="connsiteY7" fmla="*/ 1414176 h 1571307"/>
                <a:gd name="connsiteX8" fmla="*/ 0 w 1905098"/>
                <a:gd name="connsiteY8" fmla="*/ 157131 h 1571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98" h="1571307">
                  <a:moveTo>
                    <a:pt x="0" y="157131"/>
                  </a:moveTo>
                  <a:cubicBezTo>
                    <a:pt x="0" y="70350"/>
                    <a:pt x="70350" y="0"/>
                    <a:pt x="157131" y="0"/>
                  </a:cubicBezTo>
                  <a:lnTo>
                    <a:pt x="1747967" y="0"/>
                  </a:lnTo>
                  <a:cubicBezTo>
                    <a:pt x="1834748" y="0"/>
                    <a:pt x="1905098" y="70350"/>
                    <a:pt x="1905098" y="157131"/>
                  </a:cubicBezTo>
                  <a:lnTo>
                    <a:pt x="1905098" y="1414176"/>
                  </a:lnTo>
                  <a:cubicBezTo>
                    <a:pt x="1905098" y="1500957"/>
                    <a:pt x="1834748" y="1571307"/>
                    <a:pt x="1747967" y="1571307"/>
                  </a:cubicBezTo>
                  <a:lnTo>
                    <a:pt x="157131" y="1571307"/>
                  </a:lnTo>
                  <a:cubicBezTo>
                    <a:pt x="70350" y="1571307"/>
                    <a:pt x="0" y="1500957"/>
                    <a:pt x="0" y="1414176"/>
                  </a:cubicBezTo>
                  <a:lnTo>
                    <a:pt x="0" y="157131"/>
                  </a:lnTo>
                  <a:close/>
                </a:path>
              </a:pathLst>
            </a:custGeom>
            <a:noFill/>
            <a:ln>
              <a:solidFill>
                <a:srgbClr val="ED7D3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840" tIns="72840" rIns="72840" bIns="325372" numCol="1" spcCol="1270" anchor="b" anchorCtr="0">
              <a:noAutofit/>
            </a:bodyPr>
            <a:lstStyle/>
            <a:p>
              <a:pPr marL="214630" lvl="1" indent="-214630" defTabSz="1066800">
                <a:lnSpc>
                  <a:spcPct val="150000"/>
                </a:lnSpc>
                <a:spcBef>
                  <a:spcPct val="0"/>
                </a:spcBef>
                <a:spcAft>
                  <a:spcPct val="15000"/>
                </a:spcAft>
                <a:buChar char="•"/>
              </a:pPr>
              <a:endParaRPr lang="en-US" altLang="zh-CN" sz="2400" b="1"/>
            </a:p>
          </p:txBody>
        </p:sp>
        <p:sp>
          <p:nvSpPr>
            <p:cNvPr id="74" name="任意多边形 34"/>
            <p:cNvSpPr/>
            <p:nvPr/>
          </p:nvSpPr>
          <p:spPr>
            <a:xfrm>
              <a:off x="3198780" y="1505432"/>
              <a:ext cx="1270065" cy="505063"/>
            </a:xfrm>
            <a:custGeom>
              <a:gdLst>
                <a:gd name="connsiteX0" fmla="*/ 0 w 1693420"/>
                <a:gd name="connsiteY0" fmla="*/ 67342 h 673417"/>
                <a:gd name="connsiteX1" fmla="*/ 67342 w 1693420"/>
                <a:gd name="connsiteY1" fmla="*/ 0 h 673417"/>
                <a:gd name="connsiteX2" fmla="*/ 1626078 w 1693420"/>
                <a:gd name="connsiteY2" fmla="*/ 0 h 673417"/>
                <a:gd name="connsiteX3" fmla="*/ 1693420 w 1693420"/>
                <a:gd name="connsiteY3" fmla="*/ 67342 h 673417"/>
                <a:gd name="connsiteX4" fmla="*/ 1693420 w 1693420"/>
                <a:gd name="connsiteY4" fmla="*/ 606075 h 673417"/>
                <a:gd name="connsiteX5" fmla="*/ 1626078 w 1693420"/>
                <a:gd name="connsiteY5" fmla="*/ 673417 h 673417"/>
                <a:gd name="connsiteX6" fmla="*/ 67342 w 1693420"/>
                <a:gd name="connsiteY6" fmla="*/ 673417 h 673417"/>
                <a:gd name="connsiteX7" fmla="*/ 0 w 1693420"/>
                <a:gd name="connsiteY7" fmla="*/ 606075 h 673417"/>
                <a:gd name="connsiteX8" fmla="*/ 0 w 1693420"/>
                <a:gd name="connsiteY8" fmla="*/ 67342 h 6734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420" h="673417">
                  <a:moveTo>
                    <a:pt x="0" y="67342"/>
                  </a:moveTo>
                  <a:cubicBezTo>
                    <a:pt x="0" y="30150"/>
                    <a:pt x="30150" y="0"/>
                    <a:pt x="67342" y="0"/>
                  </a:cubicBezTo>
                  <a:lnTo>
                    <a:pt x="1626078" y="0"/>
                  </a:lnTo>
                  <a:cubicBezTo>
                    <a:pt x="1663270" y="0"/>
                    <a:pt x="1693420" y="30150"/>
                    <a:pt x="1693420" y="67342"/>
                  </a:cubicBezTo>
                  <a:lnTo>
                    <a:pt x="1693420" y="606075"/>
                  </a:lnTo>
                  <a:cubicBezTo>
                    <a:pt x="1693420" y="643267"/>
                    <a:pt x="1663270" y="673417"/>
                    <a:pt x="1626078" y="673417"/>
                  </a:cubicBezTo>
                  <a:lnTo>
                    <a:pt x="67342" y="673417"/>
                  </a:lnTo>
                  <a:cubicBezTo>
                    <a:pt x="30150" y="673417"/>
                    <a:pt x="0" y="643267"/>
                    <a:pt x="0" y="606075"/>
                  </a:cubicBezTo>
                  <a:lnTo>
                    <a:pt x="0" y="67342"/>
                  </a:lnTo>
                  <a:close/>
                </a:path>
              </a:pathLst>
            </a:custGeom>
            <a:solidFill>
              <a:srgbClr val="ED7D31"/>
            </a:solidFill>
            <a:ln w="25400">
              <a:solidFill>
                <a:schemeClr val="bg1"/>
              </a:solidFill>
            </a:ln>
            <a:effectLst>
              <a:outerShdw blurRad="63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lnSpc>
                  <a:spcPct val="90000"/>
                </a:lnSpc>
                <a:spcBef>
                  <a:spcPct val="0"/>
                </a:spcBef>
                <a:spcAft>
                  <a:spcPct val="35000"/>
                </a:spcAft>
              </a:pPr>
              <a:r>
                <a:rPr lang="zh-CN" altLang="en-US" sz="2400" b="1"/>
                <a:t>分支目标二</a:t>
              </a:r>
              <a:endParaRPr lang="zh-CN" altLang="en-US" sz="2400" b="1"/>
            </a:p>
          </p:txBody>
        </p:sp>
        <p:sp>
          <p:nvSpPr>
            <p:cNvPr id="75" name="矩形 74"/>
            <p:cNvSpPr/>
            <p:nvPr/>
          </p:nvSpPr>
          <p:spPr>
            <a:xfrm>
              <a:off x="2848547" y="2063696"/>
              <a:ext cx="1492189" cy="415402"/>
            </a:xfrm>
            <a:prstGeom prst="rect">
              <a:avLst/>
            </a:prstGeom>
          </p:spPr>
          <p:txBody>
            <a:bodyPr wrap="square">
              <a:spAutoFit/>
            </a:bodyPr>
            <a:lstStyle/>
            <a:p>
              <a:pPr marL="0" lvl="1" algn="ctr" defTabSz="1066800">
                <a:lnSpc>
                  <a:spcPct val="150000"/>
                </a:lnSpc>
                <a:spcBef>
                  <a:spcPct val="0"/>
                </a:spcBef>
                <a:spcAft>
                  <a:spcPct val="15000"/>
                </a:spcAft>
              </a:pPr>
              <a:endParaRPr lang="en-US" altLang="zh-CN" sz="2400" b="1"/>
            </a:p>
          </p:txBody>
        </p:sp>
      </p:grpSp>
      <p:grpSp>
        <p:nvGrpSpPr>
          <p:cNvPr id="76" name="组合 75"/>
          <p:cNvGrpSpPr/>
          <p:nvPr/>
        </p:nvGrpSpPr>
        <p:grpSpPr>
          <a:xfrm>
            <a:off x="8860626" y="2957644"/>
            <a:ext cx="2395994" cy="2533627"/>
            <a:chOff x="6469046" y="1505432"/>
            <a:chExt cx="1587582" cy="1811309"/>
          </a:xfrm>
        </p:grpSpPr>
        <p:sp>
          <p:nvSpPr>
            <p:cNvPr id="77" name="任意多边形 37"/>
            <p:cNvSpPr/>
            <p:nvPr/>
          </p:nvSpPr>
          <p:spPr>
            <a:xfrm>
              <a:off x="6469046" y="1757964"/>
              <a:ext cx="1428824" cy="1558777"/>
            </a:xfrm>
            <a:custGeom>
              <a:gdLst>
                <a:gd name="connsiteX0" fmla="*/ 0 w 1905098"/>
                <a:gd name="connsiteY0" fmla="*/ 157131 h 1571307"/>
                <a:gd name="connsiteX1" fmla="*/ 157131 w 1905098"/>
                <a:gd name="connsiteY1" fmla="*/ 0 h 1571307"/>
                <a:gd name="connsiteX2" fmla="*/ 1747967 w 1905098"/>
                <a:gd name="connsiteY2" fmla="*/ 0 h 1571307"/>
                <a:gd name="connsiteX3" fmla="*/ 1905098 w 1905098"/>
                <a:gd name="connsiteY3" fmla="*/ 157131 h 1571307"/>
                <a:gd name="connsiteX4" fmla="*/ 1905098 w 1905098"/>
                <a:gd name="connsiteY4" fmla="*/ 1414176 h 1571307"/>
                <a:gd name="connsiteX5" fmla="*/ 1747967 w 1905098"/>
                <a:gd name="connsiteY5" fmla="*/ 1571307 h 1571307"/>
                <a:gd name="connsiteX6" fmla="*/ 157131 w 1905098"/>
                <a:gd name="connsiteY6" fmla="*/ 1571307 h 1571307"/>
                <a:gd name="connsiteX7" fmla="*/ 0 w 1905098"/>
                <a:gd name="connsiteY7" fmla="*/ 1414176 h 1571307"/>
                <a:gd name="connsiteX8" fmla="*/ 0 w 1905098"/>
                <a:gd name="connsiteY8" fmla="*/ 157131 h 1571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98" h="1571307">
                  <a:moveTo>
                    <a:pt x="0" y="157131"/>
                  </a:moveTo>
                  <a:cubicBezTo>
                    <a:pt x="0" y="70350"/>
                    <a:pt x="70350" y="0"/>
                    <a:pt x="157131" y="0"/>
                  </a:cubicBezTo>
                  <a:lnTo>
                    <a:pt x="1747967" y="0"/>
                  </a:lnTo>
                  <a:cubicBezTo>
                    <a:pt x="1834748" y="0"/>
                    <a:pt x="1905098" y="70350"/>
                    <a:pt x="1905098" y="157131"/>
                  </a:cubicBezTo>
                  <a:lnTo>
                    <a:pt x="1905098" y="1414176"/>
                  </a:lnTo>
                  <a:cubicBezTo>
                    <a:pt x="1905098" y="1500957"/>
                    <a:pt x="1834748" y="1571307"/>
                    <a:pt x="1747967" y="1571307"/>
                  </a:cubicBezTo>
                  <a:lnTo>
                    <a:pt x="157131" y="1571307"/>
                  </a:lnTo>
                  <a:cubicBezTo>
                    <a:pt x="70350" y="1571307"/>
                    <a:pt x="0" y="1500957"/>
                    <a:pt x="0" y="1414176"/>
                  </a:cubicBezTo>
                  <a:lnTo>
                    <a:pt x="0" y="157131"/>
                  </a:lnTo>
                  <a:close/>
                </a:path>
              </a:pathLst>
            </a:custGeom>
            <a:noFill/>
            <a:ln>
              <a:solidFill>
                <a:srgbClr val="ED7D3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840" tIns="325372" rIns="72840" bIns="72840" numCol="1" spcCol="1270" anchor="t" anchorCtr="0">
              <a:noAutofit/>
            </a:bodyPr>
            <a:lstStyle/>
            <a:p>
              <a:pPr marL="214630" lvl="1" indent="-214630" defTabSz="1066800">
                <a:lnSpc>
                  <a:spcPct val="90000"/>
                </a:lnSpc>
                <a:spcBef>
                  <a:spcPct val="0"/>
                </a:spcBef>
                <a:spcAft>
                  <a:spcPct val="15000"/>
                </a:spcAft>
                <a:buChar char="•"/>
              </a:pPr>
              <a:endParaRPr lang="zh-CN" altLang="en-US" sz="2400" b="1"/>
            </a:p>
            <a:p>
              <a:pPr marL="214630" lvl="1" indent="-214630" defTabSz="1066800">
                <a:lnSpc>
                  <a:spcPct val="90000"/>
                </a:lnSpc>
                <a:spcBef>
                  <a:spcPct val="0"/>
                </a:spcBef>
                <a:spcAft>
                  <a:spcPct val="15000"/>
                </a:spcAft>
                <a:buChar char="•"/>
              </a:pPr>
              <a:endParaRPr lang="zh-CN" altLang="en-US" sz="2400" b="1"/>
            </a:p>
          </p:txBody>
        </p:sp>
        <p:sp>
          <p:nvSpPr>
            <p:cNvPr id="78" name="任意多边形 38"/>
            <p:cNvSpPr/>
            <p:nvPr/>
          </p:nvSpPr>
          <p:spPr>
            <a:xfrm>
              <a:off x="6786563" y="1505432"/>
              <a:ext cx="1270065" cy="505063"/>
            </a:xfrm>
            <a:custGeom>
              <a:gdLst>
                <a:gd name="connsiteX0" fmla="*/ 0 w 1693420"/>
                <a:gd name="connsiteY0" fmla="*/ 67342 h 673417"/>
                <a:gd name="connsiteX1" fmla="*/ 67342 w 1693420"/>
                <a:gd name="connsiteY1" fmla="*/ 0 h 673417"/>
                <a:gd name="connsiteX2" fmla="*/ 1626078 w 1693420"/>
                <a:gd name="connsiteY2" fmla="*/ 0 h 673417"/>
                <a:gd name="connsiteX3" fmla="*/ 1693420 w 1693420"/>
                <a:gd name="connsiteY3" fmla="*/ 67342 h 673417"/>
                <a:gd name="connsiteX4" fmla="*/ 1693420 w 1693420"/>
                <a:gd name="connsiteY4" fmla="*/ 606075 h 673417"/>
                <a:gd name="connsiteX5" fmla="*/ 1626078 w 1693420"/>
                <a:gd name="connsiteY5" fmla="*/ 673417 h 673417"/>
                <a:gd name="connsiteX6" fmla="*/ 67342 w 1693420"/>
                <a:gd name="connsiteY6" fmla="*/ 673417 h 673417"/>
                <a:gd name="connsiteX7" fmla="*/ 0 w 1693420"/>
                <a:gd name="connsiteY7" fmla="*/ 606075 h 673417"/>
                <a:gd name="connsiteX8" fmla="*/ 0 w 1693420"/>
                <a:gd name="connsiteY8" fmla="*/ 67342 h 6734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420" h="673417">
                  <a:moveTo>
                    <a:pt x="0" y="67342"/>
                  </a:moveTo>
                  <a:cubicBezTo>
                    <a:pt x="0" y="30150"/>
                    <a:pt x="30150" y="0"/>
                    <a:pt x="67342" y="0"/>
                  </a:cubicBezTo>
                  <a:lnTo>
                    <a:pt x="1626078" y="0"/>
                  </a:lnTo>
                  <a:cubicBezTo>
                    <a:pt x="1663270" y="0"/>
                    <a:pt x="1693420" y="30150"/>
                    <a:pt x="1693420" y="67342"/>
                  </a:cubicBezTo>
                  <a:lnTo>
                    <a:pt x="1693420" y="606075"/>
                  </a:lnTo>
                  <a:cubicBezTo>
                    <a:pt x="1693420" y="643267"/>
                    <a:pt x="1663270" y="673417"/>
                    <a:pt x="1626078" y="673417"/>
                  </a:cubicBezTo>
                  <a:lnTo>
                    <a:pt x="67342" y="673417"/>
                  </a:lnTo>
                  <a:cubicBezTo>
                    <a:pt x="30150" y="673417"/>
                    <a:pt x="0" y="643267"/>
                    <a:pt x="0" y="606075"/>
                  </a:cubicBezTo>
                  <a:lnTo>
                    <a:pt x="0" y="67342"/>
                  </a:lnTo>
                  <a:close/>
                </a:path>
              </a:pathLst>
            </a:custGeom>
            <a:solidFill>
              <a:srgbClr val="ED7D31"/>
            </a:solidFill>
            <a:ln w="25400">
              <a:solidFill>
                <a:schemeClr val="bg1"/>
              </a:solidFill>
            </a:ln>
            <a:effectLst>
              <a:outerShdw blurRad="63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lnSpc>
                  <a:spcPct val="90000"/>
                </a:lnSpc>
                <a:spcBef>
                  <a:spcPct val="0"/>
                </a:spcBef>
                <a:spcAft>
                  <a:spcPct val="35000"/>
                </a:spcAft>
              </a:pPr>
              <a:r>
                <a:rPr lang="zh-CN" altLang="en-US" sz="2400" b="1"/>
                <a:t>分支目标四</a:t>
              </a:r>
              <a:endParaRPr lang="zh-CN" altLang="en-US" sz="2400" b="1"/>
            </a:p>
          </p:txBody>
        </p:sp>
        <p:sp>
          <p:nvSpPr>
            <p:cNvPr id="79" name="矩形 78"/>
            <p:cNvSpPr/>
            <p:nvPr/>
          </p:nvSpPr>
          <p:spPr>
            <a:xfrm>
              <a:off x="6472623" y="2081157"/>
              <a:ext cx="1533218" cy="415402"/>
            </a:xfrm>
            <a:prstGeom prst="rect">
              <a:avLst/>
            </a:prstGeom>
          </p:spPr>
          <p:txBody>
            <a:bodyPr wrap="square">
              <a:spAutoFit/>
            </a:bodyPr>
            <a:lstStyle/>
            <a:p>
              <a:pPr marL="0" lvl="1" defTabSz="1066800">
                <a:lnSpc>
                  <a:spcPct val="150000"/>
                </a:lnSpc>
                <a:spcBef>
                  <a:spcPct val="0"/>
                </a:spcBef>
                <a:spcAft>
                  <a:spcPct val="15000"/>
                </a:spcAft>
              </a:pPr>
              <a:endParaRPr lang="en-US" altLang="zh-CN" sz="2400" b="1"/>
            </a:p>
          </p:txBody>
        </p:sp>
      </p:grpSp>
      <p:sp>
        <p:nvSpPr>
          <p:cNvPr id="80" name="TextBox 53"/>
          <p:cNvSpPr txBox="1"/>
          <p:nvPr/>
        </p:nvSpPr>
        <p:spPr>
          <a:xfrm>
            <a:off x="1321575" y="2188598"/>
            <a:ext cx="1867556" cy="92333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a:solidFill>
                  <a:srgbClr val="3F3A39"/>
                </a:solidFill>
                <a:latin typeface="+mn-lt"/>
                <a:ea typeface="+mn-ea"/>
                <a:cs typeface="+mn-ea"/>
                <a:sym typeface="+mn-lt"/>
              </a:rPr>
              <a:t>理清理论上的逻辑关系，克服关键技术难点。</a:t>
            </a:r>
            <a:endParaRPr lang="zh-CN" altLang="en-US">
              <a:solidFill>
                <a:srgbClr val="3F3A39"/>
              </a:solidFill>
              <a:latin typeface="+mn-lt"/>
              <a:ea typeface="+mn-ea"/>
              <a:cs typeface="+mn-ea"/>
              <a:sym typeface="+mn-lt"/>
            </a:endParaRPr>
          </a:p>
        </p:txBody>
      </p:sp>
      <p:sp>
        <p:nvSpPr>
          <p:cNvPr id="81" name="TextBox 55"/>
          <p:cNvSpPr txBox="1"/>
          <p:nvPr/>
        </p:nvSpPr>
        <p:spPr>
          <a:xfrm>
            <a:off x="6670399" y="2390057"/>
            <a:ext cx="1699560" cy="923330"/>
          </a:xfrm>
          <a:prstGeom prst="rect">
            <a:avLst/>
          </a:prstGeom>
          <a:noFill/>
        </p:spPr>
        <p:txBody>
          <a:bodyPr wrap="square">
            <a:spAutoFit/>
          </a:bodyPr>
          <a:lstStyle/>
          <a:p>
            <a:r>
              <a:rPr lang="zh-CN" altLang="en-US">
                <a:solidFill>
                  <a:srgbClr val="3F3A39"/>
                </a:solidFill>
                <a:cs typeface="+mn-ea"/>
                <a:sym typeface="+mn-lt"/>
              </a:rPr>
              <a:t>完成论文设计方案并通过评审。</a:t>
            </a:r>
            <a:endParaRPr lang="zh-CN" altLang="en-US">
              <a:solidFill>
                <a:srgbClr val="3F3A39"/>
              </a:solidFill>
              <a:cs typeface="+mn-ea"/>
              <a:sym typeface="+mn-lt"/>
            </a:endParaRPr>
          </a:p>
        </p:txBody>
      </p:sp>
      <p:sp>
        <p:nvSpPr>
          <p:cNvPr id="82" name="TextBox 57"/>
          <p:cNvSpPr txBox="1"/>
          <p:nvPr/>
        </p:nvSpPr>
        <p:spPr>
          <a:xfrm>
            <a:off x="3895970" y="4102475"/>
            <a:ext cx="1916794" cy="923330"/>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r>
              <a:rPr lang="zh-CN" altLang="en-US" sz="1800">
                <a:solidFill>
                  <a:srgbClr val="3F3A39"/>
                </a:solidFill>
                <a:latin typeface="+mn-lt"/>
                <a:ea typeface="+mn-ea"/>
                <a:cs typeface="+mn-ea"/>
                <a:sym typeface="+mn-lt"/>
              </a:rPr>
              <a:t>设计出工程样品，实现</a:t>
            </a:r>
            <a:r>
              <a:rPr lang="en-US" altLang="zh-CN" sz="1800">
                <a:solidFill>
                  <a:srgbClr val="3F3A39"/>
                </a:solidFill>
                <a:latin typeface="+mn-lt"/>
                <a:ea typeface="+mn-ea"/>
                <a:cs typeface="+mn-ea"/>
                <a:sym typeface="+mn-lt"/>
              </a:rPr>
              <a:t>80%</a:t>
            </a:r>
            <a:r>
              <a:rPr lang="zh-CN" altLang="en-US" sz="1800">
                <a:solidFill>
                  <a:srgbClr val="3F3A39"/>
                </a:solidFill>
                <a:latin typeface="+mn-lt"/>
                <a:ea typeface="+mn-ea"/>
                <a:cs typeface="+mn-ea"/>
                <a:sym typeface="+mn-lt"/>
              </a:rPr>
              <a:t>功能的设计功能。</a:t>
            </a:r>
            <a:endParaRPr lang="zh-CN" altLang="en-US" sz="1800">
              <a:solidFill>
                <a:srgbClr val="3F3A39"/>
              </a:solidFill>
              <a:latin typeface="+mn-lt"/>
              <a:ea typeface="+mn-ea"/>
              <a:cs typeface="+mn-ea"/>
              <a:sym typeface="+mn-lt"/>
            </a:endParaRPr>
          </a:p>
        </p:txBody>
      </p:sp>
      <p:sp>
        <p:nvSpPr>
          <p:cNvPr id="83" name="TextBox 62"/>
          <p:cNvSpPr txBox="1"/>
          <p:nvPr/>
        </p:nvSpPr>
        <p:spPr>
          <a:xfrm>
            <a:off x="9100224" y="4093788"/>
            <a:ext cx="1916795" cy="923330"/>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r>
              <a:rPr lang="zh-CN" altLang="en-US" sz="1800">
                <a:solidFill>
                  <a:srgbClr val="3F3A39"/>
                </a:solidFill>
                <a:latin typeface="+mn-lt"/>
                <a:ea typeface="+mn-ea"/>
                <a:cs typeface="+mn-ea"/>
                <a:sym typeface="+mn-lt"/>
              </a:rPr>
              <a:t>设计出工程样品，实现</a:t>
            </a:r>
            <a:r>
              <a:rPr lang="en-US" altLang="zh-CN" sz="1800">
                <a:solidFill>
                  <a:srgbClr val="3F3A39"/>
                </a:solidFill>
                <a:latin typeface="+mn-lt"/>
                <a:ea typeface="+mn-ea"/>
                <a:cs typeface="+mn-ea"/>
                <a:sym typeface="+mn-lt"/>
              </a:rPr>
              <a:t>80%</a:t>
            </a:r>
            <a:r>
              <a:rPr lang="zh-CN" altLang="en-US" sz="1800">
                <a:solidFill>
                  <a:srgbClr val="3F3A39"/>
                </a:solidFill>
                <a:latin typeface="+mn-lt"/>
                <a:ea typeface="+mn-ea"/>
                <a:cs typeface="+mn-ea"/>
                <a:sym typeface="+mn-lt"/>
              </a:rPr>
              <a:t>功能的设计功能。</a:t>
            </a:r>
            <a:endParaRPr lang="zh-CN" altLang="en-US" sz="1800">
              <a:solidFill>
                <a:srgbClr val="3F3A39"/>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nodeType="afterGroup">
                            <p:stCondLst>
                              <p:cond delay="500"/>
                            </p:stCondLst>
                            <p:childTnLst>
                              <p:par>
                                <p:cTn id="16" presetID="2" presetClass="entr" presetSubtype="4" decel="10000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par>
                          <p:cTn id="29" fill="hold" nodeType="afterGroup">
                            <p:stCondLst>
                              <p:cond delay="1500"/>
                            </p:stCondLst>
                            <p:childTnLst>
                              <p:par>
                                <p:cTn id="30" presetID="2" presetClass="entr" presetSubtype="1" decel="10000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ppt_x"/>
                                          </p:val>
                                        </p:tav>
                                        <p:tav tm="100000">
                                          <p:val>
                                            <p:strVal val="#ppt_x"/>
                                          </p:val>
                                        </p:tav>
                                      </p:tavLst>
                                    </p:anim>
                                    <p:anim calcmode="lin" valueType="num">
                                      <p:cBhvr additive="base">
                                        <p:cTn id="33" dur="500" fill="hold"/>
                                        <p:tgtEl>
                                          <p:spTgt spid="72"/>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ppt_w</p:attrName>
                                        </p:attrNameLst>
                                      </p:cBhvr>
                                      <p:tavLst>
                                        <p:tav tm="0">
                                          <p:val>
                                            <p:fltVal val="0"/>
                                          </p:val>
                                        </p:tav>
                                        <p:tav tm="100000">
                                          <p:val>
                                            <p:strVal val="#ppt_w"/>
                                          </p:val>
                                        </p:tav>
                                      </p:tavLst>
                                    </p:anim>
                                    <p:anim calcmode="lin" valueType="num">
                                      <p:cBhvr>
                                        <p:cTn id="37" dur="500" fill="hold"/>
                                        <p:tgtEl>
                                          <p:spTgt spid="82"/>
                                        </p:tgtEl>
                                        <p:attrNameLst>
                                          <p:attrName>ppt_h</p:attrName>
                                        </p:attrNameLst>
                                      </p:cBhvr>
                                      <p:tavLst>
                                        <p:tav tm="0">
                                          <p:val>
                                            <p:fltVal val="0"/>
                                          </p:val>
                                        </p:tav>
                                        <p:tav tm="100000">
                                          <p:val>
                                            <p:strVal val="#ppt_h"/>
                                          </p:val>
                                        </p:tav>
                                      </p:tavLst>
                                    </p:anim>
                                    <p:animEffect transition="in" filter="fade">
                                      <p:cBhvr>
                                        <p:cTn id="38" dur="500"/>
                                        <p:tgtEl>
                                          <p:spTgt spid="82"/>
                                        </p:tgtEl>
                                      </p:cBhvr>
                                    </p:animEffect>
                                  </p:childTnLst>
                                </p:cTn>
                              </p:par>
                            </p:childTnLst>
                          </p:cTn>
                        </p:par>
                        <p:par>
                          <p:cTn id="39" fill="hold" nodeType="afterGroup">
                            <p:stCondLst>
                              <p:cond delay="2000"/>
                            </p:stCondLst>
                            <p:childTnLst>
                              <p:par>
                                <p:cTn id="40" presetID="22" presetClass="entr" presetSubtype="8"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left)">
                                      <p:cBhvr>
                                        <p:cTn id="42" dur="500"/>
                                        <p:tgtEl>
                                          <p:spTgt spid="67"/>
                                        </p:tgtEl>
                                      </p:cBhvr>
                                    </p:animEffect>
                                  </p:childTnLst>
                                </p:cTn>
                              </p:par>
                            </p:childTnLst>
                          </p:cTn>
                        </p:par>
                        <p:par>
                          <p:cTn id="43" fill="hold" nodeType="afterGroup">
                            <p:stCondLst>
                              <p:cond delay="2500"/>
                            </p:stCondLst>
                            <p:childTnLst>
                              <p:par>
                                <p:cTn id="44" presetID="2" presetClass="entr" presetSubtype="4" decel="100000"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fill="hold"/>
                                        <p:tgtEl>
                                          <p:spTgt spid="81"/>
                                        </p:tgtEl>
                                        <p:attrNameLst>
                                          <p:attrName>ppt_w</p:attrName>
                                        </p:attrNameLst>
                                      </p:cBhvr>
                                      <p:tavLst>
                                        <p:tav tm="0">
                                          <p:val>
                                            <p:fltVal val="0"/>
                                          </p:val>
                                        </p:tav>
                                        <p:tav tm="100000">
                                          <p:val>
                                            <p:strVal val="#ppt_w"/>
                                          </p:val>
                                        </p:tav>
                                      </p:tavLst>
                                    </p:anim>
                                    <p:anim calcmode="lin" valueType="num">
                                      <p:cBhvr>
                                        <p:cTn id="51" dur="500" fill="hold"/>
                                        <p:tgtEl>
                                          <p:spTgt spid="81"/>
                                        </p:tgtEl>
                                        <p:attrNameLst>
                                          <p:attrName>ppt_h</p:attrName>
                                        </p:attrNameLst>
                                      </p:cBhvr>
                                      <p:tavLst>
                                        <p:tav tm="0">
                                          <p:val>
                                            <p:fltVal val="0"/>
                                          </p:val>
                                        </p:tav>
                                        <p:tav tm="100000">
                                          <p:val>
                                            <p:strVal val="#ppt_h"/>
                                          </p:val>
                                        </p:tav>
                                      </p:tavLst>
                                    </p:anim>
                                    <p:animEffect transition="in" filter="fade">
                                      <p:cBhvr>
                                        <p:cTn id="52" dur="500"/>
                                        <p:tgtEl>
                                          <p:spTgt spid="81"/>
                                        </p:tgtEl>
                                      </p:cBhvr>
                                    </p:animEffect>
                                  </p:childTnLst>
                                </p:cTn>
                              </p:par>
                            </p:childTnLst>
                          </p:cTn>
                        </p:par>
                        <p:par>
                          <p:cTn id="53" fill="hold" nodeType="afterGroup">
                            <p:stCondLst>
                              <p:cond delay="3000"/>
                            </p:stCondLst>
                            <p:childTnLst>
                              <p:par>
                                <p:cTn id="54" presetID="22" presetClass="entr" presetSubtype="8"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left)">
                                      <p:cBhvr>
                                        <p:cTn id="56" dur="500"/>
                                        <p:tgtEl>
                                          <p:spTgt spid="68"/>
                                        </p:tgtEl>
                                      </p:cBhvr>
                                    </p:animEffect>
                                  </p:childTnLst>
                                </p:cTn>
                              </p:par>
                            </p:childTnLst>
                          </p:cTn>
                        </p:par>
                        <p:par>
                          <p:cTn id="57" fill="hold" nodeType="afterGroup">
                            <p:stCondLst>
                              <p:cond delay="3500"/>
                            </p:stCondLst>
                            <p:childTnLst>
                              <p:par>
                                <p:cTn id="58" presetID="2" presetClass="entr" presetSubtype="1" decel="100000" fill="hold" nodeType="after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500" fill="hold"/>
                                        <p:tgtEl>
                                          <p:spTgt spid="76"/>
                                        </p:tgtEl>
                                        <p:attrNameLst>
                                          <p:attrName>ppt_x</p:attrName>
                                        </p:attrNameLst>
                                      </p:cBhvr>
                                      <p:tavLst>
                                        <p:tav tm="0">
                                          <p:val>
                                            <p:strVal val="#ppt_x"/>
                                          </p:val>
                                        </p:tav>
                                        <p:tav tm="100000">
                                          <p:val>
                                            <p:strVal val="#ppt_x"/>
                                          </p:val>
                                        </p:tav>
                                      </p:tavLst>
                                    </p:anim>
                                    <p:anim calcmode="lin" valueType="num">
                                      <p:cBhvr additive="base">
                                        <p:cTn id="61" dur="500" fill="hold"/>
                                        <p:tgtEl>
                                          <p:spTgt spid="76"/>
                                        </p:tgtEl>
                                        <p:attrNameLst>
                                          <p:attrName>ppt_y</p:attrName>
                                        </p:attrNameLst>
                                      </p:cBhvr>
                                      <p:tavLst>
                                        <p:tav tm="0">
                                          <p:val>
                                            <p:strVal val="0-#ppt_h/2"/>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0" grpId="0"/>
      <p:bldP spid="80" grpId="0"/>
      <p:bldP spid="81" grpId="0"/>
      <p:bldP spid="82" grpId="0"/>
      <p:bldP spid="8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a:effectLst/>
        </p:spPr>
      </p:pic>
      <p:sp>
        <p:nvSpPr>
          <p:cNvPr id="6" name="矩形 5"/>
          <p:cNvSpPr/>
          <p:nvPr/>
        </p:nvSpPr>
        <p:spPr>
          <a:xfrm>
            <a:off x="3708665" y="1822633"/>
            <a:ext cx="1780485" cy="7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013465" y="2515137"/>
            <a:ext cx="3700320" cy="7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422677" y="3182988"/>
            <a:ext cx="4536384" cy="7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624183" y="3911289"/>
            <a:ext cx="4691944" cy="7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001539" y="4614932"/>
            <a:ext cx="4691943" cy="7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9886950" y="5321489"/>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31709" y="0"/>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10654138" y="0"/>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0" y="4468065"/>
            <a:ext cx="1341282" cy="2389935"/>
          </a:xfrm>
          <a:prstGeom prst="rect">
            <a:avLst/>
          </a:prstGeom>
        </p:spPr>
      </p:pic>
      <p:grpSp>
        <p:nvGrpSpPr>
          <p:cNvPr id="8" name="组合 7"/>
          <p:cNvGrpSpPr/>
          <p:nvPr/>
        </p:nvGrpSpPr>
        <p:grpSpPr>
          <a:xfrm>
            <a:off x="1595230" y="2054710"/>
            <a:ext cx="1490331" cy="1494601"/>
            <a:chOff x="1595230" y="2054710"/>
            <a:chExt cx="1490331" cy="1494601"/>
          </a:xfrm>
        </p:grpSpPr>
        <p:pic>
          <p:nvPicPr>
            <p:cNvPr id="33" name="图片 32"/>
            <p:cNvPicPr>
              <a:picLocks noChangeAspect="1"/>
            </p:cNvPicPr>
            <p:nvPr/>
          </p:nvPicPr>
          <p:blipFill>
            <a:blip r:embed="rId7">
              <a:biLevel thresh="75000"/>
              <a:extLst>
                <a:ext uri="{28A0092B-C50C-407E-A947-70E740481C1C}">
                  <a14:useLocalDpi xmlns:a14="http://schemas.microsoft.com/office/drawing/2010/main" val="0"/>
                </a:ext>
              </a:extLst>
            </a:blip>
            <a:srcRect l="41876" t="45925" r="43271" b="27590"/>
            <a:stretch>
              <a:fillRect/>
            </a:stretch>
          </p:blipFill>
          <p:spPr>
            <a:xfrm rot="21205348">
              <a:off x="1595230" y="2054710"/>
              <a:ext cx="1490331" cy="1494601"/>
            </a:xfrm>
            <a:prstGeom prst="rect">
              <a:avLst/>
            </a:prstGeom>
            <a:effectLst>
              <a:outerShdw blurRad="25400" dist="38100" dir="2700000" algn="tl" rotWithShape="0">
                <a:prstClr val="black">
                  <a:alpha val="20000"/>
                </a:prstClr>
              </a:outerShdw>
            </a:effectLst>
          </p:spPr>
        </p:pic>
        <p:sp>
          <p:nvSpPr>
            <p:cNvPr id="44" name="文本框 43"/>
            <p:cNvSpPr txBox="1"/>
            <p:nvPr/>
          </p:nvSpPr>
          <p:spPr>
            <a:xfrm>
              <a:off x="2033654" y="2388159"/>
              <a:ext cx="697627" cy="707886"/>
            </a:xfrm>
            <a:prstGeom prst="rect">
              <a:avLst/>
            </a:prstGeom>
            <a:noFill/>
          </p:spPr>
          <p:txBody>
            <a:bodyPr wrap="none" rtlCol="0">
              <a:spAutoFit/>
            </a:bodyPr>
            <a:lstStyle/>
            <a:p>
              <a:r>
                <a:rPr lang="zh-CN" altLang="en-US" sz="4000" b="1">
                  <a:solidFill>
                    <a:srgbClr val="ED7D31"/>
                  </a:solidFill>
                  <a:latin typeface="微软雅黑" panose="020b0503020204020204" pitchFamily="34" charset="-122"/>
                  <a:ea typeface="微软雅黑" panose="020b0503020204020204" pitchFamily="34" charset="-122"/>
                </a:rPr>
                <a:t>目</a:t>
              </a:r>
              <a:endParaRPr lang="zh-CN" altLang="en-US" sz="4000" b="1">
                <a:solidFill>
                  <a:srgbClr val="ED7D3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68607" y="3224090"/>
            <a:ext cx="1816101" cy="1810912"/>
            <a:chOff x="2268607" y="3224090"/>
            <a:chExt cx="1816101" cy="1810912"/>
          </a:xfrm>
        </p:grpSpPr>
        <p:pic>
          <p:nvPicPr>
            <p:cNvPr id="17" name="图片 16"/>
            <p:cNvPicPr>
              <a:picLocks noChangeAspect="1"/>
            </p:cNvPicPr>
            <p:nvPr/>
          </p:nvPicPr>
          <p:blipFill>
            <a:blip r:embed="rId7">
              <a:extLst>
                <a:ext uri="{28A0092B-C50C-407E-A947-70E740481C1C}">
                  <a14:useLocalDpi xmlns:a14="http://schemas.microsoft.com/office/drawing/2010/main" val="0"/>
                </a:ext>
              </a:extLst>
            </a:blip>
            <a:srcRect l="41876" t="45925" r="43271" b="27590"/>
            <a:stretch>
              <a:fillRect/>
            </a:stretch>
          </p:blipFill>
          <p:spPr>
            <a:xfrm rot="3600000">
              <a:off x="2271202" y="3221495"/>
              <a:ext cx="1810912" cy="1816101"/>
            </a:xfrm>
            <a:prstGeom prst="rect">
              <a:avLst/>
            </a:prstGeom>
            <a:effectLst>
              <a:outerShdw blurRad="25400" dist="38100" dir="2700000" algn="tl" rotWithShape="0">
                <a:prstClr val="black">
                  <a:alpha val="20000"/>
                </a:prstClr>
              </a:outerShdw>
            </a:effectLst>
          </p:spPr>
        </p:pic>
        <p:sp>
          <p:nvSpPr>
            <p:cNvPr id="45" name="文本框 44"/>
            <p:cNvSpPr txBox="1"/>
            <p:nvPr/>
          </p:nvSpPr>
          <p:spPr>
            <a:xfrm>
              <a:off x="2871960" y="3753766"/>
              <a:ext cx="748923" cy="769441"/>
            </a:xfrm>
            <a:prstGeom prst="rect">
              <a:avLst/>
            </a:prstGeom>
            <a:noFill/>
          </p:spPr>
          <p:txBody>
            <a:bodyPr wrap="none" rtlCol="0">
              <a:spAutoFit/>
            </a:bodyPr>
            <a:lstStyle/>
            <a:p>
              <a:r>
                <a:rPr lang="zh-CN" altLang="en-US" sz="4400" b="1">
                  <a:solidFill>
                    <a:srgbClr val="3F3A39"/>
                  </a:solidFill>
                  <a:latin typeface="微软雅黑" panose="020b0503020204020204" pitchFamily="34" charset="-122"/>
                  <a:ea typeface="微软雅黑" panose="020b0503020204020204" pitchFamily="34" charset="-122"/>
                </a:rPr>
                <a:t>录</a:t>
              </a:r>
              <a:endParaRPr lang="zh-CN" altLang="en-US" sz="4400" b="1">
                <a:solidFill>
                  <a:srgbClr val="3F3A39"/>
                </a:solidFill>
                <a:latin typeface="微软雅黑" panose="020b0503020204020204" pitchFamily="34" charset="-122"/>
                <a:ea typeface="微软雅黑" panose="020b0503020204020204" pitchFamily="34" charset="-122"/>
              </a:endParaRPr>
            </a:p>
          </p:txBody>
        </p:sp>
      </p:grpSp>
      <p:sp>
        <p:nvSpPr>
          <p:cNvPr id="34" name="TextBox 47"/>
          <p:cNvSpPr txBox="1"/>
          <p:nvPr/>
        </p:nvSpPr>
        <p:spPr>
          <a:xfrm>
            <a:off x="4329448" y="1822633"/>
            <a:ext cx="1159702" cy="584775"/>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r>
              <a:rPr lang="zh-CN" altLang="en-US" sz="3200" b="1">
                <a:solidFill>
                  <a:srgbClr val="3F3A39"/>
                </a:solidFill>
                <a:latin typeface="印品雅圆体" panose="02010601030101010101" pitchFamily="2" charset="-122"/>
                <a:ea typeface="印品雅圆体" panose="02010601030101010101" pitchFamily="2" charset="-122"/>
              </a:rPr>
              <a:t>绪 论</a:t>
            </a:r>
            <a:endParaRPr lang="zh-CN" altLang="en-US" sz="3200" b="1">
              <a:solidFill>
                <a:srgbClr val="3F3A39"/>
              </a:solidFill>
              <a:latin typeface="印品雅圆体" panose="02010601030101010101" pitchFamily="2" charset="-122"/>
              <a:ea typeface="印品雅圆体" panose="02010601030101010101" pitchFamily="2" charset="-122"/>
            </a:endParaRPr>
          </a:p>
        </p:txBody>
      </p:sp>
      <p:sp>
        <p:nvSpPr>
          <p:cNvPr id="35" name="TextBox 48"/>
          <p:cNvSpPr txBox="1"/>
          <p:nvPr/>
        </p:nvSpPr>
        <p:spPr>
          <a:xfrm>
            <a:off x="4656070" y="2495812"/>
            <a:ext cx="3967074"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b="1">
                <a:solidFill>
                  <a:srgbClr val="3F3A39"/>
                </a:solidFill>
                <a:latin typeface="印品雅圆体" panose="02010601030101010101" pitchFamily="2" charset="-122"/>
                <a:ea typeface="印品雅圆体" panose="02010601030101010101" pitchFamily="2" charset="-122"/>
              </a:rPr>
              <a:t>研究思路与方法</a:t>
            </a:r>
            <a:endParaRPr lang="zh-CN" altLang="en-US" b="1">
              <a:solidFill>
                <a:srgbClr val="3F3A39"/>
              </a:solidFill>
              <a:latin typeface="印品雅圆体" panose="02010601030101010101" pitchFamily="2" charset="-122"/>
              <a:ea typeface="印品雅圆体" panose="02010601030101010101" pitchFamily="2" charset="-122"/>
            </a:endParaRPr>
          </a:p>
        </p:txBody>
      </p:sp>
      <p:sp>
        <p:nvSpPr>
          <p:cNvPr id="36" name="TextBox 55"/>
          <p:cNvSpPr txBox="1"/>
          <p:nvPr/>
        </p:nvSpPr>
        <p:spPr>
          <a:xfrm>
            <a:off x="5057295" y="3168991"/>
            <a:ext cx="3967074"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b="1">
                <a:solidFill>
                  <a:srgbClr val="3F3A39"/>
                </a:solidFill>
                <a:latin typeface="印品雅圆体" panose="02010601030101010101" pitchFamily="2" charset="-122"/>
                <a:ea typeface="印品雅圆体" panose="02010601030101010101" pitchFamily="2" charset="-122"/>
              </a:rPr>
              <a:t>关键技术和实践难点</a:t>
            </a:r>
            <a:endParaRPr lang="zh-CN" altLang="en-US" b="1">
              <a:solidFill>
                <a:srgbClr val="3F3A39"/>
              </a:solidFill>
              <a:latin typeface="印品雅圆体" panose="02010601030101010101" pitchFamily="2" charset="-122"/>
              <a:ea typeface="印品雅圆体" panose="02010601030101010101" pitchFamily="2" charset="-122"/>
            </a:endParaRPr>
          </a:p>
        </p:txBody>
      </p:sp>
      <p:sp>
        <p:nvSpPr>
          <p:cNvPr id="37" name="TextBox 56"/>
          <p:cNvSpPr txBox="1"/>
          <p:nvPr/>
        </p:nvSpPr>
        <p:spPr>
          <a:xfrm>
            <a:off x="5425950" y="3842170"/>
            <a:ext cx="3967074"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b="1">
                <a:solidFill>
                  <a:srgbClr val="3F3A39"/>
                </a:solidFill>
                <a:latin typeface="印品雅圆体" panose="02010601030101010101" pitchFamily="2" charset="-122"/>
                <a:ea typeface="印品雅圆体" panose="02010601030101010101" pitchFamily="2" charset="-122"/>
              </a:rPr>
              <a:t>研究成果与应用前景</a:t>
            </a:r>
            <a:endParaRPr lang="zh-CN" altLang="en-US" b="1">
              <a:solidFill>
                <a:srgbClr val="3F3A39"/>
              </a:solidFill>
              <a:latin typeface="印品雅圆体" panose="02010601030101010101" pitchFamily="2" charset="-122"/>
              <a:ea typeface="印品雅圆体" panose="02010601030101010101" pitchFamily="2" charset="-122"/>
            </a:endParaRPr>
          </a:p>
        </p:txBody>
      </p:sp>
      <p:sp>
        <p:nvSpPr>
          <p:cNvPr id="38" name="TextBox 57"/>
          <p:cNvSpPr txBox="1"/>
          <p:nvPr/>
        </p:nvSpPr>
        <p:spPr>
          <a:xfrm>
            <a:off x="5796303" y="4515350"/>
            <a:ext cx="3967074"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b="1">
                <a:solidFill>
                  <a:srgbClr val="3F3A39"/>
                </a:solidFill>
                <a:latin typeface="印品雅圆体" panose="02010601030101010101" pitchFamily="2" charset="-122"/>
                <a:ea typeface="印品雅圆体" panose="02010601030101010101" pitchFamily="2" charset="-122"/>
              </a:rPr>
              <a:t>相关建议与论文结论</a:t>
            </a:r>
            <a:endParaRPr lang="zh-CN" altLang="en-US" b="1">
              <a:solidFill>
                <a:srgbClr val="3F3A39"/>
              </a:solidFill>
              <a:latin typeface="印品雅圆体" panose="02010601030101010101" pitchFamily="2" charset="-122"/>
              <a:ea typeface="印品雅圆体" panose="02010601030101010101" pitchFamily="2" charset="-122"/>
            </a:endParaRPr>
          </a:p>
        </p:txBody>
      </p:sp>
      <p:sp>
        <p:nvSpPr>
          <p:cNvPr id="3" name="文本框 2"/>
          <p:cNvSpPr txBox="1"/>
          <p:nvPr/>
        </p:nvSpPr>
        <p:spPr>
          <a:xfrm>
            <a:off x="3708665" y="1891352"/>
            <a:ext cx="691215" cy="584775"/>
          </a:xfrm>
          <a:prstGeom prst="rect">
            <a:avLst/>
          </a:prstGeom>
          <a:noFill/>
        </p:spPr>
        <p:txBody>
          <a:bodyPr wrap="square" rtlCol="0">
            <a:spAutoFit/>
          </a:bodyPr>
          <a:lstStyle/>
          <a:p>
            <a:r>
              <a:rPr lang="en-US" altLang="zh-CN" sz="3200" b="1">
                <a:solidFill>
                  <a:srgbClr val="ED7D31"/>
                </a:solidFill>
                <a:latin typeface="微软雅黑" panose="020b0503020204020204" pitchFamily="34" charset="-122"/>
                <a:ea typeface="微软雅黑" panose="020b0503020204020204" pitchFamily="34" charset="-122"/>
              </a:rPr>
              <a:t>01</a:t>
            </a:r>
            <a:endParaRPr lang="zh-CN" altLang="en-US" sz="3200" b="1">
              <a:solidFill>
                <a:srgbClr val="ED7D3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050062" y="2559123"/>
            <a:ext cx="691215" cy="584775"/>
          </a:xfrm>
          <a:prstGeom prst="rect">
            <a:avLst/>
          </a:prstGeom>
          <a:noFill/>
        </p:spPr>
        <p:txBody>
          <a:bodyPr wrap="none" rtlCol="0">
            <a:spAutoFit/>
          </a:bodyPr>
          <a:lstStyle/>
          <a:p>
            <a:r>
              <a:rPr lang="en-US" altLang="zh-CN" sz="3200" b="1">
                <a:solidFill>
                  <a:srgbClr val="ED7D31"/>
                </a:solidFill>
                <a:latin typeface="微软雅黑" panose="020b0503020204020204" pitchFamily="34" charset="-122"/>
                <a:ea typeface="微软雅黑" panose="020b0503020204020204" pitchFamily="34" charset="-122"/>
              </a:rPr>
              <a:t>02</a:t>
            </a:r>
            <a:endParaRPr lang="zh-CN" altLang="en-US" sz="3200" b="1">
              <a:solidFill>
                <a:srgbClr val="ED7D3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366080" y="3226894"/>
            <a:ext cx="691215" cy="584775"/>
          </a:xfrm>
          <a:prstGeom prst="rect">
            <a:avLst/>
          </a:prstGeom>
          <a:noFill/>
        </p:spPr>
        <p:txBody>
          <a:bodyPr wrap="none" rtlCol="0">
            <a:spAutoFit/>
          </a:bodyPr>
          <a:lstStyle/>
          <a:p>
            <a:r>
              <a:rPr lang="en-US" altLang="zh-CN" sz="3200" b="1">
                <a:solidFill>
                  <a:srgbClr val="ED7D31"/>
                </a:solidFill>
                <a:latin typeface="微软雅黑" panose="020b0503020204020204" pitchFamily="34" charset="-122"/>
                <a:ea typeface="微软雅黑" panose="020b0503020204020204" pitchFamily="34" charset="-122"/>
              </a:rPr>
              <a:t>03</a:t>
            </a:r>
            <a:endParaRPr lang="zh-CN" altLang="en-US" sz="3200" b="1">
              <a:solidFill>
                <a:srgbClr val="ED7D3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675056" y="3894665"/>
            <a:ext cx="691215" cy="584775"/>
          </a:xfrm>
          <a:prstGeom prst="rect">
            <a:avLst/>
          </a:prstGeom>
          <a:noFill/>
        </p:spPr>
        <p:txBody>
          <a:bodyPr wrap="none" rtlCol="0">
            <a:spAutoFit/>
          </a:bodyPr>
          <a:lstStyle/>
          <a:p>
            <a:r>
              <a:rPr lang="en-US" altLang="zh-CN" sz="3200" b="1">
                <a:solidFill>
                  <a:srgbClr val="ED7D31"/>
                </a:solidFill>
                <a:latin typeface="微软雅黑" panose="020b0503020204020204" pitchFamily="34" charset="-122"/>
                <a:ea typeface="微软雅黑" panose="020b0503020204020204" pitchFamily="34" charset="-122"/>
              </a:rPr>
              <a:t>04</a:t>
            </a:r>
            <a:endParaRPr lang="zh-CN" altLang="en-US" sz="3200" b="1">
              <a:solidFill>
                <a:srgbClr val="ED7D3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020663" y="4562437"/>
            <a:ext cx="691215" cy="584775"/>
          </a:xfrm>
          <a:prstGeom prst="rect">
            <a:avLst/>
          </a:prstGeom>
          <a:noFill/>
        </p:spPr>
        <p:txBody>
          <a:bodyPr wrap="none" rtlCol="0">
            <a:spAutoFit/>
          </a:bodyPr>
          <a:lstStyle/>
          <a:p>
            <a:r>
              <a:rPr lang="en-US" altLang="zh-CN" sz="3200" b="1">
                <a:solidFill>
                  <a:srgbClr val="ED7D31"/>
                </a:solidFill>
                <a:latin typeface="微软雅黑" panose="020b0503020204020204" pitchFamily="34" charset="-122"/>
                <a:ea typeface="微软雅黑" panose="020b0503020204020204" pitchFamily="34" charset="-122"/>
              </a:rPr>
              <a:t>05</a:t>
            </a:r>
            <a:endParaRPr lang="zh-CN" altLang="en-US" sz="3200" b="1">
              <a:solidFill>
                <a:srgbClr val="ED7D3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8">
            <a:extLst>
              <a:ext uri="{28A0092B-C50C-407E-A947-70E740481C1C}">
                <a14:useLocalDpi xmlns:a14="http://schemas.microsoft.com/office/drawing/2010/main" val="0"/>
              </a:ext>
            </a:extLst>
          </a:blip>
          <a:srcRect l="46667" t="33332" r="34218" b="33516"/>
          <a:stretch>
            <a:fillRect/>
          </a:stretch>
        </p:blipFill>
        <p:spPr>
          <a:xfrm rot="5400000">
            <a:off x="9678904" y="318592"/>
            <a:ext cx="1188858" cy="1159702"/>
          </a:xfrm>
          <a:prstGeom prst="rect">
            <a:avLst/>
          </a:prstGeom>
          <a:effectLst>
            <a:outerShdw blurRad="25400" dist="38100" dir="2700000" algn="tl" rotWithShape="0">
              <a:prstClr val="black">
                <a:alpha val="20000"/>
              </a:prstClr>
            </a:outerShdw>
          </a:effectLst>
        </p:spPr>
      </p:pic>
      <p:pic>
        <p:nvPicPr>
          <p:cNvPr id="51" name="图片 50"/>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63594" t="32220" r="12292" b="24071"/>
          <a:stretch>
            <a:fillRect/>
          </a:stretch>
        </p:blipFill>
        <p:spPr>
          <a:xfrm>
            <a:off x="1168928" y="5574973"/>
            <a:ext cx="940962" cy="959253"/>
          </a:xfrm>
          <a:prstGeom prst="rect">
            <a:avLst/>
          </a:prstGeom>
          <a:effectLst>
            <a:outerShdw blurRad="63500" sx="102000" sy="102000" algn="ctr" rotWithShape="0">
              <a:prstClr val="black">
                <a:alpha val="40000"/>
              </a:prstClr>
            </a:outerShdw>
          </a:effectLst>
        </p:spPr>
      </p:pic>
      <p:pic>
        <p:nvPicPr>
          <p:cNvPr id="52" name="图片 51"/>
          <p:cNvPicPr>
            <a:picLocks noChangeAspect="1"/>
          </p:cNvPicPr>
          <p:nvPr/>
        </p:nvPicPr>
        <p:blipFill>
          <a:blip r:embed="rId7">
            <a:extLst>
              <a:ext uri="{28A0092B-C50C-407E-A947-70E740481C1C}">
                <a14:useLocalDpi xmlns:a14="http://schemas.microsoft.com/office/drawing/2010/main" val="0"/>
              </a:ext>
            </a:extLst>
          </a:blip>
          <a:srcRect l="41876" t="45925" r="43271" b="27590"/>
          <a:stretch>
            <a:fillRect/>
          </a:stretch>
        </p:blipFill>
        <p:spPr>
          <a:xfrm rot="3600000">
            <a:off x="10183248" y="3736986"/>
            <a:ext cx="1810912" cy="1816101"/>
          </a:xfrm>
          <a:prstGeom prst="rect">
            <a:avLst/>
          </a:prstGeom>
          <a:effectLst>
            <a:outerShdw blurRad="25400" dist="38100" dir="2700000" algn="tl" rotWithShape="0">
              <a:prstClr val="black">
                <a:alpha val="20000"/>
              </a:prstClr>
            </a:outerShdw>
          </a:effectLst>
        </p:spPr>
      </p:pic>
    </p:spTree>
  </p:cSld>
  <p:clrMapOvr>
    <a:masterClrMapping/>
  </p:clrMapOvr>
  <mc:AlternateContent>
    <mc:Choice xmlns:p14="http://schemas.microsoft.com/office/powerpoint/2010/main" Requires="p14">
      <p:transition spd="slow" advTm="0" p14:dur="80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2000"/>
                                        <p:tgtEl>
                                          <p:spTgt spid="51"/>
                                        </p:tgtEl>
                                      </p:cBhvr>
                                    </p:animEffect>
                                    <p:anim calcmode="lin" valueType="num">
                                      <p:cBhvr>
                                        <p:cTn id="33" dur="2000" fill="hold"/>
                                        <p:tgtEl>
                                          <p:spTgt spid="51"/>
                                        </p:tgtEl>
                                        <p:attrNameLst>
                                          <p:attrName>style.rotation</p:attrName>
                                        </p:attrNameLst>
                                      </p:cBhvr>
                                      <p:tavLst>
                                        <p:tav tm="0">
                                          <p:val>
                                            <p:fltVal val="720"/>
                                          </p:val>
                                        </p:tav>
                                        <p:tav tm="100000">
                                          <p:val>
                                            <p:fltVal val="0"/>
                                          </p:val>
                                        </p:tav>
                                      </p:tavLst>
                                    </p:anim>
                                    <p:anim calcmode="lin" valueType="num">
                                      <p:cBhvr>
                                        <p:cTn id="34" dur="2000" fill="hold"/>
                                        <p:tgtEl>
                                          <p:spTgt spid="51"/>
                                        </p:tgtEl>
                                        <p:attrNameLst>
                                          <p:attrName>ppt_h</p:attrName>
                                        </p:attrNameLst>
                                      </p:cBhvr>
                                      <p:tavLst>
                                        <p:tav tm="0">
                                          <p:val>
                                            <p:fltVal val="0"/>
                                          </p:val>
                                        </p:tav>
                                        <p:tav tm="100000">
                                          <p:val>
                                            <p:strVal val="#ppt_h"/>
                                          </p:val>
                                        </p:tav>
                                      </p:tavLst>
                                    </p:anim>
                                    <p:anim calcmode="lin" valueType="num">
                                      <p:cBhvr>
                                        <p:cTn id="35" dur="2000" fill="hold"/>
                                        <p:tgtEl>
                                          <p:spTgt spid="51"/>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2000"/>
                                        <p:tgtEl>
                                          <p:spTgt spid="52"/>
                                        </p:tgtEl>
                                      </p:cBhvr>
                                    </p:animEffect>
                                    <p:anim calcmode="lin" valueType="num">
                                      <p:cBhvr>
                                        <p:cTn id="39" dur="2000" fill="hold"/>
                                        <p:tgtEl>
                                          <p:spTgt spid="52"/>
                                        </p:tgtEl>
                                        <p:attrNameLst>
                                          <p:attrName>style.rotation</p:attrName>
                                        </p:attrNameLst>
                                      </p:cBhvr>
                                      <p:tavLst>
                                        <p:tav tm="0">
                                          <p:val>
                                            <p:fltVal val="720"/>
                                          </p:val>
                                        </p:tav>
                                        <p:tav tm="100000">
                                          <p:val>
                                            <p:fltVal val="0"/>
                                          </p:val>
                                        </p:tav>
                                      </p:tavLst>
                                    </p:anim>
                                    <p:anim calcmode="lin" valueType="num">
                                      <p:cBhvr>
                                        <p:cTn id="40" dur="2000" fill="hold"/>
                                        <p:tgtEl>
                                          <p:spTgt spid="52"/>
                                        </p:tgtEl>
                                        <p:attrNameLst>
                                          <p:attrName>ppt_h</p:attrName>
                                        </p:attrNameLst>
                                      </p:cBhvr>
                                      <p:tavLst>
                                        <p:tav tm="0">
                                          <p:val>
                                            <p:fltVal val="0"/>
                                          </p:val>
                                        </p:tav>
                                        <p:tav tm="100000">
                                          <p:val>
                                            <p:strVal val="#ppt_h"/>
                                          </p:val>
                                        </p:tav>
                                      </p:tavLst>
                                    </p:anim>
                                    <p:anim calcmode="lin" valueType="num">
                                      <p:cBhvr>
                                        <p:cTn id="41" dur="2000" fill="hold"/>
                                        <p:tgtEl>
                                          <p:spTgt spid="52"/>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2000"/>
                                        <p:tgtEl>
                                          <p:spTgt spid="19"/>
                                        </p:tgtEl>
                                      </p:cBhvr>
                                    </p:animEffect>
                                    <p:anim calcmode="lin" valueType="num">
                                      <p:cBhvr>
                                        <p:cTn id="45" dur="2000" fill="hold"/>
                                        <p:tgtEl>
                                          <p:spTgt spid="19"/>
                                        </p:tgtEl>
                                        <p:attrNameLst>
                                          <p:attrName>style.rotation</p:attrName>
                                        </p:attrNameLst>
                                      </p:cBhvr>
                                      <p:tavLst>
                                        <p:tav tm="0">
                                          <p:val>
                                            <p:fltVal val="720"/>
                                          </p:val>
                                        </p:tav>
                                        <p:tav tm="100000">
                                          <p:val>
                                            <p:fltVal val="0"/>
                                          </p:val>
                                        </p:tav>
                                      </p:tavLst>
                                    </p:anim>
                                    <p:anim calcmode="lin" valueType="num">
                                      <p:cBhvr>
                                        <p:cTn id="46" dur="2000" fill="hold"/>
                                        <p:tgtEl>
                                          <p:spTgt spid="19"/>
                                        </p:tgtEl>
                                        <p:attrNameLst>
                                          <p:attrName>ppt_h</p:attrName>
                                        </p:attrNameLst>
                                      </p:cBhvr>
                                      <p:tavLst>
                                        <p:tav tm="0">
                                          <p:val>
                                            <p:fltVal val="0"/>
                                          </p:val>
                                        </p:tav>
                                        <p:tav tm="100000">
                                          <p:val>
                                            <p:strVal val="#ppt_h"/>
                                          </p:val>
                                        </p:tav>
                                      </p:tavLst>
                                    </p:anim>
                                    <p:anim calcmode="lin" valueType="num">
                                      <p:cBhvr>
                                        <p:cTn id="47" dur="2000" fill="hold"/>
                                        <p:tgtEl>
                                          <p:spTgt spid="19"/>
                                        </p:tgtEl>
                                        <p:attrNameLst>
                                          <p:attrName>ppt_w</p:attrName>
                                        </p:attrNameLst>
                                      </p:cBhvr>
                                      <p:tavLst>
                                        <p:tav tm="0">
                                          <p:val>
                                            <p:fltVal val="0"/>
                                          </p:val>
                                        </p:tav>
                                        <p:tav tm="100000">
                                          <p:val>
                                            <p:strVal val="#ppt_w"/>
                                          </p:val>
                                        </p:tav>
                                      </p:tavLst>
                                    </p:anim>
                                  </p:childTnLst>
                                </p:cTn>
                              </p:par>
                              <p:par>
                                <p:cTn id="48" presetID="25" presetClass="entr" presetSubtype="0" fill="hold" nodeType="withEffect">
                                  <p:stCondLst>
                                    <p:cond delay="50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
                                        </p:tgtEl>
                                      </p:cBhvr>
                                    </p:animEffect>
                                  </p:childTnLst>
                                </p:cTn>
                              </p:par>
                              <p:par>
                                <p:cTn id="58" presetID="25" presetClass="entr" presetSubtype="0" fill="hold" nodeType="withEffect">
                                  <p:stCondLst>
                                    <p:cond delay="10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3" dur="1000" fill="hold"/>
                                        <p:tgtEl>
                                          <p:spTgt spid="10"/>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0"/>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1000"/>
                                        <p:tgtEl>
                                          <p:spTgt spid="47"/>
                                        </p:tgtEl>
                                      </p:cBhvr>
                                    </p:animEffect>
                                    <p:anim calcmode="lin" valueType="num">
                                      <p:cBhvr>
                                        <p:cTn id="105" dur="1000" fill="hold"/>
                                        <p:tgtEl>
                                          <p:spTgt spid="47"/>
                                        </p:tgtEl>
                                        <p:attrNameLst>
                                          <p:attrName>ppt_x</p:attrName>
                                        </p:attrNameLst>
                                      </p:cBhvr>
                                      <p:tavLst>
                                        <p:tav tm="0">
                                          <p:val>
                                            <p:strVal val="#ppt_x"/>
                                          </p:val>
                                        </p:tav>
                                        <p:tav tm="100000">
                                          <p:val>
                                            <p:strVal val="#ppt_x"/>
                                          </p:val>
                                        </p:tav>
                                      </p:tavLst>
                                    </p:anim>
                                    <p:anim calcmode="lin" valueType="num">
                                      <p:cBhvr>
                                        <p:cTn id="10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7" fill="hold" nodeType="clickPar">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1000"/>
                                        <p:tgtEl>
                                          <p:spTgt spid="40"/>
                                        </p:tgtEl>
                                      </p:cBhvr>
                                    </p:animEffect>
                                    <p:anim calcmode="lin" valueType="num">
                                      <p:cBhvr>
                                        <p:cTn id="112" dur="1000" fill="hold"/>
                                        <p:tgtEl>
                                          <p:spTgt spid="40"/>
                                        </p:tgtEl>
                                        <p:attrNameLst>
                                          <p:attrName>ppt_x</p:attrName>
                                        </p:attrNameLst>
                                      </p:cBhvr>
                                      <p:tavLst>
                                        <p:tav tm="0">
                                          <p:val>
                                            <p:strVal val="#ppt_x"/>
                                          </p:val>
                                        </p:tav>
                                        <p:tav tm="100000">
                                          <p:val>
                                            <p:strVal val="#ppt_x"/>
                                          </p:val>
                                        </p:tav>
                                      </p:tavLst>
                                    </p:anim>
                                    <p:anim calcmode="lin" valueType="num">
                                      <p:cBhvr>
                                        <p:cTn id="113" dur="1000" fill="hold"/>
                                        <p:tgtEl>
                                          <p:spTgt spid="4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1000"/>
                                        <p:tgtEl>
                                          <p:spTgt spid="36"/>
                                        </p:tgtEl>
                                      </p:cBhvr>
                                    </p:animEffect>
                                    <p:anim calcmode="lin" valueType="num">
                                      <p:cBhvr>
                                        <p:cTn id="117" dur="1000" fill="hold"/>
                                        <p:tgtEl>
                                          <p:spTgt spid="36"/>
                                        </p:tgtEl>
                                        <p:attrNameLst>
                                          <p:attrName>ppt_x</p:attrName>
                                        </p:attrNameLst>
                                      </p:cBhvr>
                                      <p:tavLst>
                                        <p:tav tm="0">
                                          <p:val>
                                            <p:strVal val="#ppt_x"/>
                                          </p:val>
                                        </p:tav>
                                        <p:tav tm="100000">
                                          <p:val>
                                            <p:strVal val="#ppt_x"/>
                                          </p:val>
                                        </p:tav>
                                      </p:tavLst>
                                    </p:anim>
                                    <p:anim calcmode="lin" valueType="num">
                                      <p:cBhvr>
                                        <p:cTn id="118" dur="1000" fill="hold"/>
                                        <p:tgtEl>
                                          <p:spTgt spid="3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1000"/>
                                        <p:tgtEl>
                                          <p:spTgt spid="48"/>
                                        </p:tgtEl>
                                      </p:cBhvr>
                                    </p:animEffect>
                                    <p:anim calcmode="lin" valueType="num">
                                      <p:cBhvr>
                                        <p:cTn id="122" dur="1000" fill="hold"/>
                                        <p:tgtEl>
                                          <p:spTgt spid="48"/>
                                        </p:tgtEl>
                                        <p:attrNameLst>
                                          <p:attrName>ppt_x</p:attrName>
                                        </p:attrNameLst>
                                      </p:cBhvr>
                                      <p:tavLst>
                                        <p:tav tm="0">
                                          <p:val>
                                            <p:strVal val="#ppt_x"/>
                                          </p:val>
                                        </p:tav>
                                        <p:tav tm="100000">
                                          <p:val>
                                            <p:strVal val="#ppt_x"/>
                                          </p:val>
                                        </p:tav>
                                      </p:tavLst>
                                    </p:anim>
                                    <p:anim calcmode="lin" valueType="num">
                                      <p:cBhvr>
                                        <p:cTn id="1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1000"/>
                                        <p:tgtEl>
                                          <p:spTgt spid="37"/>
                                        </p:tgtEl>
                                      </p:cBhvr>
                                    </p:animEffect>
                                    <p:anim calcmode="lin" valueType="num">
                                      <p:cBhvr>
                                        <p:cTn id="134" dur="1000" fill="hold"/>
                                        <p:tgtEl>
                                          <p:spTgt spid="37"/>
                                        </p:tgtEl>
                                        <p:attrNameLst>
                                          <p:attrName>ppt_x</p:attrName>
                                        </p:attrNameLst>
                                      </p:cBhvr>
                                      <p:tavLst>
                                        <p:tav tm="0">
                                          <p:val>
                                            <p:strVal val="#ppt_x"/>
                                          </p:val>
                                        </p:tav>
                                        <p:tav tm="100000">
                                          <p:val>
                                            <p:strVal val="#ppt_x"/>
                                          </p:val>
                                        </p:tav>
                                      </p:tavLst>
                                    </p:anim>
                                    <p:anim calcmode="lin" valueType="num">
                                      <p:cBhvr>
                                        <p:cTn id="135" dur="1000" fill="hold"/>
                                        <p:tgtEl>
                                          <p:spTgt spid="37"/>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fade">
                                      <p:cBhvr>
                                        <p:cTn id="145" dur="1000"/>
                                        <p:tgtEl>
                                          <p:spTgt spid="42"/>
                                        </p:tgtEl>
                                      </p:cBhvr>
                                    </p:animEffect>
                                    <p:anim calcmode="lin" valueType="num">
                                      <p:cBhvr>
                                        <p:cTn id="146" dur="1000" fill="hold"/>
                                        <p:tgtEl>
                                          <p:spTgt spid="42"/>
                                        </p:tgtEl>
                                        <p:attrNameLst>
                                          <p:attrName>ppt_x</p:attrName>
                                        </p:attrNameLst>
                                      </p:cBhvr>
                                      <p:tavLst>
                                        <p:tav tm="0">
                                          <p:val>
                                            <p:strVal val="#ppt_x"/>
                                          </p:val>
                                        </p:tav>
                                        <p:tav tm="100000">
                                          <p:val>
                                            <p:strVal val="#ppt_x"/>
                                          </p:val>
                                        </p:tav>
                                      </p:tavLst>
                                    </p:anim>
                                    <p:anim calcmode="lin" valueType="num">
                                      <p:cBhvr>
                                        <p:cTn id="147" dur="1000" fill="hold"/>
                                        <p:tgtEl>
                                          <p:spTgt spid="42"/>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fade">
                                      <p:cBhvr>
                                        <p:cTn id="150" dur="1000"/>
                                        <p:tgtEl>
                                          <p:spTgt spid="38"/>
                                        </p:tgtEl>
                                      </p:cBhvr>
                                    </p:animEffect>
                                    <p:anim calcmode="lin" valueType="num">
                                      <p:cBhvr>
                                        <p:cTn id="151" dur="1000" fill="hold"/>
                                        <p:tgtEl>
                                          <p:spTgt spid="38"/>
                                        </p:tgtEl>
                                        <p:attrNameLst>
                                          <p:attrName>ppt_x</p:attrName>
                                        </p:attrNameLst>
                                      </p:cBhvr>
                                      <p:tavLst>
                                        <p:tav tm="0">
                                          <p:val>
                                            <p:strVal val="#ppt_x"/>
                                          </p:val>
                                        </p:tav>
                                        <p:tav tm="100000">
                                          <p:val>
                                            <p:strVal val="#ppt_x"/>
                                          </p:val>
                                        </p:tav>
                                      </p:tavLst>
                                    </p:anim>
                                    <p:anim calcmode="lin" valueType="num">
                                      <p:cBhvr>
                                        <p:cTn id="152" dur="1000" fill="hold"/>
                                        <p:tgtEl>
                                          <p:spTgt spid="38"/>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1000"/>
                                        <p:tgtEl>
                                          <p:spTgt spid="50"/>
                                        </p:tgtEl>
                                      </p:cBhvr>
                                    </p:animEffect>
                                    <p:anim calcmode="lin" valueType="num">
                                      <p:cBhvr>
                                        <p:cTn id="156" dur="1000" fill="hold"/>
                                        <p:tgtEl>
                                          <p:spTgt spid="50"/>
                                        </p:tgtEl>
                                        <p:attrNameLst>
                                          <p:attrName>ppt_x</p:attrName>
                                        </p:attrNameLst>
                                      </p:cBhvr>
                                      <p:tavLst>
                                        <p:tav tm="0">
                                          <p:val>
                                            <p:strVal val="#ppt_x"/>
                                          </p:val>
                                        </p:tav>
                                        <p:tav tm="100000">
                                          <p:val>
                                            <p:strVal val="#ppt_x"/>
                                          </p:val>
                                        </p:tav>
                                      </p:tavLst>
                                    </p:anim>
                                    <p:anim calcmode="lin" valueType="num">
                                      <p:cBhvr>
                                        <p:cTn id="15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47" grpId="0" animBg="1"/>
      <p:bldP spid="48" grpId="0" animBg="1"/>
      <p:bldP spid="49" grpId="0" animBg="1"/>
      <p:bldP spid="50" grpId="0" animBg="1"/>
      <p:bldP spid="34" grpId="0"/>
      <p:bldP spid="35" grpId="0"/>
      <p:bldP spid="36" grpId="0"/>
      <p:bldP spid="37" grpId="0"/>
      <p:bldP spid="38" grpId="0"/>
      <p:bldP spid="3"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42"/>
          <p:cNvSpPr txBox="1"/>
          <p:nvPr/>
        </p:nvSpPr>
        <p:spPr>
          <a:xfrm>
            <a:off x="1917282" y="156682"/>
            <a:ext cx="2119824"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成果形式</a:t>
            </a:r>
            <a:endParaRPr lang="zh-CN" altLang="en-US">
              <a:latin typeface="印品雅圆体" panose="02010601030101010101" pitchFamily="2" charset="-122"/>
              <a:ea typeface="印品雅圆体" panose="02010601030101010101" pitchFamily="2" charset="-122"/>
              <a:sym typeface="+mn-lt"/>
            </a:endParaRPr>
          </a:p>
        </p:txBody>
      </p:sp>
      <p:sp>
        <p:nvSpPr>
          <p:cNvPr id="24" name="Oval 6"/>
          <p:cNvSpPr>
            <a:spLocks noChangeArrowheads="1"/>
          </p:cNvSpPr>
          <p:nvPr/>
        </p:nvSpPr>
        <p:spPr bwMode="auto">
          <a:xfrm flipH="1">
            <a:off x="996592" y="2905314"/>
            <a:ext cx="1906903" cy="1905230"/>
          </a:xfrm>
          <a:prstGeom prst="ellipse">
            <a:avLst/>
          </a:prstGeom>
          <a:solidFill>
            <a:schemeClr val="bg2">
              <a:lumMod val="20000"/>
              <a:lumOff val="80000"/>
            </a:schemeClr>
          </a:solidFill>
          <a:ln>
            <a:noFill/>
          </a:ln>
        </p:spPr>
        <p:txBody>
          <a:bodyPr vert="horz" wrap="square" lIns="91392" tIns="45696" rIns="91392" bIns="45696" numCol="1" anchor="t" anchorCtr="0" compatLnSpc="1"/>
          <a:lstStyle/>
          <a:p>
            <a:endParaRPr lang="zh-CN" altLang="en-US" sz="1800">
              <a:solidFill>
                <a:schemeClr val="bg1"/>
              </a:solidFill>
              <a:cs typeface="+mn-ea"/>
              <a:sym typeface="+mn-lt"/>
            </a:endParaRPr>
          </a:p>
        </p:txBody>
      </p:sp>
      <p:sp>
        <p:nvSpPr>
          <p:cNvPr id="25" name="Freeform 7"/>
          <p:cNvSpPr/>
          <p:nvPr/>
        </p:nvSpPr>
        <p:spPr bwMode="auto">
          <a:xfrm flipH="1">
            <a:off x="3765200" y="1781767"/>
            <a:ext cx="1291552" cy="4077751"/>
          </a:xfrm>
          <a:custGeom>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800">
              <a:solidFill>
                <a:schemeClr val="bg1"/>
              </a:solidFill>
              <a:cs typeface="+mn-ea"/>
              <a:sym typeface="+mn-lt"/>
            </a:endParaRPr>
          </a:p>
        </p:txBody>
      </p:sp>
      <p:sp>
        <p:nvSpPr>
          <p:cNvPr id="26" name="Oval 8"/>
          <p:cNvSpPr>
            <a:spLocks noChangeArrowheads="1"/>
          </p:cNvSpPr>
          <p:nvPr/>
        </p:nvSpPr>
        <p:spPr bwMode="auto">
          <a:xfrm flipH="1">
            <a:off x="3438344" y="1343845"/>
            <a:ext cx="1218565" cy="1220153"/>
          </a:xfrm>
          <a:prstGeom prst="ellips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tx2"/>
              </a:solidFill>
              <a:cs typeface="+mn-ea"/>
              <a:sym typeface="+mn-lt"/>
            </a:endParaRPr>
          </a:p>
        </p:txBody>
      </p:sp>
      <p:sp>
        <p:nvSpPr>
          <p:cNvPr id="27" name="Oval 9"/>
          <p:cNvSpPr>
            <a:spLocks noChangeArrowheads="1"/>
          </p:cNvSpPr>
          <p:nvPr/>
        </p:nvSpPr>
        <p:spPr bwMode="auto">
          <a:xfrm flipH="1">
            <a:off x="4312601" y="3201840"/>
            <a:ext cx="1220153" cy="1218565"/>
          </a:xfrm>
          <a:prstGeom prst="ellips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tx2"/>
              </a:solidFill>
              <a:cs typeface="+mn-ea"/>
              <a:sym typeface="+mn-lt"/>
            </a:endParaRPr>
          </a:p>
        </p:txBody>
      </p:sp>
      <p:sp>
        <p:nvSpPr>
          <p:cNvPr id="28" name="Oval 10"/>
          <p:cNvSpPr>
            <a:spLocks noChangeArrowheads="1"/>
          </p:cNvSpPr>
          <p:nvPr/>
        </p:nvSpPr>
        <p:spPr bwMode="auto">
          <a:xfrm flipH="1">
            <a:off x="3312996" y="5002714"/>
            <a:ext cx="1220153" cy="1218565"/>
          </a:xfrm>
          <a:prstGeom prst="ellipse">
            <a:avLst/>
          </a:prstGeom>
          <a:solidFill>
            <a:srgbClr val="ED7D3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tx2"/>
              </a:solidFill>
              <a:cs typeface="+mn-ea"/>
              <a:sym typeface="+mn-lt"/>
            </a:endParaRPr>
          </a:p>
        </p:txBody>
      </p:sp>
      <p:sp>
        <p:nvSpPr>
          <p:cNvPr id="29" name="Line 11"/>
          <p:cNvSpPr>
            <a:spLocks noChangeShapeType="1"/>
          </p:cNvSpPr>
          <p:nvPr/>
        </p:nvSpPr>
        <p:spPr bwMode="auto">
          <a:xfrm flipH="1">
            <a:off x="2668965" y="2425482"/>
            <a:ext cx="873001" cy="641112"/>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800">
              <a:solidFill>
                <a:schemeClr val="bg1"/>
              </a:solidFill>
              <a:cs typeface="+mn-ea"/>
              <a:sym typeface="+mn-lt"/>
            </a:endParaRPr>
          </a:p>
        </p:txBody>
      </p:sp>
      <p:sp>
        <p:nvSpPr>
          <p:cNvPr id="30" name="Line 13"/>
          <p:cNvSpPr>
            <a:spLocks noChangeShapeType="1"/>
          </p:cNvSpPr>
          <p:nvPr/>
        </p:nvSpPr>
        <p:spPr bwMode="auto">
          <a:xfrm flipH="1">
            <a:off x="3019462" y="3793669"/>
            <a:ext cx="1163616"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800">
              <a:solidFill>
                <a:schemeClr val="bg1"/>
              </a:solidFill>
              <a:cs typeface="+mn-ea"/>
              <a:sym typeface="+mn-lt"/>
            </a:endParaRPr>
          </a:p>
        </p:txBody>
      </p:sp>
      <p:sp>
        <p:nvSpPr>
          <p:cNvPr id="31" name="Oval 14"/>
          <p:cNvSpPr>
            <a:spLocks noChangeArrowheads="1"/>
          </p:cNvSpPr>
          <p:nvPr/>
        </p:nvSpPr>
        <p:spPr bwMode="auto">
          <a:xfrm flipH="1">
            <a:off x="1137667" y="3044759"/>
            <a:ext cx="1624754" cy="1624754"/>
          </a:xfrm>
          <a:prstGeom prst="ellipse">
            <a:avLst/>
          </a:prstGeom>
          <a:solidFill>
            <a:srgbClr val="3F3A39"/>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chemeClr val="tx2"/>
              </a:solidFill>
              <a:cs typeface="+mn-ea"/>
              <a:sym typeface="+mn-lt"/>
            </a:endParaRPr>
          </a:p>
        </p:txBody>
      </p:sp>
      <p:sp>
        <p:nvSpPr>
          <p:cNvPr id="32" name="TextBox 11"/>
          <p:cNvSpPr txBox="1"/>
          <p:nvPr/>
        </p:nvSpPr>
        <p:spPr>
          <a:xfrm flipH="1">
            <a:off x="3610995" y="1538639"/>
            <a:ext cx="873263" cy="830564"/>
          </a:xfrm>
          <a:prstGeom prst="rect">
            <a:avLst/>
          </a:prstGeom>
          <a:noFill/>
        </p:spPr>
        <p:txBody>
          <a:bodyPr wrap="square" rtlCol="0">
            <a:spAutoFit/>
          </a:bodyPr>
          <a:lstStyle/>
          <a:p>
            <a:pPr algn="ctr"/>
            <a:r>
              <a:rPr lang="zh-CN" altLang="en-US" sz="2400" b="1">
                <a:solidFill>
                  <a:schemeClr val="bg2"/>
                </a:solidFill>
                <a:cs typeface="+mn-ea"/>
                <a:sym typeface="+mn-lt"/>
              </a:rPr>
              <a:t>设计论文</a:t>
            </a:r>
            <a:endParaRPr lang="en-US" altLang="zh-CN" sz="2400" b="1">
              <a:solidFill>
                <a:schemeClr val="bg2"/>
              </a:solidFill>
              <a:cs typeface="+mn-ea"/>
              <a:sym typeface="+mn-lt"/>
            </a:endParaRPr>
          </a:p>
        </p:txBody>
      </p:sp>
      <p:sp>
        <p:nvSpPr>
          <p:cNvPr id="33" name="TextBox 12"/>
          <p:cNvSpPr txBox="1"/>
          <p:nvPr/>
        </p:nvSpPr>
        <p:spPr>
          <a:xfrm flipH="1">
            <a:off x="4490258" y="3405360"/>
            <a:ext cx="873263" cy="830564"/>
          </a:xfrm>
          <a:prstGeom prst="rect">
            <a:avLst/>
          </a:prstGeom>
          <a:noFill/>
        </p:spPr>
        <p:txBody>
          <a:bodyPr wrap="square" rtlCol="0">
            <a:spAutoFit/>
          </a:bodyPr>
          <a:lstStyle/>
          <a:p>
            <a:pPr algn="ctr"/>
            <a:r>
              <a:rPr lang="zh-CN" altLang="en-US" sz="2400" b="1">
                <a:solidFill>
                  <a:schemeClr val="bg2"/>
                </a:solidFill>
                <a:cs typeface="+mn-ea"/>
                <a:sym typeface="+mn-lt"/>
              </a:rPr>
              <a:t>工程样机</a:t>
            </a:r>
            <a:endParaRPr lang="en-US" altLang="zh-CN" sz="2400" b="1">
              <a:solidFill>
                <a:schemeClr val="bg2"/>
              </a:solidFill>
              <a:cs typeface="+mn-ea"/>
              <a:sym typeface="+mn-lt"/>
            </a:endParaRPr>
          </a:p>
        </p:txBody>
      </p:sp>
      <p:sp>
        <p:nvSpPr>
          <p:cNvPr id="34" name="TextBox 13"/>
          <p:cNvSpPr txBox="1"/>
          <p:nvPr/>
        </p:nvSpPr>
        <p:spPr>
          <a:xfrm flipH="1">
            <a:off x="3486441" y="5196715"/>
            <a:ext cx="873263" cy="830564"/>
          </a:xfrm>
          <a:prstGeom prst="rect">
            <a:avLst/>
          </a:prstGeom>
          <a:noFill/>
        </p:spPr>
        <p:txBody>
          <a:bodyPr wrap="square" rtlCol="0">
            <a:spAutoFit/>
          </a:bodyPr>
          <a:lstStyle/>
          <a:p>
            <a:pPr algn="ctr"/>
            <a:r>
              <a:rPr lang="zh-CN" altLang="en-US" sz="2400" b="1">
                <a:solidFill>
                  <a:schemeClr val="bg2"/>
                </a:solidFill>
                <a:cs typeface="+mn-ea"/>
                <a:sym typeface="+mn-lt"/>
              </a:rPr>
              <a:t>设计报告</a:t>
            </a:r>
            <a:endParaRPr lang="en-US" altLang="zh-CN" sz="2400" b="1">
              <a:solidFill>
                <a:schemeClr val="bg2"/>
              </a:solidFill>
              <a:cs typeface="+mn-ea"/>
              <a:sym typeface="+mn-lt"/>
            </a:endParaRPr>
          </a:p>
        </p:txBody>
      </p:sp>
      <p:sp>
        <p:nvSpPr>
          <p:cNvPr id="35" name="TextBox 14"/>
          <p:cNvSpPr txBox="1"/>
          <p:nvPr/>
        </p:nvSpPr>
        <p:spPr>
          <a:xfrm flipH="1">
            <a:off x="1433076" y="3303514"/>
            <a:ext cx="1044492" cy="1076657"/>
          </a:xfrm>
          <a:prstGeom prst="rect">
            <a:avLst/>
          </a:prstGeom>
          <a:noFill/>
        </p:spPr>
        <p:txBody>
          <a:bodyPr wrap="square" rtlCol="0">
            <a:spAutoFit/>
          </a:bodyPr>
          <a:lstStyle/>
          <a:p>
            <a:pPr algn="ctr"/>
            <a:r>
              <a:rPr lang="zh-CN" altLang="en-US" sz="3200" b="1">
                <a:solidFill>
                  <a:schemeClr val="bg2"/>
                </a:solidFill>
                <a:cs typeface="+mn-ea"/>
                <a:sym typeface="+mn-lt"/>
              </a:rPr>
              <a:t>研究成果</a:t>
            </a:r>
            <a:endParaRPr lang="en-US" altLang="zh-CN" sz="3200" b="1">
              <a:solidFill>
                <a:schemeClr val="bg2"/>
              </a:solidFill>
              <a:cs typeface="+mn-ea"/>
              <a:sym typeface="+mn-lt"/>
            </a:endParaRPr>
          </a:p>
        </p:txBody>
      </p:sp>
      <p:sp>
        <p:nvSpPr>
          <p:cNvPr id="36" name="TextBox 15"/>
          <p:cNvSpPr txBox="1"/>
          <p:nvPr/>
        </p:nvSpPr>
        <p:spPr>
          <a:xfrm flipH="1">
            <a:off x="4688988" y="1581753"/>
            <a:ext cx="5952037" cy="645995"/>
          </a:xfrm>
          <a:prstGeom prst="rect">
            <a:avLst/>
          </a:prstGeom>
          <a:noFill/>
        </p:spPr>
        <p:txBody>
          <a:bodyPr wrap="square" rtlCol="0">
            <a:spAutoFit/>
          </a:bodyPr>
          <a:lstStyle/>
          <a:p>
            <a:pPr algn="just"/>
            <a:r>
              <a:rPr lang="zh-CN" altLang="en-US" sz="1800">
                <a:solidFill>
                  <a:srgbClr val="3F3A39"/>
                </a:solidFill>
                <a:cs typeface="+mn-ea"/>
                <a:sym typeface="+mn-lt"/>
              </a:rPr>
              <a:t>完成论文的设计工作完成论文的设计工作完成论文的设计工作完成论文的设计工作完成论文的设计工作</a:t>
            </a:r>
            <a:endParaRPr lang="zh-CN" altLang="en-US" sz="1800">
              <a:solidFill>
                <a:srgbClr val="3F3A39"/>
              </a:solidFill>
              <a:cs typeface="+mn-ea"/>
              <a:sym typeface="+mn-lt"/>
            </a:endParaRPr>
          </a:p>
        </p:txBody>
      </p:sp>
      <p:sp>
        <p:nvSpPr>
          <p:cNvPr id="37" name="TextBox 16"/>
          <p:cNvSpPr txBox="1"/>
          <p:nvPr/>
        </p:nvSpPr>
        <p:spPr>
          <a:xfrm flipH="1">
            <a:off x="5589273" y="3504171"/>
            <a:ext cx="5233261" cy="922849"/>
          </a:xfrm>
          <a:prstGeom prst="rect">
            <a:avLst/>
          </a:prstGeom>
          <a:noFill/>
        </p:spPr>
        <p:txBody>
          <a:bodyPr wrap="square" rtlCol="0">
            <a:spAutoFit/>
          </a:bodyPr>
          <a:lstStyle/>
          <a:p>
            <a:pPr algn="just"/>
            <a:r>
              <a:rPr lang="zh-CN" altLang="en-US" sz="1800">
                <a:solidFill>
                  <a:srgbClr val="3F3A39"/>
                </a:solidFill>
                <a:cs typeface="+mn-ea"/>
                <a:sym typeface="+mn-lt"/>
              </a:rPr>
              <a:t>试制出测试样机试制出测试样机试制出测试样机试制出测试样机试制出测试样机试制出测试样机试制出测试样机</a:t>
            </a:r>
            <a:endParaRPr lang="zh-CN" altLang="en-US" sz="1800">
              <a:solidFill>
                <a:srgbClr val="3F3A39"/>
              </a:solidFill>
              <a:cs typeface="+mn-ea"/>
              <a:sym typeface="+mn-lt"/>
            </a:endParaRPr>
          </a:p>
        </p:txBody>
      </p:sp>
      <p:sp>
        <p:nvSpPr>
          <p:cNvPr id="38" name="TextBox 17"/>
          <p:cNvSpPr txBox="1"/>
          <p:nvPr/>
        </p:nvSpPr>
        <p:spPr>
          <a:xfrm flipH="1">
            <a:off x="4579864" y="5471719"/>
            <a:ext cx="6061161" cy="645995"/>
          </a:xfrm>
          <a:prstGeom prst="rect">
            <a:avLst/>
          </a:prstGeom>
          <a:noFill/>
        </p:spPr>
        <p:txBody>
          <a:bodyPr wrap="square" rtlCol="0">
            <a:spAutoFit/>
          </a:bodyPr>
          <a:lstStyle/>
          <a:p>
            <a:pPr algn="just"/>
            <a:r>
              <a:rPr lang="zh-CN" altLang="en-US" sz="1800">
                <a:solidFill>
                  <a:srgbClr val="3F3A39"/>
                </a:solidFill>
                <a:cs typeface="+mn-ea"/>
                <a:sym typeface="+mn-lt"/>
              </a:rPr>
              <a:t>制作出设计报告制作出设计报告制作出设计报告制作出设计报告制作出设计报告制作出设计报告</a:t>
            </a:r>
            <a:endParaRPr lang="zh-CN" altLang="en-US" sz="1800">
              <a:solidFill>
                <a:srgbClr val="3F3A39"/>
              </a:solidFill>
              <a:cs typeface="+mn-ea"/>
              <a:sym typeface="+mn-lt"/>
            </a:endParaRPr>
          </a:p>
        </p:txBody>
      </p:sp>
      <p:sp>
        <p:nvSpPr>
          <p:cNvPr id="39" name="Line 11"/>
          <p:cNvSpPr>
            <a:spLocks noChangeShapeType="1"/>
          </p:cNvSpPr>
          <p:nvPr/>
        </p:nvSpPr>
        <p:spPr bwMode="auto">
          <a:xfrm flipH="1" flipV="1">
            <a:off x="2655326" y="4621629"/>
            <a:ext cx="722954" cy="58654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800">
              <a:solidFill>
                <a:schemeClr val="bg1"/>
              </a:solidFill>
              <a:cs typeface="+mn-ea"/>
              <a:sym typeface="+mn-lt"/>
            </a:endParaRPr>
          </a:p>
        </p:txBody>
      </p:sp>
      <p:sp>
        <p:nvSpPr>
          <p:cNvPr id="22" name="文本框 21"/>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4</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ircle(in)">
                                      <p:cBhvr>
                                        <p:cTn id="42" dur="1000"/>
                                        <p:tgtEl>
                                          <p:spTgt spid="3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1000"/>
                                        <p:tgtEl>
                                          <p:spTgt spid="26"/>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heel(1)">
                                      <p:cBhvr>
                                        <p:cTn id="55" dur="2000"/>
                                        <p:tgtEl>
                                          <p:spTgt spid="25"/>
                                        </p:tgtEl>
                                      </p:cBhvr>
                                    </p:animEffect>
                                  </p:childTnLst>
                                </p:cTn>
                              </p:par>
                              <p:par>
                                <p:cTn id="56" presetID="6" presetClass="entr" presetSubtype="16" fill="hold" grpId="0"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circle(in)">
                                      <p:cBhvr>
                                        <p:cTn id="58" dur="1000"/>
                                        <p:tgtEl>
                                          <p:spTgt spid="33"/>
                                        </p:tgtEl>
                                      </p:cBhvr>
                                    </p:animEffect>
                                  </p:childTnLst>
                                </p:cTn>
                              </p:par>
                              <p:par>
                                <p:cTn id="59" presetID="6" presetClass="entr" presetSubtype="16"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circle(in)">
                                      <p:cBhvr>
                                        <p:cTn id="61" dur="1000"/>
                                        <p:tgtEl>
                                          <p:spTgt spid="27"/>
                                        </p:tgtEl>
                                      </p:cBhvr>
                                    </p:animEffect>
                                  </p:childTnLst>
                                </p:cTn>
                              </p:par>
                              <p:par>
                                <p:cTn id="62" presetID="42" presetClass="entr" presetSubtype="0" fill="hold" grpId="0" nodeType="withEffect">
                                  <p:stCondLst>
                                    <p:cond delay="5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6" presetClass="entr" presetSubtype="16" fill="hold" grpId="0" nodeType="withEffect">
                                  <p:stCondLst>
                                    <p:cond delay="1000"/>
                                  </p:stCondLst>
                                  <p:childTnLst>
                                    <p:set>
                                      <p:cBhvr>
                                        <p:cTn id="68" dur="1" fill="hold">
                                          <p:stCondLst>
                                            <p:cond delay="0"/>
                                          </p:stCondLst>
                                        </p:cTn>
                                        <p:tgtEl>
                                          <p:spTgt spid="34"/>
                                        </p:tgtEl>
                                        <p:attrNameLst>
                                          <p:attrName>style.visibility</p:attrName>
                                        </p:attrNameLst>
                                      </p:cBhvr>
                                      <p:to>
                                        <p:strVal val="visible"/>
                                      </p:to>
                                    </p:set>
                                    <p:animEffect transition="in" filter="circle(in)">
                                      <p:cBhvr>
                                        <p:cTn id="69" dur="1000"/>
                                        <p:tgtEl>
                                          <p:spTgt spid="34"/>
                                        </p:tgtEl>
                                      </p:cBhvr>
                                    </p:animEffect>
                                  </p:childTnLst>
                                </p:cTn>
                              </p:par>
                              <p:par>
                                <p:cTn id="70" presetID="6" presetClass="entr" presetSubtype="16"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Effect transition="in" filter="circle(in)">
                                      <p:cBhvr>
                                        <p:cTn id="72" dur="1000"/>
                                        <p:tgtEl>
                                          <p:spTgt spid="28"/>
                                        </p:tgtEl>
                                      </p:cBhvr>
                                    </p:animEffect>
                                  </p:childTnLst>
                                </p:cTn>
                              </p:par>
                              <p:par>
                                <p:cTn id="73" presetID="42" presetClass="entr" presetSubtype="0" fill="hold" grpId="0" nodeType="withEffect">
                                  <p:stCondLst>
                                    <p:cond delay="100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animBg="1"/>
      <p:bldP spid="2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Box 42"/>
          <p:cNvSpPr txBox="1"/>
          <p:nvPr/>
        </p:nvSpPr>
        <p:spPr>
          <a:xfrm>
            <a:off x="1853542" y="223345"/>
            <a:ext cx="2079830"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应用前景</a:t>
            </a:r>
            <a:endParaRPr lang="zh-CN" altLang="en-US">
              <a:latin typeface="印品雅圆体" panose="02010601030101010101" pitchFamily="2" charset="-122"/>
              <a:ea typeface="印品雅圆体" panose="02010601030101010101" pitchFamily="2" charset="-122"/>
              <a:sym typeface="+mn-lt"/>
            </a:endParaRPr>
          </a:p>
        </p:txBody>
      </p:sp>
      <p:sp>
        <p:nvSpPr>
          <p:cNvPr id="40" name="文本框 3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4</a:t>
            </a:r>
            <a:endParaRPr lang="zh-CN" altLang="en-US" sz="4000" b="1">
              <a:solidFill>
                <a:srgbClr val="3F3A39"/>
              </a:solidFill>
            </a:endParaRPr>
          </a:p>
        </p:txBody>
      </p:sp>
      <p:sp>
        <p:nvSpPr>
          <p:cNvPr id="41" name="任意多边形 92"/>
          <p:cNvSpPr/>
          <p:nvPr/>
        </p:nvSpPr>
        <p:spPr>
          <a:xfrm>
            <a:off x="1185863" y="1819048"/>
            <a:ext cx="2254250" cy="958850"/>
          </a:xfrm>
          <a:custGeom>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3F3A39"/>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b="1">
                <a:solidFill>
                  <a:schemeClr val="bg2"/>
                </a:solidFill>
                <a:cs typeface="+mn-ea"/>
                <a:sym typeface="+mn-lt"/>
              </a:rPr>
              <a:t>企业品牌影响力提升</a:t>
            </a:r>
            <a:endParaRPr lang="zh-CN" altLang="en-US" sz="2200" b="1">
              <a:solidFill>
                <a:schemeClr val="bg2"/>
              </a:solidFill>
              <a:cs typeface="+mn-ea"/>
              <a:sym typeface="+mn-lt"/>
            </a:endParaRPr>
          </a:p>
        </p:txBody>
      </p:sp>
      <p:sp>
        <p:nvSpPr>
          <p:cNvPr id="44" name="任意多边形 93"/>
          <p:cNvSpPr/>
          <p:nvPr/>
        </p:nvSpPr>
        <p:spPr>
          <a:xfrm>
            <a:off x="3841750" y="1819048"/>
            <a:ext cx="2254250" cy="958850"/>
          </a:xfrm>
          <a:custGeom>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ED7D31"/>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b="1">
                <a:solidFill>
                  <a:schemeClr val="bg2"/>
                </a:solidFill>
                <a:cs typeface="+mn-ea"/>
                <a:sym typeface="+mn-lt"/>
              </a:rPr>
              <a:t>产品曝光度增加</a:t>
            </a:r>
            <a:endParaRPr lang="zh-CN" altLang="en-US" sz="2200" b="1">
              <a:solidFill>
                <a:schemeClr val="bg2"/>
              </a:solidFill>
              <a:cs typeface="+mn-ea"/>
              <a:sym typeface="+mn-lt"/>
            </a:endParaRPr>
          </a:p>
        </p:txBody>
      </p:sp>
      <p:sp>
        <p:nvSpPr>
          <p:cNvPr id="46" name="任意多边形 94"/>
          <p:cNvSpPr/>
          <p:nvPr/>
        </p:nvSpPr>
        <p:spPr>
          <a:xfrm>
            <a:off x="6499225" y="1819048"/>
            <a:ext cx="2252663" cy="958850"/>
          </a:xfrm>
          <a:custGeom>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3F3A39"/>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b="1">
                <a:solidFill>
                  <a:schemeClr val="bg2"/>
                </a:solidFill>
                <a:cs typeface="+mn-ea"/>
                <a:sym typeface="+mn-lt"/>
              </a:rPr>
              <a:t>活动间接收益</a:t>
            </a:r>
            <a:endParaRPr lang="zh-CN" altLang="en-US" sz="2200" b="1">
              <a:solidFill>
                <a:schemeClr val="bg2"/>
              </a:solidFill>
              <a:cs typeface="+mn-ea"/>
              <a:sym typeface="+mn-lt"/>
            </a:endParaRPr>
          </a:p>
        </p:txBody>
      </p:sp>
      <p:sp>
        <p:nvSpPr>
          <p:cNvPr id="47" name="任意多边形 95"/>
          <p:cNvSpPr/>
          <p:nvPr/>
        </p:nvSpPr>
        <p:spPr>
          <a:xfrm>
            <a:off x="9155112" y="1819048"/>
            <a:ext cx="2051727" cy="958850"/>
          </a:xfrm>
          <a:custGeom>
            <a:gdLst>
              <a:gd name="connsiteX0" fmla="*/ 0 w 1966860"/>
              <a:gd name="connsiteY0" fmla="*/ 159787 h 958704"/>
              <a:gd name="connsiteX1" fmla="*/ 159787 w 1966860"/>
              <a:gd name="connsiteY1" fmla="*/ 0 h 958704"/>
              <a:gd name="connsiteX2" fmla="*/ 1807073 w 1966860"/>
              <a:gd name="connsiteY2" fmla="*/ 0 h 958704"/>
              <a:gd name="connsiteX3" fmla="*/ 1966860 w 1966860"/>
              <a:gd name="connsiteY3" fmla="*/ 159787 h 958704"/>
              <a:gd name="connsiteX4" fmla="*/ 1966860 w 1966860"/>
              <a:gd name="connsiteY4" fmla="*/ 798917 h 958704"/>
              <a:gd name="connsiteX5" fmla="*/ 1807073 w 1966860"/>
              <a:gd name="connsiteY5" fmla="*/ 958704 h 958704"/>
              <a:gd name="connsiteX6" fmla="*/ 159787 w 1966860"/>
              <a:gd name="connsiteY6" fmla="*/ 958704 h 958704"/>
              <a:gd name="connsiteX7" fmla="*/ 0 w 1966860"/>
              <a:gd name="connsiteY7" fmla="*/ 798917 h 958704"/>
              <a:gd name="connsiteX8" fmla="*/ 0 w 1966860"/>
              <a:gd name="connsiteY8" fmla="*/ 159787 h 9587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860" h="958704">
                <a:moveTo>
                  <a:pt x="0" y="159787"/>
                </a:moveTo>
                <a:cubicBezTo>
                  <a:pt x="0" y="71539"/>
                  <a:pt x="71539" y="0"/>
                  <a:pt x="159787" y="0"/>
                </a:cubicBezTo>
                <a:lnTo>
                  <a:pt x="1807073" y="0"/>
                </a:lnTo>
                <a:cubicBezTo>
                  <a:pt x="1895321" y="0"/>
                  <a:pt x="1966860" y="71539"/>
                  <a:pt x="1966860" y="159787"/>
                </a:cubicBezTo>
                <a:lnTo>
                  <a:pt x="1966860" y="798917"/>
                </a:lnTo>
                <a:cubicBezTo>
                  <a:pt x="1966860" y="887165"/>
                  <a:pt x="1895321" y="958704"/>
                  <a:pt x="1807073" y="958704"/>
                </a:cubicBezTo>
                <a:lnTo>
                  <a:pt x="159787" y="958704"/>
                </a:lnTo>
                <a:cubicBezTo>
                  <a:pt x="71539" y="958704"/>
                  <a:pt x="0" y="887165"/>
                  <a:pt x="0" y="798917"/>
                </a:cubicBezTo>
                <a:lnTo>
                  <a:pt x="0" y="159787"/>
                </a:lnTo>
                <a:close/>
              </a:path>
            </a:pathLst>
          </a:custGeom>
          <a:solidFill>
            <a:srgbClr val="ED7D31"/>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b="1">
                <a:solidFill>
                  <a:schemeClr val="bg2"/>
                </a:solidFill>
                <a:cs typeface="+mn-ea"/>
                <a:sym typeface="+mn-lt"/>
              </a:rPr>
              <a:t>活动直接收益</a:t>
            </a:r>
            <a:endParaRPr lang="zh-CN" altLang="en-US" sz="2200" b="1">
              <a:solidFill>
                <a:schemeClr val="bg2"/>
              </a:solidFill>
              <a:cs typeface="+mn-ea"/>
              <a:sym typeface="+mn-lt"/>
            </a:endParaRPr>
          </a:p>
        </p:txBody>
      </p:sp>
      <p:cxnSp>
        <p:nvCxnSpPr>
          <p:cNvPr id="48" name="Straight Connector 12"/>
          <p:cNvCxnSpPr/>
          <p:nvPr/>
        </p:nvCxnSpPr>
        <p:spPr>
          <a:xfrm rot="5400000">
            <a:off x="1794669" y="3310504"/>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3"/>
          <p:cNvCxnSpPr/>
          <p:nvPr/>
        </p:nvCxnSpPr>
        <p:spPr>
          <a:xfrm rot="5400000">
            <a:off x="4430712" y="3311298"/>
            <a:ext cx="1014413" cy="1588"/>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14"/>
          <p:cNvCxnSpPr/>
          <p:nvPr/>
        </p:nvCxnSpPr>
        <p:spPr>
          <a:xfrm rot="5400000">
            <a:off x="7067550" y="3311298"/>
            <a:ext cx="1014413" cy="1587"/>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15"/>
          <p:cNvCxnSpPr/>
          <p:nvPr/>
        </p:nvCxnSpPr>
        <p:spPr>
          <a:xfrm rot="5400000">
            <a:off x="9703594" y="3310504"/>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2" name="文本框 51"/>
          <p:cNvSpPr txBox="1"/>
          <p:nvPr/>
        </p:nvSpPr>
        <p:spPr>
          <a:xfrm>
            <a:off x="8922583" y="4227581"/>
            <a:ext cx="2225675" cy="923330"/>
          </a:xfrm>
          <a:prstGeom prst="rect">
            <a:avLst/>
          </a:prstGeom>
          <a:noFill/>
        </p:spPr>
        <p:txBody>
          <a:bodyPr wrap="square" rtlCol="0">
            <a:spAutoFit/>
          </a:bodyPr>
          <a:lstStyle/>
          <a:p>
            <a:pPr algn="ctr"/>
            <a:r>
              <a:rPr lang="zh-CN" altLang="en-US">
                <a:solidFill>
                  <a:schemeClr val="bg2">
                    <a:lumMod val="25000"/>
                  </a:schemeClr>
                </a:solidFill>
                <a:cs typeface="+mn-ea"/>
                <a:sym typeface="+mn-lt"/>
              </a:rPr>
              <a:t>本资活动预计带来的广告收益、门票收入</a:t>
            </a:r>
            <a:r>
              <a:rPr lang="en-US" altLang="zh-CN">
                <a:solidFill>
                  <a:schemeClr val="bg2">
                    <a:lumMod val="25000"/>
                  </a:schemeClr>
                </a:solidFill>
                <a:cs typeface="+mn-ea"/>
                <a:sym typeface="+mn-lt"/>
              </a:rPr>
              <a:t>20</a:t>
            </a:r>
            <a:r>
              <a:rPr lang="zh-CN" altLang="en-US">
                <a:solidFill>
                  <a:schemeClr val="bg2">
                    <a:lumMod val="25000"/>
                  </a:schemeClr>
                </a:solidFill>
                <a:cs typeface="+mn-ea"/>
                <a:sym typeface="+mn-lt"/>
              </a:rPr>
              <a:t>万元。</a:t>
            </a:r>
            <a:endParaRPr lang="en-US" altLang="zh-CN">
              <a:solidFill>
                <a:schemeClr val="bg2">
                  <a:lumMod val="25000"/>
                </a:schemeClr>
              </a:solidFill>
              <a:cs typeface="+mn-ea"/>
              <a:sym typeface="+mn-lt"/>
            </a:endParaRPr>
          </a:p>
        </p:txBody>
      </p:sp>
      <p:sp>
        <p:nvSpPr>
          <p:cNvPr id="53" name="文本框 52"/>
          <p:cNvSpPr txBox="1"/>
          <p:nvPr/>
        </p:nvSpPr>
        <p:spPr>
          <a:xfrm>
            <a:off x="6266696" y="4267826"/>
            <a:ext cx="2225675" cy="1200329"/>
          </a:xfrm>
          <a:prstGeom prst="rect">
            <a:avLst/>
          </a:prstGeom>
          <a:noFill/>
        </p:spPr>
        <p:txBody>
          <a:bodyPr wrap="square" rtlCol="0">
            <a:spAutoFit/>
          </a:bodyPr>
          <a:lstStyle/>
          <a:p>
            <a:pPr algn="ctr"/>
            <a:r>
              <a:rPr lang="zh-CN" altLang="en-US">
                <a:solidFill>
                  <a:schemeClr val="bg2">
                    <a:lumMod val="25000"/>
                  </a:schemeClr>
                </a:solidFill>
                <a:cs typeface="+mn-ea"/>
                <a:sym typeface="+mn-lt"/>
              </a:rPr>
              <a:t>借助了合作伙伴和政府的影响力，为公司形象带来正面影响。</a:t>
            </a:r>
            <a:endParaRPr lang="en-US" altLang="zh-CN">
              <a:solidFill>
                <a:schemeClr val="bg2">
                  <a:lumMod val="25000"/>
                </a:schemeClr>
              </a:solidFill>
              <a:cs typeface="+mn-ea"/>
              <a:sym typeface="+mn-lt"/>
            </a:endParaRPr>
          </a:p>
        </p:txBody>
      </p:sp>
      <p:sp>
        <p:nvSpPr>
          <p:cNvPr id="54" name="文本框 53"/>
          <p:cNvSpPr txBox="1"/>
          <p:nvPr/>
        </p:nvSpPr>
        <p:spPr>
          <a:xfrm>
            <a:off x="3870325" y="4267513"/>
            <a:ext cx="2298246" cy="923330"/>
          </a:xfrm>
          <a:prstGeom prst="rect">
            <a:avLst/>
          </a:prstGeom>
          <a:noFill/>
        </p:spPr>
        <p:txBody>
          <a:bodyPr wrap="square" rtlCol="0">
            <a:spAutoFit/>
          </a:bodyPr>
          <a:lstStyle/>
          <a:p>
            <a:pPr algn="ctr"/>
            <a:r>
              <a:rPr lang="zh-CN" altLang="en-US">
                <a:solidFill>
                  <a:schemeClr val="bg2">
                    <a:lumMod val="25000"/>
                  </a:schemeClr>
                </a:solidFill>
                <a:cs typeface="+mn-ea"/>
                <a:sym typeface="+mn-lt"/>
              </a:rPr>
              <a:t>新产品的推出，产品曝光度的增加，将大力提升产品销量。</a:t>
            </a:r>
            <a:endParaRPr lang="en-US" altLang="zh-CN">
              <a:solidFill>
                <a:schemeClr val="bg2">
                  <a:lumMod val="25000"/>
                </a:schemeClr>
              </a:solidFill>
              <a:cs typeface="+mn-ea"/>
              <a:sym typeface="+mn-lt"/>
            </a:endParaRPr>
          </a:p>
        </p:txBody>
      </p:sp>
      <p:sp>
        <p:nvSpPr>
          <p:cNvPr id="55" name="文本框 54"/>
          <p:cNvSpPr txBox="1"/>
          <p:nvPr/>
        </p:nvSpPr>
        <p:spPr>
          <a:xfrm>
            <a:off x="1214438" y="4267513"/>
            <a:ext cx="2225675" cy="1477328"/>
          </a:xfrm>
          <a:prstGeom prst="rect">
            <a:avLst/>
          </a:prstGeom>
          <a:noFill/>
        </p:spPr>
        <p:txBody>
          <a:bodyPr wrap="square" rtlCol="0">
            <a:spAutoFit/>
          </a:bodyPr>
          <a:lstStyle/>
          <a:p>
            <a:pPr algn="ctr"/>
            <a:r>
              <a:rPr lang="zh-CN" altLang="en-US">
                <a:solidFill>
                  <a:schemeClr val="bg2">
                    <a:lumMod val="25000"/>
                  </a:schemeClr>
                </a:solidFill>
                <a:cs typeface="+mn-ea"/>
                <a:sym typeface="+mn-lt"/>
              </a:rPr>
              <a:t>通过举办这次活动，使得企业的品牌形象得到提升，为公司的发展带来巨大的机遇。</a:t>
            </a:r>
            <a:endParaRPr lang="en-US" altLang="zh-CN">
              <a:solidFill>
                <a:schemeClr val="bg2">
                  <a:lumMod val="25000"/>
                </a:schemeClr>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nodeType="afterGroup">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21" dur="1000" fill="hold"/>
                                        <p:tgtEl>
                                          <p:spTgt spid="4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1"/>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500"/>
                                        <p:tgtEl>
                                          <p:spTgt spid="4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25"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42" dur="1000" fill="hold"/>
                                        <p:tgtEl>
                                          <p:spTgt spid="4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4"/>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up)">
                                      <p:cBhvr>
                                        <p:cTn id="50" dur="500"/>
                                        <p:tgtEl>
                                          <p:spTgt spid="49"/>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3000"/>
                            </p:stCondLst>
                            <p:childTnLst>
                              <p:par>
                                <p:cTn id="57" presetID="25"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62" dur="1000" fill="hold"/>
                                        <p:tgtEl>
                                          <p:spTgt spid="4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6"/>
                                        </p:tgtEl>
                                      </p:cBhvr>
                                    </p:animEffect>
                                  </p:childTnLst>
                                </p:cTn>
                              </p:par>
                            </p:childTnLst>
                          </p:cTn>
                        </p:par>
                        <p:par>
                          <p:cTn id="67" fill="hold" nodeType="afterGroup">
                            <p:stCondLst>
                              <p:cond delay="4000"/>
                            </p:stCondLst>
                            <p:childTnLst>
                              <p:par>
                                <p:cTn id="68" presetID="22" presetClass="entr" presetSubtype="1"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1000" fill="hold"/>
                                        <p:tgtEl>
                                          <p:spTgt spid="53"/>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5000"/>
                            </p:stCondLst>
                            <p:childTnLst>
                              <p:par>
                                <p:cTn id="77" presetID="25"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82" dur="1000" fill="hold"/>
                                        <p:tgtEl>
                                          <p:spTgt spid="47"/>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7"/>
                                        </p:tgtEl>
                                      </p:cBhvr>
                                    </p:animEffect>
                                  </p:childTnLst>
                                </p:cTn>
                              </p:par>
                            </p:childTnLst>
                          </p:cTn>
                        </p:par>
                        <p:par>
                          <p:cTn id="87" fill="hold" nodeType="afterGroup">
                            <p:stCondLst>
                              <p:cond delay="6000"/>
                            </p:stCondLst>
                            <p:childTnLst>
                              <p:par>
                                <p:cTn id="88" presetID="22" presetClass="entr" presetSubtype="1"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up)">
                                      <p:cBhvr>
                                        <p:cTn id="90" dur="500"/>
                                        <p:tgtEl>
                                          <p:spTgt spid="51"/>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1000"/>
                                        <p:tgtEl>
                                          <p:spTgt spid="52"/>
                                        </p:tgtEl>
                                      </p:cBhvr>
                                    </p:animEffect>
                                    <p:anim calcmode="lin" valueType="num">
                                      <p:cBhvr>
                                        <p:cTn id="94" dur="1000" fill="hold"/>
                                        <p:tgtEl>
                                          <p:spTgt spid="52"/>
                                        </p:tgtEl>
                                        <p:attrNameLst>
                                          <p:attrName>ppt_x</p:attrName>
                                        </p:attrNameLst>
                                      </p:cBhvr>
                                      <p:tavLst>
                                        <p:tav tm="0">
                                          <p:val>
                                            <p:strVal val="#ppt_x"/>
                                          </p:val>
                                        </p:tav>
                                        <p:tav tm="100000">
                                          <p:val>
                                            <p:strVal val="#ppt_x"/>
                                          </p:val>
                                        </p:tav>
                                      </p:tavLst>
                                    </p:anim>
                                    <p:anim calcmode="lin" valueType="num">
                                      <p:cBhvr>
                                        <p:cTn id="9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p:bldP spid="41" grpId="0" animBg="1"/>
      <p:bldP spid="44" grpId="0" animBg="1"/>
      <p:bldP spid="46" grpId="0" animBg="1"/>
      <p:bldP spid="47" grpId="0" animBg="1"/>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8881163" y="4749890"/>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921282" y="838243"/>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9658153" y="833524"/>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987047" y="3612769"/>
            <a:ext cx="1341282" cy="2389935"/>
          </a:xfrm>
          <a:prstGeom prst="rect">
            <a:avLst/>
          </a:prstGeom>
        </p:spPr>
      </p:pic>
      <p:sp>
        <p:nvSpPr>
          <p:cNvPr id="2" name="矩形 1"/>
          <p:cNvSpPr/>
          <p:nvPr/>
        </p:nvSpPr>
        <p:spPr>
          <a:xfrm>
            <a:off x="2588624" y="2688933"/>
            <a:ext cx="7014751" cy="20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rcRect l="30012" t="23145" r="29725" b="23145"/>
          <a:stretch>
            <a:fillRect/>
          </a:stretch>
        </p:blipFill>
        <p:spPr>
          <a:xfrm>
            <a:off x="5042146" y="1092316"/>
            <a:ext cx="2100385" cy="1575902"/>
          </a:xfrm>
          <a:prstGeom prst="rect">
            <a:avLst/>
          </a:prstGeom>
        </p:spPr>
      </p:pic>
      <p:sp>
        <p:nvSpPr>
          <p:cNvPr id="4" name="文本框 3"/>
          <p:cNvSpPr txBox="1"/>
          <p:nvPr/>
        </p:nvSpPr>
        <p:spPr>
          <a:xfrm>
            <a:off x="5684213" y="1287618"/>
            <a:ext cx="816249" cy="707886"/>
          </a:xfrm>
          <a:prstGeom prst="rect">
            <a:avLst/>
          </a:prstGeom>
          <a:noFill/>
        </p:spPr>
        <p:txBody>
          <a:bodyPr wrap="none" rtlCol="0">
            <a:spAutoFit/>
          </a:bodyPr>
          <a:lstStyle/>
          <a:p>
            <a:r>
              <a:rPr lang="en-US" altLang="zh-CN" sz="4000" b="1">
                <a:solidFill>
                  <a:schemeClr val="bg1">
                    <a:lumMod val="95000"/>
                  </a:schemeClr>
                </a:solidFill>
                <a:latin typeface="微软雅黑" panose="020b0503020204020204" pitchFamily="34" charset="-122"/>
                <a:ea typeface="微软雅黑" panose="020b0503020204020204" pitchFamily="34" charset="-122"/>
              </a:rPr>
              <a:t>05</a:t>
            </a:r>
            <a:endParaRPr lang="zh-CN" altLang="en-US" sz="4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47"/>
          <p:cNvSpPr txBox="1"/>
          <p:nvPr/>
        </p:nvSpPr>
        <p:spPr>
          <a:xfrm>
            <a:off x="2371497" y="2668218"/>
            <a:ext cx="7494523" cy="1015663"/>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pPr algn="ctr"/>
            <a:r>
              <a:rPr lang="zh-CN" altLang="en-US" sz="6000" b="1">
                <a:solidFill>
                  <a:srgbClr val="ED7D31"/>
                </a:solidFill>
                <a:latin typeface="印品雅圆体" panose="02010601030101010101" pitchFamily="2" charset="-122"/>
                <a:ea typeface="印品雅圆体" panose="02010601030101010101" pitchFamily="2" charset="-122"/>
              </a:rPr>
              <a:t>相关建议与论文结论</a:t>
            </a:r>
            <a:endParaRPr lang="zh-CN" altLang="en-US" sz="6000" b="1">
              <a:solidFill>
                <a:srgbClr val="ED7D31"/>
              </a:solidFill>
              <a:latin typeface="印品雅圆体" panose="02010601030101010101" pitchFamily="2" charset="-122"/>
              <a:ea typeface="印品雅圆体" panose="02010601030101010101" pitchFamily="2" charset="-122"/>
            </a:endParaRPr>
          </a:p>
        </p:txBody>
      </p:sp>
      <p:sp>
        <p:nvSpPr>
          <p:cNvPr id="18" name="TextBox 28"/>
          <p:cNvSpPr txBox="1"/>
          <p:nvPr/>
        </p:nvSpPr>
        <p:spPr>
          <a:xfrm>
            <a:off x="4020291" y="3987263"/>
            <a:ext cx="1775864"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主要问题分析</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19" name="TextBox 44"/>
          <p:cNvSpPr txBox="1"/>
          <p:nvPr/>
        </p:nvSpPr>
        <p:spPr>
          <a:xfrm>
            <a:off x="6744835" y="4440606"/>
            <a:ext cx="1483952"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相关建议</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20" name="TextBox 46"/>
          <p:cNvSpPr txBox="1"/>
          <p:nvPr/>
        </p:nvSpPr>
        <p:spPr>
          <a:xfrm>
            <a:off x="6750421" y="3987263"/>
            <a:ext cx="1671406"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问题评估</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21" name="TextBox 32"/>
          <p:cNvSpPr txBox="1"/>
          <p:nvPr/>
        </p:nvSpPr>
        <p:spPr>
          <a:xfrm>
            <a:off x="4020290" y="4392113"/>
            <a:ext cx="1775863"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研究总结</a:t>
            </a:r>
            <a:endParaRPr lang="zh-CN" altLang="en-US" b="1">
              <a:solidFill>
                <a:srgbClr val="3F3A3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5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p:bldP spid="53"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extBox 42"/>
          <p:cNvSpPr txBox="1"/>
          <p:nvPr/>
        </p:nvSpPr>
        <p:spPr>
          <a:xfrm>
            <a:off x="1832146" y="170373"/>
            <a:ext cx="3093042"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主要问题分析</a:t>
            </a:r>
            <a:endParaRPr lang="zh-CN" altLang="en-US">
              <a:latin typeface="印品雅圆体" panose="02010601030101010101" pitchFamily="2" charset="-122"/>
              <a:ea typeface="印品雅圆体" panose="02010601030101010101" pitchFamily="2" charset="-122"/>
              <a:sym typeface="+mn-lt"/>
            </a:endParaRPr>
          </a:p>
        </p:txBody>
      </p:sp>
      <p:sp>
        <p:nvSpPr>
          <p:cNvPr id="20" name="文本框 1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5</a:t>
            </a:r>
            <a:endParaRPr lang="zh-CN" altLang="en-US" sz="4000" b="1">
              <a:solidFill>
                <a:srgbClr val="3F3A39"/>
              </a:solidFill>
            </a:endParaRPr>
          </a:p>
        </p:txBody>
      </p:sp>
      <p:cxnSp>
        <p:nvCxnSpPr>
          <p:cNvPr id="21" name="Straight Connector 48"/>
          <p:cNvCxnSpPr/>
          <p:nvPr/>
        </p:nvCxnSpPr>
        <p:spPr>
          <a:xfrm>
            <a:off x="5277120" y="3521752"/>
            <a:ext cx="1353643" cy="1870"/>
          </a:xfrm>
          <a:prstGeom prst="line">
            <a:avLst/>
          </a:prstGeom>
          <a:ln w="12700">
            <a:solidFill>
              <a:srgbClr val="3F3A39"/>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45"/>
          <p:cNvCxnSpPr/>
          <p:nvPr/>
        </p:nvCxnSpPr>
        <p:spPr>
          <a:xfrm>
            <a:off x="5277120" y="2260158"/>
            <a:ext cx="1353643" cy="1870"/>
          </a:xfrm>
          <a:prstGeom prst="line">
            <a:avLst/>
          </a:prstGeom>
          <a:ln w="12700">
            <a:solidFill>
              <a:srgbClr val="3F3A39"/>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50"/>
          <p:cNvCxnSpPr/>
          <p:nvPr/>
        </p:nvCxnSpPr>
        <p:spPr>
          <a:xfrm>
            <a:off x="5277120" y="4867453"/>
            <a:ext cx="1353643" cy="1870"/>
          </a:xfrm>
          <a:prstGeom prst="line">
            <a:avLst/>
          </a:prstGeom>
          <a:ln w="12700">
            <a:solidFill>
              <a:srgbClr val="3F3A3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907449" y="1549247"/>
            <a:ext cx="100928" cy="4206248"/>
            <a:chOff x="4529137" y="1142992"/>
            <a:chExt cx="85726" cy="3572693"/>
          </a:xfrm>
          <a:solidFill>
            <a:srgbClr val="3F3A39"/>
          </a:solidFill>
        </p:grpSpPr>
        <p:cxnSp>
          <p:nvCxnSpPr>
            <p:cNvPr id="25" name="Straight Connector 8"/>
            <p:cNvCxnSpPr/>
            <p:nvPr/>
          </p:nvCxnSpPr>
          <p:spPr>
            <a:xfrm rot="5400000">
              <a:off x="2785258" y="2928942"/>
              <a:ext cx="3572693" cy="793"/>
            </a:xfrm>
            <a:prstGeom prst="line">
              <a:avLst/>
            </a:prstGeom>
            <a:grpFill/>
            <a:ln w="12700">
              <a:solidFill>
                <a:srgbClr val="3F3A39"/>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val 51"/>
            <p:cNvSpPr/>
            <p:nvPr/>
          </p:nvSpPr>
          <p:spPr>
            <a:xfrm>
              <a:off x="4529137" y="2774961"/>
              <a:ext cx="85726" cy="85726"/>
            </a:xfrm>
            <a:prstGeom prst="ellipse">
              <a:avLst/>
            </a:prstGeom>
            <a:grpFill/>
            <a:ln>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27" name="Oval 52"/>
            <p:cNvSpPr/>
            <p:nvPr/>
          </p:nvSpPr>
          <p:spPr>
            <a:xfrm>
              <a:off x="4529137" y="1708160"/>
              <a:ext cx="85726" cy="85726"/>
            </a:xfrm>
            <a:prstGeom prst="ellipse">
              <a:avLst/>
            </a:prstGeom>
            <a:grpFill/>
            <a:ln>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28" name="Oval 53"/>
            <p:cNvSpPr/>
            <p:nvPr/>
          </p:nvSpPr>
          <p:spPr>
            <a:xfrm>
              <a:off x="4529137" y="3917960"/>
              <a:ext cx="85726" cy="85726"/>
            </a:xfrm>
            <a:prstGeom prst="ellipse">
              <a:avLst/>
            </a:prstGeom>
            <a:grpFill/>
            <a:ln>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29" name="Group 88"/>
          <p:cNvGrpSpPr/>
          <p:nvPr/>
        </p:nvGrpSpPr>
        <p:grpSpPr>
          <a:xfrm>
            <a:off x="995642" y="2900346"/>
            <a:ext cx="3111933" cy="1232151"/>
            <a:chOff x="357158" y="2336968"/>
            <a:chExt cx="2643206" cy="1046562"/>
          </a:xfrm>
        </p:grpSpPr>
        <p:sp>
          <p:nvSpPr>
            <p:cNvPr id="30" name="Rectangle 31"/>
            <p:cNvSpPr/>
            <p:nvPr/>
          </p:nvSpPr>
          <p:spPr>
            <a:xfrm>
              <a:off x="357158" y="2714626"/>
              <a:ext cx="2643206" cy="668904"/>
            </a:xfrm>
            <a:prstGeom prst="rect">
              <a:avLst/>
            </a:prstGeom>
          </p:spPr>
          <p:txBody>
            <a:bodyPr wrap="square">
              <a:spAutoFit/>
            </a:bodyPr>
            <a:lstStyle/>
            <a:p>
              <a:pPr algn="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a:t>
              </a:r>
              <a:endParaRPr lang="en-US" altLang="zh-CN" sz="1600">
                <a:solidFill>
                  <a:schemeClr val="tx1">
                    <a:lumMod val="95000"/>
                    <a:lumOff val="5000"/>
                  </a:schemeClr>
                </a:solidFill>
                <a:latin typeface="微软雅黑" panose="020b0503020204020204" pitchFamily="34" charset="-122"/>
              </a:endParaRPr>
            </a:p>
          </p:txBody>
        </p:sp>
        <p:sp>
          <p:nvSpPr>
            <p:cNvPr id="33" name="Rectangle 32"/>
            <p:cNvSpPr/>
            <p:nvPr/>
          </p:nvSpPr>
          <p:spPr>
            <a:xfrm>
              <a:off x="1965372" y="2336968"/>
              <a:ext cx="1028246" cy="424369"/>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35" name="组合 34"/>
          <p:cNvGrpSpPr/>
          <p:nvPr/>
        </p:nvGrpSpPr>
        <p:grpSpPr>
          <a:xfrm>
            <a:off x="4528106" y="3147264"/>
            <a:ext cx="749014" cy="748977"/>
            <a:chOff x="3357554" y="2500312"/>
            <a:chExt cx="636196" cy="636164"/>
          </a:xfrm>
        </p:grpSpPr>
        <p:sp>
          <p:nvSpPr>
            <p:cNvPr id="36" name="Rectangle 22"/>
            <p:cNvSpPr/>
            <p:nvPr/>
          </p:nvSpPr>
          <p:spPr>
            <a:xfrm>
              <a:off x="3357554" y="2500312"/>
              <a:ext cx="636196" cy="636164"/>
            </a:xfrm>
            <a:prstGeom prst="ellipse">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37" name="Freeform 23"/>
            <p:cNvSpPr>
              <a:spLocks noEditPoints="1"/>
            </p:cNvSpPr>
            <p:nvPr/>
          </p:nvSpPr>
          <p:spPr bwMode="auto">
            <a:xfrm>
              <a:off x="3477620" y="2660940"/>
              <a:ext cx="389082" cy="322810"/>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38" name="Group 89"/>
          <p:cNvGrpSpPr/>
          <p:nvPr/>
        </p:nvGrpSpPr>
        <p:grpSpPr>
          <a:xfrm>
            <a:off x="995642" y="1629787"/>
            <a:ext cx="3111933" cy="1241118"/>
            <a:chOff x="357158" y="1257783"/>
            <a:chExt cx="2643206" cy="1054178"/>
          </a:xfrm>
        </p:grpSpPr>
        <p:sp>
          <p:nvSpPr>
            <p:cNvPr id="39" name="Rectangle 29"/>
            <p:cNvSpPr/>
            <p:nvPr/>
          </p:nvSpPr>
          <p:spPr>
            <a:xfrm>
              <a:off x="357158" y="1643056"/>
              <a:ext cx="2643206" cy="668905"/>
            </a:xfrm>
            <a:prstGeom prst="rect">
              <a:avLst/>
            </a:prstGeom>
          </p:spPr>
          <p:txBody>
            <a:bodyPr wrap="square">
              <a:spAutoFit/>
            </a:bodyPr>
            <a:lstStyle/>
            <a:p>
              <a:pPr algn="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a:t>
              </a:r>
              <a:endParaRPr lang="en-US" altLang="zh-CN" sz="1600">
                <a:solidFill>
                  <a:schemeClr val="tx1">
                    <a:lumMod val="95000"/>
                    <a:lumOff val="5000"/>
                  </a:schemeClr>
                </a:solidFill>
                <a:latin typeface="微软雅黑" panose="020b0503020204020204" pitchFamily="34" charset="-122"/>
              </a:endParaRPr>
            </a:p>
          </p:txBody>
        </p:sp>
        <p:sp>
          <p:nvSpPr>
            <p:cNvPr id="40" name="Rectangle 30"/>
            <p:cNvSpPr/>
            <p:nvPr/>
          </p:nvSpPr>
          <p:spPr>
            <a:xfrm>
              <a:off x="1968199" y="1257783"/>
              <a:ext cx="853968" cy="392128"/>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41" name="组合 40"/>
          <p:cNvGrpSpPr/>
          <p:nvPr/>
        </p:nvGrpSpPr>
        <p:grpSpPr>
          <a:xfrm>
            <a:off x="4528106" y="1885670"/>
            <a:ext cx="749014" cy="748977"/>
            <a:chOff x="3357554" y="1428742"/>
            <a:chExt cx="636196" cy="636164"/>
          </a:xfrm>
        </p:grpSpPr>
        <p:sp>
          <p:nvSpPr>
            <p:cNvPr id="42" name="Rectangle 13"/>
            <p:cNvSpPr/>
            <p:nvPr/>
          </p:nvSpPr>
          <p:spPr>
            <a:xfrm>
              <a:off x="3357554" y="1428742"/>
              <a:ext cx="636196" cy="636164"/>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43" name="Freeform 100"/>
            <p:cNvSpPr/>
            <p:nvPr/>
          </p:nvSpPr>
          <p:spPr bwMode="auto">
            <a:xfrm>
              <a:off x="3500430" y="1571618"/>
              <a:ext cx="303570" cy="342050"/>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44" name="Group 92"/>
          <p:cNvGrpSpPr/>
          <p:nvPr/>
        </p:nvGrpSpPr>
        <p:grpSpPr>
          <a:xfrm>
            <a:off x="7808251" y="4229616"/>
            <a:ext cx="3111933" cy="1617912"/>
            <a:chOff x="6143636" y="3466022"/>
            <a:chExt cx="2643206" cy="1374219"/>
          </a:xfrm>
        </p:grpSpPr>
        <p:sp>
          <p:nvSpPr>
            <p:cNvPr id="45" name="Rectangle 39"/>
            <p:cNvSpPr/>
            <p:nvPr/>
          </p:nvSpPr>
          <p:spPr>
            <a:xfrm>
              <a:off x="6143636" y="3857634"/>
              <a:ext cx="2643206" cy="982607"/>
            </a:xfrm>
            <a:prstGeom prst="rect">
              <a:avLst/>
            </a:prstGeom>
          </p:spPr>
          <p:txBody>
            <a:bodyPr wrap="square">
              <a:spAutoFit/>
            </a:bodyPr>
            <a:lstStyle/>
            <a:p>
              <a:pP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您的内容打在这里，或者通过复制您的文本后，在此框中选择粘贴，并选择只保留文字</a:t>
              </a:r>
              <a:endParaRPr lang="en-US" altLang="zh-CN" sz="1600">
                <a:solidFill>
                  <a:schemeClr val="tx1">
                    <a:lumMod val="95000"/>
                    <a:lumOff val="5000"/>
                  </a:schemeClr>
                </a:solidFill>
                <a:latin typeface="微软雅黑" panose="020b0503020204020204" pitchFamily="34" charset="-122"/>
              </a:endParaRPr>
            </a:p>
          </p:txBody>
        </p:sp>
        <p:sp>
          <p:nvSpPr>
            <p:cNvPr id="46" name="Rectangle 40"/>
            <p:cNvSpPr/>
            <p:nvPr/>
          </p:nvSpPr>
          <p:spPr>
            <a:xfrm>
              <a:off x="6149590" y="3466022"/>
              <a:ext cx="1028246" cy="424369"/>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47" name="组合 46"/>
          <p:cNvGrpSpPr/>
          <p:nvPr/>
        </p:nvGrpSpPr>
        <p:grpSpPr>
          <a:xfrm>
            <a:off x="6630763" y="4492965"/>
            <a:ext cx="749014" cy="748977"/>
            <a:chOff x="5143504" y="3643320"/>
            <a:chExt cx="636196" cy="636164"/>
          </a:xfrm>
        </p:grpSpPr>
        <p:sp>
          <p:nvSpPr>
            <p:cNvPr id="48" name="Rectangle 27"/>
            <p:cNvSpPr/>
            <p:nvPr/>
          </p:nvSpPr>
          <p:spPr>
            <a:xfrm>
              <a:off x="5143504" y="3643320"/>
              <a:ext cx="636196" cy="636164"/>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49" name="Freeform 107"/>
            <p:cNvSpPr>
              <a:spLocks noEditPoints="1"/>
            </p:cNvSpPr>
            <p:nvPr/>
          </p:nvSpPr>
          <p:spPr bwMode="auto">
            <a:xfrm>
              <a:off x="5286380" y="3786196"/>
              <a:ext cx="365566" cy="314258"/>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50" name="Group 87"/>
          <p:cNvGrpSpPr/>
          <p:nvPr/>
        </p:nvGrpSpPr>
        <p:grpSpPr>
          <a:xfrm>
            <a:off x="995642" y="4229616"/>
            <a:ext cx="3111933" cy="1617468"/>
            <a:chOff x="357158" y="3466019"/>
            <a:chExt cx="2643206" cy="1373841"/>
          </a:xfrm>
        </p:grpSpPr>
        <p:sp>
          <p:nvSpPr>
            <p:cNvPr id="51" name="Rectangle 33"/>
            <p:cNvSpPr/>
            <p:nvPr/>
          </p:nvSpPr>
          <p:spPr>
            <a:xfrm>
              <a:off x="357158" y="3857634"/>
              <a:ext cx="2643206" cy="982226"/>
            </a:xfrm>
            <a:prstGeom prst="rect">
              <a:avLst/>
            </a:prstGeom>
          </p:spPr>
          <p:txBody>
            <a:bodyPr wrap="square">
              <a:spAutoFit/>
            </a:bodyPr>
            <a:lstStyle/>
            <a:p>
              <a:pPr algn="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您的内容打在这里，或者通过复制您的文本后，在此框中选择粘贴，并选择只保留文字</a:t>
              </a:r>
              <a:endParaRPr lang="en-US" altLang="zh-CN" sz="160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52" name="Rectangle 34"/>
            <p:cNvSpPr/>
            <p:nvPr/>
          </p:nvSpPr>
          <p:spPr>
            <a:xfrm>
              <a:off x="1933955" y="3466019"/>
              <a:ext cx="1028246" cy="424369"/>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53" name="组合 52"/>
          <p:cNvGrpSpPr/>
          <p:nvPr/>
        </p:nvGrpSpPr>
        <p:grpSpPr>
          <a:xfrm>
            <a:off x="4528106" y="4492965"/>
            <a:ext cx="749014" cy="748977"/>
            <a:chOff x="3357554" y="3643320"/>
            <a:chExt cx="636196" cy="636164"/>
          </a:xfrm>
        </p:grpSpPr>
        <p:sp>
          <p:nvSpPr>
            <p:cNvPr id="54" name="Rectangle 26"/>
            <p:cNvSpPr/>
            <p:nvPr/>
          </p:nvSpPr>
          <p:spPr>
            <a:xfrm>
              <a:off x="3357554" y="3643320"/>
              <a:ext cx="636196" cy="636164"/>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nvGrpSpPr>
            <p:cNvPr id="55" name="Group 67"/>
            <p:cNvGrpSpPr/>
            <p:nvPr/>
          </p:nvGrpSpPr>
          <p:grpSpPr>
            <a:xfrm>
              <a:off x="3428992" y="3857634"/>
              <a:ext cx="503238" cy="177800"/>
              <a:chOff x="1441430" y="4357700"/>
              <a:chExt cx="503238" cy="177800"/>
            </a:xfrm>
            <a:solidFill>
              <a:schemeClr val="bg1"/>
            </a:solidFill>
          </p:grpSpPr>
          <p:sp>
            <p:nvSpPr>
              <p:cNvPr id="56" name="Freeform 19"/>
              <p:cNvSpPr/>
              <p:nvPr/>
            </p:nvSpPr>
            <p:spPr bwMode="auto">
              <a:xfrm>
                <a:off x="1441430" y="4357700"/>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1">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57" name="Freeform 20"/>
              <p:cNvSpPr/>
              <p:nvPr/>
            </p:nvSpPr>
            <p:spPr bwMode="auto">
              <a:xfrm>
                <a:off x="1714480" y="4357700"/>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1">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58" name="Freeform 21"/>
              <p:cNvSpPr/>
              <p:nvPr/>
            </p:nvSpPr>
            <p:spPr bwMode="auto">
              <a:xfrm>
                <a:off x="1601767" y="4427550"/>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grpSp>
        <p:nvGrpSpPr>
          <p:cNvPr id="74" name="Group 90"/>
          <p:cNvGrpSpPr/>
          <p:nvPr/>
        </p:nvGrpSpPr>
        <p:grpSpPr>
          <a:xfrm>
            <a:off x="7807318" y="1571082"/>
            <a:ext cx="3112865" cy="1299822"/>
            <a:chOff x="6142844" y="1207921"/>
            <a:chExt cx="2643998" cy="1104040"/>
          </a:xfrm>
        </p:grpSpPr>
        <p:sp>
          <p:nvSpPr>
            <p:cNvPr id="75" name="Rectangle 35"/>
            <p:cNvSpPr/>
            <p:nvPr/>
          </p:nvSpPr>
          <p:spPr>
            <a:xfrm>
              <a:off x="6143636" y="1643056"/>
              <a:ext cx="2643206" cy="668905"/>
            </a:xfrm>
            <a:prstGeom prst="rect">
              <a:avLst/>
            </a:prstGeom>
          </p:spPr>
          <p:txBody>
            <a:bodyPr wrap="square">
              <a:spAutoFit/>
            </a:bodyPr>
            <a:lstStyle/>
            <a:p>
              <a:pP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a:t>
              </a:r>
              <a:endParaRPr lang="en-US" sz="1600">
                <a:solidFill>
                  <a:schemeClr val="tx1">
                    <a:lumMod val="95000"/>
                    <a:lumOff val="5000"/>
                  </a:schemeClr>
                </a:solidFill>
                <a:latin typeface="微软雅黑" panose="020b0503020204020204" pitchFamily="34" charset="-122"/>
              </a:endParaRPr>
            </a:p>
          </p:txBody>
        </p:sp>
        <p:sp>
          <p:nvSpPr>
            <p:cNvPr id="76" name="Rectangle 36"/>
            <p:cNvSpPr/>
            <p:nvPr/>
          </p:nvSpPr>
          <p:spPr>
            <a:xfrm>
              <a:off x="6142844" y="1207921"/>
              <a:ext cx="1028246" cy="424369"/>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77" name="组合 76"/>
          <p:cNvGrpSpPr/>
          <p:nvPr/>
        </p:nvGrpSpPr>
        <p:grpSpPr>
          <a:xfrm>
            <a:off x="6630763" y="1885670"/>
            <a:ext cx="749014" cy="748977"/>
            <a:chOff x="5143504" y="1428742"/>
            <a:chExt cx="636196" cy="636164"/>
          </a:xfrm>
        </p:grpSpPr>
        <p:sp>
          <p:nvSpPr>
            <p:cNvPr id="78" name="Rectangle 16"/>
            <p:cNvSpPr/>
            <p:nvPr/>
          </p:nvSpPr>
          <p:spPr>
            <a:xfrm>
              <a:off x="5143504" y="1428742"/>
              <a:ext cx="636196" cy="636164"/>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nvGrpSpPr>
            <p:cNvPr id="79" name="Group 68"/>
            <p:cNvGrpSpPr/>
            <p:nvPr/>
          </p:nvGrpSpPr>
          <p:grpSpPr>
            <a:xfrm>
              <a:off x="5301319" y="1581456"/>
              <a:ext cx="337042" cy="337616"/>
              <a:chOff x="6998061" y="3496249"/>
              <a:chExt cx="366051" cy="366676"/>
            </a:xfrm>
            <a:solidFill>
              <a:schemeClr val="bg1"/>
            </a:solidFill>
          </p:grpSpPr>
          <p:sp>
            <p:nvSpPr>
              <p:cNvPr id="80" name="AutoShape 7"/>
              <p:cNvSpPr/>
              <p:nvPr/>
            </p:nvSpPr>
            <p:spPr bwMode="auto">
              <a:xfrm>
                <a:off x="6998061" y="3496249"/>
                <a:ext cx="366051" cy="366676"/>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1" name="AutoShape 8"/>
              <p:cNvSpPr/>
              <p:nvPr/>
            </p:nvSpPr>
            <p:spPr bwMode="auto">
              <a:xfrm>
                <a:off x="7158247" y="3656437"/>
                <a:ext cx="45678" cy="45678"/>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2" name="AutoShape 9"/>
              <p:cNvSpPr/>
              <p:nvPr/>
            </p:nvSpPr>
            <p:spPr bwMode="auto">
              <a:xfrm>
                <a:off x="7111943" y="3610758"/>
                <a:ext cx="137660" cy="137660"/>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3" name="AutoShape 10"/>
              <p:cNvSpPr/>
              <p:nvPr/>
            </p:nvSpPr>
            <p:spPr bwMode="auto">
              <a:xfrm>
                <a:off x="7203927" y="3702114"/>
                <a:ext cx="56941" cy="58818"/>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4" name="AutoShape 11"/>
              <p:cNvSpPr/>
              <p:nvPr/>
            </p:nvSpPr>
            <p:spPr bwMode="auto">
              <a:xfrm>
                <a:off x="7226451" y="3725267"/>
                <a:ext cx="81970" cy="83847"/>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5" name="AutoShape 12"/>
              <p:cNvSpPr/>
              <p:nvPr/>
            </p:nvSpPr>
            <p:spPr bwMode="auto">
              <a:xfrm>
                <a:off x="7215188" y="3714003"/>
                <a:ext cx="69456" cy="70707"/>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6" name="AutoShape 13"/>
              <p:cNvSpPr/>
              <p:nvPr/>
            </p:nvSpPr>
            <p:spPr bwMode="auto">
              <a:xfrm>
                <a:off x="7100682" y="3599495"/>
                <a:ext cx="57567" cy="58192"/>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7" name="AutoShape 14"/>
              <p:cNvSpPr/>
              <p:nvPr/>
            </p:nvSpPr>
            <p:spPr bwMode="auto">
              <a:xfrm>
                <a:off x="7055002" y="3553816"/>
                <a:ext cx="81970" cy="83222"/>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8" name="AutoShape 15"/>
              <p:cNvSpPr/>
              <p:nvPr/>
            </p:nvSpPr>
            <p:spPr bwMode="auto">
              <a:xfrm>
                <a:off x="7078154" y="3576343"/>
                <a:ext cx="69456" cy="71333"/>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grpSp>
      </p:grpSp>
      <p:grpSp>
        <p:nvGrpSpPr>
          <p:cNvPr id="89" name="Group 91"/>
          <p:cNvGrpSpPr/>
          <p:nvPr/>
        </p:nvGrpSpPr>
        <p:grpSpPr>
          <a:xfrm>
            <a:off x="7807318" y="2900349"/>
            <a:ext cx="3112865" cy="1232149"/>
            <a:chOff x="6142844" y="2336970"/>
            <a:chExt cx="2643998" cy="1046560"/>
          </a:xfrm>
        </p:grpSpPr>
        <p:sp>
          <p:nvSpPr>
            <p:cNvPr id="90" name="Rectangle 37"/>
            <p:cNvSpPr/>
            <p:nvPr/>
          </p:nvSpPr>
          <p:spPr>
            <a:xfrm>
              <a:off x="6143636" y="2714626"/>
              <a:ext cx="2643206" cy="668904"/>
            </a:xfrm>
            <a:prstGeom prst="rect">
              <a:avLst/>
            </a:prstGeom>
          </p:spPr>
          <p:txBody>
            <a:bodyPr wrap="square">
              <a:spAutoFit/>
            </a:bodyPr>
            <a:lstStyle/>
            <a:p>
              <a:pPr>
                <a:lnSpc>
                  <a:spcPct val="150000"/>
                </a:lnSpc>
              </a:pPr>
              <a:r>
                <a:rPr lang="zh-CN" altLang="en-US" sz="1600">
                  <a:solidFill>
                    <a:schemeClr val="tx1">
                      <a:lumMod val="95000"/>
                      <a:lumOff val="5000"/>
                    </a:schemeClr>
                  </a:solidFill>
                  <a:latin typeface="微软雅黑" panose="020b0503020204020204" pitchFamily="34" charset="-122"/>
                </a:rPr>
                <a:t>您的内容打在这里，或者通过复制您的文本后，在此框中选择粘</a:t>
              </a:r>
              <a:endParaRPr lang="en-US" altLang="zh-CN" sz="1600">
                <a:solidFill>
                  <a:schemeClr val="tx1">
                    <a:lumMod val="95000"/>
                    <a:lumOff val="5000"/>
                  </a:schemeClr>
                </a:solidFill>
                <a:latin typeface="微软雅黑" panose="020b0503020204020204" pitchFamily="34" charset="-122"/>
              </a:endParaRPr>
            </a:p>
          </p:txBody>
        </p:sp>
        <p:sp>
          <p:nvSpPr>
            <p:cNvPr id="91" name="Rectangle 38"/>
            <p:cNvSpPr/>
            <p:nvPr/>
          </p:nvSpPr>
          <p:spPr>
            <a:xfrm>
              <a:off x="6142844" y="2336970"/>
              <a:ext cx="1028246" cy="424369"/>
            </a:xfrm>
            <a:prstGeom prst="rect">
              <a:avLst/>
            </a:prstGeom>
          </p:spPr>
          <p:txBody>
            <a:bodyPr wrap="none">
              <a:spAutoFit/>
            </a:bodyPr>
            <a:lstStyle/>
            <a:p>
              <a:pPr>
                <a:lnSpc>
                  <a:spcPct val="150000"/>
                </a:lnSpc>
              </a:pPr>
              <a:r>
                <a:rPr lang="zh-CN" altLang="en-US" sz="2000" b="1">
                  <a:solidFill>
                    <a:srgbClr val="ED7D31"/>
                  </a:solidFill>
                </a:rPr>
                <a:t>添加标题</a:t>
              </a:r>
              <a:endParaRPr lang="en-US" altLang="zh-CN" sz="2000" b="1">
                <a:solidFill>
                  <a:srgbClr val="ED7D31"/>
                </a:solidFill>
              </a:endParaRPr>
            </a:p>
          </p:txBody>
        </p:sp>
      </p:grpSp>
      <p:grpSp>
        <p:nvGrpSpPr>
          <p:cNvPr id="92" name="组合 91"/>
          <p:cNvGrpSpPr/>
          <p:nvPr/>
        </p:nvGrpSpPr>
        <p:grpSpPr>
          <a:xfrm>
            <a:off x="6630763" y="3147264"/>
            <a:ext cx="749014" cy="748977"/>
            <a:chOff x="5143504" y="2500312"/>
            <a:chExt cx="636196" cy="636164"/>
          </a:xfrm>
        </p:grpSpPr>
        <p:sp>
          <p:nvSpPr>
            <p:cNvPr id="93" name="Rectangle 23"/>
            <p:cNvSpPr/>
            <p:nvPr/>
          </p:nvSpPr>
          <p:spPr>
            <a:xfrm>
              <a:off x="5143504" y="2500312"/>
              <a:ext cx="636196" cy="636164"/>
            </a:xfrm>
            <a:prstGeom prst="ellipse">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nvGrpSpPr>
            <p:cNvPr id="94" name="Group 78"/>
            <p:cNvGrpSpPr/>
            <p:nvPr/>
          </p:nvGrpSpPr>
          <p:grpSpPr>
            <a:xfrm>
              <a:off x="5333133" y="2643188"/>
              <a:ext cx="272454" cy="363686"/>
              <a:chOff x="1868971" y="2767277"/>
              <a:chExt cx="274694" cy="366676"/>
            </a:xfrm>
            <a:solidFill>
              <a:schemeClr val="bg1"/>
            </a:solidFill>
          </p:grpSpPr>
          <p:sp>
            <p:nvSpPr>
              <p:cNvPr id="95" name="AutoShape 115"/>
              <p:cNvSpPr/>
              <p:nvPr/>
            </p:nvSpPr>
            <p:spPr bwMode="auto">
              <a:xfrm>
                <a:off x="1868971" y="2767277"/>
                <a:ext cx="274694"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96" name="AutoShape 116"/>
              <p:cNvSpPr/>
              <p:nvPr/>
            </p:nvSpPr>
            <p:spPr bwMode="auto">
              <a:xfrm>
                <a:off x="1983479" y="2985030"/>
                <a:ext cx="45678" cy="688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600">
                  <a:solidFill>
                    <a:schemeClr val="tx1">
                      <a:lumMod val="85000"/>
                      <a:lumOff val="15000"/>
                    </a:schemeClr>
                  </a:solidFill>
                  <a:effectLst>
                    <a:outerShdw blurRad="38100" dist="38100" dir="2700000" algn="tl">
                      <a:srgbClr val="000000"/>
                    </a:outerShdw>
                  </a:effectLst>
                  <a:latin typeface="Lao UI" panose="020b0502040204020203" pitchFamily="34" charset="0"/>
                  <a:cs typeface="Lao UI" panose="020b0502040204020203" pitchFamily="34" charset="0"/>
                </a:endParaRPr>
              </a:p>
            </p:txBody>
          </p:sp>
        </p:grpSp>
      </p:gr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nodeType="afterGroup">
                            <p:stCondLst>
                              <p:cond delay="500"/>
                            </p:stCondLst>
                            <p:childTnLst>
                              <p:par>
                                <p:cTn id="16" presetID="2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nodeType="afterGroup">
                            <p:stCondLst>
                              <p:cond delay="1000"/>
                            </p:stCondLst>
                            <p:childTnLst>
                              <p:par>
                                <p:cTn id="20" presetID="16" presetClass="entr" presetSubtype="37"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par>
                                <p:cTn id="23" presetID="16" presetClass="entr" presetSubtype="37"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outVertical)">
                                      <p:cBhvr>
                                        <p:cTn id="25" dur="500"/>
                                        <p:tgtEl>
                                          <p:spTgt spid="21"/>
                                        </p:tgtEl>
                                      </p:cBhvr>
                                    </p:animEffect>
                                  </p:childTnLst>
                                </p:cTn>
                              </p:par>
                              <p:par>
                                <p:cTn id="26" presetID="16" presetClass="entr" presetSubtype="37"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outVertical)">
                                      <p:cBhvr>
                                        <p:cTn id="28" dur="500"/>
                                        <p:tgtEl>
                                          <p:spTgt spid="23"/>
                                        </p:tgtEl>
                                      </p:cBhvr>
                                    </p:animEffect>
                                  </p:childTnLst>
                                </p:cTn>
                              </p:par>
                            </p:childTnLst>
                          </p:cTn>
                        </p:par>
                        <p:par>
                          <p:cTn id="29" fill="hold" nodeType="afterGroup">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 calcmode="lin" valueType="num">
                                      <p:cBhvr>
                                        <p:cTn id="34" dur="500" fill="hold"/>
                                        <p:tgtEl>
                                          <p:spTgt spid="41"/>
                                        </p:tgtEl>
                                        <p:attrNameLst>
                                          <p:attrName>style.rotation</p:attrName>
                                        </p:attrNameLst>
                                      </p:cBhvr>
                                      <p:tavLst>
                                        <p:tav tm="0">
                                          <p:val>
                                            <p:fltVal val="360"/>
                                          </p:val>
                                        </p:tav>
                                        <p:tav tm="100000">
                                          <p:val>
                                            <p:fltVal val="0"/>
                                          </p:val>
                                        </p:tav>
                                      </p:tavLst>
                                    </p:anim>
                                    <p:animEffect transition="in" filter="fade">
                                      <p:cBhvr>
                                        <p:cTn id="35" dur="500"/>
                                        <p:tgtEl>
                                          <p:spTgt spid="41"/>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 calcmode="lin" valueType="num">
                                      <p:cBhvr>
                                        <p:cTn id="40" dur="500" fill="hold"/>
                                        <p:tgtEl>
                                          <p:spTgt spid="77"/>
                                        </p:tgtEl>
                                        <p:attrNameLst>
                                          <p:attrName>style.rotation</p:attrName>
                                        </p:attrNameLst>
                                      </p:cBhvr>
                                      <p:tavLst>
                                        <p:tav tm="0">
                                          <p:val>
                                            <p:fltVal val="360"/>
                                          </p:val>
                                        </p:tav>
                                        <p:tav tm="100000">
                                          <p:val>
                                            <p:fltVal val="0"/>
                                          </p:val>
                                        </p:tav>
                                      </p:tavLst>
                                    </p:anim>
                                    <p:animEffect transition="in" filter="fade">
                                      <p:cBhvr>
                                        <p:cTn id="41" dur="500"/>
                                        <p:tgtEl>
                                          <p:spTgt spid="77"/>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92"/>
                                        </p:tgtEl>
                                        <p:attrNameLst>
                                          <p:attrName>style.visibility</p:attrName>
                                        </p:attrNameLst>
                                      </p:cBhvr>
                                      <p:to>
                                        <p:strVal val="visible"/>
                                      </p:to>
                                    </p:set>
                                    <p:anim calcmode="lin" valueType="num">
                                      <p:cBhvr>
                                        <p:cTn id="44" dur="500" fill="hold"/>
                                        <p:tgtEl>
                                          <p:spTgt spid="92"/>
                                        </p:tgtEl>
                                        <p:attrNameLst>
                                          <p:attrName>ppt_w</p:attrName>
                                        </p:attrNameLst>
                                      </p:cBhvr>
                                      <p:tavLst>
                                        <p:tav tm="0">
                                          <p:val>
                                            <p:fltVal val="0"/>
                                          </p:val>
                                        </p:tav>
                                        <p:tav tm="100000">
                                          <p:val>
                                            <p:strVal val="#ppt_w"/>
                                          </p:val>
                                        </p:tav>
                                      </p:tavLst>
                                    </p:anim>
                                    <p:anim calcmode="lin" valueType="num">
                                      <p:cBhvr>
                                        <p:cTn id="45" dur="500" fill="hold"/>
                                        <p:tgtEl>
                                          <p:spTgt spid="92"/>
                                        </p:tgtEl>
                                        <p:attrNameLst>
                                          <p:attrName>ppt_h</p:attrName>
                                        </p:attrNameLst>
                                      </p:cBhvr>
                                      <p:tavLst>
                                        <p:tav tm="0">
                                          <p:val>
                                            <p:fltVal val="0"/>
                                          </p:val>
                                        </p:tav>
                                        <p:tav tm="100000">
                                          <p:val>
                                            <p:strVal val="#ppt_h"/>
                                          </p:val>
                                        </p:tav>
                                      </p:tavLst>
                                    </p:anim>
                                    <p:anim calcmode="lin" valueType="num">
                                      <p:cBhvr>
                                        <p:cTn id="46" dur="500" fill="hold"/>
                                        <p:tgtEl>
                                          <p:spTgt spid="92"/>
                                        </p:tgtEl>
                                        <p:attrNameLst>
                                          <p:attrName>style.rotation</p:attrName>
                                        </p:attrNameLst>
                                      </p:cBhvr>
                                      <p:tavLst>
                                        <p:tav tm="0">
                                          <p:val>
                                            <p:fltVal val="360"/>
                                          </p:val>
                                        </p:tav>
                                        <p:tav tm="100000">
                                          <p:val>
                                            <p:fltVal val="0"/>
                                          </p:val>
                                        </p:tav>
                                      </p:tavLst>
                                    </p:anim>
                                    <p:animEffect transition="in" filter="fade">
                                      <p:cBhvr>
                                        <p:cTn id="47" dur="500"/>
                                        <p:tgtEl>
                                          <p:spTgt spid="92"/>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style.rotation</p:attrName>
                                        </p:attrNameLst>
                                      </p:cBhvr>
                                      <p:tavLst>
                                        <p:tav tm="0">
                                          <p:val>
                                            <p:fltVal val="360"/>
                                          </p:val>
                                        </p:tav>
                                        <p:tav tm="100000">
                                          <p:val>
                                            <p:fltVal val="0"/>
                                          </p:val>
                                        </p:tav>
                                      </p:tavLst>
                                    </p:anim>
                                    <p:animEffect transition="in" filter="fade">
                                      <p:cBhvr>
                                        <p:cTn id="53" dur="500"/>
                                        <p:tgtEl>
                                          <p:spTgt spid="35"/>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 calcmode="lin" valueType="num">
                                      <p:cBhvr>
                                        <p:cTn id="64" dur="500" fill="hold"/>
                                        <p:tgtEl>
                                          <p:spTgt spid="47"/>
                                        </p:tgtEl>
                                        <p:attrNameLst>
                                          <p:attrName>style.rotation</p:attrName>
                                        </p:attrNameLst>
                                      </p:cBhvr>
                                      <p:tavLst>
                                        <p:tav tm="0">
                                          <p:val>
                                            <p:fltVal val="360"/>
                                          </p:val>
                                        </p:tav>
                                        <p:tav tm="100000">
                                          <p:val>
                                            <p:fltVal val="0"/>
                                          </p:val>
                                        </p:tav>
                                      </p:tavLst>
                                    </p:anim>
                                    <p:animEffect transition="in" filter="fade">
                                      <p:cBhvr>
                                        <p:cTn id="65" dur="500"/>
                                        <p:tgtEl>
                                          <p:spTgt spid="47"/>
                                        </p:tgtEl>
                                      </p:cBhvr>
                                    </p:animEffect>
                                  </p:childTnLst>
                                </p:cTn>
                              </p:par>
                            </p:childTnLst>
                          </p:cTn>
                        </p:par>
                        <p:par>
                          <p:cTn id="66" fill="hold" nodeType="afterGroup">
                            <p:stCondLst>
                              <p:cond delay="2000"/>
                            </p:stCondLst>
                            <p:childTnLst>
                              <p:par>
                                <p:cTn id="67" presetID="22" presetClass="entr" presetSubtype="8" fill="hold"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left)">
                                      <p:cBhvr>
                                        <p:cTn id="69" dur="500"/>
                                        <p:tgtEl>
                                          <p:spTgt spid="74"/>
                                        </p:tgtEl>
                                      </p:cBhvr>
                                    </p:animEffect>
                                  </p:childTnLst>
                                </p:cTn>
                              </p:par>
                              <p:par>
                                <p:cTn id="70" presetID="22" presetClass="entr" presetSubtype="8" fill="hold"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left)">
                                      <p:cBhvr>
                                        <p:cTn id="72" dur="500"/>
                                        <p:tgtEl>
                                          <p:spTgt spid="89"/>
                                        </p:tgtEl>
                                      </p:cBhvr>
                                    </p:animEffect>
                                  </p:childTnLst>
                                </p:cTn>
                              </p:par>
                              <p:par>
                                <p:cTn id="73" presetID="22" presetClass="entr" presetSubtype="8"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right)">
                                      <p:cBhvr>
                                        <p:cTn id="78" dur="500"/>
                                        <p:tgtEl>
                                          <p:spTgt spid="38"/>
                                        </p:tgtEl>
                                      </p:cBhvr>
                                    </p:animEffect>
                                  </p:childTnLst>
                                </p:cTn>
                              </p:par>
                              <p:par>
                                <p:cTn id="79" presetID="22" presetClass="entr" presetSubtype="2"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
                                        <p:tgtEl>
                                          <p:spTgt spid="29"/>
                                        </p:tgtEl>
                                      </p:cBhvr>
                                    </p:animEffect>
                                  </p:childTnLst>
                                </p:cTn>
                              </p:par>
                              <p:par>
                                <p:cTn id="82" presetID="22" presetClass="entr" presetSubtype="2"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right)">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 name="Pie 10"/>
          <p:cNvSpPr/>
          <p:nvPr/>
        </p:nvSpPr>
        <p:spPr>
          <a:xfrm>
            <a:off x="3869724" y="2082400"/>
            <a:ext cx="1877767" cy="1877767"/>
          </a:xfrm>
          <a:prstGeom prst="pie">
            <a:avLst>
              <a:gd name="adj1" fmla="val 2888642"/>
              <a:gd name="adj2" fmla="val 1620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1800">
              <a:solidFill>
                <a:srgbClr val="3F3A39"/>
              </a:solidFill>
              <a:cs typeface="+mn-ea"/>
              <a:sym typeface="+mn-lt"/>
            </a:endParaRPr>
          </a:p>
        </p:txBody>
      </p:sp>
      <p:sp>
        <p:nvSpPr>
          <p:cNvPr id="40" name="Pie 11"/>
          <p:cNvSpPr/>
          <p:nvPr/>
        </p:nvSpPr>
        <p:spPr>
          <a:xfrm>
            <a:off x="6438163" y="2082400"/>
            <a:ext cx="1877767" cy="1877767"/>
          </a:xfrm>
          <a:prstGeom prst="pie">
            <a:avLst>
              <a:gd name="adj1" fmla="val 10635691"/>
              <a:gd name="adj2" fmla="val 14945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1800">
              <a:solidFill>
                <a:srgbClr val="3F3A39"/>
              </a:solidFill>
              <a:cs typeface="+mn-ea"/>
              <a:sym typeface="+mn-lt"/>
            </a:endParaRPr>
          </a:p>
        </p:txBody>
      </p:sp>
      <p:sp>
        <p:nvSpPr>
          <p:cNvPr id="41" name="Pie 12"/>
          <p:cNvSpPr/>
          <p:nvPr/>
        </p:nvSpPr>
        <p:spPr>
          <a:xfrm>
            <a:off x="9006601" y="2082400"/>
            <a:ext cx="1877767" cy="1877767"/>
          </a:xfrm>
          <a:prstGeom prst="pie">
            <a:avLst>
              <a:gd name="adj1" fmla="val 20443643"/>
              <a:gd name="adj2" fmla="val 1620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1800">
              <a:solidFill>
                <a:srgbClr val="3F3A39"/>
              </a:solidFill>
              <a:cs typeface="+mn-ea"/>
              <a:sym typeface="+mn-lt"/>
            </a:endParaRPr>
          </a:p>
        </p:txBody>
      </p:sp>
      <p:sp>
        <p:nvSpPr>
          <p:cNvPr id="42" name="Pie 9"/>
          <p:cNvSpPr/>
          <p:nvPr/>
        </p:nvSpPr>
        <p:spPr>
          <a:xfrm>
            <a:off x="1301286" y="2082400"/>
            <a:ext cx="1877767" cy="1877767"/>
          </a:xfrm>
          <a:prstGeom prst="pie">
            <a:avLst>
              <a:gd name="adj1" fmla="val 11220407"/>
              <a:gd name="adj2" fmla="val 1620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sz="1800">
              <a:solidFill>
                <a:srgbClr val="3F3A39"/>
              </a:solidFill>
              <a:cs typeface="+mn-ea"/>
              <a:sym typeface="+mn-lt"/>
            </a:endParaRPr>
          </a:p>
        </p:txBody>
      </p:sp>
      <p:sp>
        <p:nvSpPr>
          <p:cNvPr id="44" name="Oval 1"/>
          <p:cNvSpPr/>
          <p:nvPr/>
        </p:nvSpPr>
        <p:spPr>
          <a:xfrm>
            <a:off x="1637759" y="2418873"/>
            <a:ext cx="1204820" cy="1204820"/>
          </a:xfrm>
          <a:prstGeom prst="ellips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en-US" sz="2000">
              <a:solidFill>
                <a:srgbClr val="3F3A39"/>
              </a:solidFill>
              <a:cs typeface="+mn-ea"/>
              <a:sym typeface="+mn-lt"/>
            </a:endParaRPr>
          </a:p>
        </p:txBody>
      </p:sp>
      <p:sp>
        <p:nvSpPr>
          <p:cNvPr id="45" name="Oval 2"/>
          <p:cNvSpPr/>
          <p:nvPr/>
        </p:nvSpPr>
        <p:spPr>
          <a:xfrm>
            <a:off x="4206198" y="2418873"/>
            <a:ext cx="1204820" cy="1204820"/>
          </a:xfrm>
          <a:prstGeom prst="ellips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en-US" sz="2000">
              <a:solidFill>
                <a:srgbClr val="3F3A39"/>
              </a:solidFill>
              <a:cs typeface="+mn-ea"/>
              <a:sym typeface="+mn-lt"/>
            </a:endParaRPr>
          </a:p>
        </p:txBody>
      </p:sp>
      <p:sp>
        <p:nvSpPr>
          <p:cNvPr id="46" name="Oval 3"/>
          <p:cNvSpPr/>
          <p:nvPr/>
        </p:nvSpPr>
        <p:spPr>
          <a:xfrm>
            <a:off x="6774636" y="2418873"/>
            <a:ext cx="1204820" cy="1204820"/>
          </a:xfrm>
          <a:prstGeom prst="ellips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en-US" sz="2000">
              <a:solidFill>
                <a:srgbClr val="3F3A39"/>
              </a:solidFill>
              <a:cs typeface="+mn-ea"/>
              <a:sym typeface="+mn-lt"/>
            </a:endParaRPr>
          </a:p>
        </p:txBody>
      </p:sp>
      <p:sp>
        <p:nvSpPr>
          <p:cNvPr id="47" name="Oval 7"/>
          <p:cNvSpPr/>
          <p:nvPr/>
        </p:nvSpPr>
        <p:spPr>
          <a:xfrm>
            <a:off x="9343074" y="2418873"/>
            <a:ext cx="1204820" cy="1204820"/>
          </a:xfrm>
          <a:prstGeom prst="ellipse">
            <a:avLst/>
          </a:prstGeom>
          <a:solidFill>
            <a:srgbClr val="3F3A39"/>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en-US" sz="2000">
              <a:solidFill>
                <a:srgbClr val="3F3A39"/>
              </a:solidFill>
              <a:cs typeface="+mn-ea"/>
              <a:sym typeface="+mn-lt"/>
            </a:endParaRPr>
          </a:p>
        </p:txBody>
      </p:sp>
      <p:sp>
        <p:nvSpPr>
          <p:cNvPr id="48" name="TextBox 29"/>
          <p:cNvSpPr txBox="1"/>
          <p:nvPr/>
        </p:nvSpPr>
        <p:spPr>
          <a:xfrm>
            <a:off x="1703805" y="2709295"/>
            <a:ext cx="1072730" cy="584455"/>
          </a:xfrm>
          <a:prstGeom prst="rect">
            <a:avLst/>
          </a:prstGeom>
          <a:noFill/>
        </p:spPr>
        <p:txBody>
          <a:bodyPr wrap="none" rtlCol="0">
            <a:spAutoFit/>
          </a:bodyPr>
          <a:lstStyle/>
          <a:p>
            <a:pPr algn="ctr" defTabSz="913765">
              <a:defRPr/>
            </a:pPr>
            <a:r>
              <a:rPr lang="en-US" sz="3200" b="1">
                <a:solidFill>
                  <a:schemeClr val="bg1"/>
                </a:solidFill>
                <a:cs typeface="+mn-ea"/>
                <a:sym typeface="+mn-lt"/>
              </a:rPr>
              <a:t>22%</a:t>
            </a:r>
            <a:endParaRPr lang="en-US" sz="3200" b="1">
              <a:solidFill>
                <a:schemeClr val="bg1"/>
              </a:solidFill>
              <a:cs typeface="+mn-ea"/>
              <a:sym typeface="+mn-lt"/>
            </a:endParaRPr>
          </a:p>
        </p:txBody>
      </p:sp>
      <p:sp>
        <p:nvSpPr>
          <p:cNvPr id="49" name="TextBox 30"/>
          <p:cNvSpPr txBox="1"/>
          <p:nvPr/>
        </p:nvSpPr>
        <p:spPr>
          <a:xfrm>
            <a:off x="4272243" y="2709295"/>
            <a:ext cx="1072730" cy="584455"/>
          </a:xfrm>
          <a:prstGeom prst="rect">
            <a:avLst/>
          </a:prstGeom>
          <a:noFill/>
        </p:spPr>
        <p:txBody>
          <a:bodyPr wrap="none" rtlCol="0">
            <a:spAutoFit/>
          </a:bodyPr>
          <a:lstStyle/>
          <a:p>
            <a:pPr algn="ctr" defTabSz="913765">
              <a:defRPr/>
            </a:pPr>
            <a:r>
              <a:rPr lang="en-US" sz="3200" b="1">
                <a:solidFill>
                  <a:schemeClr val="bg1"/>
                </a:solidFill>
                <a:cs typeface="+mn-ea"/>
                <a:sym typeface="+mn-lt"/>
              </a:rPr>
              <a:t>60%</a:t>
            </a:r>
            <a:endParaRPr lang="en-US" sz="3200" b="1">
              <a:solidFill>
                <a:schemeClr val="bg1"/>
              </a:solidFill>
              <a:cs typeface="+mn-ea"/>
              <a:sym typeface="+mn-lt"/>
            </a:endParaRPr>
          </a:p>
        </p:txBody>
      </p:sp>
      <p:sp>
        <p:nvSpPr>
          <p:cNvPr id="50" name="TextBox 31"/>
          <p:cNvSpPr txBox="1"/>
          <p:nvPr/>
        </p:nvSpPr>
        <p:spPr>
          <a:xfrm>
            <a:off x="6840682" y="2709295"/>
            <a:ext cx="1072730" cy="584455"/>
          </a:xfrm>
          <a:prstGeom prst="rect">
            <a:avLst/>
          </a:prstGeom>
          <a:noFill/>
        </p:spPr>
        <p:txBody>
          <a:bodyPr wrap="none" rtlCol="0">
            <a:spAutoFit/>
          </a:bodyPr>
          <a:lstStyle/>
          <a:p>
            <a:pPr algn="ctr" defTabSz="913765">
              <a:defRPr/>
            </a:pPr>
            <a:r>
              <a:rPr lang="en-US" sz="3200" b="1">
                <a:solidFill>
                  <a:schemeClr val="bg1"/>
                </a:solidFill>
                <a:cs typeface="+mn-ea"/>
                <a:sym typeface="+mn-lt"/>
              </a:rPr>
              <a:t>20%</a:t>
            </a:r>
            <a:endParaRPr lang="en-US" sz="3200" b="1">
              <a:solidFill>
                <a:schemeClr val="bg1"/>
              </a:solidFill>
              <a:cs typeface="+mn-ea"/>
              <a:sym typeface="+mn-lt"/>
            </a:endParaRPr>
          </a:p>
        </p:txBody>
      </p:sp>
      <p:sp>
        <p:nvSpPr>
          <p:cNvPr id="51" name="TextBox 32"/>
          <p:cNvSpPr txBox="1"/>
          <p:nvPr/>
        </p:nvSpPr>
        <p:spPr>
          <a:xfrm>
            <a:off x="9409119" y="2709295"/>
            <a:ext cx="1072730" cy="584455"/>
          </a:xfrm>
          <a:prstGeom prst="rect">
            <a:avLst/>
          </a:prstGeom>
          <a:noFill/>
        </p:spPr>
        <p:txBody>
          <a:bodyPr wrap="none" rtlCol="0">
            <a:spAutoFit/>
          </a:bodyPr>
          <a:lstStyle/>
          <a:p>
            <a:pPr algn="ctr" defTabSz="913765">
              <a:defRPr/>
            </a:pPr>
            <a:r>
              <a:rPr lang="en-US" sz="3200" b="1">
                <a:solidFill>
                  <a:schemeClr val="bg1"/>
                </a:solidFill>
                <a:cs typeface="+mn-ea"/>
                <a:sym typeface="+mn-lt"/>
              </a:rPr>
              <a:t>83%</a:t>
            </a:r>
            <a:endParaRPr lang="en-US" sz="3200" b="1">
              <a:solidFill>
                <a:schemeClr val="bg1"/>
              </a:solidFill>
              <a:cs typeface="+mn-ea"/>
              <a:sym typeface="+mn-lt"/>
            </a:endParaRPr>
          </a:p>
        </p:txBody>
      </p:sp>
      <p:sp>
        <p:nvSpPr>
          <p:cNvPr id="52" name="TextBox 76"/>
          <p:cNvSpPr txBox="1"/>
          <p:nvPr/>
        </p:nvSpPr>
        <p:spPr>
          <a:xfrm>
            <a:off x="685788" y="4174976"/>
            <a:ext cx="2732995" cy="461665"/>
          </a:xfrm>
          <a:prstGeom prst="rect">
            <a:avLst/>
          </a:prstGeom>
          <a:noFill/>
        </p:spPr>
        <p:txBody>
          <a:bodyPr wrap="square" rtlCol="0">
            <a:spAutoFit/>
          </a:bodyPr>
          <a:lstStyle/>
          <a:p>
            <a:pPr algn="ctr"/>
            <a:r>
              <a:rPr lang="zh-CN" altLang="en-US" sz="2400" b="1">
                <a:solidFill>
                  <a:srgbClr val="ED7D31"/>
                </a:solidFill>
                <a:cs typeface="+mn-ea"/>
                <a:sym typeface="+mn-lt"/>
              </a:rPr>
              <a:t>活动安排是否周到</a:t>
            </a:r>
            <a:endParaRPr lang="zh-CN" altLang="en-US" sz="2400" b="1">
              <a:solidFill>
                <a:srgbClr val="ED7D31"/>
              </a:solidFill>
              <a:cs typeface="+mn-ea"/>
              <a:sym typeface="+mn-lt"/>
            </a:endParaRPr>
          </a:p>
        </p:txBody>
      </p:sp>
      <p:sp>
        <p:nvSpPr>
          <p:cNvPr id="53" name="文本框 52"/>
          <p:cNvSpPr txBox="1"/>
          <p:nvPr/>
        </p:nvSpPr>
        <p:spPr>
          <a:xfrm>
            <a:off x="858397" y="4790049"/>
            <a:ext cx="2563945" cy="830564"/>
          </a:xfrm>
          <a:prstGeom prst="rect">
            <a:avLst/>
          </a:prstGeom>
          <a:noFill/>
        </p:spPr>
        <p:txBody>
          <a:bodyPr wrap="square" rtlCol="0">
            <a:spAutoFit/>
          </a:bodyPr>
          <a:lstStyle/>
          <a:p>
            <a:pPr algn="ctr"/>
            <a:r>
              <a:rPr lang="zh-CN" altLang="en-US" sz="1600">
                <a:solidFill>
                  <a:srgbClr val="3F3A39"/>
                </a:solidFill>
                <a:cs typeface="+mn-ea"/>
                <a:sym typeface="+mn-lt"/>
              </a:rPr>
              <a:t>此项评分占比</a:t>
            </a:r>
            <a:r>
              <a:rPr lang="en-US" altLang="zh-CN" sz="1600">
                <a:solidFill>
                  <a:srgbClr val="3F3A39"/>
                </a:solidFill>
                <a:cs typeface="+mn-ea"/>
                <a:sym typeface="+mn-lt"/>
              </a:rPr>
              <a:t>20%</a:t>
            </a:r>
            <a:r>
              <a:rPr lang="zh-CN" altLang="en-US" sz="1600">
                <a:solidFill>
                  <a:srgbClr val="3F3A39"/>
                </a:solidFill>
                <a:cs typeface="+mn-ea"/>
                <a:sym typeface="+mn-lt"/>
              </a:rPr>
              <a:t>，包含来宾接待、会场安排、安保措施、后勤等。</a:t>
            </a:r>
            <a:endParaRPr lang="en-US" altLang="zh-CN" sz="1600">
              <a:solidFill>
                <a:srgbClr val="3F3A39"/>
              </a:solidFill>
              <a:cs typeface="+mn-ea"/>
              <a:sym typeface="+mn-lt"/>
            </a:endParaRPr>
          </a:p>
        </p:txBody>
      </p:sp>
      <p:sp>
        <p:nvSpPr>
          <p:cNvPr id="54" name="TextBox 76"/>
          <p:cNvSpPr txBox="1"/>
          <p:nvPr/>
        </p:nvSpPr>
        <p:spPr>
          <a:xfrm>
            <a:off x="3854592" y="4174976"/>
            <a:ext cx="2024703" cy="461665"/>
          </a:xfrm>
          <a:prstGeom prst="rect">
            <a:avLst/>
          </a:prstGeom>
          <a:noFill/>
        </p:spPr>
        <p:txBody>
          <a:bodyPr wrap="square" rtlCol="0">
            <a:spAutoFit/>
          </a:bodyPr>
          <a:lstStyle/>
          <a:p>
            <a:pPr algn="ctr"/>
            <a:r>
              <a:rPr lang="zh-CN" altLang="en-US" sz="2400" b="1">
                <a:solidFill>
                  <a:srgbClr val="ED7D31"/>
                </a:solidFill>
                <a:cs typeface="+mn-ea"/>
                <a:sym typeface="+mn-lt"/>
              </a:rPr>
              <a:t>活动内容质量</a:t>
            </a:r>
            <a:endParaRPr lang="zh-CN" altLang="en-US" sz="2400" b="1">
              <a:solidFill>
                <a:srgbClr val="ED7D31"/>
              </a:solidFill>
              <a:cs typeface="+mn-ea"/>
              <a:sym typeface="+mn-lt"/>
            </a:endParaRPr>
          </a:p>
        </p:txBody>
      </p:sp>
      <p:sp>
        <p:nvSpPr>
          <p:cNvPr id="55" name="文本框 54"/>
          <p:cNvSpPr txBox="1"/>
          <p:nvPr/>
        </p:nvSpPr>
        <p:spPr>
          <a:xfrm>
            <a:off x="3575015" y="4790048"/>
            <a:ext cx="2563945" cy="1076657"/>
          </a:xfrm>
          <a:prstGeom prst="rect">
            <a:avLst/>
          </a:prstGeom>
          <a:noFill/>
        </p:spPr>
        <p:txBody>
          <a:bodyPr wrap="square" rtlCol="0">
            <a:spAutoFit/>
          </a:bodyPr>
          <a:lstStyle/>
          <a:p>
            <a:pPr algn="ctr"/>
            <a:r>
              <a:rPr lang="zh-CN" altLang="en-US" sz="1600">
                <a:solidFill>
                  <a:srgbClr val="3F3A39"/>
                </a:solidFill>
                <a:cs typeface="+mn-ea"/>
                <a:sym typeface="+mn-lt"/>
              </a:rPr>
              <a:t>此项评分占比</a:t>
            </a:r>
            <a:r>
              <a:rPr lang="en-US" altLang="zh-CN" sz="1600">
                <a:solidFill>
                  <a:srgbClr val="3F3A39"/>
                </a:solidFill>
                <a:cs typeface="+mn-ea"/>
                <a:sym typeface="+mn-lt"/>
              </a:rPr>
              <a:t>50%</a:t>
            </a:r>
            <a:r>
              <a:rPr lang="zh-CN" altLang="en-US" sz="1600">
                <a:solidFill>
                  <a:srgbClr val="3F3A39"/>
                </a:solidFill>
                <a:cs typeface="+mn-ea"/>
                <a:sym typeface="+mn-lt"/>
              </a:rPr>
              <a:t>，包含嘉宾演讲质量、文艺演出质量、现场气氛、参与者感受等。</a:t>
            </a:r>
            <a:endParaRPr lang="en-US" altLang="zh-CN" sz="1600">
              <a:solidFill>
                <a:srgbClr val="3F3A39"/>
              </a:solidFill>
              <a:cs typeface="+mn-ea"/>
              <a:sym typeface="+mn-lt"/>
            </a:endParaRPr>
          </a:p>
        </p:txBody>
      </p:sp>
      <p:sp>
        <p:nvSpPr>
          <p:cNvPr id="56" name="TextBox 76"/>
          <p:cNvSpPr txBox="1"/>
          <p:nvPr/>
        </p:nvSpPr>
        <p:spPr>
          <a:xfrm>
            <a:off x="6649961" y="4174976"/>
            <a:ext cx="1665970" cy="461665"/>
          </a:xfrm>
          <a:prstGeom prst="rect">
            <a:avLst/>
          </a:prstGeom>
          <a:noFill/>
        </p:spPr>
        <p:txBody>
          <a:bodyPr wrap="square" rtlCol="0">
            <a:spAutoFit/>
          </a:bodyPr>
          <a:lstStyle/>
          <a:p>
            <a:pPr algn="ctr"/>
            <a:r>
              <a:rPr lang="zh-CN" altLang="en-US" sz="2400" b="1">
                <a:solidFill>
                  <a:srgbClr val="ED7D31"/>
                </a:solidFill>
                <a:cs typeface="+mn-ea"/>
                <a:sym typeface="+mn-lt"/>
              </a:rPr>
              <a:t>宣传推广</a:t>
            </a:r>
            <a:endParaRPr lang="zh-CN" altLang="en-US" sz="2400" b="1">
              <a:solidFill>
                <a:srgbClr val="ED7D31"/>
              </a:solidFill>
              <a:cs typeface="+mn-ea"/>
              <a:sym typeface="+mn-lt"/>
            </a:endParaRPr>
          </a:p>
        </p:txBody>
      </p:sp>
      <p:sp>
        <p:nvSpPr>
          <p:cNvPr id="57" name="文本框 56"/>
          <p:cNvSpPr txBox="1"/>
          <p:nvPr/>
        </p:nvSpPr>
        <p:spPr>
          <a:xfrm>
            <a:off x="6269790" y="4790048"/>
            <a:ext cx="2406399" cy="1076657"/>
          </a:xfrm>
          <a:prstGeom prst="rect">
            <a:avLst/>
          </a:prstGeom>
          <a:noFill/>
        </p:spPr>
        <p:txBody>
          <a:bodyPr wrap="square" rtlCol="0">
            <a:spAutoFit/>
          </a:bodyPr>
          <a:lstStyle/>
          <a:p>
            <a:pPr algn="ctr"/>
            <a:r>
              <a:rPr lang="zh-CN" altLang="en-US" sz="1600">
                <a:solidFill>
                  <a:srgbClr val="3F3A39"/>
                </a:solidFill>
                <a:cs typeface="+mn-ea"/>
                <a:sym typeface="+mn-lt"/>
              </a:rPr>
              <a:t>此项评分占</a:t>
            </a:r>
            <a:r>
              <a:rPr lang="en-US" altLang="zh-CN" sz="1600">
                <a:solidFill>
                  <a:srgbClr val="3F3A39"/>
                </a:solidFill>
                <a:cs typeface="+mn-ea"/>
                <a:sym typeface="+mn-lt"/>
              </a:rPr>
              <a:t>20%</a:t>
            </a:r>
            <a:r>
              <a:rPr lang="zh-CN" altLang="en-US" sz="1600">
                <a:solidFill>
                  <a:srgbClr val="3F3A39"/>
                </a:solidFill>
                <a:cs typeface="+mn-ea"/>
                <a:sym typeface="+mn-lt"/>
              </a:rPr>
              <a:t>，包含宣传是否及时、内容是否有感染力，方法方式是否多样等。</a:t>
            </a:r>
            <a:endParaRPr lang="en-US" altLang="zh-CN" sz="1600">
              <a:solidFill>
                <a:srgbClr val="3F3A39"/>
              </a:solidFill>
              <a:cs typeface="+mn-ea"/>
              <a:sym typeface="+mn-lt"/>
            </a:endParaRPr>
          </a:p>
        </p:txBody>
      </p:sp>
      <p:sp>
        <p:nvSpPr>
          <p:cNvPr id="58" name="TextBox 76"/>
          <p:cNvSpPr txBox="1"/>
          <p:nvPr/>
        </p:nvSpPr>
        <p:spPr>
          <a:xfrm>
            <a:off x="9314699" y="4174976"/>
            <a:ext cx="1665970" cy="461665"/>
          </a:xfrm>
          <a:prstGeom prst="rect">
            <a:avLst/>
          </a:prstGeom>
          <a:noFill/>
        </p:spPr>
        <p:txBody>
          <a:bodyPr wrap="square" rtlCol="0">
            <a:spAutoFit/>
          </a:bodyPr>
          <a:lstStyle/>
          <a:p>
            <a:pPr algn="ctr"/>
            <a:r>
              <a:rPr lang="zh-CN" altLang="en-US" sz="2400" b="1">
                <a:solidFill>
                  <a:srgbClr val="ED7D31"/>
                </a:solidFill>
                <a:cs typeface="+mn-ea"/>
                <a:sym typeface="+mn-lt"/>
              </a:rPr>
              <a:t>应急措施</a:t>
            </a:r>
            <a:endParaRPr lang="zh-CN" altLang="en-US" sz="2400" b="1">
              <a:solidFill>
                <a:srgbClr val="ED7D31"/>
              </a:solidFill>
              <a:cs typeface="+mn-ea"/>
              <a:sym typeface="+mn-lt"/>
            </a:endParaRPr>
          </a:p>
        </p:txBody>
      </p:sp>
      <p:sp>
        <p:nvSpPr>
          <p:cNvPr id="59" name="文本框 58"/>
          <p:cNvSpPr txBox="1"/>
          <p:nvPr/>
        </p:nvSpPr>
        <p:spPr>
          <a:xfrm>
            <a:off x="8865712" y="4790049"/>
            <a:ext cx="2563945" cy="830564"/>
          </a:xfrm>
          <a:prstGeom prst="rect">
            <a:avLst/>
          </a:prstGeom>
          <a:noFill/>
        </p:spPr>
        <p:txBody>
          <a:bodyPr wrap="square" rtlCol="0">
            <a:spAutoFit/>
          </a:bodyPr>
          <a:lstStyle/>
          <a:p>
            <a:pPr algn="ctr"/>
            <a:r>
              <a:rPr lang="zh-CN" altLang="en-US" sz="1600">
                <a:solidFill>
                  <a:srgbClr val="3F3A39"/>
                </a:solidFill>
                <a:cs typeface="+mn-ea"/>
                <a:sym typeface="+mn-lt"/>
              </a:rPr>
              <a:t>此项评分占比</a:t>
            </a:r>
            <a:r>
              <a:rPr lang="en-US" altLang="zh-CN" sz="1600">
                <a:solidFill>
                  <a:srgbClr val="3F3A39"/>
                </a:solidFill>
                <a:cs typeface="+mn-ea"/>
                <a:sym typeface="+mn-lt"/>
              </a:rPr>
              <a:t>10%</a:t>
            </a:r>
            <a:r>
              <a:rPr lang="zh-CN" altLang="en-US" sz="1600">
                <a:solidFill>
                  <a:srgbClr val="3F3A39"/>
                </a:solidFill>
                <a:cs typeface="+mn-ea"/>
                <a:sym typeface="+mn-lt"/>
              </a:rPr>
              <a:t>，包含安保、消防、应急措施等是否周到。</a:t>
            </a:r>
            <a:endParaRPr lang="en-US" altLang="zh-CN" sz="1600">
              <a:solidFill>
                <a:srgbClr val="3F3A39"/>
              </a:solidFill>
              <a:cs typeface="+mn-ea"/>
              <a:sym typeface="+mn-lt"/>
            </a:endParaRPr>
          </a:p>
        </p:txBody>
      </p:sp>
      <p:sp>
        <p:nvSpPr>
          <p:cNvPr id="60" name="TextBox 76"/>
          <p:cNvSpPr txBox="1"/>
          <p:nvPr/>
        </p:nvSpPr>
        <p:spPr>
          <a:xfrm>
            <a:off x="2615192" y="1237387"/>
            <a:ext cx="6960029" cy="522948"/>
          </a:xfrm>
          <a:prstGeom prst="rect">
            <a:avLst/>
          </a:prstGeom>
          <a:noFill/>
        </p:spPr>
        <p:txBody>
          <a:bodyPr wrap="square" rtlCol="0">
            <a:spAutoFit/>
          </a:bodyPr>
          <a:lstStyle/>
          <a:p>
            <a:pPr algn="ctr"/>
            <a:r>
              <a:rPr lang="zh-CN" altLang="en-US" sz="2800" b="1">
                <a:solidFill>
                  <a:srgbClr val="3F3A39"/>
                </a:solidFill>
                <a:cs typeface="+mn-ea"/>
                <a:sym typeface="+mn-lt"/>
              </a:rPr>
              <a:t>活动评估标准主要参照以下四项指标</a:t>
            </a:r>
            <a:endParaRPr lang="zh-CN" altLang="en-US" sz="2800" b="1">
              <a:solidFill>
                <a:srgbClr val="3F3A39"/>
              </a:solidFill>
              <a:cs typeface="+mn-ea"/>
              <a:sym typeface="+mn-lt"/>
            </a:endParaRPr>
          </a:p>
        </p:txBody>
      </p:sp>
      <p:sp>
        <p:nvSpPr>
          <p:cNvPr id="27" name="TextBox 42"/>
          <p:cNvSpPr txBox="1"/>
          <p:nvPr/>
        </p:nvSpPr>
        <p:spPr>
          <a:xfrm>
            <a:off x="1882571" y="200412"/>
            <a:ext cx="2173842"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问题评估</a:t>
            </a:r>
            <a:endParaRPr lang="zh-CN" altLang="en-US">
              <a:latin typeface="印品雅圆体" panose="02010601030101010101" pitchFamily="2" charset="-122"/>
              <a:ea typeface="印品雅圆体" panose="02010601030101010101" pitchFamily="2" charset="-122"/>
              <a:sym typeface="+mn-lt"/>
            </a:endParaRPr>
          </a:p>
        </p:txBody>
      </p:sp>
      <p:sp>
        <p:nvSpPr>
          <p:cNvPr id="26" name="文本框 25"/>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5</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arn(inVertical)">
                                      <p:cBhvr>
                                        <p:cTn id="19" dur="500"/>
                                        <p:tgtEl>
                                          <p:spTgt spid="60"/>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1000" fill="hold"/>
                                        <p:tgtEl>
                                          <p:spTgt spid="5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anim calcmode="lin" valueType="num">
                                      <p:cBhvr>
                                        <p:cTn id="76" dur="1000" fill="hold"/>
                                        <p:tgtEl>
                                          <p:spTgt spid="55"/>
                                        </p:tgtEl>
                                        <p:attrNameLst>
                                          <p:attrName>ppt_x</p:attrName>
                                        </p:attrNameLst>
                                      </p:cBhvr>
                                      <p:tavLst>
                                        <p:tav tm="0">
                                          <p:val>
                                            <p:strVal val="#ppt_x"/>
                                          </p:val>
                                        </p:tav>
                                        <p:tav tm="100000">
                                          <p:val>
                                            <p:strVal val="#ppt_x"/>
                                          </p:val>
                                        </p:tav>
                                      </p:tavLst>
                                    </p:anim>
                                    <p:anim calcmode="lin" valueType="num">
                                      <p:cBhvr>
                                        <p:cTn id="7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childTnLst>
                    </p:cTn>
                  </p:par>
                  <p:par>
                    <p:cTn id="90" fill="hold" nodeType="clickPar">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down)">
                                      <p:cBhvr>
                                        <p:cTn id="94" dur="500"/>
                                        <p:tgtEl>
                                          <p:spTgt spid="40"/>
                                        </p:tgtEl>
                                      </p:cBhvr>
                                    </p:animEffect>
                                  </p:childTnLst>
                                </p:cTn>
                              </p:par>
                            </p:childTnLst>
                          </p:cTn>
                        </p:par>
                      </p:childTnLst>
                    </p:cTn>
                  </p:par>
                  <p:par>
                    <p:cTn id="95" fill="hold" nodeType="clickPar">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1000"/>
                                        <p:tgtEl>
                                          <p:spTgt spid="57"/>
                                        </p:tgtEl>
                                      </p:cBhvr>
                                    </p:animEffect>
                                    <p:anim calcmode="lin" valueType="num">
                                      <p:cBhvr>
                                        <p:cTn id="105" dur="1000" fill="hold"/>
                                        <p:tgtEl>
                                          <p:spTgt spid="57"/>
                                        </p:tgtEl>
                                        <p:attrNameLst>
                                          <p:attrName>ppt_x</p:attrName>
                                        </p:attrNameLst>
                                      </p:cBhvr>
                                      <p:tavLst>
                                        <p:tav tm="0">
                                          <p:val>
                                            <p:strVal val="#ppt_x"/>
                                          </p:val>
                                        </p:tav>
                                        <p:tav tm="100000">
                                          <p:val>
                                            <p:strVal val="#ppt_x"/>
                                          </p:val>
                                        </p:tav>
                                      </p:tavLst>
                                    </p:anim>
                                    <p:anim calcmode="lin" valueType="num">
                                      <p:cBhvr>
                                        <p:cTn id="10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7" fill="hold" nodeType="clickPar">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childTnLst>
                          </p:cTn>
                        </p:par>
                      </p:childTnLst>
                    </p:cTn>
                  </p:par>
                  <p:par>
                    <p:cTn id="119" fill="hold" nodeType="clickPar">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wipe(right)">
                                      <p:cBhvr>
                                        <p:cTn id="123" dur="500"/>
                                        <p:tgtEl>
                                          <p:spTgt spid="41"/>
                                        </p:tgtEl>
                                      </p:cBhvr>
                                    </p:animEffect>
                                  </p:childTnLst>
                                </p:cTn>
                              </p:par>
                            </p:childTnLst>
                          </p:cTn>
                        </p:par>
                      </p:childTnLst>
                    </p:cTn>
                  </p:par>
                  <p:par>
                    <p:cTn id="124" fill="hold" nodeType="clickPar">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anim calcmode="lin" valueType="num">
                                      <p:cBhvr>
                                        <p:cTn id="129" dur="1000" fill="hold"/>
                                        <p:tgtEl>
                                          <p:spTgt spid="58"/>
                                        </p:tgtEl>
                                        <p:attrNameLst>
                                          <p:attrName>ppt_x</p:attrName>
                                        </p:attrNameLst>
                                      </p:cBhvr>
                                      <p:tavLst>
                                        <p:tav tm="0">
                                          <p:val>
                                            <p:strVal val="#ppt_x"/>
                                          </p:val>
                                        </p:tav>
                                        <p:tav tm="100000">
                                          <p:val>
                                            <p:strVal val="#ppt_x"/>
                                          </p:val>
                                        </p:tav>
                                      </p:tavLst>
                                    </p:anim>
                                    <p:anim calcmode="lin" valueType="num">
                                      <p:cBhvr>
                                        <p:cTn id="130" dur="1000" fill="hold"/>
                                        <p:tgtEl>
                                          <p:spTgt spid="5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1000"/>
                                        <p:tgtEl>
                                          <p:spTgt spid="59"/>
                                        </p:tgtEl>
                                      </p:cBhvr>
                                    </p:animEffect>
                                    <p:anim calcmode="lin" valueType="num">
                                      <p:cBhvr>
                                        <p:cTn id="134" dur="1000" fill="hold"/>
                                        <p:tgtEl>
                                          <p:spTgt spid="59"/>
                                        </p:tgtEl>
                                        <p:attrNameLst>
                                          <p:attrName>ppt_x</p:attrName>
                                        </p:attrNameLst>
                                      </p:cBhvr>
                                      <p:tavLst>
                                        <p:tav tm="0">
                                          <p:val>
                                            <p:strVal val="#ppt_x"/>
                                          </p:val>
                                        </p:tav>
                                        <p:tav tm="100000">
                                          <p:val>
                                            <p:strVal val="#ppt_x"/>
                                          </p:val>
                                        </p:tav>
                                      </p:tavLst>
                                    </p:anim>
                                    <p:anim calcmode="lin" valueType="num">
                                      <p:cBhvr>
                                        <p:cTn id="13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27" grpId="0" animBg="1"/>
      <p:bldP spid="2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bwMode="auto">
          <a:xfrm>
            <a:off x="3583873" y="1679794"/>
            <a:ext cx="7490077" cy="800897"/>
          </a:xfrm>
          <a:prstGeom prst="rect">
            <a:avLst/>
          </a:prstGeom>
          <a:solidFill>
            <a:srgbClr val="FFFFFF"/>
          </a:solidFill>
          <a:ln w="9525" cap="flat" cmpd="sng" algn="ctr">
            <a:solidFill>
              <a:srgbClr val="3F3A39"/>
            </a:solidFill>
            <a:prstDash val="solid"/>
            <a:round/>
            <a:headEnd type="none" w="med" len="med"/>
            <a:tailEnd type="none" w="med" len="med"/>
          </a:ln>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6" name="右箭头 7"/>
          <p:cNvSpPr/>
          <p:nvPr/>
        </p:nvSpPr>
        <p:spPr bwMode="auto">
          <a:xfrm>
            <a:off x="3362388" y="1866544"/>
            <a:ext cx="575764" cy="46158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bg1"/>
              </a:solidFill>
              <a:cs typeface="+mn-ea"/>
              <a:sym typeface="+mn-lt"/>
            </a:endParaRPr>
          </a:p>
        </p:txBody>
      </p:sp>
      <p:sp>
        <p:nvSpPr>
          <p:cNvPr id="7" name="矩形 6"/>
          <p:cNvSpPr/>
          <p:nvPr/>
        </p:nvSpPr>
        <p:spPr bwMode="auto">
          <a:xfrm>
            <a:off x="1150660" y="1665280"/>
            <a:ext cx="2480253" cy="800897"/>
          </a:xfrm>
          <a:prstGeom prst="rect">
            <a:avLst/>
          </a:prstGeom>
          <a:solidFill>
            <a:srgbClr val="3F3A39"/>
          </a:solidFill>
          <a:ln w="9525" cap="flat" cmpd="sng" algn="ctr">
            <a:solidFill>
              <a:schemeClr val="bg2"/>
            </a:solidFill>
            <a:prstDash val="solid"/>
            <a:round/>
            <a:headEnd type="none" w="med" len="med"/>
            <a:tailEnd type="none" w="med" len="med"/>
          </a:ln>
          <a:effectLst>
            <a:outerShdw blurRad="50800" dist="38100" dir="2700000" sx="106000" sy="106000" algn="tl" rotWithShape="0">
              <a:prstClr val="black">
                <a:alpha val="40000"/>
              </a:prstClr>
            </a:outerShdw>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bg1"/>
              </a:solidFill>
              <a:cs typeface="+mn-ea"/>
              <a:sym typeface="+mn-lt"/>
            </a:endParaRPr>
          </a:p>
        </p:txBody>
      </p:sp>
      <p:sp>
        <p:nvSpPr>
          <p:cNvPr id="8" name="矩形 7"/>
          <p:cNvSpPr/>
          <p:nvPr/>
        </p:nvSpPr>
        <p:spPr bwMode="auto">
          <a:xfrm>
            <a:off x="3583873" y="2768776"/>
            <a:ext cx="7490077" cy="800897"/>
          </a:xfrm>
          <a:prstGeom prst="rect">
            <a:avLst/>
          </a:prstGeom>
          <a:solidFill>
            <a:srgbClr val="FFFFFF"/>
          </a:solidFill>
          <a:ln w="9525" cap="flat" cmpd="sng" algn="ctr">
            <a:solidFill>
              <a:srgbClr val="ED7D31"/>
            </a:solidFill>
            <a:prstDash val="solid"/>
            <a:round/>
            <a:headEnd type="none" w="med" len="med"/>
            <a:tailEnd type="none" w="med" len="med"/>
          </a:ln>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9" name="右箭头 10"/>
          <p:cNvSpPr/>
          <p:nvPr/>
        </p:nvSpPr>
        <p:spPr bwMode="auto">
          <a:xfrm>
            <a:off x="3362388" y="2955526"/>
            <a:ext cx="575764" cy="46158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bg1"/>
              </a:solidFill>
              <a:cs typeface="+mn-ea"/>
              <a:sym typeface="+mn-lt"/>
            </a:endParaRPr>
          </a:p>
        </p:txBody>
      </p:sp>
      <p:sp>
        <p:nvSpPr>
          <p:cNvPr id="10" name="矩形 9"/>
          <p:cNvSpPr/>
          <p:nvPr/>
        </p:nvSpPr>
        <p:spPr bwMode="auto">
          <a:xfrm>
            <a:off x="1150660" y="2754262"/>
            <a:ext cx="2480253" cy="800897"/>
          </a:xfrm>
          <a:prstGeom prst="rect">
            <a:avLst/>
          </a:prstGeom>
          <a:solidFill>
            <a:srgbClr val="ED7D31"/>
          </a:solidFill>
          <a:ln w="9525" cap="flat" cmpd="sng" algn="ctr">
            <a:solidFill>
              <a:schemeClr val="bg2"/>
            </a:solidFill>
            <a:prstDash val="solid"/>
            <a:round/>
            <a:headEnd type="none" w="med" len="med"/>
            <a:tailEnd type="none" w="med" len="med"/>
          </a:ln>
          <a:effectLst>
            <a:outerShdw blurRad="50800" dist="38100" dir="2700000" sx="106000" sy="106000" algn="tl" rotWithShape="0">
              <a:prstClr val="black">
                <a:alpha val="40000"/>
              </a:prstClr>
            </a:outerShdw>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11" name="矩形 10"/>
          <p:cNvSpPr/>
          <p:nvPr/>
        </p:nvSpPr>
        <p:spPr bwMode="auto">
          <a:xfrm>
            <a:off x="3583873" y="3863169"/>
            <a:ext cx="7490077" cy="800897"/>
          </a:xfrm>
          <a:prstGeom prst="rect">
            <a:avLst/>
          </a:prstGeom>
          <a:solidFill>
            <a:srgbClr val="FFFFFF"/>
          </a:solidFill>
          <a:ln w="9525" cap="flat" cmpd="sng" algn="ctr">
            <a:solidFill>
              <a:srgbClr val="3F3A39"/>
            </a:solidFill>
            <a:prstDash val="solid"/>
            <a:round/>
            <a:headEnd type="none" w="med" len="med"/>
            <a:tailEnd type="none" w="med" len="med"/>
          </a:ln>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12" name="右箭头 13"/>
          <p:cNvSpPr/>
          <p:nvPr/>
        </p:nvSpPr>
        <p:spPr bwMode="auto">
          <a:xfrm>
            <a:off x="3362388" y="4049919"/>
            <a:ext cx="575764" cy="46158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bg1"/>
              </a:solidFill>
              <a:cs typeface="+mn-ea"/>
              <a:sym typeface="+mn-lt"/>
            </a:endParaRPr>
          </a:p>
        </p:txBody>
      </p:sp>
      <p:sp>
        <p:nvSpPr>
          <p:cNvPr id="13" name="矩形 12"/>
          <p:cNvSpPr/>
          <p:nvPr/>
        </p:nvSpPr>
        <p:spPr bwMode="auto">
          <a:xfrm>
            <a:off x="1150660" y="3848655"/>
            <a:ext cx="2480253" cy="800897"/>
          </a:xfrm>
          <a:prstGeom prst="rect">
            <a:avLst/>
          </a:prstGeom>
          <a:solidFill>
            <a:srgbClr val="3F3A39"/>
          </a:solidFill>
          <a:ln w="9525" cap="flat" cmpd="sng" algn="ctr">
            <a:solidFill>
              <a:schemeClr val="bg2"/>
            </a:solidFill>
            <a:prstDash val="solid"/>
            <a:round/>
            <a:headEnd type="none" w="med" len="med"/>
            <a:tailEnd type="none" w="med" len="med"/>
          </a:ln>
          <a:effectLst>
            <a:outerShdw blurRad="50800" dist="38100" dir="2700000" sx="106000" sy="106000" algn="tl" rotWithShape="0">
              <a:prstClr val="black">
                <a:alpha val="40000"/>
              </a:prstClr>
            </a:outerShdw>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14" name="矩形 13"/>
          <p:cNvSpPr/>
          <p:nvPr/>
        </p:nvSpPr>
        <p:spPr bwMode="auto">
          <a:xfrm>
            <a:off x="3583873" y="4999862"/>
            <a:ext cx="7490077" cy="800897"/>
          </a:xfrm>
          <a:prstGeom prst="rect">
            <a:avLst/>
          </a:prstGeom>
          <a:solidFill>
            <a:srgbClr val="FFFFFF"/>
          </a:solidFill>
          <a:ln w="9525" cap="flat" cmpd="sng" algn="ctr">
            <a:solidFill>
              <a:srgbClr val="ED7D31"/>
            </a:solidFill>
            <a:prstDash val="solid"/>
            <a:round/>
            <a:headEnd type="none" w="med" len="med"/>
            <a:tailEnd type="none" w="med" len="med"/>
          </a:ln>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15" name="右箭头 16"/>
          <p:cNvSpPr/>
          <p:nvPr/>
        </p:nvSpPr>
        <p:spPr bwMode="auto">
          <a:xfrm>
            <a:off x="3362388" y="5186612"/>
            <a:ext cx="575764" cy="46158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bg1"/>
              </a:solidFill>
              <a:cs typeface="+mn-ea"/>
              <a:sym typeface="+mn-lt"/>
            </a:endParaRPr>
          </a:p>
        </p:txBody>
      </p:sp>
      <p:sp>
        <p:nvSpPr>
          <p:cNvPr id="16" name="矩形 15"/>
          <p:cNvSpPr/>
          <p:nvPr/>
        </p:nvSpPr>
        <p:spPr bwMode="auto">
          <a:xfrm>
            <a:off x="1150660" y="4985348"/>
            <a:ext cx="2480253" cy="800897"/>
          </a:xfrm>
          <a:prstGeom prst="rect">
            <a:avLst/>
          </a:prstGeom>
          <a:solidFill>
            <a:srgbClr val="ED7D31"/>
          </a:solidFill>
          <a:ln w="9525" cap="flat" cmpd="sng" algn="ctr">
            <a:solidFill>
              <a:schemeClr val="bg2"/>
            </a:solidFill>
            <a:prstDash val="solid"/>
            <a:round/>
            <a:headEnd type="none" w="med" len="med"/>
            <a:tailEnd type="none" w="med" len="med"/>
          </a:ln>
          <a:effectLst>
            <a:outerShdw blurRad="50800" dist="38100" dir="2700000" sx="106000" sy="106000" algn="tl" rotWithShape="0">
              <a:prstClr val="black">
                <a:alpha val="40000"/>
              </a:prstClr>
            </a:outerShdw>
          </a:effectLst>
        </p:spPr>
        <p:txBody>
          <a:bodyPr vert="horz" wrap="square" lIns="91392" tIns="45696" rIns="91392" bIns="45696" numCol="1" rtlCol="0" anchor="t" anchorCtr="0" compatLnSpc="1"/>
          <a:lstStyle/>
          <a:p>
            <a:endParaRPr lang="zh-CN" altLang="en-US" sz="1800">
              <a:solidFill>
                <a:schemeClr val="bg1"/>
              </a:solidFill>
              <a:cs typeface="+mn-ea"/>
              <a:sym typeface="+mn-lt"/>
            </a:endParaRPr>
          </a:p>
        </p:txBody>
      </p:sp>
      <p:sp>
        <p:nvSpPr>
          <p:cNvPr id="17" name="TextBox 18"/>
          <p:cNvSpPr txBox="1"/>
          <p:nvPr/>
        </p:nvSpPr>
        <p:spPr>
          <a:xfrm>
            <a:off x="1255543" y="1866544"/>
            <a:ext cx="2361242" cy="400110"/>
          </a:xfrm>
          <a:prstGeom prst="rect">
            <a:avLst/>
          </a:prstGeom>
          <a:noFill/>
        </p:spPr>
        <p:txBody>
          <a:bodyPr wrap="square" rtlCol="0">
            <a:spAutoFit/>
          </a:bodyPr>
          <a:lstStyle/>
          <a:p>
            <a:pPr algn="ctr"/>
            <a:r>
              <a:rPr lang="zh-CN" altLang="en-US" sz="2000" b="1">
                <a:solidFill>
                  <a:schemeClr val="bg2"/>
                </a:solidFill>
                <a:cs typeface="+mn-ea"/>
                <a:sym typeface="+mn-lt"/>
              </a:rPr>
              <a:t>前台接待人员招聘</a:t>
            </a:r>
            <a:endParaRPr lang="zh-CN" altLang="en-US" sz="2000" b="1">
              <a:solidFill>
                <a:schemeClr val="bg2"/>
              </a:solidFill>
              <a:cs typeface="+mn-ea"/>
              <a:sym typeface="+mn-lt"/>
            </a:endParaRPr>
          </a:p>
        </p:txBody>
      </p:sp>
      <p:sp>
        <p:nvSpPr>
          <p:cNvPr id="18" name="TextBox 19"/>
          <p:cNvSpPr txBox="1"/>
          <p:nvPr/>
        </p:nvSpPr>
        <p:spPr>
          <a:xfrm>
            <a:off x="4019753" y="1727262"/>
            <a:ext cx="6763911" cy="645995"/>
          </a:xfrm>
          <a:prstGeom prst="rect">
            <a:avLst/>
          </a:prstGeom>
          <a:noFill/>
        </p:spPr>
        <p:txBody>
          <a:bodyPr wrap="square" rtlCol="0">
            <a:spAutoFit/>
          </a:bodyPr>
          <a:lstStyle/>
          <a:p>
            <a:pPr algn="just"/>
            <a:r>
              <a:rPr lang="zh-CN" altLang="en-US" sz="1800">
                <a:solidFill>
                  <a:srgbClr val="3F3A39"/>
                </a:solidFill>
                <a:cs typeface="+mn-ea"/>
                <a:sym typeface="+mn-lt"/>
              </a:rPr>
              <a:t>在开业前两个月招聘形象气质佳的人员，送往海东市关系较好的店进行标准化学习，再进行考核筛选。</a:t>
            </a:r>
            <a:endParaRPr lang="zh-CN" altLang="en-US" sz="1800">
              <a:solidFill>
                <a:srgbClr val="3F3A39"/>
              </a:solidFill>
              <a:cs typeface="+mn-ea"/>
              <a:sym typeface="+mn-lt"/>
            </a:endParaRPr>
          </a:p>
        </p:txBody>
      </p:sp>
      <p:sp>
        <p:nvSpPr>
          <p:cNvPr id="19" name="TextBox 20"/>
          <p:cNvSpPr txBox="1"/>
          <p:nvPr/>
        </p:nvSpPr>
        <p:spPr>
          <a:xfrm>
            <a:off x="1255543" y="2964002"/>
            <a:ext cx="236124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b="1">
                <a:solidFill>
                  <a:schemeClr val="bg2"/>
                </a:solidFill>
                <a:latin typeface="+mn-lt"/>
                <a:ea typeface="+mn-ea"/>
                <a:cs typeface="+mn-ea"/>
                <a:sym typeface="+mn-lt"/>
              </a:rPr>
              <a:t>技术人员招聘渠道</a:t>
            </a:r>
            <a:endParaRPr lang="zh-CN" altLang="en-US" sz="2000" b="1">
              <a:solidFill>
                <a:schemeClr val="bg2"/>
              </a:solidFill>
              <a:latin typeface="+mn-lt"/>
              <a:ea typeface="+mn-ea"/>
              <a:cs typeface="+mn-ea"/>
              <a:sym typeface="+mn-lt"/>
            </a:endParaRPr>
          </a:p>
        </p:txBody>
      </p:sp>
      <p:sp>
        <p:nvSpPr>
          <p:cNvPr id="20" name="TextBox 21"/>
          <p:cNvSpPr txBox="1"/>
          <p:nvPr/>
        </p:nvSpPr>
        <p:spPr>
          <a:xfrm>
            <a:off x="4019753" y="2800951"/>
            <a:ext cx="6763911" cy="645995"/>
          </a:xfrm>
          <a:prstGeom prst="rect">
            <a:avLst/>
          </a:prstGeom>
          <a:noFill/>
        </p:spPr>
        <p:txBody>
          <a:bodyPr wrap="square" rtlCol="0">
            <a:spAutoFit/>
          </a:bodyPr>
          <a:lstStyle/>
          <a:p>
            <a:pPr algn="just"/>
            <a:r>
              <a:rPr lang="zh-CN" altLang="en-US" sz="1800">
                <a:solidFill>
                  <a:srgbClr val="3F3A39"/>
                </a:solidFill>
                <a:cs typeface="+mn-ea"/>
                <a:sym typeface="+mn-lt"/>
              </a:rPr>
              <a:t>在开业前一个月将人员招聘到位。管理人员和技术人员来自高端品牌店技术人员。</a:t>
            </a:r>
            <a:endParaRPr lang="zh-CN" altLang="en-US" sz="1800">
              <a:solidFill>
                <a:srgbClr val="3F3A39"/>
              </a:solidFill>
              <a:cs typeface="+mn-ea"/>
              <a:sym typeface="+mn-lt"/>
            </a:endParaRPr>
          </a:p>
        </p:txBody>
      </p:sp>
      <p:sp>
        <p:nvSpPr>
          <p:cNvPr id="21" name="TextBox 22"/>
          <p:cNvSpPr txBox="1"/>
          <p:nvPr/>
        </p:nvSpPr>
        <p:spPr>
          <a:xfrm>
            <a:off x="1255543" y="4049919"/>
            <a:ext cx="236124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b="1">
                <a:solidFill>
                  <a:schemeClr val="bg2"/>
                </a:solidFill>
                <a:latin typeface="+mn-lt"/>
                <a:ea typeface="+mn-ea"/>
                <a:cs typeface="+mn-ea"/>
                <a:sym typeface="+mn-lt"/>
              </a:rPr>
              <a:t>零配件供应渠道</a:t>
            </a:r>
            <a:endParaRPr lang="zh-CN" altLang="en-US" sz="2000" b="1">
              <a:solidFill>
                <a:schemeClr val="bg2"/>
              </a:solidFill>
              <a:latin typeface="+mn-lt"/>
              <a:ea typeface="+mn-ea"/>
              <a:cs typeface="+mn-ea"/>
              <a:sym typeface="+mn-lt"/>
            </a:endParaRPr>
          </a:p>
        </p:txBody>
      </p:sp>
      <p:sp>
        <p:nvSpPr>
          <p:cNvPr id="22" name="TextBox 23"/>
          <p:cNvSpPr txBox="1"/>
          <p:nvPr/>
        </p:nvSpPr>
        <p:spPr>
          <a:xfrm>
            <a:off x="4019753" y="3895344"/>
            <a:ext cx="6763911" cy="645995"/>
          </a:xfrm>
          <a:prstGeom prst="rect">
            <a:avLst/>
          </a:prstGeom>
          <a:noFill/>
        </p:spPr>
        <p:txBody>
          <a:bodyPr wrap="square" rtlCol="0">
            <a:spAutoFit/>
          </a:bodyPr>
          <a:lstStyle/>
          <a:p>
            <a:r>
              <a:rPr lang="zh-CN" altLang="en-US" sz="1800">
                <a:solidFill>
                  <a:srgbClr val="3F3A39"/>
                </a:solidFill>
                <a:cs typeface="+mn-ea"/>
                <a:sym typeface="+mn-lt"/>
              </a:rPr>
              <a:t>一部分从成都大经销商处购买，另一部分则根据以前积累的供应商，从全国范围采购，然后以空运的方式托运。</a:t>
            </a:r>
            <a:endParaRPr lang="zh-CN" altLang="en-US" sz="1800">
              <a:solidFill>
                <a:srgbClr val="3F3A39"/>
              </a:solidFill>
              <a:cs typeface="+mn-ea"/>
              <a:sym typeface="+mn-lt"/>
            </a:endParaRPr>
          </a:p>
        </p:txBody>
      </p:sp>
      <p:sp>
        <p:nvSpPr>
          <p:cNvPr id="23" name="TextBox 24"/>
          <p:cNvSpPr txBox="1"/>
          <p:nvPr/>
        </p:nvSpPr>
        <p:spPr>
          <a:xfrm>
            <a:off x="1255543" y="5186158"/>
            <a:ext cx="236124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b="1">
                <a:solidFill>
                  <a:schemeClr val="bg2"/>
                </a:solidFill>
                <a:latin typeface="+mn-lt"/>
                <a:ea typeface="+mn-ea"/>
                <a:cs typeface="+mn-ea"/>
                <a:sym typeface="+mn-lt"/>
              </a:rPr>
              <a:t>零配件供应时间</a:t>
            </a:r>
            <a:endParaRPr lang="zh-CN" altLang="en-US" sz="2000" b="1">
              <a:solidFill>
                <a:schemeClr val="bg2"/>
              </a:solidFill>
              <a:latin typeface="+mn-lt"/>
              <a:ea typeface="+mn-ea"/>
              <a:cs typeface="+mn-ea"/>
              <a:sym typeface="+mn-lt"/>
            </a:endParaRPr>
          </a:p>
        </p:txBody>
      </p:sp>
      <p:sp>
        <p:nvSpPr>
          <p:cNvPr id="24" name="TextBox 25"/>
          <p:cNvSpPr txBox="1"/>
          <p:nvPr/>
        </p:nvSpPr>
        <p:spPr>
          <a:xfrm>
            <a:off x="4019753" y="5027648"/>
            <a:ext cx="6763911" cy="645995"/>
          </a:xfrm>
          <a:prstGeom prst="rect">
            <a:avLst/>
          </a:prstGeom>
          <a:noFill/>
        </p:spPr>
        <p:txBody>
          <a:bodyPr wrap="square" rtlCol="0">
            <a:spAutoFit/>
          </a:bodyPr>
          <a:lstStyle/>
          <a:p>
            <a:pPr algn="just"/>
            <a:r>
              <a:rPr lang="zh-CN" altLang="en-US" sz="1800">
                <a:solidFill>
                  <a:srgbClr val="3F3A39"/>
                </a:solidFill>
                <a:cs typeface="+mn-ea"/>
                <a:sym typeface="+mn-lt"/>
              </a:rPr>
              <a:t>很多零配件要第二天才能到货，这会造成满意度的降低。在前期做口碑期间，物流无法当天送达的公司自行到成都取货。</a:t>
            </a:r>
            <a:endParaRPr lang="zh-CN" altLang="en-US" sz="1800">
              <a:solidFill>
                <a:srgbClr val="3F3A39"/>
              </a:solidFill>
              <a:cs typeface="+mn-ea"/>
              <a:sym typeface="+mn-lt"/>
            </a:endParaRPr>
          </a:p>
        </p:txBody>
      </p:sp>
      <p:sp>
        <p:nvSpPr>
          <p:cNvPr id="27" name="TextBox 42"/>
          <p:cNvSpPr txBox="1"/>
          <p:nvPr/>
        </p:nvSpPr>
        <p:spPr>
          <a:xfrm>
            <a:off x="1839029" y="231086"/>
            <a:ext cx="2180724"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相关建议</a:t>
            </a:r>
            <a:endParaRPr lang="zh-CN" altLang="en-US">
              <a:latin typeface="印品雅圆体" panose="02010601030101010101" pitchFamily="2" charset="-122"/>
              <a:ea typeface="印品雅圆体" panose="02010601030101010101" pitchFamily="2" charset="-122"/>
              <a:sym typeface="+mn-lt"/>
            </a:endParaRPr>
          </a:p>
        </p:txBody>
      </p:sp>
      <p:sp>
        <p:nvSpPr>
          <p:cNvPr id="25" name="文本框 24"/>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5</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childTnLst>
                    </p:cTn>
                  </p:par>
                  <p:par>
                    <p:cTn id="87" fill="hold" nodeType="clickPar">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P spid="16" grpId="0" animBg="1"/>
      <p:bldP spid="17" grpId="0"/>
      <p:bldP spid="18" grpId="0"/>
      <p:bldP spid="19" grpId="0"/>
      <p:bldP spid="20" grpId="0"/>
      <p:bldP spid="21" grpId="0"/>
      <p:bldP spid="22" grpId="0"/>
      <p:bldP spid="23" grpId="0"/>
      <p:bldP spid="24" grpId="0"/>
      <p:bldP spid="27" grpId="0" animBg="1"/>
      <p:bldP spid="2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42"/>
          <p:cNvSpPr txBox="1"/>
          <p:nvPr/>
        </p:nvSpPr>
        <p:spPr>
          <a:xfrm>
            <a:off x="1847247" y="198114"/>
            <a:ext cx="2137887"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研究总结</a:t>
            </a:r>
            <a:endParaRPr lang="zh-CN" altLang="en-US">
              <a:latin typeface="印品雅圆体" panose="02010601030101010101" pitchFamily="2" charset="-122"/>
              <a:ea typeface="印品雅圆体" panose="02010601030101010101" pitchFamily="2" charset="-122"/>
              <a:sym typeface="+mn-lt"/>
            </a:endParaRPr>
          </a:p>
        </p:txBody>
      </p:sp>
      <p:sp>
        <p:nvSpPr>
          <p:cNvPr id="27" name="泪滴形 26"/>
          <p:cNvSpPr/>
          <p:nvPr/>
        </p:nvSpPr>
        <p:spPr>
          <a:xfrm flipH="1" flipV="1">
            <a:off x="6125630" y="1777219"/>
            <a:ext cx="1756375" cy="1756375"/>
          </a:xfrm>
          <a:prstGeom prst="teardrop">
            <a:avLst/>
          </a:pr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28" name="泪滴形 27"/>
          <p:cNvSpPr/>
          <p:nvPr/>
        </p:nvSpPr>
        <p:spPr>
          <a:xfrm flipV="1">
            <a:off x="4165847" y="1777219"/>
            <a:ext cx="1756375" cy="1756375"/>
          </a:xfrm>
          <a:prstGeom prst="teardrop">
            <a:avLst/>
          </a:pr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29" name="泪滴形 28"/>
          <p:cNvSpPr/>
          <p:nvPr/>
        </p:nvSpPr>
        <p:spPr>
          <a:xfrm>
            <a:off x="4165847" y="3700395"/>
            <a:ext cx="1756375" cy="1756375"/>
          </a:xfrm>
          <a:prstGeom prst="teardrop">
            <a:avLst/>
          </a:prstGeom>
          <a:solidFill>
            <a:srgbClr val="3F3A39"/>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30" name="泪滴形 29"/>
          <p:cNvSpPr/>
          <p:nvPr/>
        </p:nvSpPr>
        <p:spPr>
          <a:xfrm flipH="1">
            <a:off x="6125630" y="3700395"/>
            <a:ext cx="1756375" cy="1756375"/>
          </a:xfrm>
          <a:prstGeom prst="teardrop">
            <a:avLst/>
          </a:prstGeom>
          <a:solidFill>
            <a:srgbClr val="ED7D3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2000">
              <a:solidFill>
                <a:srgbClr val="3F3A39"/>
              </a:solidFill>
              <a:cs typeface="+mn-ea"/>
              <a:sym typeface="+mn-lt"/>
            </a:endParaRPr>
          </a:p>
        </p:txBody>
      </p:sp>
      <p:sp>
        <p:nvSpPr>
          <p:cNvPr id="32" name="Oval 6"/>
          <p:cNvSpPr>
            <a:spLocks noChangeArrowheads="1"/>
          </p:cNvSpPr>
          <p:nvPr/>
        </p:nvSpPr>
        <p:spPr bwMode="auto">
          <a:xfrm>
            <a:off x="4635451" y="2216510"/>
            <a:ext cx="744149" cy="744150"/>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800">
              <a:solidFill>
                <a:srgbClr val="3F3A39"/>
              </a:solidFill>
              <a:cs typeface="+mn-ea"/>
              <a:sym typeface="+mn-lt"/>
            </a:endParaRPr>
          </a:p>
        </p:txBody>
      </p:sp>
      <p:sp>
        <p:nvSpPr>
          <p:cNvPr id="33" name="文本框 32"/>
          <p:cNvSpPr txBox="1"/>
          <p:nvPr/>
        </p:nvSpPr>
        <p:spPr>
          <a:xfrm>
            <a:off x="4705198" y="2379346"/>
            <a:ext cx="627095" cy="523092"/>
          </a:xfrm>
          <a:prstGeom prst="rect">
            <a:avLst/>
          </a:prstGeom>
          <a:noFill/>
        </p:spPr>
        <p:txBody>
          <a:bodyPr wrap="none" rtlCol="0">
            <a:spAutoFit/>
          </a:bodyPr>
          <a:lstStyle/>
          <a:p>
            <a:r>
              <a:rPr lang="en-US" altLang="zh-CN" sz="2800" b="1">
                <a:solidFill>
                  <a:srgbClr val="3F3A39"/>
                </a:solidFill>
                <a:cs typeface="+mn-ea"/>
                <a:sym typeface="+mn-lt"/>
              </a:rPr>
              <a:t>01</a:t>
            </a:r>
            <a:endParaRPr lang="zh-CN" altLang="en-US" sz="2800" b="1">
              <a:solidFill>
                <a:srgbClr val="3F3A39"/>
              </a:solidFill>
              <a:cs typeface="+mn-ea"/>
              <a:sym typeface="+mn-lt"/>
            </a:endParaRPr>
          </a:p>
        </p:txBody>
      </p:sp>
      <p:sp>
        <p:nvSpPr>
          <p:cNvPr id="34" name="Oval 6"/>
          <p:cNvSpPr>
            <a:spLocks noChangeArrowheads="1"/>
          </p:cNvSpPr>
          <p:nvPr/>
        </p:nvSpPr>
        <p:spPr bwMode="auto">
          <a:xfrm>
            <a:off x="6639670" y="2216510"/>
            <a:ext cx="744149" cy="744150"/>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800">
              <a:solidFill>
                <a:srgbClr val="3F3A39"/>
              </a:solidFill>
              <a:cs typeface="+mn-ea"/>
              <a:sym typeface="+mn-lt"/>
            </a:endParaRPr>
          </a:p>
        </p:txBody>
      </p:sp>
      <p:sp>
        <p:nvSpPr>
          <p:cNvPr id="35" name="文本框 34"/>
          <p:cNvSpPr txBox="1"/>
          <p:nvPr/>
        </p:nvSpPr>
        <p:spPr>
          <a:xfrm>
            <a:off x="6725802" y="2312525"/>
            <a:ext cx="627095" cy="523092"/>
          </a:xfrm>
          <a:prstGeom prst="rect">
            <a:avLst/>
          </a:prstGeom>
          <a:noFill/>
        </p:spPr>
        <p:txBody>
          <a:bodyPr wrap="none" rtlCol="0">
            <a:spAutoFit/>
          </a:bodyPr>
          <a:lstStyle/>
          <a:p>
            <a:r>
              <a:rPr lang="en-US" altLang="zh-CN" sz="2800" b="1">
                <a:solidFill>
                  <a:srgbClr val="ED7D31"/>
                </a:solidFill>
                <a:cs typeface="+mn-ea"/>
                <a:sym typeface="+mn-lt"/>
              </a:rPr>
              <a:t>02</a:t>
            </a:r>
            <a:endParaRPr lang="zh-CN" altLang="en-US" sz="2800" b="1">
              <a:solidFill>
                <a:srgbClr val="ED7D31"/>
              </a:solidFill>
              <a:cs typeface="+mn-ea"/>
              <a:sym typeface="+mn-lt"/>
            </a:endParaRPr>
          </a:p>
        </p:txBody>
      </p:sp>
      <p:sp>
        <p:nvSpPr>
          <p:cNvPr id="36" name="Oval 6"/>
          <p:cNvSpPr>
            <a:spLocks noChangeArrowheads="1"/>
          </p:cNvSpPr>
          <p:nvPr/>
        </p:nvSpPr>
        <p:spPr bwMode="auto">
          <a:xfrm>
            <a:off x="4635451" y="4188662"/>
            <a:ext cx="744149" cy="744150"/>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800">
              <a:solidFill>
                <a:srgbClr val="3F3A39"/>
              </a:solidFill>
              <a:cs typeface="+mn-ea"/>
              <a:sym typeface="+mn-lt"/>
            </a:endParaRPr>
          </a:p>
        </p:txBody>
      </p:sp>
      <p:sp>
        <p:nvSpPr>
          <p:cNvPr id="37" name="文本框 36"/>
          <p:cNvSpPr txBox="1"/>
          <p:nvPr/>
        </p:nvSpPr>
        <p:spPr>
          <a:xfrm>
            <a:off x="4688653" y="4302522"/>
            <a:ext cx="627095" cy="523092"/>
          </a:xfrm>
          <a:prstGeom prst="rect">
            <a:avLst/>
          </a:prstGeom>
          <a:noFill/>
        </p:spPr>
        <p:txBody>
          <a:bodyPr wrap="none" rtlCol="0">
            <a:spAutoFit/>
          </a:bodyPr>
          <a:lstStyle/>
          <a:p>
            <a:r>
              <a:rPr lang="en-US" altLang="zh-CN" sz="2800" b="1">
                <a:solidFill>
                  <a:srgbClr val="ED7D31"/>
                </a:solidFill>
                <a:cs typeface="+mn-ea"/>
                <a:sym typeface="+mn-lt"/>
              </a:rPr>
              <a:t>03</a:t>
            </a:r>
            <a:endParaRPr lang="zh-CN" altLang="en-US" sz="2800" b="1">
              <a:solidFill>
                <a:srgbClr val="ED7D31"/>
              </a:solidFill>
              <a:cs typeface="+mn-ea"/>
              <a:sym typeface="+mn-lt"/>
            </a:endParaRPr>
          </a:p>
        </p:txBody>
      </p:sp>
      <p:sp>
        <p:nvSpPr>
          <p:cNvPr id="38" name="Oval 6"/>
          <p:cNvSpPr>
            <a:spLocks noChangeArrowheads="1"/>
          </p:cNvSpPr>
          <p:nvPr/>
        </p:nvSpPr>
        <p:spPr bwMode="auto">
          <a:xfrm>
            <a:off x="6639670" y="4188662"/>
            <a:ext cx="744149" cy="744150"/>
          </a:xfrm>
          <a:prstGeom prst="ellipse">
            <a:avLst/>
          </a:prstGeom>
          <a:solidFill>
            <a:schemeClr val="bg2"/>
          </a:solidFill>
          <a:ln w="14288" cap="flat">
            <a:solidFill>
              <a:srgbClr val="FEFEFE"/>
            </a:solidFill>
            <a:prstDash val="solid"/>
            <a:miter lim="800000"/>
          </a:ln>
        </p:spPr>
        <p:txBody>
          <a:bodyPr vert="horz" wrap="square" lIns="91392" tIns="45696" rIns="91392" bIns="45696" numCol="1" anchor="t" anchorCtr="0" compatLnSpc="1"/>
          <a:lstStyle/>
          <a:p>
            <a:endParaRPr lang="zh-CN" altLang="en-US" sz="1800">
              <a:solidFill>
                <a:srgbClr val="3F3A39"/>
              </a:solidFill>
              <a:cs typeface="+mn-ea"/>
              <a:sym typeface="+mn-lt"/>
            </a:endParaRPr>
          </a:p>
        </p:txBody>
      </p:sp>
      <p:sp>
        <p:nvSpPr>
          <p:cNvPr id="39" name="文本框 38"/>
          <p:cNvSpPr txBox="1"/>
          <p:nvPr/>
        </p:nvSpPr>
        <p:spPr>
          <a:xfrm>
            <a:off x="6712028" y="4302522"/>
            <a:ext cx="627095" cy="523092"/>
          </a:xfrm>
          <a:prstGeom prst="rect">
            <a:avLst/>
          </a:prstGeom>
          <a:noFill/>
        </p:spPr>
        <p:txBody>
          <a:bodyPr wrap="none" rtlCol="0">
            <a:spAutoFit/>
          </a:bodyPr>
          <a:lstStyle/>
          <a:p>
            <a:r>
              <a:rPr lang="en-US" altLang="zh-CN" sz="2800" b="1">
                <a:solidFill>
                  <a:srgbClr val="3F3A39"/>
                </a:solidFill>
                <a:cs typeface="+mn-ea"/>
                <a:sym typeface="+mn-lt"/>
              </a:rPr>
              <a:t>04</a:t>
            </a:r>
            <a:endParaRPr lang="zh-CN" altLang="en-US" sz="2800" b="1">
              <a:solidFill>
                <a:srgbClr val="3F3A39"/>
              </a:solidFill>
              <a:cs typeface="+mn-ea"/>
              <a:sym typeface="+mn-lt"/>
            </a:endParaRPr>
          </a:p>
        </p:txBody>
      </p:sp>
      <p:sp>
        <p:nvSpPr>
          <p:cNvPr id="40" name="TextBox 52"/>
          <p:cNvSpPr txBox="1"/>
          <p:nvPr/>
        </p:nvSpPr>
        <p:spPr>
          <a:xfrm>
            <a:off x="2377872" y="1614473"/>
            <a:ext cx="1531687" cy="399902"/>
          </a:xfrm>
          <a:prstGeom prst="rect">
            <a:avLst/>
          </a:prstGeom>
          <a:noFill/>
        </p:spPr>
        <p:txBody>
          <a:bodyPr wrap="square">
            <a:spAutoFit/>
          </a:bodyPr>
          <a:lstStyle/>
          <a:p>
            <a:pPr algn="r">
              <a:buFont typeface="Arial" panose="020b0604020202020204" pitchFamily="34" charset="0"/>
              <a:buNone/>
              <a:defRPr/>
            </a:pPr>
            <a:r>
              <a:rPr lang="zh-CN" altLang="en-US" sz="2000" b="1">
                <a:solidFill>
                  <a:srgbClr val="ED7D31"/>
                </a:solidFill>
                <a:cs typeface="+mn-ea"/>
                <a:sym typeface="+mn-lt"/>
              </a:rPr>
              <a:t>得出结论一</a:t>
            </a:r>
            <a:endParaRPr lang="en-US" altLang="zh-CN" sz="2000" b="1">
              <a:solidFill>
                <a:srgbClr val="ED7D31"/>
              </a:solidFill>
              <a:cs typeface="+mn-ea"/>
              <a:sym typeface="+mn-lt"/>
            </a:endParaRPr>
          </a:p>
        </p:txBody>
      </p:sp>
      <p:sp>
        <p:nvSpPr>
          <p:cNvPr id="41" name="TextBox 53"/>
          <p:cNvSpPr txBox="1"/>
          <p:nvPr/>
        </p:nvSpPr>
        <p:spPr>
          <a:xfrm>
            <a:off x="1015723" y="2072432"/>
            <a:ext cx="2998921" cy="83056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a:solidFill>
                  <a:srgbClr val="3F3A39"/>
                </a:solidFill>
                <a:latin typeface="+mn-lt"/>
                <a:ea typeface="+mn-ea"/>
                <a:cs typeface="+mn-ea"/>
                <a:sym typeface="+mn-lt"/>
              </a:rPr>
              <a:t>请在这里输入您的文字内容请在这里输入您的文字内容请在这里输入您的</a:t>
            </a:r>
            <a:endParaRPr lang="zh-CN" altLang="en-US" sz="1600">
              <a:solidFill>
                <a:srgbClr val="3F3A39"/>
              </a:solidFill>
              <a:latin typeface="+mn-lt"/>
              <a:ea typeface="+mn-ea"/>
              <a:cs typeface="+mn-ea"/>
              <a:sym typeface="+mn-lt"/>
            </a:endParaRPr>
          </a:p>
        </p:txBody>
      </p:sp>
      <p:sp>
        <p:nvSpPr>
          <p:cNvPr id="42" name="TextBox 52"/>
          <p:cNvSpPr txBox="1"/>
          <p:nvPr/>
        </p:nvSpPr>
        <p:spPr>
          <a:xfrm>
            <a:off x="8223762" y="1567131"/>
            <a:ext cx="1531687" cy="399902"/>
          </a:xfrm>
          <a:prstGeom prst="rect">
            <a:avLst/>
          </a:prstGeom>
          <a:noFill/>
        </p:spPr>
        <p:txBody>
          <a:bodyPr wrap="square">
            <a:spAutoFit/>
          </a:bodyPr>
          <a:lstStyle/>
          <a:p>
            <a:pPr>
              <a:buFont typeface="Arial" panose="020b0604020202020204" pitchFamily="34" charset="0"/>
              <a:buNone/>
              <a:defRPr/>
            </a:pPr>
            <a:r>
              <a:rPr lang="zh-CN" altLang="en-US" sz="2000" b="1">
                <a:solidFill>
                  <a:srgbClr val="ED7D31"/>
                </a:solidFill>
                <a:cs typeface="+mn-ea"/>
                <a:sym typeface="+mn-lt"/>
              </a:rPr>
              <a:t>得出结论二</a:t>
            </a:r>
            <a:endParaRPr lang="en-US" altLang="zh-CN" sz="2000" b="1">
              <a:solidFill>
                <a:srgbClr val="ED7D31"/>
              </a:solidFill>
              <a:cs typeface="+mn-ea"/>
              <a:sym typeface="+mn-lt"/>
            </a:endParaRPr>
          </a:p>
        </p:txBody>
      </p:sp>
      <p:sp>
        <p:nvSpPr>
          <p:cNvPr id="43" name="TextBox 53"/>
          <p:cNvSpPr txBox="1"/>
          <p:nvPr/>
        </p:nvSpPr>
        <p:spPr>
          <a:xfrm>
            <a:off x="8118677" y="2014375"/>
            <a:ext cx="2998921" cy="10766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rgbClr val="3F3A39"/>
                </a:solidFill>
                <a:latin typeface="+mn-lt"/>
                <a:ea typeface="+mn-ea"/>
                <a:cs typeface="+mn-ea"/>
                <a:sym typeface="+mn-lt"/>
              </a:rPr>
              <a:t>请在这里输入您的文字内容请在这里输入您的文字内容请在这里输入您的文字内容请在这里输入您的文字</a:t>
            </a:r>
            <a:endParaRPr lang="zh-CN" altLang="en-US" sz="1600">
              <a:solidFill>
                <a:srgbClr val="3F3A39"/>
              </a:solidFill>
              <a:latin typeface="+mn-lt"/>
              <a:ea typeface="+mn-ea"/>
              <a:cs typeface="+mn-ea"/>
              <a:sym typeface="+mn-lt"/>
            </a:endParaRPr>
          </a:p>
        </p:txBody>
      </p:sp>
      <p:sp>
        <p:nvSpPr>
          <p:cNvPr id="44" name="TextBox 52"/>
          <p:cNvSpPr txBox="1"/>
          <p:nvPr/>
        </p:nvSpPr>
        <p:spPr>
          <a:xfrm>
            <a:off x="2377872" y="4260042"/>
            <a:ext cx="1531687" cy="399902"/>
          </a:xfrm>
          <a:prstGeom prst="rect">
            <a:avLst/>
          </a:prstGeom>
          <a:noFill/>
        </p:spPr>
        <p:txBody>
          <a:bodyPr wrap="square">
            <a:spAutoFit/>
          </a:bodyPr>
          <a:lstStyle/>
          <a:p>
            <a:pPr algn="r">
              <a:buFont typeface="Arial" panose="020b0604020202020204" pitchFamily="34" charset="0"/>
              <a:buNone/>
              <a:defRPr/>
            </a:pPr>
            <a:r>
              <a:rPr lang="zh-CN" altLang="en-US" sz="2000" b="1">
                <a:solidFill>
                  <a:srgbClr val="ED7D31"/>
                </a:solidFill>
                <a:cs typeface="+mn-ea"/>
                <a:sym typeface="+mn-lt"/>
              </a:rPr>
              <a:t>得出结论三</a:t>
            </a:r>
            <a:endParaRPr lang="en-US" altLang="zh-CN" sz="2000" b="1">
              <a:solidFill>
                <a:srgbClr val="ED7D31"/>
              </a:solidFill>
              <a:cs typeface="+mn-ea"/>
              <a:sym typeface="+mn-lt"/>
            </a:endParaRPr>
          </a:p>
        </p:txBody>
      </p:sp>
      <p:sp>
        <p:nvSpPr>
          <p:cNvPr id="45" name="TextBox 53"/>
          <p:cNvSpPr txBox="1"/>
          <p:nvPr/>
        </p:nvSpPr>
        <p:spPr>
          <a:xfrm>
            <a:off x="1015723" y="4718000"/>
            <a:ext cx="2998921" cy="10766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a:solidFill>
                  <a:srgbClr val="3F3A39"/>
                </a:solidFill>
                <a:latin typeface="+mn-lt"/>
                <a:ea typeface="+mn-ea"/>
                <a:cs typeface="+mn-ea"/>
                <a:sym typeface="+mn-lt"/>
              </a:rPr>
              <a:t>请在这里输入您的文字内容请在这里输入您的文字内容请在这里输入您的文字内容请在这里输入您的文字</a:t>
            </a:r>
            <a:endParaRPr lang="zh-CN" altLang="en-US" sz="1600">
              <a:solidFill>
                <a:srgbClr val="3F3A39"/>
              </a:solidFill>
              <a:latin typeface="+mn-lt"/>
              <a:ea typeface="+mn-ea"/>
              <a:cs typeface="+mn-ea"/>
              <a:sym typeface="+mn-lt"/>
            </a:endParaRPr>
          </a:p>
        </p:txBody>
      </p:sp>
      <p:sp>
        <p:nvSpPr>
          <p:cNvPr id="46" name="TextBox 52"/>
          <p:cNvSpPr txBox="1"/>
          <p:nvPr/>
        </p:nvSpPr>
        <p:spPr>
          <a:xfrm>
            <a:off x="8223762" y="4212700"/>
            <a:ext cx="1531687" cy="399902"/>
          </a:xfrm>
          <a:prstGeom prst="rect">
            <a:avLst/>
          </a:prstGeom>
          <a:noFill/>
        </p:spPr>
        <p:txBody>
          <a:bodyPr wrap="square">
            <a:spAutoFit/>
          </a:bodyPr>
          <a:lstStyle/>
          <a:p>
            <a:pPr>
              <a:buFont typeface="Arial" panose="020b0604020202020204" pitchFamily="34" charset="0"/>
              <a:buNone/>
              <a:defRPr/>
            </a:pPr>
            <a:r>
              <a:rPr lang="zh-CN" altLang="en-US" sz="2000" b="1">
                <a:solidFill>
                  <a:srgbClr val="ED7D31"/>
                </a:solidFill>
                <a:cs typeface="+mn-ea"/>
                <a:sym typeface="+mn-lt"/>
              </a:rPr>
              <a:t>得出结论四</a:t>
            </a:r>
            <a:endParaRPr lang="en-US" altLang="zh-CN" sz="2000" b="1">
              <a:solidFill>
                <a:srgbClr val="ED7D31"/>
              </a:solidFill>
              <a:cs typeface="+mn-ea"/>
              <a:sym typeface="+mn-lt"/>
            </a:endParaRPr>
          </a:p>
        </p:txBody>
      </p:sp>
      <p:sp>
        <p:nvSpPr>
          <p:cNvPr id="47" name="TextBox 53"/>
          <p:cNvSpPr txBox="1"/>
          <p:nvPr/>
        </p:nvSpPr>
        <p:spPr>
          <a:xfrm>
            <a:off x="8118677" y="4659944"/>
            <a:ext cx="2998921" cy="10766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rgbClr val="3F3A39"/>
                </a:solidFill>
                <a:latin typeface="+mn-lt"/>
                <a:ea typeface="+mn-ea"/>
                <a:cs typeface="+mn-ea"/>
                <a:sym typeface="+mn-lt"/>
              </a:rPr>
              <a:t>请在这里输入您的文字内容请在这里输入您的文字内容请在这里输入您的文字内容请在这里输入您的文字</a:t>
            </a:r>
            <a:endParaRPr lang="zh-CN" altLang="en-US" sz="1600">
              <a:solidFill>
                <a:srgbClr val="3F3A39"/>
              </a:solidFill>
              <a:latin typeface="+mn-lt"/>
              <a:ea typeface="+mn-ea"/>
              <a:cs typeface="+mn-ea"/>
              <a:sym typeface="+mn-lt"/>
            </a:endParaRPr>
          </a:p>
        </p:txBody>
      </p:sp>
      <p:sp>
        <p:nvSpPr>
          <p:cNvPr id="25" name="文本框 24"/>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5</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nodeType="clickPar">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up)">
                                      <p:cBhvr>
                                        <p:cTn id="91" dur="500"/>
                                        <p:tgtEl>
                                          <p:spTgt spid="39"/>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up)">
                                      <p:cBhvr>
                                        <p:cTn id="94" dur="500"/>
                                        <p:tgtEl>
                                          <p:spTgt spid="38"/>
                                        </p:tgtEl>
                                      </p:cBhvr>
                                    </p:animEffect>
                                  </p:childTnLst>
                                </p:cTn>
                              </p:par>
                            </p:childTnLst>
                          </p:cTn>
                        </p:par>
                      </p:childTnLst>
                    </p:cTn>
                  </p:par>
                  <p:par>
                    <p:cTn id="95" fill="hold" nodeType="clickPar">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1000"/>
                                        <p:tgtEl>
                                          <p:spTgt spid="47"/>
                                        </p:tgtEl>
                                      </p:cBhvr>
                                    </p:animEffect>
                                    <p:anim calcmode="lin" valueType="num">
                                      <p:cBhvr>
                                        <p:cTn id="105" dur="1000" fill="hold"/>
                                        <p:tgtEl>
                                          <p:spTgt spid="47"/>
                                        </p:tgtEl>
                                        <p:attrNameLst>
                                          <p:attrName>ppt_x</p:attrName>
                                        </p:attrNameLst>
                                      </p:cBhvr>
                                      <p:tavLst>
                                        <p:tav tm="0">
                                          <p:val>
                                            <p:strVal val="#ppt_x"/>
                                          </p:val>
                                        </p:tav>
                                        <p:tav tm="100000">
                                          <p:val>
                                            <p:strVal val="#ppt_x"/>
                                          </p:val>
                                        </p:tav>
                                      </p:tavLst>
                                    </p:anim>
                                    <p:anim calcmode="lin" valueType="num">
                                      <p:cBhvr>
                                        <p:cTn id="10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2" grpId="0" animBg="1"/>
      <p:bldP spid="33" grpId="0"/>
      <p:bldP spid="34" grpId="0" animBg="1"/>
      <p:bldP spid="35" grpId="0"/>
      <p:bldP spid="36" grpId="0" animBg="1"/>
      <p:bldP spid="37" grpId="0"/>
      <p:bldP spid="38" grpId="0" animBg="1"/>
      <p:bldP spid="39" grpId="0"/>
      <p:bldP spid="40" grpId="0"/>
      <p:bldP spid="41" grpId="0"/>
      <p:bldP spid="42" grpId="0"/>
      <p:bldP spid="43" grpId="0"/>
      <p:bldP spid="44" grpId="0"/>
      <p:bldP spid="45" grpId="0"/>
      <p:bldP spid="46" grpId="0"/>
      <p:bldP spid="47" grpId="0"/>
      <p:bldP spid="2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TextBox 16"/>
          <p:cNvSpPr txBox="1"/>
          <p:nvPr/>
        </p:nvSpPr>
        <p:spPr>
          <a:xfrm>
            <a:off x="5537875" y="1270724"/>
            <a:ext cx="1780330" cy="830564"/>
          </a:xfrm>
          <a:prstGeom prst="rect">
            <a:avLst/>
          </a:prstGeom>
          <a:noFill/>
        </p:spPr>
        <p:txBody>
          <a:bodyPr wrap="none" rtlCol="0">
            <a:spAutoFit/>
          </a:bodyPr>
          <a:lstStyle/>
          <a:p>
            <a:r>
              <a:rPr lang="zh-CN" altLang="en-US" sz="4800" b="1">
                <a:solidFill>
                  <a:srgbClr val="ED7D31"/>
                </a:solidFill>
                <a:cs typeface="+mn-ea"/>
                <a:sym typeface="+mn-lt"/>
              </a:rPr>
              <a:t>致  谢</a:t>
            </a:r>
            <a:endParaRPr lang="zh-CN" altLang="en-US" sz="4800" b="1">
              <a:solidFill>
                <a:srgbClr val="ED7D31"/>
              </a:solidFill>
              <a:cs typeface="+mn-ea"/>
              <a:sym typeface="+mn-lt"/>
            </a:endParaRPr>
          </a:p>
        </p:txBody>
      </p:sp>
      <p:sp>
        <p:nvSpPr>
          <p:cNvPr id="18" name="TextBox 17"/>
          <p:cNvSpPr txBox="1"/>
          <p:nvPr/>
        </p:nvSpPr>
        <p:spPr>
          <a:xfrm>
            <a:off x="2996405" y="2625213"/>
            <a:ext cx="6199190" cy="3246914"/>
          </a:xfrm>
          <a:prstGeom prst="rect">
            <a:avLst/>
          </a:prstGeom>
          <a:noFill/>
        </p:spPr>
        <p:txBody>
          <a:bodyPr wrap="square" rtlCol="0">
            <a:spAutoFit/>
          </a:bodyPr>
          <a:lstStyle/>
          <a:p>
            <a:pPr algn="ctr">
              <a:lnSpc>
                <a:spcPct val="150000"/>
              </a:lnSpc>
            </a:pPr>
            <a:r>
              <a:rPr lang="zh-CN" altLang="en-US" sz="2800">
                <a:solidFill>
                  <a:srgbClr val="3F3A39"/>
                </a:solidFill>
                <a:cs typeface="+mn-ea"/>
                <a:sym typeface="+mn-lt"/>
              </a:rPr>
              <a:t>感谢母校提供的学习与实践的机会；</a:t>
            </a:r>
            <a:endParaRPr lang="en-US" altLang="zh-CN" sz="2800">
              <a:solidFill>
                <a:srgbClr val="3F3A39"/>
              </a:solidFill>
              <a:cs typeface="+mn-ea"/>
              <a:sym typeface="+mn-lt"/>
            </a:endParaRPr>
          </a:p>
          <a:p>
            <a:pPr algn="ctr">
              <a:lnSpc>
                <a:spcPct val="150000"/>
              </a:lnSpc>
            </a:pPr>
            <a:r>
              <a:rPr lang="zh-CN" altLang="en-US" sz="2800">
                <a:solidFill>
                  <a:srgbClr val="3F3A39"/>
                </a:solidFill>
                <a:cs typeface="+mn-ea"/>
                <a:sym typeface="+mn-lt"/>
              </a:rPr>
              <a:t>感谢导师团队，特别感谢某某教授给予的耐心指导；</a:t>
            </a:r>
            <a:endParaRPr lang="en-US" altLang="zh-CN" sz="2800">
              <a:solidFill>
                <a:srgbClr val="3F3A39"/>
              </a:solidFill>
              <a:cs typeface="+mn-ea"/>
              <a:sym typeface="+mn-lt"/>
            </a:endParaRPr>
          </a:p>
          <a:p>
            <a:pPr algn="ctr">
              <a:lnSpc>
                <a:spcPct val="150000"/>
              </a:lnSpc>
            </a:pPr>
            <a:r>
              <a:rPr lang="zh-CN" altLang="en-US" sz="2800">
                <a:solidFill>
                  <a:srgbClr val="3F3A39"/>
                </a:solidFill>
                <a:cs typeface="+mn-ea"/>
                <a:sym typeface="+mn-lt"/>
              </a:rPr>
              <a:t>感谢同学及舍友的帮助；</a:t>
            </a:r>
            <a:endParaRPr lang="en-US" altLang="zh-CN" sz="2800">
              <a:solidFill>
                <a:srgbClr val="3F3A39"/>
              </a:solidFill>
              <a:cs typeface="+mn-ea"/>
              <a:sym typeface="+mn-lt"/>
            </a:endParaRPr>
          </a:p>
          <a:p>
            <a:pPr algn="ctr">
              <a:lnSpc>
                <a:spcPct val="150000"/>
              </a:lnSpc>
            </a:pPr>
            <a:r>
              <a:rPr lang="zh-CN" altLang="en-US" sz="2800">
                <a:solidFill>
                  <a:srgbClr val="3F3A39"/>
                </a:solidFill>
                <a:cs typeface="+mn-ea"/>
                <a:sym typeface="+mn-lt"/>
              </a:rPr>
              <a:t>感谢答辩评审！</a:t>
            </a:r>
            <a:endParaRPr lang="zh-CN" altLang="en-US" sz="2800">
              <a:solidFill>
                <a:srgbClr val="3F3A39"/>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60521" t="58890" r="20573" b="18703"/>
          <a:stretch>
            <a:fillRect/>
          </a:stretch>
        </p:blipFill>
        <p:spPr>
          <a:xfrm>
            <a:off x="9886950" y="5321489"/>
            <a:ext cx="2305050" cy="153651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34062" r="39584"/>
          <a:stretch>
            <a:fillRect/>
          </a:stretch>
        </p:blipFill>
        <p:spPr>
          <a:xfrm>
            <a:off x="4400700" y="403"/>
            <a:ext cx="3213100" cy="685719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31709" y="0"/>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10654138" y="0"/>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0" y="4468065"/>
            <a:ext cx="1341282" cy="2389935"/>
          </a:xfrm>
          <a:prstGeom prst="rect">
            <a:avLst/>
          </a:prstGeom>
        </p:spPr>
      </p:pic>
      <p:sp>
        <p:nvSpPr>
          <p:cNvPr id="14" name="矩形 13"/>
          <p:cNvSpPr/>
          <p:nvPr/>
        </p:nvSpPr>
        <p:spPr>
          <a:xfrm>
            <a:off x="925938" y="819151"/>
            <a:ext cx="10185400" cy="5219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a:extLst>
              <a:ext uri="{28A0092B-C50C-407E-A947-70E740481C1C}">
                <a14:useLocalDpi xmlns:a14="http://schemas.microsoft.com/office/drawing/2010/main" val="0"/>
              </a:ext>
            </a:extLst>
          </a:blip>
          <a:srcRect l="41876" t="45925" r="43271" b="27590"/>
          <a:stretch>
            <a:fillRect/>
          </a:stretch>
        </p:blipFill>
        <p:spPr>
          <a:xfrm rot="3600000">
            <a:off x="8577393" y="5143103"/>
            <a:ext cx="1810912" cy="1816101"/>
          </a:xfrm>
          <a:prstGeom prst="rect">
            <a:avLst/>
          </a:prstGeom>
          <a:effectLst>
            <a:outerShdw blurRad="25400" dist="38100" dir="2700000" algn="tl" rotWithShape="0">
              <a:prstClr val="black">
                <a:alpha val="20000"/>
              </a:prstClr>
            </a:outerShdw>
          </a:effectLst>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rcRect l="46667" t="33332" r="34218" b="33516"/>
          <a:stretch>
            <a:fillRect/>
          </a:stretch>
        </p:blipFill>
        <p:spPr>
          <a:xfrm rot="3600000">
            <a:off x="587832" y="1516745"/>
            <a:ext cx="1188858" cy="1159702"/>
          </a:xfrm>
          <a:prstGeom prst="rect">
            <a:avLst/>
          </a:prstGeom>
          <a:effectLst>
            <a:outerShdw blurRad="25400" dist="38100" dir="2700000" algn="tl" rotWithShape="0">
              <a:prstClr val="black">
                <a:alpha val="20000"/>
              </a:prstClr>
            </a:outerShdw>
          </a:effectLst>
        </p:spPr>
      </p:pic>
      <p:pic>
        <p:nvPicPr>
          <p:cNvPr id="21" name="图片 20"/>
          <p:cNvPicPr>
            <a:picLocks noChangeAspect="1"/>
          </p:cNvPicPr>
          <p:nvPr/>
        </p:nvPicPr>
        <p:blipFill>
          <a:blip r:embed="rId9">
            <a:extLst>
              <a:ext uri="{28A0092B-C50C-407E-A947-70E740481C1C}">
                <a14:useLocalDpi xmlns:a14="http://schemas.microsoft.com/office/drawing/2010/main" val="0"/>
              </a:ext>
            </a:extLst>
          </a:blip>
          <a:srcRect l="63594" t="32220" r="12292" b="24071"/>
          <a:stretch>
            <a:fillRect/>
          </a:stretch>
        </p:blipFill>
        <p:spPr>
          <a:xfrm>
            <a:off x="2378656" y="5559222"/>
            <a:ext cx="940962" cy="959253"/>
          </a:xfrm>
          <a:prstGeom prst="rect">
            <a:avLst/>
          </a:prstGeom>
          <a:effectLst>
            <a:outerShdw blurRad="25400" dist="38100" dir="2700000" algn="tl" rotWithShape="0">
              <a:prstClr val="black">
                <a:alpha val="20000"/>
              </a:prstClr>
            </a:outerShdw>
          </a:effectLst>
        </p:spPr>
      </p:pic>
      <p:sp>
        <p:nvSpPr>
          <p:cNvPr id="22" name="文本框 21"/>
          <p:cNvSpPr txBox="1"/>
          <p:nvPr/>
        </p:nvSpPr>
        <p:spPr>
          <a:xfrm>
            <a:off x="2673229" y="2295066"/>
            <a:ext cx="7178492" cy="1200329"/>
          </a:xfrm>
          <a:prstGeom prst="rect">
            <a:avLst/>
          </a:prstGeom>
          <a:noFill/>
        </p:spPr>
        <p:txBody>
          <a:bodyPr wrap="square" rtlCol="0">
            <a:spAutoFit/>
          </a:bodyPr>
          <a:lstStyle/>
          <a:p>
            <a:pPr algn="dist"/>
            <a:r>
              <a:rPr lang="zh-CN" altLang="en-US" sz="7200">
                <a:solidFill>
                  <a:srgbClr val="3F3A39"/>
                </a:solidFill>
                <a:latin typeface="印品雅圆体" panose="02010601030101010101" pitchFamily="2" charset="-122"/>
                <a:ea typeface="印品雅圆体" panose="02010601030101010101" pitchFamily="2" charset="-122"/>
              </a:rPr>
              <a:t>感谢聆听</a:t>
            </a:r>
            <a:r>
              <a:rPr lang="en-US" altLang="zh-CN" sz="7200">
                <a:solidFill>
                  <a:srgbClr val="3F3A39"/>
                </a:solidFill>
                <a:latin typeface="印品雅圆体" panose="02010601030101010101" pitchFamily="2" charset="-122"/>
                <a:ea typeface="印品雅圆体" panose="02010601030101010101" pitchFamily="2" charset="-122"/>
              </a:rPr>
              <a:t>,</a:t>
            </a:r>
            <a:r>
              <a:rPr lang="zh-CN" altLang="en-US" sz="7200">
                <a:solidFill>
                  <a:srgbClr val="3F3A39"/>
                </a:solidFill>
                <a:latin typeface="印品雅圆体" panose="02010601030101010101" pitchFamily="2" charset="-122"/>
                <a:ea typeface="印品雅圆体" panose="02010601030101010101" pitchFamily="2" charset="-122"/>
              </a:rPr>
              <a:t>请指导</a:t>
            </a:r>
            <a:endParaRPr lang="zh-CN" altLang="en-US" sz="7200">
              <a:solidFill>
                <a:srgbClr val="3F3A39"/>
              </a:solidFill>
              <a:latin typeface="印品雅圆体" panose="02010601030101010101" pitchFamily="2" charset="-122"/>
              <a:ea typeface="印品雅圆体" panose="02010601030101010101" pitchFamily="2" charset="-122"/>
            </a:endParaRPr>
          </a:p>
        </p:txBody>
      </p:sp>
      <p:sp>
        <p:nvSpPr>
          <p:cNvPr id="23" name="文本框 22"/>
          <p:cNvSpPr txBox="1"/>
          <p:nvPr/>
        </p:nvSpPr>
        <p:spPr>
          <a:xfrm>
            <a:off x="3546753" y="3504610"/>
            <a:ext cx="5098495" cy="461665"/>
          </a:xfrm>
          <a:prstGeom prst="rect">
            <a:avLst/>
          </a:prstGeom>
          <a:noFill/>
        </p:spPr>
        <p:txBody>
          <a:bodyPr wrap="square" rtlCol="0">
            <a:spAutoFit/>
          </a:bodyPr>
          <a:lstStyle/>
          <a:p>
            <a:pPr algn="dist"/>
            <a:r>
              <a:rPr lang="en-US" altLang="zh-CN" sz="2400">
                <a:solidFill>
                  <a:srgbClr val="3F3A39"/>
                </a:solidFill>
                <a:latin typeface="印品雅圆体" panose="02010601030101010101" pitchFamily="2" charset="-122"/>
                <a:ea typeface="印品雅圆体" panose="02010601030101010101" pitchFamily="2" charset="-122"/>
              </a:rPr>
              <a:t>GRADUATION THESIS DEFENSE</a:t>
            </a:r>
            <a:endParaRPr lang="zh-CN" altLang="en-US" sz="2400">
              <a:solidFill>
                <a:srgbClr val="3F3A39"/>
              </a:solidFill>
              <a:latin typeface="印品雅圆体" panose="02010601030101010101" pitchFamily="2" charset="-122"/>
              <a:ea typeface="印品雅圆体" panose="02010601030101010101" pitchFamily="2" charset="-122"/>
            </a:endParaRPr>
          </a:p>
        </p:txBody>
      </p:sp>
      <p:sp>
        <p:nvSpPr>
          <p:cNvPr id="24" name="文本框 23"/>
          <p:cNvSpPr txBox="1"/>
          <p:nvPr/>
        </p:nvSpPr>
        <p:spPr>
          <a:xfrm>
            <a:off x="4173094" y="4131710"/>
            <a:ext cx="4185459" cy="523220"/>
          </a:xfrm>
          <a:prstGeom prst="rect">
            <a:avLst/>
          </a:prstGeom>
          <a:noFill/>
        </p:spPr>
        <p:txBody>
          <a:bodyPr wrap="square" rtlCol="0">
            <a:spAutoFit/>
          </a:bodyPr>
          <a:lstStyle/>
          <a:p>
            <a:pPr algn="dist"/>
            <a:r>
              <a:rPr lang="zh-CN" altLang="en-US" sz="2800">
                <a:solidFill>
                  <a:srgbClr val="3F3A39"/>
                </a:solidFill>
                <a:latin typeface="印品雅圆体" panose="02010601030101010101" pitchFamily="2" charset="-122"/>
                <a:ea typeface="印品雅圆体" panose="02010601030101010101" pitchFamily="2" charset="-122"/>
              </a:rPr>
              <a:t>专业：电子商务</a:t>
            </a:r>
            <a:r>
              <a:rPr lang="en-US" altLang="zh-CN" sz="2800">
                <a:solidFill>
                  <a:srgbClr val="3F3A39"/>
                </a:solidFill>
                <a:latin typeface="印品雅圆体" panose="02010601030101010101" pitchFamily="2" charset="-122"/>
                <a:ea typeface="印品雅圆体" panose="02010601030101010101" pitchFamily="2" charset="-122"/>
              </a:rPr>
              <a:t>/</a:t>
            </a:r>
            <a:r>
              <a:rPr lang="zh-CN" altLang="en-US" sz="2800">
                <a:solidFill>
                  <a:srgbClr val="3F3A39"/>
                </a:solidFill>
                <a:latin typeface="印品雅圆体" panose="02010601030101010101" pitchFamily="2" charset="-122"/>
                <a:ea typeface="印品雅圆体" panose="02010601030101010101" pitchFamily="2" charset="-122"/>
              </a:rPr>
              <a:t>信息工程</a:t>
            </a:r>
            <a:endParaRPr lang="zh-CN" altLang="en-US" sz="2800">
              <a:solidFill>
                <a:srgbClr val="3F3A39"/>
              </a:solidFill>
              <a:latin typeface="印品雅圆体" panose="02010601030101010101" pitchFamily="2" charset="-122"/>
              <a:ea typeface="印品雅圆体" panose="02010601030101010101" pitchFamily="2" charset="-122"/>
            </a:endParaRPr>
          </a:p>
        </p:txBody>
      </p:sp>
      <p:sp>
        <p:nvSpPr>
          <p:cNvPr id="25" name="文本框 24"/>
          <p:cNvSpPr txBox="1"/>
          <p:nvPr/>
        </p:nvSpPr>
        <p:spPr>
          <a:xfrm>
            <a:off x="4267149" y="5122934"/>
            <a:ext cx="1370404" cy="306705"/>
          </a:xfrm>
          <a:prstGeom prst="rect">
            <a:avLst/>
          </a:prstGeom>
          <a:noFill/>
        </p:spPr>
        <p:txBody>
          <a:bodyPr wrap="square" rtlCol="0">
            <a:spAutoFit/>
          </a:bodyPr>
          <a:lstStyle/>
          <a:p>
            <a:r>
              <a:rPr lang="zh-CN" altLang="en-US" sz="1400">
                <a:solidFill>
                  <a:srgbClr val="3F3A39"/>
                </a:solidFill>
                <a:latin typeface="印品雅圆体" panose="02010601030101010101" pitchFamily="2" charset="-122"/>
                <a:ea typeface="印品雅圆体" panose="02010601030101010101" pitchFamily="2" charset="-122"/>
              </a:rPr>
              <a:t>答辩人：</a:t>
            </a:r>
            <a:r>
              <a:rPr lang="en-US" altLang="zh-CN" sz="1400">
                <a:solidFill>
                  <a:srgbClr val="3F3A39"/>
                </a:solidFill>
                <a:latin typeface="印品雅圆体" panose="02010601030101010101" pitchFamily="2" charset="-122"/>
                <a:ea typeface="印品雅圆体" panose="02010601030101010101" pitchFamily="2" charset="-122"/>
              </a:rPr>
              <a:t>PPT</a:t>
            </a:r>
            <a:r>
              <a:rPr lang="zh-CN" altLang="en-US" sz="1400">
                <a:solidFill>
                  <a:srgbClr val="3F3A39"/>
                </a:solidFill>
                <a:latin typeface="印品雅圆体" panose="02010601030101010101" pitchFamily="2" charset="-122"/>
                <a:ea typeface="印品雅圆体" panose="02010601030101010101" pitchFamily="2" charset="-122"/>
              </a:rPr>
              <a:t>汇</a:t>
            </a:r>
            <a:endParaRPr lang="zh-CN" altLang="en-US" sz="1400">
              <a:solidFill>
                <a:srgbClr val="3F3A39"/>
              </a:solidFill>
              <a:latin typeface="印品雅圆体" panose="02010601030101010101" pitchFamily="2" charset="-122"/>
              <a:ea typeface="印品雅圆体" panose="02010601030101010101" pitchFamily="2" charset="-122"/>
            </a:endParaRPr>
          </a:p>
        </p:txBody>
      </p:sp>
      <p:sp>
        <p:nvSpPr>
          <p:cNvPr id="26" name="文本框 25"/>
          <p:cNvSpPr txBox="1"/>
          <p:nvPr/>
        </p:nvSpPr>
        <p:spPr>
          <a:xfrm>
            <a:off x="7123767" y="5122934"/>
            <a:ext cx="1370404" cy="306705"/>
          </a:xfrm>
          <a:prstGeom prst="rect">
            <a:avLst/>
          </a:prstGeom>
          <a:noFill/>
        </p:spPr>
        <p:txBody>
          <a:bodyPr wrap="square" rtlCol="0">
            <a:spAutoFit/>
          </a:bodyPr>
          <a:lstStyle/>
          <a:p>
            <a:r>
              <a:rPr lang="zh-CN" altLang="en-US" sz="1400">
                <a:solidFill>
                  <a:srgbClr val="3F3A39"/>
                </a:solidFill>
                <a:latin typeface="印品雅圆体" panose="02010601030101010101" pitchFamily="2" charset="-122"/>
                <a:ea typeface="印品雅圆体" panose="02010601030101010101" pitchFamily="2" charset="-122"/>
              </a:rPr>
              <a:t>导师：</a:t>
            </a:r>
            <a:r>
              <a:rPr lang="en-US" altLang="zh-CN" sz="1400">
                <a:solidFill>
                  <a:srgbClr val="3F3A39"/>
                </a:solidFill>
                <a:latin typeface="印品雅圆体" panose="02010601030101010101" pitchFamily="2" charset="-122"/>
                <a:ea typeface="印品雅圆体" panose="02010601030101010101" pitchFamily="2" charset="-122"/>
              </a:rPr>
              <a:t>PPT</a:t>
            </a:r>
            <a:r>
              <a:rPr lang="zh-CN" altLang="en-US" sz="1400">
                <a:solidFill>
                  <a:srgbClr val="3F3A39"/>
                </a:solidFill>
                <a:latin typeface="印品雅圆体" panose="02010601030101010101" pitchFamily="2" charset="-122"/>
                <a:ea typeface="印品雅圆体" panose="02010601030101010101" pitchFamily="2" charset="-122"/>
              </a:rPr>
              <a:t>汇</a:t>
            </a:r>
            <a:endParaRPr lang="zh-CN" altLang="en-US" sz="1400">
              <a:solidFill>
                <a:srgbClr val="3F3A39"/>
              </a:solidFill>
              <a:latin typeface="印品雅圆体" panose="02010601030101010101" pitchFamily="2" charset="-122"/>
              <a:ea typeface="印品雅圆体" panose="02010601030101010101" pitchFamily="2" charset="-122"/>
            </a:endParaRPr>
          </a:p>
        </p:txBody>
      </p:sp>
      <p:pic>
        <p:nvPicPr>
          <p:cNvPr id="28" name="图片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0538" y="5038946"/>
            <a:ext cx="825500" cy="464289"/>
          </a:xfrm>
          <a:prstGeom prst="rect">
            <a:avLst/>
          </a:prstGeom>
        </p:spPr>
      </p:pic>
      <p:pic>
        <p:nvPicPr>
          <p:cNvPr id="30" name="图片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9131" y="4982524"/>
            <a:ext cx="825500" cy="464289"/>
          </a:xfrm>
          <a:prstGeom prst="rect">
            <a:avLst/>
          </a:prstGeom>
        </p:spPr>
      </p:pic>
      <p:pic>
        <p:nvPicPr>
          <p:cNvPr id="32" name="图片 31"/>
          <p:cNvPicPr>
            <a:picLocks noChangeAspect="1"/>
          </p:cNvPicPr>
          <p:nvPr/>
        </p:nvPicPr>
        <p:blipFill>
          <a:blip r:embed="rId12">
            <a:extLst>
              <a:ext uri="{28A0092B-C50C-407E-A947-70E740481C1C}">
                <a14:useLocalDpi xmlns:a14="http://schemas.microsoft.com/office/drawing/2010/main" val="0"/>
              </a:ext>
            </a:extLst>
          </a:blip>
          <a:srcRect l="30012" t="23145" r="29725" b="23145"/>
          <a:stretch>
            <a:fillRect/>
          </a:stretch>
        </p:blipFill>
        <p:spPr>
          <a:xfrm>
            <a:off x="5308600" y="1201231"/>
            <a:ext cx="1574800" cy="1181560"/>
          </a:xfrm>
          <a:prstGeom prst="rect">
            <a:avLst/>
          </a:prstGeom>
        </p:spPr>
      </p:pic>
    </p:spTree>
  </p:cSld>
  <p:clrMapOvr>
    <a:masterClrMapping/>
  </p:clrMapOvr>
  <mc:AlternateContent>
    <mc:Choice xmlns:p14="http://schemas.microsoft.com/office/powerpoint/2010/main" Requires="p14">
      <p:transition spd="slow" advTm="15000" p14:dur="900">
        <p14:flythrough dir="out" hasBounce="1"/>
      </p:transition>
    </mc:Choice>
    <mc:Fallback>
      <p:transition spd="slow" advTm="1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par>
                    <p:cTn id="33" fill="hold" nodeType="clickPar">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nodeType="withEffect">
                                  <p:stCondLst>
                                    <p:cond delay="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nodeType="withEffect">
                                  <p:stCondLst>
                                    <p:cond delay="1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2"/>
                                        </p:tgtEl>
                                        <p:attrNameLst>
                                          <p:attrName>ppt_y</p:attrName>
                                        </p:attrNameLst>
                                      </p:cBhvr>
                                      <p:tavLst>
                                        <p:tav tm="0">
                                          <p:val>
                                            <p:strVal val="#ppt_y"/>
                                          </p:val>
                                        </p:tav>
                                        <p:tav tm="100000">
                                          <p:val>
                                            <p:strVal val="#ppt_y"/>
                                          </p:val>
                                        </p:tav>
                                      </p:tavLst>
                                    </p:anim>
                                    <p:anim calcmode="lin" valueType="num">
                                      <p:cBhvr>
                                        <p:cTn id="6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2"/>
                                        </p:tgtEl>
                                      </p:cBhvr>
                                    </p:animEffect>
                                  </p:childTnLst>
                                </p:cTn>
                              </p:par>
                            </p:childTnLst>
                          </p:cTn>
                        </p:par>
                      </p:childTnLst>
                    </p:cTn>
                  </p:par>
                  <p:par>
                    <p:cTn id="72" fill="hold" nodeType="clickPar">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randombar(horizontal)">
                                      <p:cBhvr>
                                        <p:cTn id="88" dur="500"/>
                                        <p:tgtEl>
                                          <p:spTgt spid="25"/>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randombar(horizontal)">
                                      <p:cBhvr>
                                        <p:cTn id="91" dur="500"/>
                                        <p:tgtEl>
                                          <p:spTgt spid="26"/>
                                        </p:tgtEl>
                                      </p:cBhvr>
                                    </p:animEffect>
                                  </p:childTnLst>
                                </p:cTn>
                              </p:par>
                              <p:par>
                                <p:cTn id="92" presetID="14" presetClass="entr" presetSubtype="1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randombar(horizontal)">
                                      <p:cBhvr>
                                        <p:cTn id="94" dur="500"/>
                                        <p:tgtEl>
                                          <p:spTgt spid="28"/>
                                        </p:tgtEl>
                                      </p:cBhvr>
                                    </p:animEffect>
                                  </p:childTnLst>
                                </p:cTn>
                              </p:par>
                              <p:par>
                                <p:cTn id="95" presetID="14" presetClass="entr" presetSubtype="1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8881163" y="4749890"/>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921282" y="838243"/>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9658153" y="833524"/>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987047" y="3612769"/>
            <a:ext cx="1341282" cy="2389935"/>
          </a:xfrm>
          <a:prstGeom prst="rect">
            <a:avLst/>
          </a:prstGeom>
        </p:spPr>
      </p:pic>
      <p:sp>
        <p:nvSpPr>
          <p:cNvPr id="2" name="矩形 1"/>
          <p:cNvSpPr/>
          <p:nvPr/>
        </p:nvSpPr>
        <p:spPr>
          <a:xfrm>
            <a:off x="2588624" y="2688933"/>
            <a:ext cx="7014751" cy="20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rcRect l="30012" t="23145" r="29725" b="23145"/>
          <a:stretch>
            <a:fillRect/>
          </a:stretch>
        </p:blipFill>
        <p:spPr>
          <a:xfrm>
            <a:off x="5042146" y="1092316"/>
            <a:ext cx="2100385" cy="1575902"/>
          </a:xfrm>
          <a:prstGeom prst="rect">
            <a:avLst/>
          </a:prstGeom>
        </p:spPr>
      </p:pic>
      <p:sp>
        <p:nvSpPr>
          <p:cNvPr id="4" name="文本框 3"/>
          <p:cNvSpPr txBox="1"/>
          <p:nvPr/>
        </p:nvSpPr>
        <p:spPr>
          <a:xfrm>
            <a:off x="5684213" y="1287618"/>
            <a:ext cx="816249" cy="707886"/>
          </a:xfrm>
          <a:prstGeom prst="rect">
            <a:avLst/>
          </a:prstGeom>
          <a:noFill/>
        </p:spPr>
        <p:txBody>
          <a:bodyPr wrap="none" rtlCol="0">
            <a:spAutoFit/>
          </a:bodyPr>
          <a:lstStyle/>
          <a:p>
            <a:r>
              <a:rPr lang="en-US" altLang="zh-CN" sz="4000" b="1">
                <a:solidFill>
                  <a:schemeClr val="bg1">
                    <a:lumMod val="95000"/>
                  </a:schemeClr>
                </a:solidFill>
                <a:latin typeface="微软雅黑" panose="020b0503020204020204" pitchFamily="34" charset="-122"/>
                <a:ea typeface="微软雅黑" panose="020b0503020204020204" pitchFamily="34" charset="-122"/>
              </a:rPr>
              <a:t>01</a:t>
            </a:r>
            <a:endParaRPr lang="zh-CN" altLang="en-US" sz="4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47"/>
          <p:cNvSpPr txBox="1"/>
          <p:nvPr/>
        </p:nvSpPr>
        <p:spPr>
          <a:xfrm>
            <a:off x="3973938" y="2638788"/>
            <a:ext cx="4236797" cy="1015663"/>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pPr algn="ctr"/>
            <a:r>
              <a:rPr lang="zh-CN" altLang="en-US" sz="6000" b="1">
                <a:solidFill>
                  <a:srgbClr val="ED7D31"/>
                </a:solidFill>
                <a:latin typeface="印品雅圆体" panose="02010601030101010101" pitchFamily="2" charset="-122"/>
                <a:ea typeface="印品雅圆体" panose="02010601030101010101" pitchFamily="2" charset="-122"/>
              </a:rPr>
              <a:t>绪 论</a:t>
            </a:r>
            <a:endParaRPr lang="zh-CN" altLang="en-US" sz="6000" b="1">
              <a:solidFill>
                <a:srgbClr val="ED7D31"/>
              </a:solidFill>
              <a:latin typeface="印品雅圆体" panose="02010601030101010101" pitchFamily="2" charset="-122"/>
              <a:ea typeface="印品雅圆体" panose="02010601030101010101" pitchFamily="2" charset="-122"/>
            </a:endParaRPr>
          </a:p>
        </p:txBody>
      </p:sp>
      <p:sp>
        <p:nvSpPr>
          <p:cNvPr id="54" name="TextBox 28"/>
          <p:cNvSpPr txBox="1"/>
          <p:nvPr/>
        </p:nvSpPr>
        <p:spPr>
          <a:xfrm>
            <a:off x="3913653" y="3755931"/>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研究背景</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55" name="TextBox 44"/>
          <p:cNvSpPr txBox="1"/>
          <p:nvPr/>
        </p:nvSpPr>
        <p:spPr>
          <a:xfrm>
            <a:off x="6699990" y="3755931"/>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参考文献</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56" name="TextBox 46"/>
          <p:cNvSpPr txBox="1"/>
          <p:nvPr/>
        </p:nvSpPr>
        <p:spPr>
          <a:xfrm>
            <a:off x="3913653" y="4144892"/>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国内外相关研究状况</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57" name="TextBox 48"/>
          <p:cNvSpPr txBox="1"/>
          <p:nvPr/>
        </p:nvSpPr>
        <p:spPr>
          <a:xfrm>
            <a:off x="6699990" y="4124420"/>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主要贡献与创新</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58" name="TextBox 50"/>
          <p:cNvSpPr txBox="1"/>
          <p:nvPr/>
        </p:nvSpPr>
        <p:spPr>
          <a:xfrm>
            <a:off x="3913653" y="4533853"/>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研究意义</a:t>
            </a:r>
            <a:endParaRPr lang="zh-CN" altLang="en-US" b="1">
              <a:solidFill>
                <a:srgbClr val="3F3A3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0"/>
                                        <p:tgtEl>
                                          <p:spTgt spid="56"/>
                                        </p:tgtEl>
                                      </p:cBhvr>
                                    </p:animEffect>
                                    <p:anim calcmode="lin" valueType="num">
                                      <p:cBhvr>
                                        <p:cTn id="68" dur="1000" fill="hold"/>
                                        <p:tgtEl>
                                          <p:spTgt spid="56"/>
                                        </p:tgtEl>
                                        <p:attrNameLst>
                                          <p:attrName>ppt_x</p:attrName>
                                        </p:attrNameLst>
                                      </p:cBhvr>
                                      <p:tavLst>
                                        <p:tav tm="0">
                                          <p:val>
                                            <p:strVal val="#ppt_x"/>
                                          </p:val>
                                        </p:tav>
                                        <p:tav tm="100000">
                                          <p:val>
                                            <p:strVal val="#ppt_x"/>
                                          </p:val>
                                        </p:tav>
                                      </p:tavLst>
                                    </p:anim>
                                    <p:anim calcmode="lin" valueType="num">
                                      <p:cBhvr>
                                        <p:cTn id="69" dur="1000" fill="hold"/>
                                        <p:tgtEl>
                                          <p:spTgt spid="5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5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anim calcmode="lin" valueType="num">
                                      <p:cBhvr>
                                        <p:cTn id="78" dur="1000" fill="hold"/>
                                        <p:tgtEl>
                                          <p:spTgt spid="58"/>
                                        </p:tgtEl>
                                        <p:attrNameLst>
                                          <p:attrName>ppt_x</p:attrName>
                                        </p:attrNameLst>
                                      </p:cBhvr>
                                      <p:tavLst>
                                        <p:tav tm="0">
                                          <p:val>
                                            <p:strVal val="#ppt_x"/>
                                          </p:val>
                                        </p:tav>
                                        <p:tav tm="100000">
                                          <p:val>
                                            <p:strVal val="#ppt_x"/>
                                          </p:val>
                                        </p:tav>
                                      </p:tavLst>
                                    </p:anim>
                                    <p:anim calcmode="lin" valueType="num">
                                      <p:cBhvr>
                                        <p:cTn id="7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p:bldP spid="53" grpId="0"/>
      <p:bldP spid="54" grpId="0"/>
      <p:bldP spid="55" grpId="0"/>
      <p:bldP spid="56" grpId="0"/>
      <p:bldP spid="57" grpId="0"/>
      <p:bldP spid="58"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弧形 11"/>
          <p:cNvSpPr/>
          <p:nvPr/>
        </p:nvSpPr>
        <p:spPr>
          <a:xfrm>
            <a:off x="-121021" y="993887"/>
            <a:ext cx="5137018" cy="5137018"/>
          </a:xfrm>
          <a:prstGeom prst="arc">
            <a:avLst>
              <a:gd name="adj1" fmla="val 18743766"/>
              <a:gd name="adj2" fmla="val 2405686"/>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grpSp>
        <p:nvGrpSpPr>
          <p:cNvPr id="13" name="组合 12"/>
          <p:cNvGrpSpPr/>
          <p:nvPr/>
        </p:nvGrpSpPr>
        <p:grpSpPr>
          <a:xfrm>
            <a:off x="3761051" y="1421618"/>
            <a:ext cx="651614" cy="651614"/>
            <a:chOff x="4317111" y="1670673"/>
            <a:chExt cx="651614" cy="651614"/>
          </a:xfrm>
        </p:grpSpPr>
        <p:sp>
          <p:nvSpPr>
            <p:cNvPr id="14" name="椭圆 13"/>
            <p:cNvSpPr/>
            <p:nvPr/>
          </p:nvSpPr>
          <p:spPr>
            <a:xfrm>
              <a:off x="4317111" y="1670673"/>
              <a:ext cx="651614" cy="651614"/>
            </a:xfrm>
            <a:prstGeom prst="ellipse">
              <a:avLst/>
            </a:prstGeom>
            <a:solidFill>
              <a:srgbClr val="ED7D31"/>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 name="KSO_Shape"/>
            <p:cNvSpPr/>
            <p:nvPr/>
          </p:nvSpPr>
          <p:spPr bwMode="auto">
            <a:xfrm>
              <a:off x="4448326" y="1809347"/>
              <a:ext cx="389184" cy="374265"/>
            </a:xfrm>
            <a:custGeom>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16" name="组合 15"/>
          <p:cNvGrpSpPr/>
          <p:nvPr/>
        </p:nvGrpSpPr>
        <p:grpSpPr>
          <a:xfrm>
            <a:off x="4644490" y="2891103"/>
            <a:ext cx="651614" cy="651614"/>
            <a:chOff x="5033812" y="3301037"/>
            <a:chExt cx="651614" cy="651614"/>
          </a:xfrm>
        </p:grpSpPr>
        <p:sp>
          <p:nvSpPr>
            <p:cNvPr id="17" name="椭圆 16"/>
            <p:cNvSpPr/>
            <p:nvPr/>
          </p:nvSpPr>
          <p:spPr>
            <a:xfrm>
              <a:off x="5033812" y="3301037"/>
              <a:ext cx="651614" cy="651614"/>
            </a:xfrm>
            <a:prstGeom prst="ellipse">
              <a:avLst/>
            </a:prstGeom>
            <a:solidFill>
              <a:srgbClr val="3F3A39"/>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 name="KSO_Shape"/>
            <p:cNvSpPr/>
            <p:nvPr/>
          </p:nvSpPr>
          <p:spPr bwMode="auto">
            <a:xfrm>
              <a:off x="5169350" y="3458615"/>
              <a:ext cx="418598" cy="285346"/>
            </a:xfrm>
            <a:custGeom>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19" name="组合 18"/>
          <p:cNvGrpSpPr/>
          <p:nvPr/>
        </p:nvGrpSpPr>
        <p:grpSpPr>
          <a:xfrm>
            <a:off x="3900202" y="4745865"/>
            <a:ext cx="651614" cy="651614"/>
            <a:chOff x="4456262" y="4994920"/>
            <a:chExt cx="651614" cy="651614"/>
          </a:xfrm>
        </p:grpSpPr>
        <p:sp>
          <p:nvSpPr>
            <p:cNvPr id="20" name="椭圆 19"/>
            <p:cNvSpPr/>
            <p:nvPr/>
          </p:nvSpPr>
          <p:spPr>
            <a:xfrm>
              <a:off x="4456262" y="4994920"/>
              <a:ext cx="651614" cy="651614"/>
            </a:xfrm>
            <a:prstGeom prst="ellipse">
              <a:avLst/>
            </a:prstGeom>
            <a:solidFill>
              <a:srgbClr val="ED7D31"/>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KSO_Shape"/>
            <p:cNvSpPr/>
            <p:nvPr/>
          </p:nvSpPr>
          <p:spPr bwMode="auto">
            <a:xfrm>
              <a:off x="4627580" y="5112011"/>
              <a:ext cx="329076" cy="417432"/>
            </a:xfrm>
            <a:custGeom>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22" name="TextBox 42"/>
          <p:cNvSpPr txBox="1"/>
          <p:nvPr/>
        </p:nvSpPr>
        <p:spPr>
          <a:xfrm>
            <a:off x="1868328" y="241674"/>
            <a:ext cx="2137615"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3600" spc="300">
                <a:ln w="3175">
                  <a:noFill/>
                </a:ln>
                <a:solidFill>
                  <a:srgbClr val="3F3A39"/>
                </a:solidFill>
                <a:latin typeface="印品雅圆体" panose="02010601030101010101" pitchFamily="2" charset="-122"/>
                <a:ea typeface="印品雅圆体" panose="02010601030101010101" pitchFamily="2" charset="-122"/>
                <a:cs typeface="+mn-ea"/>
                <a:sym typeface="+mn-lt"/>
              </a:rPr>
              <a:t>研究背景</a:t>
            </a:r>
            <a:endParaRPr lang="zh-CN" altLang="en-US" sz="3600" spc="300">
              <a:ln w="3175">
                <a:noFill/>
              </a:ln>
              <a:solidFill>
                <a:srgbClr val="3F3A39"/>
              </a:solidFill>
              <a:latin typeface="印品雅圆体" panose="02010601030101010101" pitchFamily="2" charset="-122"/>
              <a:ea typeface="印品雅圆体" panose="02010601030101010101" pitchFamily="2" charset="-122"/>
              <a:cs typeface="+mn-ea"/>
              <a:sym typeface="+mn-lt"/>
            </a:endParaRPr>
          </a:p>
        </p:txBody>
      </p:sp>
      <p:pic>
        <p:nvPicPr>
          <p:cNvPr id="24" name="图片 23"/>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01128" y="1670673"/>
            <a:ext cx="4025210" cy="3429000"/>
          </a:xfrm>
          <a:prstGeom prst="rect">
            <a:avLst/>
          </a:prstGeom>
        </p:spPr>
      </p:pic>
      <p:sp>
        <p:nvSpPr>
          <p:cNvPr id="25" name="矩形 24"/>
          <p:cNvSpPr/>
          <p:nvPr/>
        </p:nvSpPr>
        <p:spPr>
          <a:xfrm>
            <a:off x="5187103" y="1952981"/>
            <a:ext cx="4161187" cy="707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rgbClr val="3F3A39"/>
                </a:solidFill>
                <a:cs typeface="+mn-ea"/>
                <a:sym typeface="+mn-lt"/>
              </a:rPr>
              <a:t>根据事物运动规律和行业发展趋势，某某某问题是行业发展的趋势。</a:t>
            </a:r>
            <a:endParaRPr lang="zh-CN" altLang="en-US" sz="2000">
              <a:solidFill>
                <a:srgbClr val="3F3A39"/>
              </a:solidFill>
              <a:cs typeface="+mn-ea"/>
              <a:sym typeface="+mn-lt"/>
            </a:endParaRPr>
          </a:p>
        </p:txBody>
      </p:sp>
      <p:sp>
        <p:nvSpPr>
          <p:cNvPr id="26" name="矩形 25"/>
          <p:cNvSpPr/>
          <p:nvPr/>
        </p:nvSpPr>
        <p:spPr>
          <a:xfrm>
            <a:off x="5419414" y="3646864"/>
            <a:ext cx="5797558" cy="707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rgbClr val="3F3A39"/>
                </a:solidFill>
                <a:cs typeface="+mn-ea"/>
                <a:sym typeface="+mn-lt"/>
              </a:rPr>
              <a:t>在实际运作中，常常遇到某某问题，且有愈发严重的态势，形势倒逼我们不得不进行重视该问题。</a:t>
            </a:r>
            <a:endParaRPr lang="zh-CN" altLang="en-US" sz="2000">
              <a:solidFill>
                <a:srgbClr val="3F3A39"/>
              </a:solidFill>
              <a:cs typeface="+mn-ea"/>
              <a:sym typeface="+mn-lt"/>
            </a:endParaRPr>
          </a:p>
        </p:txBody>
      </p:sp>
      <p:sp>
        <p:nvSpPr>
          <p:cNvPr id="27" name="矩形 26"/>
          <p:cNvSpPr/>
          <p:nvPr/>
        </p:nvSpPr>
        <p:spPr>
          <a:xfrm>
            <a:off x="4822589" y="5397479"/>
            <a:ext cx="5364738" cy="707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rgbClr val="3F3A39"/>
                </a:solidFill>
                <a:cs typeface="+mn-ea"/>
                <a:sym typeface="+mn-lt"/>
              </a:rPr>
              <a:t>行业发展遇到了瓶颈，必需要重视理论的创新和探索，某某问题是行业发展的内在需求。</a:t>
            </a:r>
            <a:endParaRPr lang="zh-CN" altLang="en-US" sz="2000">
              <a:solidFill>
                <a:srgbClr val="3F3A39"/>
              </a:solidFill>
              <a:cs typeface="+mn-ea"/>
              <a:sym typeface="+mn-lt"/>
            </a:endParaRPr>
          </a:p>
        </p:txBody>
      </p:sp>
      <p:sp>
        <p:nvSpPr>
          <p:cNvPr id="28" name="矩形 27"/>
          <p:cNvSpPr/>
          <p:nvPr/>
        </p:nvSpPr>
        <p:spPr>
          <a:xfrm>
            <a:off x="4901334" y="1347675"/>
            <a:ext cx="2030268" cy="645995"/>
          </a:xfrm>
          <a:prstGeom prst="rect">
            <a:avLst/>
          </a:prstGeom>
        </p:spPr>
        <p:txBody>
          <a:bodyPr wrap="none">
            <a:spAutoFit/>
          </a:bodyPr>
          <a:lstStyle/>
          <a:p>
            <a:r>
              <a:rPr lang="zh-CN" altLang="en-US" sz="3600">
                <a:solidFill>
                  <a:srgbClr val="ED7D31"/>
                </a:solidFill>
                <a:cs typeface="+mn-ea"/>
                <a:sym typeface="+mn-lt"/>
              </a:rPr>
              <a:t>发展</a:t>
            </a:r>
            <a:r>
              <a:rPr lang="zh-CN" altLang="en-US" sz="3600" b="1">
                <a:solidFill>
                  <a:srgbClr val="ED7D31"/>
                </a:solidFill>
                <a:cs typeface="+mn-ea"/>
                <a:sym typeface="+mn-lt"/>
              </a:rPr>
              <a:t>趋势</a:t>
            </a:r>
            <a:endParaRPr lang="zh-CN" altLang="en-US" sz="3600" b="1">
              <a:solidFill>
                <a:srgbClr val="ED7D31"/>
              </a:solidFill>
              <a:cs typeface="+mn-ea"/>
              <a:sym typeface="+mn-lt"/>
            </a:endParaRPr>
          </a:p>
        </p:txBody>
      </p:sp>
      <p:sp>
        <p:nvSpPr>
          <p:cNvPr id="29" name="矩形 28"/>
          <p:cNvSpPr/>
          <p:nvPr/>
        </p:nvSpPr>
        <p:spPr>
          <a:xfrm>
            <a:off x="5414923" y="3004277"/>
            <a:ext cx="2030268" cy="645995"/>
          </a:xfrm>
          <a:prstGeom prst="rect">
            <a:avLst/>
          </a:prstGeom>
        </p:spPr>
        <p:txBody>
          <a:bodyPr wrap="none">
            <a:spAutoFit/>
          </a:bodyPr>
          <a:lstStyle/>
          <a:p>
            <a:r>
              <a:rPr lang="zh-CN" altLang="en-US" sz="3600" b="1">
                <a:solidFill>
                  <a:srgbClr val="ED7D31"/>
                </a:solidFill>
                <a:cs typeface="+mn-ea"/>
                <a:sym typeface="+mn-lt"/>
              </a:rPr>
              <a:t>形势</a:t>
            </a:r>
            <a:r>
              <a:rPr lang="zh-CN" altLang="en-US" sz="3600">
                <a:solidFill>
                  <a:srgbClr val="ED7D31"/>
                </a:solidFill>
                <a:cs typeface="+mn-ea"/>
                <a:sym typeface="+mn-lt"/>
              </a:rPr>
              <a:t>倒逼</a:t>
            </a:r>
            <a:endParaRPr lang="zh-CN" altLang="en-US" sz="3600">
              <a:solidFill>
                <a:srgbClr val="ED7D31"/>
              </a:solidFill>
              <a:cs typeface="+mn-ea"/>
              <a:sym typeface="+mn-lt"/>
            </a:endParaRPr>
          </a:p>
        </p:txBody>
      </p:sp>
      <p:sp>
        <p:nvSpPr>
          <p:cNvPr id="30" name="矩形 29"/>
          <p:cNvSpPr/>
          <p:nvPr/>
        </p:nvSpPr>
        <p:spPr>
          <a:xfrm>
            <a:off x="5025008" y="4862956"/>
            <a:ext cx="2030268" cy="645995"/>
          </a:xfrm>
          <a:prstGeom prst="rect">
            <a:avLst/>
          </a:prstGeom>
        </p:spPr>
        <p:txBody>
          <a:bodyPr wrap="none">
            <a:spAutoFit/>
          </a:bodyPr>
          <a:lstStyle/>
          <a:p>
            <a:r>
              <a:rPr lang="zh-CN" altLang="en-US" sz="3600">
                <a:solidFill>
                  <a:srgbClr val="ED7D31"/>
                </a:solidFill>
                <a:cs typeface="+mn-ea"/>
                <a:sym typeface="+mn-lt"/>
              </a:rPr>
              <a:t>内在</a:t>
            </a:r>
            <a:r>
              <a:rPr lang="zh-CN" altLang="en-US" sz="3600" b="1">
                <a:solidFill>
                  <a:srgbClr val="ED7D31"/>
                </a:solidFill>
                <a:cs typeface="+mn-ea"/>
                <a:sym typeface="+mn-lt"/>
              </a:rPr>
              <a:t>需求</a:t>
            </a:r>
            <a:endParaRPr lang="zh-CN" altLang="en-US" sz="3600" b="1">
              <a:solidFill>
                <a:srgbClr val="ED7D31"/>
              </a:solidFill>
              <a:cs typeface="+mn-ea"/>
              <a:sym typeface="+mn-lt"/>
            </a:endParaRPr>
          </a:p>
        </p:txBody>
      </p:sp>
      <p:sp>
        <p:nvSpPr>
          <p:cNvPr id="31" name="文本框 30"/>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1</a:t>
            </a:r>
            <a:endParaRPr lang="zh-CN" altLang="en-US" sz="4000" b="1">
              <a:solidFill>
                <a:srgbClr val="3F3A39"/>
              </a:solidFill>
            </a:endParaRPr>
          </a:p>
        </p:txBody>
      </p:sp>
    </p:spTree>
  </p:cSld>
  <p:clrMapOvr>
    <a:masterClrMapping/>
  </p:clrMapOvr>
  <mc:AlternateContent>
    <mc:Choice xmlns:p14="http://schemas.microsoft.com/office/powerpoint/2010/main" Requires="p14">
      <p:transition spd="slow" advTm="0" p14:dur="300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right)">
                                      <p:cBhvr>
                                        <p:cTn id="24" dur="500"/>
                                        <p:tgtEl>
                                          <p:spTgt spid="12"/>
                                        </p:tgtEl>
                                      </p:cBhvr>
                                    </p:animEffect>
                                  </p:childTnLst>
                                </p:cTn>
                              </p:par>
                            </p:childTnLst>
                          </p:cTn>
                        </p:par>
                        <p:par>
                          <p:cTn id="25" fill="hold" nodeType="afterGroup">
                            <p:stCondLst>
                              <p:cond delay="1000"/>
                            </p:stCondLst>
                            <p:childTnLst>
                              <p:par>
                                <p:cTn id="26" presetID="2" presetClass="entr" presetSubtype="2" decel="100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3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5" grpId="0"/>
      <p:bldP spid="26" grpId="0"/>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Box 42"/>
          <p:cNvSpPr txBox="1"/>
          <p:nvPr/>
        </p:nvSpPr>
        <p:spPr>
          <a:xfrm>
            <a:off x="1823928" y="242459"/>
            <a:ext cx="4108669"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国内相关研究情况</a:t>
            </a:r>
            <a:endParaRPr lang="zh-CN" altLang="en-US">
              <a:latin typeface="印品雅圆体" panose="02010601030101010101" pitchFamily="2" charset="-122"/>
              <a:ea typeface="印品雅圆体" panose="02010601030101010101" pitchFamily="2" charset="-122"/>
              <a:sym typeface="+mn-lt"/>
            </a:endParaRPr>
          </a:p>
        </p:txBody>
      </p:sp>
      <p:sp>
        <p:nvSpPr>
          <p:cNvPr id="2" name="文本框 1"/>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1</a:t>
            </a:r>
            <a:endParaRPr lang="zh-CN" altLang="en-US" sz="4000" b="1">
              <a:solidFill>
                <a:srgbClr val="3F3A39"/>
              </a:solidFill>
            </a:endParaRPr>
          </a:p>
        </p:txBody>
      </p:sp>
      <p:grpSp>
        <p:nvGrpSpPr>
          <p:cNvPr id="31" name="组合 30"/>
          <p:cNvGrpSpPr/>
          <p:nvPr/>
        </p:nvGrpSpPr>
        <p:grpSpPr>
          <a:xfrm>
            <a:off x="5511802" y="1318407"/>
            <a:ext cx="958043" cy="957995"/>
            <a:chOff x="6025607" y="1942522"/>
            <a:chExt cx="958043" cy="957995"/>
          </a:xfrm>
        </p:grpSpPr>
        <p:sp>
          <p:nvSpPr>
            <p:cNvPr id="32" name="Rectangle 22"/>
            <p:cNvSpPr/>
            <p:nvPr/>
          </p:nvSpPr>
          <p:spPr>
            <a:xfrm>
              <a:off x="6025607" y="1942522"/>
              <a:ext cx="958043" cy="957995"/>
            </a:xfrm>
            <a:prstGeom prst="ellipse">
              <a:avLst/>
            </a:pr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33" name="Freeform 23"/>
            <p:cNvSpPr>
              <a:spLocks noEditPoints="1"/>
            </p:cNvSpPr>
            <p:nvPr/>
          </p:nvSpPr>
          <p:spPr bwMode="auto">
            <a:xfrm>
              <a:off x="6206414" y="2184411"/>
              <a:ext cx="585916" cy="486117"/>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34" name="组合 33"/>
          <p:cNvGrpSpPr/>
          <p:nvPr/>
        </p:nvGrpSpPr>
        <p:grpSpPr>
          <a:xfrm>
            <a:off x="1566384" y="1318407"/>
            <a:ext cx="958043" cy="957995"/>
            <a:chOff x="2913811" y="1942522"/>
            <a:chExt cx="958043" cy="957995"/>
          </a:xfrm>
        </p:grpSpPr>
        <p:sp>
          <p:nvSpPr>
            <p:cNvPr id="37" name="Rectangle 13"/>
            <p:cNvSpPr/>
            <p:nvPr/>
          </p:nvSpPr>
          <p:spPr>
            <a:xfrm>
              <a:off x="2913811" y="1942522"/>
              <a:ext cx="958043" cy="957995"/>
            </a:xfrm>
            <a:prstGeom prst="ellipse">
              <a:avLst/>
            </a:prstGeom>
            <a:solidFill>
              <a:srgbClr val="3F3A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38" name="Freeform 100"/>
            <p:cNvSpPr/>
            <p:nvPr/>
          </p:nvSpPr>
          <p:spPr bwMode="auto">
            <a:xfrm>
              <a:off x="3128967" y="2157678"/>
              <a:ext cx="457144" cy="515091"/>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sz="2400">
                <a:ln>
                  <a:solidFill>
                    <a:schemeClr val="accent1"/>
                  </a:solidFill>
                </a:ln>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39" name="组合 38"/>
          <p:cNvGrpSpPr/>
          <p:nvPr/>
        </p:nvGrpSpPr>
        <p:grpSpPr>
          <a:xfrm>
            <a:off x="7892428" y="3744096"/>
            <a:ext cx="958043" cy="957995"/>
            <a:chOff x="7686498" y="4042878"/>
            <a:chExt cx="958043" cy="957995"/>
          </a:xfrm>
        </p:grpSpPr>
        <p:sp>
          <p:nvSpPr>
            <p:cNvPr id="40" name="Rectangle 27"/>
            <p:cNvSpPr/>
            <p:nvPr/>
          </p:nvSpPr>
          <p:spPr>
            <a:xfrm>
              <a:off x="7686498" y="4042878"/>
              <a:ext cx="958043" cy="957995"/>
            </a:xfrm>
            <a:prstGeom prst="ellipse">
              <a:avLst/>
            </a:prstGeom>
            <a:solidFill>
              <a:srgbClr val="3F3A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41" name="Freeform 107"/>
            <p:cNvSpPr>
              <a:spLocks noEditPoints="1"/>
            </p:cNvSpPr>
            <p:nvPr/>
          </p:nvSpPr>
          <p:spPr bwMode="auto">
            <a:xfrm>
              <a:off x="7901654" y="4258034"/>
              <a:ext cx="550503" cy="473239"/>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42" name="组合 41"/>
          <p:cNvGrpSpPr/>
          <p:nvPr/>
        </p:nvGrpSpPr>
        <p:grpSpPr>
          <a:xfrm>
            <a:off x="3346335" y="3744096"/>
            <a:ext cx="958043" cy="957995"/>
            <a:chOff x="4425911" y="4042878"/>
            <a:chExt cx="958043" cy="957995"/>
          </a:xfrm>
        </p:grpSpPr>
        <p:sp>
          <p:nvSpPr>
            <p:cNvPr id="44" name="Rectangle 26"/>
            <p:cNvSpPr/>
            <p:nvPr/>
          </p:nvSpPr>
          <p:spPr>
            <a:xfrm>
              <a:off x="4425911" y="4042878"/>
              <a:ext cx="958043" cy="957995"/>
            </a:xfrm>
            <a:prstGeom prst="ellipse">
              <a:avLst/>
            </a:pr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ED7D31"/>
                </a:solidFill>
                <a:latin typeface="Lao UI" panose="020b0502040204020203" pitchFamily="34" charset="0"/>
                <a:cs typeface="Lao UI" panose="020b0502040204020203" pitchFamily="34" charset="0"/>
              </a:endParaRPr>
            </a:p>
          </p:txBody>
        </p:sp>
        <p:grpSp>
          <p:nvGrpSpPr>
            <p:cNvPr id="63" name="Group 67"/>
            <p:cNvGrpSpPr/>
            <p:nvPr/>
          </p:nvGrpSpPr>
          <p:grpSpPr>
            <a:xfrm>
              <a:off x="4533489" y="4365612"/>
              <a:ext cx="757823" cy="267748"/>
              <a:chOff x="1441430" y="4357700"/>
              <a:chExt cx="503238" cy="177800"/>
            </a:xfrm>
            <a:solidFill>
              <a:schemeClr val="bg1"/>
            </a:solidFill>
          </p:grpSpPr>
          <p:sp>
            <p:nvSpPr>
              <p:cNvPr id="64" name="Freeform 19"/>
              <p:cNvSpPr/>
              <p:nvPr/>
            </p:nvSpPr>
            <p:spPr bwMode="auto">
              <a:xfrm>
                <a:off x="1441430" y="4357700"/>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1">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65" name="Freeform 20"/>
              <p:cNvSpPr/>
              <p:nvPr/>
            </p:nvSpPr>
            <p:spPr bwMode="auto">
              <a:xfrm>
                <a:off x="1714480" y="4357700"/>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1">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66" name="Freeform 21"/>
              <p:cNvSpPr/>
              <p:nvPr/>
            </p:nvSpPr>
            <p:spPr bwMode="auto">
              <a:xfrm>
                <a:off x="1601767" y="4427550"/>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grpSp>
        <p:nvGrpSpPr>
          <p:cNvPr id="67" name="组合 66"/>
          <p:cNvGrpSpPr/>
          <p:nvPr/>
        </p:nvGrpSpPr>
        <p:grpSpPr>
          <a:xfrm>
            <a:off x="9457221" y="1318407"/>
            <a:ext cx="958043" cy="957995"/>
            <a:chOff x="9137403" y="1942522"/>
            <a:chExt cx="958043" cy="957995"/>
          </a:xfrm>
        </p:grpSpPr>
        <p:sp>
          <p:nvSpPr>
            <p:cNvPr id="68" name="Rectangle 16"/>
            <p:cNvSpPr/>
            <p:nvPr/>
          </p:nvSpPr>
          <p:spPr>
            <a:xfrm>
              <a:off x="9137403" y="1942522"/>
              <a:ext cx="958043" cy="957995"/>
            </a:xfrm>
            <a:prstGeom prst="ellipse">
              <a:avLst/>
            </a:prstGeom>
            <a:solidFill>
              <a:srgbClr val="3F3A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69" name="Freeform 108"/>
            <p:cNvSpPr>
              <a:spLocks noChangeAspect="1" noEditPoints="1"/>
            </p:cNvSpPr>
            <p:nvPr/>
          </p:nvSpPr>
          <p:spPr bwMode="auto">
            <a:xfrm>
              <a:off x="9397569" y="2150176"/>
              <a:ext cx="433697" cy="576364"/>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endParaRPr>
            </a:p>
          </p:txBody>
        </p:sp>
      </p:grpSp>
      <p:sp>
        <p:nvSpPr>
          <p:cNvPr id="70" name="矩形 69"/>
          <p:cNvSpPr/>
          <p:nvPr/>
        </p:nvSpPr>
        <p:spPr>
          <a:xfrm>
            <a:off x="914176" y="2953194"/>
            <a:ext cx="2372561" cy="584471"/>
          </a:xfrm>
          <a:prstGeom prst="rect">
            <a:avLst/>
          </a:prstGeom>
          <a:noFill/>
        </p:spPr>
        <p:txBody>
          <a:bodyPr wrap="square" rtlCol="0">
            <a:spAutoFit/>
          </a:bodyPr>
          <a:lstStyle/>
          <a:p>
            <a:pPr algn="ctr"/>
            <a:r>
              <a:rPr lang="zh-CN" altLang="en-US" sz="1600">
                <a:solidFill>
                  <a:srgbClr val="3F3A39"/>
                </a:solidFill>
                <a:cs typeface="+mn-ea"/>
                <a:sym typeface="+mn-lt"/>
              </a:rPr>
              <a:t>起步于上世纪</a:t>
            </a:r>
            <a:r>
              <a:rPr lang="en-US" altLang="zh-CN" sz="1600">
                <a:solidFill>
                  <a:srgbClr val="3F3A39"/>
                </a:solidFill>
                <a:cs typeface="+mn-ea"/>
                <a:sym typeface="+mn-lt"/>
              </a:rPr>
              <a:t>90</a:t>
            </a:r>
            <a:r>
              <a:rPr lang="zh-CN" altLang="en-US" sz="1600">
                <a:solidFill>
                  <a:srgbClr val="3F3A39"/>
                </a:solidFill>
                <a:cs typeface="+mn-ea"/>
                <a:sym typeface="+mn-lt"/>
              </a:rPr>
              <a:t>初，总共发展不过</a:t>
            </a:r>
            <a:r>
              <a:rPr lang="en-US" altLang="zh-CN" sz="1600">
                <a:solidFill>
                  <a:srgbClr val="3F3A39"/>
                </a:solidFill>
                <a:cs typeface="+mn-ea"/>
                <a:sym typeface="+mn-lt"/>
              </a:rPr>
              <a:t>20</a:t>
            </a:r>
            <a:r>
              <a:rPr lang="zh-CN" altLang="en-US" sz="1600">
                <a:solidFill>
                  <a:srgbClr val="3F3A39"/>
                </a:solidFill>
                <a:cs typeface="+mn-ea"/>
                <a:sym typeface="+mn-lt"/>
              </a:rPr>
              <a:t>余年时间。</a:t>
            </a:r>
            <a:endParaRPr lang="zh-CN" altLang="en-US" sz="1600">
              <a:solidFill>
                <a:srgbClr val="3F3A39"/>
              </a:solidFill>
              <a:cs typeface="+mn-ea"/>
              <a:sym typeface="+mn-lt"/>
            </a:endParaRPr>
          </a:p>
        </p:txBody>
      </p:sp>
      <p:sp>
        <p:nvSpPr>
          <p:cNvPr id="71" name="矩形 70"/>
          <p:cNvSpPr/>
          <p:nvPr/>
        </p:nvSpPr>
        <p:spPr>
          <a:xfrm>
            <a:off x="1284172" y="2406612"/>
            <a:ext cx="1415772" cy="461665"/>
          </a:xfrm>
          <a:prstGeom prst="rect">
            <a:avLst/>
          </a:prstGeom>
        </p:spPr>
        <p:txBody>
          <a:bodyPr wrap="none">
            <a:spAutoFit/>
          </a:bodyPr>
          <a:lstStyle/>
          <a:p>
            <a:pPr algn="ctr"/>
            <a:r>
              <a:rPr lang="zh-CN" altLang="en-US" sz="2400" b="1">
                <a:solidFill>
                  <a:srgbClr val="ED7D31"/>
                </a:solidFill>
                <a:cs typeface="+mn-ea"/>
                <a:sym typeface="+mn-lt"/>
              </a:rPr>
              <a:t>起步较晚</a:t>
            </a:r>
            <a:endParaRPr lang="zh-CN" altLang="en-US" sz="2400" b="1">
              <a:solidFill>
                <a:srgbClr val="ED7D31"/>
              </a:solidFill>
              <a:cs typeface="+mn-ea"/>
              <a:sym typeface="+mn-lt"/>
            </a:endParaRPr>
          </a:p>
        </p:txBody>
      </p:sp>
      <p:sp>
        <p:nvSpPr>
          <p:cNvPr id="72" name="矩形 71"/>
          <p:cNvSpPr/>
          <p:nvPr/>
        </p:nvSpPr>
        <p:spPr>
          <a:xfrm>
            <a:off x="4914585" y="2953194"/>
            <a:ext cx="2372561" cy="830564"/>
          </a:xfrm>
          <a:prstGeom prst="rect">
            <a:avLst/>
          </a:prstGeom>
          <a:noFill/>
        </p:spPr>
        <p:txBody>
          <a:bodyPr wrap="square" rtlCol="0">
            <a:spAutoFit/>
          </a:bodyPr>
          <a:lstStyle/>
          <a:p>
            <a:pPr algn="ctr"/>
            <a:r>
              <a:rPr lang="zh-CN" altLang="en-US" sz="1600">
                <a:solidFill>
                  <a:srgbClr val="3F3A39"/>
                </a:solidFill>
                <a:cs typeface="+mn-ea"/>
                <a:sym typeface="+mn-lt"/>
              </a:rPr>
              <a:t>法律法规制订比较滞后，适用的法规还是上世纪</a:t>
            </a:r>
            <a:r>
              <a:rPr lang="en-US" altLang="zh-CN" sz="1600">
                <a:solidFill>
                  <a:srgbClr val="3F3A39"/>
                </a:solidFill>
                <a:cs typeface="+mn-ea"/>
                <a:sym typeface="+mn-lt"/>
              </a:rPr>
              <a:t>80</a:t>
            </a:r>
            <a:r>
              <a:rPr lang="zh-CN" altLang="en-US" sz="1600">
                <a:solidFill>
                  <a:srgbClr val="3F3A39"/>
                </a:solidFill>
                <a:cs typeface="+mn-ea"/>
                <a:sym typeface="+mn-lt"/>
              </a:rPr>
              <a:t>年代的</a:t>
            </a:r>
            <a:r>
              <a:rPr lang="en-US" altLang="zh-CN" sz="1600">
                <a:solidFill>
                  <a:srgbClr val="3F3A39"/>
                </a:solidFill>
                <a:cs typeface="+mn-ea"/>
                <a:sym typeface="+mn-lt"/>
              </a:rPr>
              <a:t>XXXX</a:t>
            </a:r>
            <a:r>
              <a:rPr lang="zh-CN" altLang="en-US" sz="1600">
                <a:solidFill>
                  <a:srgbClr val="3F3A39"/>
                </a:solidFill>
                <a:cs typeface="+mn-ea"/>
                <a:sym typeface="+mn-lt"/>
              </a:rPr>
              <a:t>标准</a:t>
            </a:r>
            <a:endParaRPr lang="zh-CN" altLang="en-US" sz="1600">
              <a:solidFill>
                <a:srgbClr val="3F3A39"/>
              </a:solidFill>
              <a:cs typeface="+mn-ea"/>
              <a:sym typeface="+mn-lt"/>
            </a:endParaRPr>
          </a:p>
        </p:txBody>
      </p:sp>
      <p:sp>
        <p:nvSpPr>
          <p:cNvPr id="73" name="矩形 72"/>
          <p:cNvSpPr/>
          <p:nvPr/>
        </p:nvSpPr>
        <p:spPr>
          <a:xfrm>
            <a:off x="4678055" y="2406612"/>
            <a:ext cx="2646879" cy="461665"/>
          </a:xfrm>
          <a:prstGeom prst="rect">
            <a:avLst/>
          </a:prstGeom>
        </p:spPr>
        <p:txBody>
          <a:bodyPr wrap="none">
            <a:spAutoFit/>
          </a:bodyPr>
          <a:lstStyle/>
          <a:p>
            <a:pPr algn="ctr"/>
            <a:r>
              <a:rPr lang="zh-CN" altLang="en-US" sz="2400" b="1">
                <a:solidFill>
                  <a:srgbClr val="ED7D31"/>
                </a:solidFill>
                <a:cs typeface="+mn-ea"/>
                <a:sym typeface="+mn-lt"/>
              </a:rPr>
              <a:t>政策法规制定滞后</a:t>
            </a:r>
            <a:endParaRPr lang="zh-CN" altLang="en-US" sz="2400" b="1">
              <a:solidFill>
                <a:srgbClr val="ED7D31"/>
              </a:solidFill>
              <a:cs typeface="+mn-ea"/>
              <a:sym typeface="+mn-lt"/>
            </a:endParaRPr>
          </a:p>
        </p:txBody>
      </p:sp>
      <p:sp>
        <p:nvSpPr>
          <p:cNvPr id="74" name="矩形 73"/>
          <p:cNvSpPr/>
          <p:nvPr/>
        </p:nvSpPr>
        <p:spPr>
          <a:xfrm>
            <a:off x="8914994" y="2953194"/>
            <a:ext cx="2372562" cy="584471"/>
          </a:xfrm>
          <a:prstGeom prst="rect">
            <a:avLst/>
          </a:prstGeom>
          <a:noFill/>
        </p:spPr>
        <p:txBody>
          <a:bodyPr wrap="square" rtlCol="0">
            <a:spAutoFit/>
          </a:bodyPr>
          <a:lstStyle/>
          <a:p>
            <a:pPr algn="ctr"/>
            <a:r>
              <a:rPr lang="zh-CN" altLang="en-US" sz="1600">
                <a:solidFill>
                  <a:srgbClr val="3F3A39"/>
                </a:solidFill>
                <a:cs typeface="+mn-ea"/>
                <a:sym typeface="+mn-lt"/>
              </a:rPr>
              <a:t>目前本行业对人才的逐年增长，人才缺口较大。</a:t>
            </a:r>
            <a:endParaRPr lang="zh-CN" altLang="en-US" sz="1600">
              <a:solidFill>
                <a:srgbClr val="3F3A39"/>
              </a:solidFill>
              <a:cs typeface="+mn-ea"/>
              <a:sym typeface="+mn-lt"/>
            </a:endParaRPr>
          </a:p>
        </p:txBody>
      </p:sp>
      <p:sp>
        <p:nvSpPr>
          <p:cNvPr id="75" name="矩形 74"/>
          <p:cNvSpPr/>
          <p:nvPr/>
        </p:nvSpPr>
        <p:spPr>
          <a:xfrm>
            <a:off x="9457221" y="2406612"/>
            <a:ext cx="1415772" cy="461665"/>
          </a:xfrm>
          <a:prstGeom prst="rect">
            <a:avLst/>
          </a:prstGeom>
        </p:spPr>
        <p:txBody>
          <a:bodyPr wrap="none">
            <a:spAutoFit/>
          </a:bodyPr>
          <a:lstStyle/>
          <a:p>
            <a:r>
              <a:rPr lang="zh-CN" altLang="en-US" sz="2400" b="1">
                <a:solidFill>
                  <a:srgbClr val="ED7D31"/>
                </a:solidFill>
                <a:cs typeface="+mn-ea"/>
                <a:sym typeface="+mn-lt"/>
              </a:rPr>
              <a:t>人才缺乏</a:t>
            </a:r>
            <a:endParaRPr lang="zh-CN" altLang="en-US" sz="2400" b="1">
              <a:solidFill>
                <a:srgbClr val="ED7D31"/>
              </a:solidFill>
              <a:cs typeface="+mn-ea"/>
              <a:sym typeface="+mn-lt"/>
            </a:endParaRPr>
          </a:p>
        </p:txBody>
      </p:sp>
      <p:sp>
        <p:nvSpPr>
          <p:cNvPr id="76" name="矩形 75"/>
          <p:cNvSpPr/>
          <p:nvPr/>
        </p:nvSpPr>
        <p:spPr>
          <a:xfrm>
            <a:off x="2475048" y="5539593"/>
            <a:ext cx="2621319" cy="830612"/>
          </a:xfrm>
          <a:prstGeom prst="rect">
            <a:avLst/>
          </a:prstGeom>
          <a:noFill/>
        </p:spPr>
        <p:txBody>
          <a:bodyPr wrap="square" rtlCol="0">
            <a:spAutoFit/>
          </a:bodyPr>
          <a:lstStyle/>
          <a:p>
            <a:pPr algn="ctr"/>
            <a:r>
              <a:rPr lang="zh-CN" altLang="en-US" sz="1600">
                <a:solidFill>
                  <a:srgbClr val="3F3A39"/>
                </a:solidFill>
                <a:cs typeface="+mn-ea"/>
                <a:sym typeface="+mn-lt"/>
              </a:rPr>
              <a:t>行业规模每年以</a:t>
            </a:r>
            <a:r>
              <a:rPr lang="en-US" altLang="zh-CN" sz="1600">
                <a:solidFill>
                  <a:srgbClr val="3F3A39"/>
                </a:solidFill>
                <a:cs typeface="+mn-ea"/>
                <a:sym typeface="+mn-lt"/>
              </a:rPr>
              <a:t>300%</a:t>
            </a:r>
            <a:r>
              <a:rPr lang="zh-CN" altLang="en-US" sz="1600">
                <a:solidFill>
                  <a:srgbClr val="3F3A39"/>
                </a:solidFill>
                <a:cs typeface="+mn-ea"/>
                <a:sym typeface="+mn-lt"/>
              </a:rPr>
              <a:t>的速度快速增长，远高于国外</a:t>
            </a:r>
            <a:r>
              <a:rPr lang="en-US" altLang="zh-CN" sz="1600">
                <a:solidFill>
                  <a:srgbClr val="3F3A39"/>
                </a:solidFill>
                <a:cs typeface="+mn-ea"/>
                <a:sym typeface="+mn-lt"/>
              </a:rPr>
              <a:t>50%</a:t>
            </a:r>
            <a:r>
              <a:rPr lang="zh-CN" altLang="en-US" sz="1600">
                <a:solidFill>
                  <a:srgbClr val="3F3A39"/>
                </a:solidFill>
                <a:cs typeface="+mn-ea"/>
                <a:sym typeface="+mn-lt"/>
              </a:rPr>
              <a:t>的平均增速。</a:t>
            </a:r>
            <a:endParaRPr lang="zh-CN" altLang="en-US" sz="1600">
              <a:solidFill>
                <a:srgbClr val="3F3A39"/>
              </a:solidFill>
              <a:cs typeface="+mn-ea"/>
              <a:sym typeface="+mn-lt"/>
            </a:endParaRPr>
          </a:p>
        </p:txBody>
      </p:sp>
      <p:sp>
        <p:nvSpPr>
          <p:cNvPr id="77" name="矩形 76"/>
          <p:cNvSpPr/>
          <p:nvPr/>
        </p:nvSpPr>
        <p:spPr>
          <a:xfrm>
            <a:off x="3095056" y="4916604"/>
            <a:ext cx="1415772" cy="461665"/>
          </a:xfrm>
          <a:prstGeom prst="rect">
            <a:avLst/>
          </a:prstGeom>
        </p:spPr>
        <p:txBody>
          <a:bodyPr wrap="none">
            <a:spAutoFit/>
          </a:bodyPr>
          <a:lstStyle/>
          <a:p>
            <a:r>
              <a:rPr lang="zh-CN" altLang="en-US" sz="2400" b="1">
                <a:solidFill>
                  <a:srgbClr val="ED7D31"/>
                </a:solidFill>
                <a:cs typeface="+mn-ea"/>
                <a:sym typeface="+mn-lt"/>
              </a:rPr>
              <a:t>发展较快</a:t>
            </a:r>
            <a:endParaRPr lang="zh-CN" altLang="en-US" sz="2400" b="1">
              <a:solidFill>
                <a:srgbClr val="ED7D31"/>
              </a:solidFill>
              <a:cs typeface="+mn-ea"/>
              <a:sym typeface="+mn-lt"/>
            </a:endParaRPr>
          </a:p>
        </p:txBody>
      </p:sp>
      <p:sp>
        <p:nvSpPr>
          <p:cNvPr id="78" name="矩形 77"/>
          <p:cNvSpPr/>
          <p:nvPr/>
        </p:nvSpPr>
        <p:spPr>
          <a:xfrm>
            <a:off x="7324934" y="5539593"/>
            <a:ext cx="2296492" cy="830564"/>
          </a:xfrm>
          <a:prstGeom prst="rect">
            <a:avLst/>
          </a:prstGeom>
          <a:noFill/>
        </p:spPr>
        <p:txBody>
          <a:bodyPr wrap="square" rtlCol="0">
            <a:spAutoFit/>
          </a:bodyPr>
          <a:lstStyle/>
          <a:p>
            <a:pPr algn="ctr"/>
            <a:r>
              <a:rPr lang="zh-CN" altLang="en-US" sz="1600">
                <a:solidFill>
                  <a:srgbClr val="3F3A39"/>
                </a:solidFill>
                <a:cs typeface="+mn-ea"/>
                <a:sym typeface="+mn-lt"/>
              </a:rPr>
              <a:t>相关配套的产业不完善，还需从多面着手构建完整产业体系。</a:t>
            </a:r>
            <a:endParaRPr lang="zh-CN" altLang="en-US" sz="1600">
              <a:solidFill>
                <a:srgbClr val="3F3A39"/>
              </a:solidFill>
              <a:cs typeface="+mn-ea"/>
              <a:sym typeface="+mn-lt"/>
            </a:endParaRPr>
          </a:p>
        </p:txBody>
      </p:sp>
      <p:sp>
        <p:nvSpPr>
          <p:cNvPr id="79" name="矩形 78"/>
          <p:cNvSpPr/>
          <p:nvPr/>
        </p:nvSpPr>
        <p:spPr>
          <a:xfrm>
            <a:off x="7521060" y="4916604"/>
            <a:ext cx="1723549" cy="461665"/>
          </a:xfrm>
          <a:prstGeom prst="rect">
            <a:avLst/>
          </a:prstGeom>
        </p:spPr>
        <p:txBody>
          <a:bodyPr wrap="none">
            <a:spAutoFit/>
          </a:bodyPr>
          <a:lstStyle/>
          <a:p>
            <a:r>
              <a:rPr lang="zh-CN" altLang="en-US" sz="2400" b="1">
                <a:solidFill>
                  <a:srgbClr val="ED7D31"/>
                </a:solidFill>
                <a:cs typeface="+mn-ea"/>
                <a:sym typeface="+mn-lt"/>
              </a:rPr>
              <a:t>配套不成熟</a:t>
            </a:r>
            <a:endParaRPr lang="zh-CN" altLang="en-US" sz="2400" b="1">
              <a:solidFill>
                <a:srgbClr val="ED7D31"/>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par>
                          <p:cTn id="15" fill="hold" nodeType="afterGroup">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 calcmode="lin" valueType="num">
                                      <p:cBhvr>
                                        <p:cTn id="20" dur="500" fill="hold"/>
                                        <p:tgtEl>
                                          <p:spTgt spid="34"/>
                                        </p:tgtEl>
                                        <p:attrNameLst>
                                          <p:attrName>style.rotation</p:attrName>
                                        </p:attrNameLst>
                                      </p:cBhvr>
                                      <p:tavLst>
                                        <p:tav tm="0">
                                          <p:val>
                                            <p:fltVal val="360"/>
                                          </p:val>
                                        </p:tav>
                                        <p:tav tm="100000">
                                          <p:val>
                                            <p:fltVal val="0"/>
                                          </p:val>
                                        </p:tav>
                                      </p:tavLst>
                                    </p:anim>
                                    <p:animEffect transition="in" filter="fade">
                                      <p:cBhvr>
                                        <p:cTn id="21" dur="500"/>
                                        <p:tgtEl>
                                          <p:spTgt spid="34"/>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360"/>
                                          </p:val>
                                        </p:tav>
                                        <p:tav tm="100000">
                                          <p:val>
                                            <p:fltVal val="0"/>
                                          </p:val>
                                        </p:tav>
                                      </p:tavLst>
                                    </p:anim>
                                    <p:animEffect transition="in" filter="fade">
                                      <p:cBhvr>
                                        <p:cTn id="27" dur="500"/>
                                        <p:tgtEl>
                                          <p:spTgt spid="31"/>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 calcmode="lin" valueType="num">
                                      <p:cBhvr>
                                        <p:cTn id="38" dur="500" fill="hold"/>
                                        <p:tgtEl>
                                          <p:spTgt spid="42"/>
                                        </p:tgtEl>
                                        <p:attrNameLst>
                                          <p:attrName>style.rotation</p:attrName>
                                        </p:attrNameLst>
                                      </p:cBhvr>
                                      <p:tavLst>
                                        <p:tav tm="0">
                                          <p:val>
                                            <p:fltVal val="360"/>
                                          </p:val>
                                        </p:tav>
                                        <p:tav tm="100000">
                                          <p:val>
                                            <p:fltVal val="0"/>
                                          </p:val>
                                        </p:tav>
                                      </p:tavLst>
                                    </p:anim>
                                    <p:animEffect transition="in" filter="fade">
                                      <p:cBhvr>
                                        <p:cTn id="39" dur="500"/>
                                        <p:tgtEl>
                                          <p:spTgt spid="4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 calcmode="lin" valueType="num">
                                      <p:cBhvr>
                                        <p:cTn id="44" dur="500" fill="hold"/>
                                        <p:tgtEl>
                                          <p:spTgt spid="39"/>
                                        </p:tgtEl>
                                        <p:attrNameLst>
                                          <p:attrName>style.rotation</p:attrName>
                                        </p:attrNameLst>
                                      </p:cBhvr>
                                      <p:tavLst>
                                        <p:tav tm="0">
                                          <p:val>
                                            <p:fltVal val="360"/>
                                          </p:val>
                                        </p:tav>
                                        <p:tav tm="100000">
                                          <p:val>
                                            <p:fltVal val="0"/>
                                          </p:val>
                                        </p:tav>
                                      </p:tavLst>
                                    </p:anim>
                                    <p:animEffect transition="in" filter="fade">
                                      <p:cBhvr>
                                        <p:cTn id="45" dur="500"/>
                                        <p:tgtEl>
                                          <p:spTgt spid="39"/>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1000"/>
                                        <p:tgtEl>
                                          <p:spTgt spid="71"/>
                                        </p:tgtEl>
                                      </p:cBhvr>
                                    </p:animEffect>
                                    <p:anim calcmode="lin" valueType="num">
                                      <p:cBhvr>
                                        <p:cTn id="51" dur="1000" fill="hold"/>
                                        <p:tgtEl>
                                          <p:spTgt spid="71"/>
                                        </p:tgtEl>
                                        <p:attrNameLst>
                                          <p:attrName>ppt_x</p:attrName>
                                        </p:attrNameLst>
                                      </p:cBhvr>
                                      <p:tavLst>
                                        <p:tav tm="0">
                                          <p:val>
                                            <p:strVal val="#ppt_x"/>
                                          </p:val>
                                        </p:tav>
                                        <p:tav tm="100000">
                                          <p:val>
                                            <p:strVal val="#ppt_x"/>
                                          </p:val>
                                        </p:tav>
                                      </p:tavLst>
                                    </p:anim>
                                    <p:anim calcmode="lin" valueType="num">
                                      <p:cBhvr>
                                        <p:cTn id="52" dur="1000" fill="hold"/>
                                        <p:tgtEl>
                                          <p:spTgt spid="7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1000"/>
                                        <p:tgtEl>
                                          <p:spTgt spid="73"/>
                                        </p:tgtEl>
                                      </p:cBhvr>
                                    </p:animEffect>
                                    <p:anim calcmode="lin" valueType="num">
                                      <p:cBhvr>
                                        <p:cTn id="61" dur="1000" fill="hold"/>
                                        <p:tgtEl>
                                          <p:spTgt spid="73"/>
                                        </p:tgtEl>
                                        <p:attrNameLst>
                                          <p:attrName>ppt_x</p:attrName>
                                        </p:attrNameLst>
                                      </p:cBhvr>
                                      <p:tavLst>
                                        <p:tav tm="0">
                                          <p:val>
                                            <p:strVal val="#ppt_x"/>
                                          </p:val>
                                        </p:tav>
                                        <p:tav tm="100000">
                                          <p:val>
                                            <p:strVal val="#ppt_x"/>
                                          </p:val>
                                        </p:tav>
                                      </p:tavLst>
                                    </p:anim>
                                    <p:anim calcmode="lin" valueType="num">
                                      <p:cBhvr>
                                        <p:cTn id="62" dur="1000" fill="hold"/>
                                        <p:tgtEl>
                                          <p:spTgt spid="7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1000"/>
                                        <p:tgtEl>
                                          <p:spTgt spid="75"/>
                                        </p:tgtEl>
                                      </p:cBhvr>
                                    </p:animEffect>
                                    <p:anim calcmode="lin" valueType="num">
                                      <p:cBhvr>
                                        <p:cTn id="71" dur="1000" fill="hold"/>
                                        <p:tgtEl>
                                          <p:spTgt spid="75"/>
                                        </p:tgtEl>
                                        <p:attrNameLst>
                                          <p:attrName>ppt_x</p:attrName>
                                        </p:attrNameLst>
                                      </p:cBhvr>
                                      <p:tavLst>
                                        <p:tav tm="0">
                                          <p:val>
                                            <p:strVal val="#ppt_x"/>
                                          </p:val>
                                        </p:tav>
                                        <p:tav tm="100000">
                                          <p:val>
                                            <p:strVal val="#ppt_x"/>
                                          </p:val>
                                        </p:tav>
                                      </p:tavLst>
                                    </p:anim>
                                    <p:anim calcmode="lin" valueType="num">
                                      <p:cBhvr>
                                        <p:cTn id="72" dur="1000" fill="hold"/>
                                        <p:tgtEl>
                                          <p:spTgt spid="7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anim calcmode="lin" valueType="num">
                                      <p:cBhvr>
                                        <p:cTn id="76" dur="1000" fill="hold"/>
                                        <p:tgtEl>
                                          <p:spTgt spid="74"/>
                                        </p:tgtEl>
                                        <p:attrNameLst>
                                          <p:attrName>ppt_x</p:attrName>
                                        </p:attrNameLst>
                                      </p:cBhvr>
                                      <p:tavLst>
                                        <p:tav tm="0">
                                          <p:val>
                                            <p:strVal val="#ppt_x"/>
                                          </p:val>
                                        </p:tav>
                                        <p:tav tm="100000">
                                          <p:val>
                                            <p:strVal val="#ppt_x"/>
                                          </p:val>
                                        </p:tav>
                                      </p:tavLst>
                                    </p:anim>
                                    <p:anim calcmode="lin" valueType="num">
                                      <p:cBhvr>
                                        <p:cTn id="77" dur="100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1000"/>
                                        <p:tgtEl>
                                          <p:spTgt spid="79"/>
                                        </p:tgtEl>
                                      </p:cBhvr>
                                    </p:animEffect>
                                    <p:anim calcmode="lin" valueType="num">
                                      <p:cBhvr>
                                        <p:cTn id="91" dur="1000" fill="hold"/>
                                        <p:tgtEl>
                                          <p:spTgt spid="79"/>
                                        </p:tgtEl>
                                        <p:attrNameLst>
                                          <p:attrName>ppt_x</p:attrName>
                                        </p:attrNameLst>
                                      </p:cBhvr>
                                      <p:tavLst>
                                        <p:tav tm="0">
                                          <p:val>
                                            <p:strVal val="#ppt_x"/>
                                          </p:val>
                                        </p:tav>
                                        <p:tav tm="100000">
                                          <p:val>
                                            <p:strVal val="#ppt_x"/>
                                          </p:val>
                                        </p:tav>
                                      </p:tavLst>
                                    </p:anim>
                                    <p:anim calcmode="lin" valueType="num">
                                      <p:cBhvr>
                                        <p:cTn id="92" dur="1000" fill="hold"/>
                                        <p:tgtEl>
                                          <p:spTgt spid="7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1000"/>
                                        <p:tgtEl>
                                          <p:spTgt spid="78"/>
                                        </p:tgtEl>
                                      </p:cBhvr>
                                    </p:animEffect>
                                    <p:anim calcmode="lin" valueType="num">
                                      <p:cBhvr>
                                        <p:cTn id="96" dur="1000" fill="hold"/>
                                        <p:tgtEl>
                                          <p:spTgt spid="78"/>
                                        </p:tgtEl>
                                        <p:attrNameLst>
                                          <p:attrName>ppt_x</p:attrName>
                                        </p:attrNameLst>
                                      </p:cBhvr>
                                      <p:tavLst>
                                        <p:tav tm="0">
                                          <p:val>
                                            <p:strVal val="#ppt_x"/>
                                          </p:val>
                                        </p:tav>
                                        <p:tav tm="100000">
                                          <p:val>
                                            <p:strVal val="#ppt_x"/>
                                          </p:val>
                                        </p:tav>
                                      </p:tavLst>
                                    </p:anim>
                                    <p:anim calcmode="lin" valueType="num">
                                      <p:cBhvr>
                                        <p:cTn id="9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70" grpId="0"/>
      <p:bldP spid="71" grpId="0"/>
      <p:bldP spid="72" grpId="0"/>
      <p:bldP spid="73" grpId="0"/>
      <p:bldP spid="74" grpId="0"/>
      <p:bldP spid="75" grpId="0"/>
      <p:bldP spid="76" grpId="0"/>
      <p:bldP spid="77" grpId="0"/>
      <p:bldP spid="78" grpId="0"/>
      <p:bldP spid="7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42"/>
          <p:cNvSpPr txBox="1"/>
          <p:nvPr/>
        </p:nvSpPr>
        <p:spPr>
          <a:xfrm>
            <a:off x="1852218" y="174192"/>
            <a:ext cx="2166915"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研究意义</a:t>
            </a:r>
            <a:endParaRPr lang="zh-CN" altLang="en-US">
              <a:latin typeface="印品雅圆体" panose="02010601030101010101" pitchFamily="2" charset="-122"/>
              <a:ea typeface="印品雅圆体" panose="02010601030101010101" pitchFamily="2" charset="-122"/>
              <a:sym typeface="+mn-lt"/>
            </a:endParaRPr>
          </a:p>
        </p:txBody>
      </p:sp>
      <p:sp>
        <p:nvSpPr>
          <p:cNvPr id="22" name="文本框 21"/>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1</a:t>
            </a:r>
            <a:endParaRPr lang="zh-CN" altLang="en-US" sz="4000" b="1">
              <a:solidFill>
                <a:srgbClr val="3F3A39"/>
              </a:solidFill>
            </a:endParaRPr>
          </a:p>
        </p:txBody>
      </p:sp>
      <p:sp>
        <p:nvSpPr>
          <p:cNvPr id="23" name="环形箭头 29"/>
          <p:cNvSpPr/>
          <p:nvPr/>
        </p:nvSpPr>
        <p:spPr>
          <a:xfrm rot="5821583">
            <a:off x="1985403" y="1271785"/>
            <a:ext cx="2319978" cy="2319978"/>
          </a:xfrm>
          <a:prstGeom prst="circularArrow">
            <a:avLst>
              <a:gd name="adj1" fmla="val 12210"/>
              <a:gd name="adj2" fmla="val 962415"/>
              <a:gd name="adj3" fmla="val 20476901"/>
              <a:gd name="adj4" fmla="val 4790682"/>
              <a:gd name="adj5" fmla="val 10014"/>
            </a:avLst>
          </a:prstGeom>
          <a:solidFill>
            <a:srgbClr val="ED7D31"/>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26" name="环形箭头 30"/>
          <p:cNvSpPr/>
          <p:nvPr/>
        </p:nvSpPr>
        <p:spPr>
          <a:xfrm rot="15407820" flipH="1">
            <a:off x="1308678" y="2635705"/>
            <a:ext cx="2319980" cy="2319980"/>
          </a:xfrm>
          <a:prstGeom prst="circularArrow">
            <a:avLst>
              <a:gd name="adj1" fmla="val 12210"/>
              <a:gd name="adj2" fmla="val 962415"/>
              <a:gd name="adj3" fmla="val 20476901"/>
              <a:gd name="adj4" fmla="val 7214319"/>
              <a:gd name="adj5" fmla="val 10014"/>
            </a:avLst>
          </a:prstGeom>
          <a:solidFill>
            <a:srgbClr val="3F3A39"/>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cs typeface="+mn-ea"/>
              <a:sym typeface="+mn-lt"/>
            </a:endParaRPr>
          </a:p>
        </p:txBody>
      </p:sp>
      <p:sp>
        <p:nvSpPr>
          <p:cNvPr id="28" name="同心圆 4"/>
          <p:cNvSpPr/>
          <p:nvPr/>
        </p:nvSpPr>
        <p:spPr>
          <a:xfrm>
            <a:off x="2065150" y="4147949"/>
            <a:ext cx="2085604" cy="2136315"/>
          </a:xfrm>
          <a:custGeom>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rgbClr val="ED7D31"/>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29" name="TextBox 33"/>
          <p:cNvSpPr txBox="1"/>
          <p:nvPr/>
        </p:nvSpPr>
        <p:spPr>
          <a:xfrm>
            <a:off x="2758106" y="2032769"/>
            <a:ext cx="774571" cy="666786"/>
          </a:xfrm>
          <a:prstGeom prst="rect">
            <a:avLst/>
          </a:prstGeom>
          <a:noFill/>
        </p:spPr>
        <p:txBody>
          <a:bodyPr wrap="none" rtlCol="0">
            <a:spAutoFit/>
          </a:bodyPr>
          <a:lstStyle/>
          <a:p>
            <a:r>
              <a:rPr lang="en-US" altLang="zh-CN" sz="3735" b="1">
                <a:solidFill>
                  <a:srgbClr val="ED7D31"/>
                </a:solidFill>
                <a:cs typeface="+mn-ea"/>
                <a:sym typeface="+mn-lt"/>
              </a:rPr>
              <a:t>01</a:t>
            </a:r>
            <a:endParaRPr lang="zh-CN" altLang="en-US" sz="3735" b="1">
              <a:solidFill>
                <a:srgbClr val="ED7D31"/>
              </a:solidFill>
              <a:cs typeface="+mn-ea"/>
              <a:sym typeface="+mn-lt"/>
            </a:endParaRPr>
          </a:p>
        </p:txBody>
      </p:sp>
      <p:sp>
        <p:nvSpPr>
          <p:cNvPr id="30" name="TextBox 35"/>
          <p:cNvSpPr txBox="1"/>
          <p:nvPr/>
        </p:nvSpPr>
        <p:spPr>
          <a:xfrm>
            <a:off x="1943677" y="3368490"/>
            <a:ext cx="774571" cy="666786"/>
          </a:xfrm>
          <a:prstGeom prst="rect">
            <a:avLst/>
          </a:prstGeom>
          <a:noFill/>
        </p:spPr>
        <p:txBody>
          <a:bodyPr wrap="none" rtlCol="0">
            <a:spAutoFit/>
          </a:bodyPr>
          <a:lstStyle/>
          <a:p>
            <a:r>
              <a:rPr lang="en-US" altLang="zh-CN" sz="3735" b="1">
                <a:solidFill>
                  <a:srgbClr val="3F3A39"/>
                </a:solidFill>
                <a:cs typeface="+mn-ea"/>
                <a:sym typeface="+mn-lt"/>
              </a:rPr>
              <a:t>02</a:t>
            </a:r>
            <a:endParaRPr lang="zh-CN" altLang="en-US" sz="3735" b="1">
              <a:solidFill>
                <a:srgbClr val="3F3A39"/>
              </a:solidFill>
              <a:cs typeface="+mn-ea"/>
              <a:sym typeface="+mn-lt"/>
            </a:endParaRPr>
          </a:p>
        </p:txBody>
      </p:sp>
      <p:sp>
        <p:nvSpPr>
          <p:cNvPr id="31" name="TextBox 36"/>
          <p:cNvSpPr txBox="1"/>
          <p:nvPr/>
        </p:nvSpPr>
        <p:spPr>
          <a:xfrm>
            <a:off x="2703779" y="4882713"/>
            <a:ext cx="808346" cy="666786"/>
          </a:xfrm>
          <a:prstGeom prst="rect">
            <a:avLst/>
          </a:prstGeom>
          <a:noFill/>
        </p:spPr>
        <p:txBody>
          <a:bodyPr wrap="square" rtlCol="0">
            <a:spAutoFit/>
          </a:bodyPr>
          <a:lstStyle/>
          <a:p>
            <a:r>
              <a:rPr lang="en-US" altLang="zh-CN" sz="3735" b="1">
                <a:solidFill>
                  <a:srgbClr val="ED7D31"/>
                </a:solidFill>
                <a:cs typeface="+mn-ea"/>
                <a:sym typeface="+mn-lt"/>
              </a:rPr>
              <a:t>03</a:t>
            </a:r>
            <a:endParaRPr lang="zh-CN" altLang="en-US" sz="3735" b="1">
              <a:solidFill>
                <a:srgbClr val="ED7D31"/>
              </a:solidFill>
              <a:cs typeface="+mn-ea"/>
              <a:sym typeface="+mn-lt"/>
            </a:endParaRPr>
          </a:p>
        </p:txBody>
      </p:sp>
      <p:sp>
        <p:nvSpPr>
          <p:cNvPr id="32" name="TextBox 16"/>
          <p:cNvSpPr txBox="1"/>
          <p:nvPr/>
        </p:nvSpPr>
        <p:spPr>
          <a:xfrm>
            <a:off x="5100185" y="1383524"/>
            <a:ext cx="3106428" cy="461665"/>
          </a:xfrm>
          <a:prstGeom prst="rect">
            <a:avLst/>
          </a:prstGeom>
          <a:noFill/>
        </p:spPr>
        <p:txBody>
          <a:bodyPr wrap="square" rtlCol="0">
            <a:spAutoFit/>
          </a:bodyPr>
          <a:lstStyle/>
          <a:p>
            <a:r>
              <a:rPr lang="zh-CN" altLang="en-US" sz="2400" b="1">
                <a:solidFill>
                  <a:srgbClr val="ED7D31"/>
                </a:solidFill>
                <a:cs typeface="+mn-ea"/>
                <a:sym typeface="+mn-lt"/>
              </a:rPr>
              <a:t>学术研究价值</a:t>
            </a:r>
            <a:endParaRPr lang="en-US" altLang="zh-CN" sz="2400" b="1">
              <a:solidFill>
                <a:srgbClr val="ED7D31"/>
              </a:solidFill>
              <a:cs typeface="+mn-ea"/>
              <a:sym typeface="+mn-lt"/>
            </a:endParaRPr>
          </a:p>
        </p:txBody>
      </p:sp>
      <p:sp>
        <p:nvSpPr>
          <p:cNvPr id="33" name="TextBox 17"/>
          <p:cNvSpPr txBox="1"/>
          <p:nvPr/>
        </p:nvSpPr>
        <p:spPr>
          <a:xfrm>
            <a:off x="5056643" y="1814808"/>
            <a:ext cx="5757641" cy="645995"/>
          </a:xfrm>
          <a:prstGeom prst="rect">
            <a:avLst/>
          </a:prstGeom>
          <a:noFill/>
        </p:spPr>
        <p:txBody>
          <a:bodyPr wrap="square" rtlCol="0">
            <a:spAutoFit/>
          </a:bodyPr>
          <a:lstStyle/>
          <a:p>
            <a:r>
              <a:rPr lang="zh-CN" altLang="en-US" sz="1800">
                <a:solidFill>
                  <a:srgbClr val="3F3A39"/>
                </a:solidFill>
                <a:cs typeface="+mn-ea"/>
                <a:sym typeface="+mn-lt"/>
              </a:rPr>
              <a:t>本课题具有较高的学术研究价值，可以某某某研究提供相应的理论基础。</a:t>
            </a:r>
            <a:endParaRPr lang="zh-CN" altLang="en-US" sz="1800">
              <a:solidFill>
                <a:srgbClr val="3F3A39"/>
              </a:solidFill>
              <a:cs typeface="+mn-ea"/>
              <a:sym typeface="+mn-lt"/>
            </a:endParaRPr>
          </a:p>
        </p:txBody>
      </p:sp>
      <p:sp>
        <p:nvSpPr>
          <p:cNvPr id="34" name="TextBox 18"/>
          <p:cNvSpPr txBox="1"/>
          <p:nvPr/>
        </p:nvSpPr>
        <p:spPr>
          <a:xfrm>
            <a:off x="5100185" y="3073073"/>
            <a:ext cx="3106428" cy="461665"/>
          </a:xfrm>
          <a:prstGeom prst="rect">
            <a:avLst/>
          </a:prstGeom>
          <a:noFill/>
        </p:spPr>
        <p:txBody>
          <a:bodyPr wrap="square" rtlCol="0">
            <a:spAutoFit/>
          </a:bodyPr>
          <a:lstStyle/>
          <a:p>
            <a:r>
              <a:rPr lang="zh-CN" altLang="en-US" sz="2400" b="1">
                <a:solidFill>
                  <a:srgbClr val="ED7D31"/>
                </a:solidFill>
                <a:cs typeface="+mn-ea"/>
                <a:sym typeface="+mn-lt"/>
              </a:rPr>
              <a:t>经济效益</a:t>
            </a:r>
            <a:endParaRPr lang="en-US" altLang="zh-CN" sz="2400" b="1">
              <a:solidFill>
                <a:srgbClr val="ED7D31"/>
              </a:solidFill>
              <a:cs typeface="+mn-ea"/>
              <a:sym typeface="+mn-lt"/>
            </a:endParaRPr>
          </a:p>
        </p:txBody>
      </p:sp>
      <p:sp>
        <p:nvSpPr>
          <p:cNvPr id="35" name="TextBox 19"/>
          <p:cNvSpPr txBox="1"/>
          <p:nvPr/>
        </p:nvSpPr>
        <p:spPr>
          <a:xfrm>
            <a:off x="5056643" y="3596938"/>
            <a:ext cx="5757641" cy="645995"/>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800">
                <a:solidFill>
                  <a:srgbClr val="3F3A39"/>
                </a:solidFill>
                <a:latin typeface="+mn-lt"/>
                <a:cs typeface="+mn-ea"/>
                <a:sym typeface="+mn-lt"/>
              </a:rPr>
              <a:t>本课题能有效地提高工作效率，降低成本，经济效益比较明显。</a:t>
            </a:r>
            <a:endParaRPr lang="zh-CN" altLang="en-US" sz="1800">
              <a:solidFill>
                <a:srgbClr val="3F3A39"/>
              </a:solidFill>
              <a:latin typeface="+mn-lt"/>
              <a:cs typeface="+mn-ea"/>
              <a:sym typeface="+mn-lt"/>
            </a:endParaRPr>
          </a:p>
        </p:txBody>
      </p:sp>
      <p:sp>
        <p:nvSpPr>
          <p:cNvPr id="36" name="TextBox 20"/>
          <p:cNvSpPr txBox="1"/>
          <p:nvPr/>
        </p:nvSpPr>
        <p:spPr>
          <a:xfrm>
            <a:off x="5100185" y="4815615"/>
            <a:ext cx="3106428" cy="461665"/>
          </a:xfrm>
          <a:prstGeom prst="rect">
            <a:avLst/>
          </a:prstGeom>
          <a:noFill/>
        </p:spPr>
        <p:txBody>
          <a:bodyPr wrap="square" rtlCol="0">
            <a:spAutoFit/>
          </a:bodyPr>
          <a:lstStyle/>
          <a:p>
            <a:r>
              <a:rPr lang="zh-CN" altLang="en-US" sz="2400" b="1">
                <a:solidFill>
                  <a:srgbClr val="ED7D31"/>
                </a:solidFill>
                <a:cs typeface="+mn-ea"/>
                <a:sym typeface="+mn-lt"/>
              </a:rPr>
              <a:t>社会效益</a:t>
            </a:r>
            <a:endParaRPr lang="en-US" altLang="zh-CN" sz="2400" b="1">
              <a:solidFill>
                <a:srgbClr val="ED7D31"/>
              </a:solidFill>
              <a:cs typeface="+mn-ea"/>
              <a:sym typeface="+mn-lt"/>
            </a:endParaRPr>
          </a:p>
        </p:txBody>
      </p:sp>
      <p:sp>
        <p:nvSpPr>
          <p:cNvPr id="37" name="TextBox 21"/>
          <p:cNvSpPr txBox="1"/>
          <p:nvPr/>
        </p:nvSpPr>
        <p:spPr>
          <a:xfrm>
            <a:off x="5056643" y="5293175"/>
            <a:ext cx="5757641" cy="645995"/>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800">
                <a:solidFill>
                  <a:srgbClr val="3F3A39"/>
                </a:solidFill>
                <a:latin typeface="+mn-lt"/>
                <a:cs typeface="+mn-ea"/>
                <a:sym typeface="+mn-lt"/>
              </a:rPr>
              <a:t>请在这里输入您的文字请在这里输入您的文字请在这里输入您的文字请在这里输入您的文字</a:t>
            </a:r>
            <a:endParaRPr lang="zh-CN" altLang="en-US" sz="1800">
              <a:solidFill>
                <a:srgbClr val="3F3A39"/>
              </a:solidFill>
              <a:latin typeface="+mn-lt"/>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par>
                          <p:cTn id="15" fill="hold" nodeType="afterGroup">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360"/>
                                          </p:val>
                                        </p:tav>
                                        <p:tav tm="100000">
                                          <p:val>
                                            <p:fltVal val="0"/>
                                          </p:val>
                                        </p:tav>
                                      </p:tavLst>
                                    </p:anim>
                                    <p:animEffect transition="in" filter="fade">
                                      <p:cBhvr>
                                        <p:cTn id="27" dur="500"/>
                                        <p:tgtEl>
                                          <p:spTgt spid="26"/>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360"/>
                                          </p:val>
                                        </p:tav>
                                        <p:tav tm="100000">
                                          <p:val>
                                            <p:fltVal val="0"/>
                                          </p:val>
                                        </p:tav>
                                      </p:tavLst>
                                    </p:anim>
                                    <p:animEffect transition="in" filter="fade">
                                      <p:cBhvr>
                                        <p:cTn id="33" dur="50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6" grpId="0" animBg="1"/>
      <p:bldP spid="28" grpId="0" animBg="1"/>
      <p:bldP spid="29"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Box 42"/>
          <p:cNvSpPr txBox="1"/>
          <p:nvPr/>
        </p:nvSpPr>
        <p:spPr>
          <a:xfrm>
            <a:off x="1878166" y="198331"/>
            <a:ext cx="2123373"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参考文献</a:t>
            </a:r>
            <a:endParaRPr lang="zh-CN" altLang="en-US">
              <a:latin typeface="印品雅圆体" panose="02010601030101010101" pitchFamily="2" charset="-122"/>
              <a:ea typeface="印品雅圆体" panose="02010601030101010101" pitchFamily="2" charset="-122"/>
              <a:sym typeface="+mn-lt"/>
            </a:endParaRPr>
          </a:p>
        </p:txBody>
      </p:sp>
      <p:sp>
        <p:nvSpPr>
          <p:cNvPr id="20" name="文本框 1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1</a:t>
            </a:r>
            <a:endParaRPr lang="zh-CN" altLang="en-US" sz="4000" b="1">
              <a:solidFill>
                <a:srgbClr val="3F3A39"/>
              </a:solidFill>
            </a:endParaRPr>
          </a:p>
        </p:txBody>
      </p:sp>
      <p:grpSp>
        <p:nvGrpSpPr>
          <p:cNvPr id="21" name="组合 20"/>
          <p:cNvGrpSpPr/>
          <p:nvPr/>
        </p:nvGrpSpPr>
        <p:grpSpPr>
          <a:xfrm>
            <a:off x="4387668" y="2253408"/>
            <a:ext cx="3029133" cy="2871948"/>
            <a:chOff x="3065829" y="2668267"/>
            <a:chExt cx="1872107" cy="1761728"/>
          </a:xfrm>
        </p:grpSpPr>
        <p:sp>
          <p:nvSpPr>
            <p:cNvPr id="24" name="椭圆 23"/>
            <p:cNvSpPr/>
            <p:nvPr/>
          </p:nvSpPr>
          <p:spPr>
            <a:xfrm>
              <a:off x="3115072" y="2668267"/>
              <a:ext cx="1761728" cy="1761728"/>
            </a:xfrm>
            <a:prstGeom prst="ellipse">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463987" y="276113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7" name="椭圆 26"/>
            <p:cNvSpPr/>
            <p:nvPr/>
          </p:nvSpPr>
          <p:spPr>
            <a:xfrm>
              <a:off x="3460687" y="276113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8" name="椭圆 27"/>
            <p:cNvSpPr/>
            <p:nvPr/>
          </p:nvSpPr>
          <p:spPr>
            <a:xfrm>
              <a:off x="3065829" y="349265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9" name="椭圆 28"/>
            <p:cNvSpPr/>
            <p:nvPr/>
          </p:nvSpPr>
          <p:spPr>
            <a:xfrm>
              <a:off x="4818429" y="349265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0" name="椭圆 29"/>
            <p:cNvSpPr/>
            <p:nvPr/>
          </p:nvSpPr>
          <p:spPr>
            <a:xfrm>
              <a:off x="4442509" y="422417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1" name="椭圆 30"/>
            <p:cNvSpPr/>
            <p:nvPr/>
          </p:nvSpPr>
          <p:spPr>
            <a:xfrm>
              <a:off x="3439209" y="4201315"/>
              <a:ext cx="119507" cy="11950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32" name="组合 31"/>
            <p:cNvGrpSpPr/>
            <p:nvPr/>
          </p:nvGrpSpPr>
          <p:grpSpPr>
            <a:xfrm>
              <a:off x="3269293" y="2943616"/>
              <a:ext cx="1465545" cy="1202499"/>
              <a:chOff x="3269293" y="2943616"/>
              <a:chExt cx="1465545" cy="1202499"/>
            </a:xfrm>
          </p:grpSpPr>
          <p:sp>
            <p:nvSpPr>
              <p:cNvPr id="33" name="任意多边形 16"/>
              <p:cNvSpPr/>
              <p:nvPr/>
            </p:nvSpPr>
            <p:spPr>
              <a:xfrm>
                <a:off x="4008329" y="2956142"/>
                <a:ext cx="425885" cy="588724"/>
              </a:xfrm>
              <a:custGeom>
                <a:gdLst>
                  <a:gd name="connsiteX0" fmla="*/ 0 w 425885"/>
                  <a:gd name="connsiteY0" fmla="*/ 588724 h 588724"/>
                  <a:gd name="connsiteX1" fmla="*/ 425885 w 425885"/>
                  <a:gd name="connsiteY1" fmla="*/ 0 h 588724"/>
                </a:gd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7"/>
              <p:cNvSpPr/>
              <p:nvPr/>
            </p:nvSpPr>
            <p:spPr>
              <a:xfrm>
                <a:off x="3995803" y="3544866"/>
                <a:ext cx="739035" cy="0"/>
              </a:xfrm>
              <a:custGeom>
                <a:gdLst>
                  <a:gd name="connsiteX0" fmla="*/ 0 w 739035"/>
                  <a:gd name="connsiteY0" fmla="*/ 0 h 0"/>
                  <a:gd name="connsiteX1" fmla="*/ 739035 w 739035"/>
                  <a:gd name="connsiteY1" fmla="*/ 0 h 0"/>
                </a:gdLst>
                <a:cxnLst>
                  <a:cxn ang="0">
                    <a:pos x="connsiteX0" y="connsiteY0"/>
                  </a:cxn>
                  <a:cxn ang="0">
                    <a:pos x="connsiteX1" y="connsiteY1"/>
                  </a:cxn>
                </a:cxnLst>
                <a:rect l="l" t="t" r="r" b="b"/>
                <a:pathLst>
                  <a:path w="739035">
                    <a:moveTo>
                      <a:pt x="0" y="0"/>
                    </a:moveTo>
                    <a:lnTo>
                      <a:pt x="73903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18"/>
              <p:cNvSpPr/>
              <p:nvPr/>
            </p:nvSpPr>
            <p:spPr>
              <a:xfrm>
                <a:off x="3594970" y="2943616"/>
                <a:ext cx="413359" cy="588724"/>
              </a:xfrm>
              <a:custGeom>
                <a:gdLst>
                  <a:gd name="connsiteX0" fmla="*/ 413359 w 413359"/>
                  <a:gd name="connsiteY0" fmla="*/ 588724 h 588724"/>
                  <a:gd name="connsiteX1" fmla="*/ 0 w 413359"/>
                  <a:gd name="connsiteY1" fmla="*/ 0 h 588724"/>
                </a:gd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19"/>
              <p:cNvSpPr/>
              <p:nvPr/>
            </p:nvSpPr>
            <p:spPr>
              <a:xfrm>
                <a:off x="3269293" y="3557392"/>
                <a:ext cx="726510" cy="0"/>
              </a:xfrm>
              <a:custGeom>
                <a:gdLst>
                  <a:gd name="connsiteX0" fmla="*/ 726510 w 726510"/>
                  <a:gd name="connsiteY0" fmla="*/ 0 h 0"/>
                  <a:gd name="connsiteX1" fmla="*/ 0 w 726510"/>
                  <a:gd name="connsiteY1" fmla="*/ 0 h 0"/>
                </a:gdLst>
                <a:cxnLst>
                  <a:cxn ang="0">
                    <a:pos x="connsiteX0" y="connsiteY0"/>
                  </a:cxn>
                  <a:cxn ang="0">
                    <a:pos x="connsiteX1" y="connsiteY1"/>
                  </a:cxn>
                </a:cxnLst>
                <a:rect l="l" t="t" r="r" b="b"/>
                <a:pathLst>
                  <a:path w="726510">
                    <a:moveTo>
                      <a:pt x="726510" y="0"/>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20"/>
              <p:cNvSpPr/>
              <p:nvPr/>
            </p:nvSpPr>
            <p:spPr>
              <a:xfrm>
                <a:off x="3582444" y="3569918"/>
                <a:ext cx="425885" cy="576197"/>
              </a:xfrm>
              <a:custGeom>
                <a:gdLst>
                  <a:gd name="connsiteX0" fmla="*/ 425885 w 425885"/>
                  <a:gd name="connsiteY0" fmla="*/ 0 h 576197"/>
                  <a:gd name="connsiteX1" fmla="*/ 0 w 425885"/>
                  <a:gd name="connsiteY1" fmla="*/ 576197 h 576197"/>
                </a:gd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27"/>
              <p:cNvSpPr/>
              <p:nvPr/>
            </p:nvSpPr>
            <p:spPr>
              <a:xfrm>
                <a:off x="4020855" y="3569918"/>
                <a:ext cx="388307" cy="576197"/>
              </a:xfrm>
              <a:custGeom>
                <a:gdLst>
                  <a:gd name="connsiteX0" fmla="*/ 0 w 388307"/>
                  <a:gd name="connsiteY0" fmla="*/ 0 h 576197"/>
                  <a:gd name="connsiteX1" fmla="*/ 388307 w 388307"/>
                  <a:gd name="connsiteY1" fmla="*/ 576197 h 576197"/>
                </a:gd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椭圆 39"/>
          <p:cNvSpPr/>
          <p:nvPr/>
        </p:nvSpPr>
        <p:spPr>
          <a:xfrm>
            <a:off x="5175609" y="2939834"/>
            <a:ext cx="1514648" cy="1526027"/>
          </a:xfrm>
          <a:prstGeom prst="ellipse">
            <a:avLst/>
          </a:prstGeom>
          <a:blipFill>
            <a:blip r:embed="rId3"/>
            <a:stretch>
              <a:fillRect/>
            </a:stretch>
          </a:blipFill>
          <a:ln>
            <a:solidFill>
              <a:srgbClr val="3F3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TextBox 6"/>
          <p:cNvSpPr txBox="1"/>
          <p:nvPr/>
        </p:nvSpPr>
        <p:spPr>
          <a:xfrm>
            <a:off x="1187191" y="1707459"/>
            <a:ext cx="399798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a:latin typeface="+mn-lt"/>
                <a:ea typeface="+mn-ea"/>
                <a:cs typeface="+mn-ea"/>
                <a:sym typeface="+mn-lt"/>
              </a:rPr>
              <a:t>刘思强：中小企业企业文化建设初探</a:t>
            </a:r>
            <a:r>
              <a:rPr lang="en-US" altLang="zh-CN" sz="1800">
                <a:latin typeface="+mn-lt"/>
                <a:ea typeface="+mn-ea"/>
                <a:cs typeface="+mn-ea"/>
                <a:sym typeface="+mn-lt"/>
              </a:rPr>
              <a:t>[J].</a:t>
            </a:r>
            <a:r>
              <a:rPr lang="zh-CN" altLang="en-US" sz="1800">
                <a:latin typeface="+mn-lt"/>
                <a:ea typeface="+mn-ea"/>
                <a:cs typeface="+mn-ea"/>
                <a:sym typeface="+mn-lt"/>
              </a:rPr>
              <a:t>湖南社会科学，</a:t>
            </a:r>
            <a:r>
              <a:rPr lang="en-US" altLang="zh-CN" sz="1800">
                <a:latin typeface="+mn-lt"/>
                <a:ea typeface="+mn-ea"/>
                <a:cs typeface="+mn-ea"/>
                <a:sym typeface="+mn-lt"/>
              </a:rPr>
              <a:t>2002(5).</a:t>
            </a:r>
            <a:endParaRPr lang="en-US" altLang="zh-CN" sz="1800">
              <a:latin typeface="+mn-lt"/>
              <a:ea typeface="+mn-ea"/>
              <a:cs typeface="+mn-ea"/>
              <a:sym typeface="+mn-lt"/>
            </a:endParaRPr>
          </a:p>
        </p:txBody>
      </p:sp>
      <p:sp>
        <p:nvSpPr>
          <p:cNvPr id="43" name="TextBox 7"/>
          <p:cNvSpPr txBox="1"/>
          <p:nvPr/>
        </p:nvSpPr>
        <p:spPr>
          <a:xfrm>
            <a:off x="1183044" y="3169704"/>
            <a:ext cx="3255943"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a:latin typeface="+mn-lt"/>
                <a:ea typeface="+mn-ea"/>
                <a:cs typeface="+mn-ea"/>
                <a:sym typeface="+mn-lt"/>
              </a:rPr>
              <a:t>德鲁克：知识管理</a:t>
            </a:r>
            <a:r>
              <a:rPr lang="en-US" altLang="zh-CN" sz="1800">
                <a:latin typeface="+mn-lt"/>
                <a:ea typeface="+mn-ea"/>
                <a:cs typeface="+mn-ea"/>
                <a:sym typeface="+mn-lt"/>
              </a:rPr>
              <a:t>.</a:t>
            </a:r>
            <a:r>
              <a:rPr lang="zh-CN" altLang="en-US" sz="1800">
                <a:latin typeface="+mn-lt"/>
                <a:ea typeface="+mn-ea"/>
                <a:cs typeface="+mn-ea"/>
                <a:sym typeface="+mn-lt"/>
              </a:rPr>
              <a:t>中国人民大学出版社，</a:t>
            </a:r>
            <a:r>
              <a:rPr lang="en-US" altLang="zh-CN" sz="1800">
                <a:latin typeface="+mn-lt"/>
                <a:ea typeface="+mn-ea"/>
                <a:cs typeface="+mn-ea"/>
                <a:sym typeface="+mn-lt"/>
              </a:rPr>
              <a:t>2000.</a:t>
            </a:r>
            <a:endParaRPr lang="en-US" altLang="zh-CN" sz="1800">
              <a:latin typeface="+mn-lt"/>
              <a:ea typeface="+mn-ea"/>
              <a:cs typeface="+mn-ea"/>
              <a:sym typeface="+mn-lt"/>
            </a:endParaRPr>
          </a:p>
        </p:txBody>
      </p:sp>
      <p:sp>
        <p:nvSpPr>
          <p:cNvPr id="44" name="TextBox 10"/>
          <p:cNvSpPr txBox="1"/>
          <p:nvPr/>
        </p:nvSpPr>
        <p:spPr>
          <a:xfrm>
            <a:off x="1140165" y="4873094"/>
            <a:ext cx="3752725" cy="92333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a:latin typeface="+mn-lt"/>
                <a:ea typeface="+mn-ea"/>
                <a:cs typeface="+mn-ea"/>
                <a:sym typeface="+mn-lt"/>
              </a:rPr>
              <a:t>韩文辉，吴戚戚：国外企业文化理论主要流派述评</a:t>
            </a:r>
            <a:r>
              <a:rPr lang="en-US" altLang="zh-CN" sz="1800">
                <a:latin typeface="+mn-lt"/>
                <a:ea typeface="+mn-ea"/>
                <a:cs typeface="+mn-ea"/>
                <a:sym typeface="+mn-lt"/>
              </a:rPr>
              <a:t>.</a:t>
            </a:r>
            <a:r>
              <a:rPr lang="zh-CN" altLang="en-US" sz="1800">
                <a:latin typeface="+mn-lt"/>
                <a:ea typeface="+mn-ea"/>
                <a:cs typeface="+mn-ea"/>
                <a:sym typeface="+mn-lt"/>
              </a:rPr>
              <a:t>哈尔滨工业大学学报，</a:t>
            </a:r>
            <a:r>
              <a:rPr lang="en-US" altLang="zh-CN" sz="1800">
                <a:latin typeface="+mn-lt"/>
                <a:ea typeface="+mn-ea"/>
                <a:cs typeface="+mn-ea"/>
                <a:sym typeface="+mn-lt"/>
              </a:rPr>
              <a:t>2000</a:t>
            </a:r>
            <a:r>
              <a:rPr lang="zh-CN" altLang="en-US" sz="1800">
                <a:latin typeface="+mn-lt"/>
                <a:ea typeface="+mn-ea"/>
                <a:cs typeface="+mn-ea"/>
                <a:sym typeface="+mn-lt"/>
              </a:rPr>
              <a:t>（</a:t>
            </a:r>
            <a:r>
              <a:rPr lang="en-US" altLang="zh-CN" sz="1800">
                <a:latin typeface="+mn-lt"/>
                <a:ea typeface="+mn-ea"/>
                <a:cs typeface="+mn-ea"/>
                <a:sym typeface="+mn-lt"/>
              </a:rPr>
              <a:t>4</a:t>
            </a:r>
            <a:r>
              <a:rPr lang="zh-CN" altLang="en-US" sz="1800">
                <a:latin typeface="+mn-lt"/>
                <a:ea typeface="+mn-ea"/>
                <a:cs typeface="+mn-ea"/>
                <a:sym typeface="+mn-lt"/>
              </a:rPr>
              <a:t>）</a:t>
            </a:r>
            <a:r>
              <a:rPr lang="en-US" altLang="zh-CN" sz="1800">
                <a:latin typeface="+mn-lt"/>
                <a:ea typeface="+mn-ea"/>
                <a:cs typeface="+mn-ea"/>
                <a:sym typeface="+mn-lt"/>
              </a:rPr>
              <a:t>23.</a:t>
            </a:r>
            <a:endParaRPr lang="en-US" altLang="zh-CN" sz="1800">
              <a:latin typeface="+mn-lt"/>
              <a:ea typeface="+mn-ea"/>
              <a:cs typeface="+mn-ea"/>
              <a:sym typeface="+mn-lt"/>
            </a:endParaRPr>
          </a:p>
        </p:txBody>
      </p:sp>
      <p:sp>
        <p:nvSpPr>
          <p:cNvPr id="45" name="TextBox 12"/>
          <p:cNvSpPr txBox="1"/>
          <p:nvPr/>
        </p:nvSpPr>
        <p:spPr>
          <a:xfrm>
            <a:off x="6913742" y="1952100"/>
            <a:ext cx="4091068"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800">
                <a:latin typeface="+mn-lt"/>
                <a:ea typeface="+mn-ea"/>
                <a:cs typeface="+mn-ea"/>
                <a:sym typeface="+mn-lt"/>
              </a:rPr>
              <a:t>迈克尔</a:t>
            </a:r>
            <a:r>
              <a:rPr lang="en-US" altLang="zh-CN" sz="1800">
                <a:latin typeface="+mn-lt"/>
                <a:ea typeface="+mn-ea"/>
                <a:cs typeface="+mn-ea"/>
                <a:sym typeface="+mn-lt"/>
              </a:rPr>
              <a:t>·</a:t>
            </a:r>
            <a:r>
              <a:rPr lang="zh-CN" altLang="en-US" sz="1800">
                <a:latin typeface="+mn-lt"/>
                <a:ea typeface="+mn-ea"/>
                <a:cs typeface="+mn-ea"/>
                <a:sym typeface="+mn-lt"/>
              </a:rPr>
              <a:t>茨维尔：创造基于能力的企业文化</a:t>
            </a:r>
            <a:r>
              <a:rPr lang="en-US" altLang="zh-CN" sz="1800">
                <a:latin typeface="+mn-lt"/>
                <a:ea typeface="+mn-ea"/>
                <a:cs typeface="+mn-ea"/>
                <a:sym typeface="+mn-lt"/>
              </a:rPr>
              <a:t>.</a:t>
            </a:r>
            <a:r>
              <a:rPr lang="zh-CN" altLang="en-US" sz="1800">
                <a:latin typeface="+mn-lt"/>
                <a:ea typeface="+mn-ea"/>
                <a:cs typeface="+mn-ea"/>
                <a:sym typeface="+mn-lt"/>
              </a:rPr>
              <a:t>华夏出版社，</a:t>
            </a:r>
            <a:r>
              <a:rPr lang="en-US" altLang="zh-CN" sz="1800">
                <a:latin typeface="+mn-lt"/>
                <a:ea typeface="+mn-ea"/>
                <a:cs typeface="+mn-ea"/>
                <a:sym typeface="+mn-lt"/>
              </a:rPr>
              <a:t>2002.</a:t>
            </a:r>
            <a:endParaRPr lang="en-US" altLang="zh-CN" sz="1800">
              <a:latin typeface="+mn-lt"/>
              <a:ea typeface="+mn-ea"/>
              <a:cs typeface="+mn-ea"/>
              <a:sym typeface="+mn-lt"/>
            </a:endParaRPr>
          </a:p>
        </p:txBody>
      </p:sp>
      <p:sp>
        <p:nvSpPr>
          <p:cNvPr id="46" name="TextBox 14"/>
          <p:cNvSpPr txBox="1"/>
          <p:nvPr/>
        </p:nvSpPr>
        <p:spPr>
          <a:xfrm>
            <a:off x="7466749" y="3452458"/>
            <a:ext cx="3542207"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800">
                <a:latin typeface="+mn-lt"/>
                <a:ea typeface="+mn-ea"/>
                <a:cs typeface="+mn-ea"/>
                <a:sym typeface="+mn-lt"/>
              </a:rPr>
              <a:t>王成荣：企业文化学教程</a:t>
            </a:r>
            <a:r>
              <a:rPr lang="en-US" altLang="zh-CN" sz="1800">
                <a:latin typeface="+mn-lt"/>
                <a:ea typeface="+mn-ea"/>
                <a:cs typeface="+mn-ea"/>
                <a:sym typeface="+mn-lt"/>
              </a:rPr>
              <a:t>[M].</a:t>
            </a:r>
            <a:r>
              <a:rPr lang="zh-CN" altLang="en-US" sz="1800">
                <a:latin typeface="+mn-lt"/>
                <a:ea typeface="+mn-ea"/>
                <a:cs typeface="+mn-ea"/>
                <a:sym typeface="+mn-lt"/>
              </a:rPr>
              <a:t>中国人民大学出版社，</a:t>
            </a:r>
            <a:r>
              <a:rPr lang="en-US" altLang="zh-CN" sz="1800">
                <a:latin typeface="+mn-lt"/>
                <a:ea typeface="+mn-ea"/>
                <a:cs typeface="+mn-ea"/>
                <a:sym typeface="+mn-lt"/>
              </a:rPr>
              <a:t>2003.</a:t>
            </a:r>
            <a:endParaRPr lang="en-US" altLang="zh-CN" sz="1800">
              <a:latin typeface="+mn-lt"/>
              <a:ea typeface="+mn-ea"/>
              <a:cs typeface="+mn-ea"/>
              <a:sym typeface="+mn-lt"/>
            </a:endParaRPr>
          </a:p>
        </p:txBody>
      </p:sp>
      <p:sp>
        <p:nvSpPr>
          <p:cNvPr id="47" name="TextBox 16"/>
          <p:cNvSpPr txBox="1"/>
          <p:nvPr/>
        </p:nvSpPr>
        <p:spPr>
          <a:xfrm>
            <a:off x="6848475" y="5072905"/>
            <a:ext cx="4160481"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800">
                <a:latin typeface="+mn-lt"/>
                <a:ea typeface="+mn-ea"/>
                <a:cs typeface="+mn-ea"/>
                <a:sym typeface="+mn-lt"/>
              </a:rPr>
              <a:t>秦梦华：中小企业文化建设的现状及构建方略研究</a:t>
            </a:r>
            <a:r>
              <a:rPr lang="en-US" altLang="zh-CN" sz="1800">
                <a:latin typeface="+mn-lt"/>
                <a:ea typeface="+mn-ea"/>
                <a:cs typeface="+mn-ea"/>
                <a:sym typeface="+mn-lt"/>
              </a:rPr>
              <a:t>[J].</a:t>
            </a:r>
            <a:endParaRPr lang="en-US" altLang="zh-CN" sz="1800">
              <a:latin typeface="+mn-lt"/>
              <a:ea typeface="+mn-ea"/>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49" presetClass="entr" presetSubtype="0" decel="100000" fill="hold" nodeType="withEffect">
                                  <p:stCondLst>
                                    <p:cond delay="10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style.rotation</p:attrName>
                                        </p:attrNameLst>
                                      </p:cBhvr>
                                      <p:tavLst>
                                        <p:tav tm="0">
                                          <p:val>
                                            <p:fltVal val="360"/>
                                          </p:val>
                                        </p:tav>
                                        <p:tav tm="100000">
                                          <p:val>
                                            <p:fltVal val="0"/>
                                          </p:val>
                                        </p:tav>
                                      </p:tavLst>
                                    </p:anim>
                                    <p:animEffect transition="in" filter="fade">
                                      <p:cBhvr>
                                        <p:cTn id="20" dur="1000"/>
                                        <p:tgtEl>
                                          <p:spTgt spid="21"/>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40" grpId="0" animBg="1"/>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Freeform 7"/>
          <p:cNvSpPr>
            <a:spLocks noEditPoints="1"/>
          </p:cNvSpPr>
          <p:nvPr/>
        </p:nvSpPr>
        <p:spPr bwMode="auto">
          <a:xfrm>
            <a:off x="5553503" y="5277884"/>
            <a:ext cx="994687" cy="1078915"/>
          </a:xfrm>
          <a:custGeom>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392" tIns="45696" rIns="91392" bIns="45696" numCol="1" anchor="t" anchorCtr="0" compatLnSpc="1"/>
          <a:lstStyle/>
          <a:p>
            <a:endParaRPr lang="zh-CN" altLang="en-US" sz="1800">
              <a:solidFill>
                <a:srgbClr val="3F3A39"/>
              </a:solidFill>
              <a:cs typeface="+mn-ea"/>
              <a:sym typeface="+mn-lt"/>
            </a:endParaRPr>
          </a:p>
        </p:txBody>
      </p:sp>
      <p:sp>
        <p:nvSpPr>
          <p:cNvPr id="42" name="TextBox 42"/>
          <p:cNvSpPr txBox="1"/>
          <p:nvPr/>
        </p:nvSpPr>
        <p:spPr>
          <a:xfrm>
            <a:off x="1847791" y="227159"/>
            <a:ext cx="3647469" cy="553998"/>
          </a:xfrm>
          <a:prstGeom prst="rect">
            <a:avLst/>
          </a:prstGeom>
          <a:solidFill>
            <a:schemeClr val="bg1"/>
          </a:solidFill>
          <a:ln>
            <a:noFill/>
          </a:ln>
        </p:spPr>
        <p:txBody>
          <a:bodyPr vert="horz" wrap="square" lIns="0" tIns="0" rIns="0" bIns="0" numCol="1" anchor="t" anchorCtr="0" compatLnSpc="1">
            <a:spAutoFit/>
          </a:bodyPr>
          <a:lstStyle>
            <a:defPPr>
              <a:defRPr lang="zh-CN"/>
            </a:defPPr>
            <a:lvl1pPr marR="0" lvl="0" indent="0">
              <a:lnSpc>
                <a:spcPct val="100000"/>
              </a:lnSpc>
              <a:buClrTx/>
              <a:buSzTx/>
              <a:buFontTx/>
              <a:buNone/>
              <a:defRPr kumimoji="0" sz="3600" b="1" i="0" u="none" strike="noStrike" cap="none" spc="300" normalizeH="0" baseline="0">
                <a:ln w="3175">
                  <a:noFill/>
                </a:ln>
                <a:solidFill>
                  <a:srgbClr val="3F3A39"/>
                </a:solidFill>
                <a:effectLst/>
                <a:cs typeface="+mn-ea"/>
              </a:defRPr>
            </a:lvl1pPr>
          </a:lstStyle>
          <a:p>
            <a:r>
              <a:rPr lang="zh-CN" altLang="en-US">
                <a:latin typeface="印品雅圆体" panose="02010601030101010101" pitchFamily="2" charset="-122"/>
                <a:ea typeface="印品雅圆体" panose="02010601030101010101" pitchFamily="2" charset="-122"/>
                <a:sym typeface="+mn-lt"/>
              </a:rPr>
              <a:t>主要贡献与创新</a:t>
            </a:r>
            <a:endParaRPr lang="zh-CN" altLang="en-US">
              <a:latin typeface="印品雅圆体" panose="02010601030101010101" pitchFamily="2" charset="-122"/>
              <a:ea typeface="印品雅圆体" panose="02010601030101010101" pitchFamily="2" charset="-122"/>
              <a:sym typeface="+mn-lt"/>
            </a:endParaRPr>
          </a:p>
        </p:txBody>
      </p:sp>
      <p:sp>
        <p:nvSpPr>
          <p:cNvPr id="40" name="文本框 39"/>
          <p:cNvSpPr txBox="1"/>
          <p:nvPr/>
        </p:nvSpPr>
        <p:spPr>
          <a:xfrm>
            <a:off x="391885" y="286001"/>
            <a:ext cx="500458" cy="707886"/>
          </a:xfrm>
          <a:prstGeom prst="rect">
            <a:avLst/>
          </a:prstGeom>
          <a:noFill/>
        </p:spPr>
        <p:txBody>
          <a:bodyPr wrap="none" rtlCol="0">
            <a:spAutoFit/>
          </a:bodyPr>
          <a:lstStyle/>
          <a:p>
            <a:r>
              <a:rPr lang="en-US" altLang="zh-CN" sz="4000" b="1">
                <a:solidFill>
                  <a:srgbClr val="3F3A39"/>
                </a:solidFill>
              </a:rPr>
              <a:t>1</a:t>
            </a:r>
            <a:endParaRPr lang="zh-CN" altLang="en-US" sz="4000" b="1">
              <a:solidFill>
                <a:srgbClr val="3F3A39"/>
              </a:solidFill>
            </a:endParaRPr>
          </a:p>
        </p:txBody>
      </p:sp>
      <p:sp>
        <p:nvSpPr>
          <p:cNvPr id="41" name="MH_Other_3"/>
          <p:cNvSpPr/>
          <p:nvPr>
            <p:custDataLst>
              <p:tags r:id="rId3"/>
            </p:custDataLst>
          </p:nvPr>
        </p:nvSpPr>
        <p:spPr>
          <a:xfrm>
            <a:off x="4581436" y="3500058"/>
            <a:ext cx="1443507" cy="1445536"/>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 rIns="81000" anchor="ctr"/>
          <a:lstStyle/>
          <a:p>
            <a:pPr algn="ctr">
              <a:defRPr/>
            </a:pPr>
            <a:endParaRPr lang="th-TH" sz="3600"/>
          </a:p>
        </p:txBody>
      </p:sp>
      <p:sp>
        <p:nvSpPr>
          <p:cNvPr id="44" name="MH_Other_1"/>
          <p:cNvSpPr/>
          <p:nvPr>
            <p:custDataLst>
              <p:tags r:id="rId4"/>
            </p:custDataLst>
          </p:nvPr>
        </p:nvSpPr>
        <p:spPr>
          <a:xfrm rot="16200000">
            <a:off x="6096000" y="3500058"/>
            <a:ext cx="2030247" cy="2030247"/>
          </a:xfrm>
          <a:prstGeom prst="teardrop">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anchor="ctr"/>
          <a:lstStyle/>
          <a:p>
            <a:pPr algn="ctr">
              <a:defRPr/>
            </a:pPr>
            <a:endParaRPr lang="th-TH" sz="3600"/>
          </a:p>
        </p:txBody>
      </p:sp>
      <p:sp>
        <p:nvSpPr>
          <p:cNvPr id="46" name="MH_Other_2"/>
          <p:cNvSpPr/>
          <p:nvPr>
            <p:custDataLst>
              <p:tags r:id="rId5"/>
            </p:custDataLst>
          </p:nvPr>
        </p:nvSpPr>
        <p:spPr>
          <a:xfrm rot="10800000">
            <a:off x="6096000" y="1985494"/>
            <a:ext cx="1445537" cy="1443506"/>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000" rIns="27000" anchor="ctr"/>
          <a:lstStyle/>
          <a:p>
            <a:pPr algn="ctr">
              <a:defRPr/>
            </a:pPr>
            <a:endParaRPr lang="th-TH" sz="4000"/>
          </a:p>
        </p:txBody>
      </p:sp>
      <p:sp>
        <p:nvSpPr>
          <p:cNvPr id="47" name="MH_Other_4"/>
          <p:cNvSpPr/>
          <p:nvPr>
            <p:custDataLst>
              <p:tags r:id="rId6"/>
            </p:custDataLst>
          </p:nvPr>
        </p:nvSpPr>
        <p:spPr>
          <a:xfrm rot="5400000">
            <a:off x="4573314" y="1999706"/>
            <a:ext cx="1443507" cy="1443507"/>
          </a:xfrm>
          <a:prstGeom prst="teardrop">
            <a:avLst/>
          </a:prstGeom>
          <a:solidFill>
            <a:srgbClr val="3F3A3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anchor="ctr"/>
          <a:lstStyle/>
          <a:p>
            <a:pPr algn="ctr">
              <a:defRPr/>
            </a:pPr>
            <a:endParaRPr lang="th-TH" sz="3600"/>
          </a:p>
        </p:txBody>
      </p:sp>
      <p:sp>
        <p:nvSpPr>
          <p:cNvPr id="48" name="TextBox 33"/>
          <p:cNvSpPr txBox="1"/>
          <p:nvPr/>
        </p:nvSpPr>
        <p:spPr>
          <a:xfrm>
            <a:off x="4915903" y="2373854"/>
            <a:ext cx="774571" cy="666786"/>
          </a:xfrm>
          <a:prstGeom prst="rect">
            <a:avLst/>
          </a:prstGeom>
          <a:noFill/>
        </p:spPr>
        <p:txBody>
          <a:bodyPr wrap="none" rtlCol="0">
            <a:spAutoFit/>
          </a:bodyPr>
          <a:lstStyle/>
          <a:p>
            <a:r>
              <a:rPr lang="en-US" altLang="zh-CN" sz="3735" b="1">
                <a:solidFill>
                  <a:srgbClr val="ED7D31"/>
                </a:solidFill>
                <a:cs typeface="+mn-ea"/>
                <a:sym typeface="+mn-lt"/>
              </a:rPr>
              <a:t>01</a:t>
            </a:r>
            <a:endParaRPr lang="zh-CN" altLang="en-US" sz="3735" b="1">
              <a:solidFill>
                <a:srgbClr val="ED7D31"/>
              </a:solidFill>
              <a:cs typeface="+mn-ea"/>
              <a:sym typeface="+mn-lt"/>
            </a:endParaRPr>
          </a:p>
        </p:txBody>
      </p:sp>
      <p:sp>
        <p:nvSpPr>
          <p:cNvPr id="49" name="TextBox 33"/>
          <p:cNvSpPr txBox="1"/>
          <p:nvPr/>
        </p:nvSpPr>
        <p:spPr>
          <a:xfrm>
            <a:off x="6431482" y="2451453"/>
            <a:ext cx="774571" cy="666786"/>
          </a:xfrm>
          <a:prstGeom prst="rect">
            <a:avLst/>
          </a:prstGeom>
          <a:noFill/>
        </p:spPr>
        <p:txBody>
          <a:bodyPr wrap="none" rtlCol="0">
            <a:spAutoFit/>
          </a:bodyPr>
          <a:lstStyle/>
          <a:p>
            <a:r>
              <a:rPr lang="en-US" altLang="zh-CN" sz="3735" b="1">
                <a:solidFill>
                  <a:srgbClr val="3F3A39"/>
                </a:solidFill>
                <a:cs typeface="+mn-ea"/>
                <a:sym typeface="+mn-lt"/>
              </a:rPr>
              <a:t>02</a:t>
            </a:r>
            <a:endParaRPr lang="zh-CN" altLang="en-US" sz="3735" b="1">
              <a:solidFill>
                <a:srgbClr val="3F3A39"/>
              </a:solidFill>
              <a:cs typeface="+mn-ea"/>
              <a:sym typeface="+mn-lt"/>
            </a:endParaRPr>
          </a:p>
        </p:txBody>
      </p:sp>
      <p:sp>
        <p:nvSpPr>
          <p:cNvPr id="50" name="TextBox 33"/>
          <p:cNvSpPr txBox="1"/>
          <p:nvPr/>
        </p:nvSpPr>
        <p:spPr>
          <a:xfrm>
            <a:off x="6597048" y="4057222"/>
            <a:ext cx="944489" cy="830997"/>
          </a:xfrm>
          <a:prstGeom prst="rect">
            <a:avLst/>
          </a:prstGeom>
          <a:noFill/>
        </p:spPr>
        <p:txBody>
          <a:bodyPr wrap="none" rtlCol="0">
            <a:spAutoFit/>
          </a:bodyPr>
          <a:lstStyle/>
          <a:p>
            <a:r>
              <a:rPr lang="en-US" altLang="zh-CN" sz="4800" b="1">
                <a:solidFill>
                  <a:srgbClr val="ED7D31"/>
                </a:solidFill>
                <a:cs typeface="+mn-ea"/>
                <a:sym typeface="+mn-lt"/>
              </a:rPr>
              <a:t>04</a:t>
            </a:r>
            <a:endParaRPr lang="zh-CN" altLang="en-US" sz="4800" b="1">
              <a:solidFill>
                <a:srgbClr val="ED7D31"/>
              </a:solidFill>
              <a:cs typeface="+mn-ea"/>
              <a:sym typeface="+mn-lt"/>
            </a:endParaRPr>
          </a:p>
        </p:txBody>
      </p:sp>
      <p:sp>
        <p:nvSpPr>
          <p:cNvPr id="51" name="TextBox 33"/>
          <p:cNvSpPr txBox="1"/>
          <p:nvPr/>
        </p:nvSpPr>
        <p:spPr>
          <a:xfrm>
            <a:off x="4915902" y="3848395"/>
            <a:ext cx="774571" cy="666786"/>
          </a:xfrm>
          <a:prstGeom prst="rect">
            <a:avLst/>
          </a:prstGeom>
          <a:noFill/>
        </p:spPr>
        <p:txBody>
          <a:bodyPr wrap="none" rtlCol="0">
            <a:spAutoFit/>
          </a:bodyPr>
          <a:lstStyle/>
          <a:p>
            <a:r>
              <a:rPr lang="en-US" altLang="zh-CN" sz="3735" b="1">
                <a:solidFill>
                  <a:srgbClr val="3F3A39"/>
                </a:solidFill>
                <a:cs typeface="+mn-ea"/>
                <a:sym typeface="+mn-lt"/>
              </a:rPr>
              <a:t>03</a:t>
            </a:r>
            <a:endParaRPr lang="zh-CN" altLang="en-US" sz="3735" b="1">
              <a:solidFill>
                <a:srgbClr val="3F3A39"/>
              </a:solidFill>
              <a:cs typeface="+mn-ea"/>
              <a:sym typeface="+mn-lt"/>
            </a:endParaRPr>
          </a:p>
        </p:txBody>
      </p:sp>
      <p:sp>
        <p:nvSpPr>
          <p:cNvPr id="52" name="矩形 51"/>
          <p:cNvSpPr/>
          <p:nvPr/>
        </p:nvSpPr>
        <p:spPr>
          <a:xfrm>
            <a:off x="2725857" y="4057222"/>
            <a:ext cx="1800235" cy="399902"/>
          </a:xfrm>
          <a:prstGeom prst="rect">
            <a:avLst/>
          </a:prstGeom>
        </p:spPr>
        <p:txBody>
          <a:bodyPr wrap="square">
            <a:spAutoFit/>
          </a:bodyPr>
          <a:lstStyle/>
          <a:p>
            <a:pPr algn="r"/>
            <a:r>
              <a:rPr lang="zh-CN" altLang="en-US" sz="2000" b="1">
                <a:solidFill>
                  <a:srgbClr val="ED7D31"/>
                </a:solidFill>
                <a:cs typeface="+mn-ea"/>
                <a:sym typeface="+mn-lt"/>
              </a:rPr>
              <a:t>主形象贯穿</a:t>
            </a:r>
            <a:endParaRPr lang="zh-CN" altLang="en-US" sz="2000" b="1">
              <a:solidFill>
                <a:srgbClr val="ED7D31"/>
              </a:solidFill>
              <a:cs typeface="+mn-ea"/>
              <a:sym typeface="+mn-lt"/>
            </a:endParaRPr>
          </a:p>
        </p:txBody>
      </p:sp>
      <p:sp>
        <p:nvSpPr>
          <p:cNvPr id="53" name="矩形 52"/>
          <p:cNvSpPr/>
          <p:nvPr/>
        </p:nvSpPr>
        <p:spPr>
          <a:xfrm>
            <a:off x="3070310" y="1999706"/>
            <a:ext cx="1342026" cy="399902"/>
          </a:xfrm>
          <a:prstGeom prst="rect">
            <a:avLst/>
          </a:prstGeom>
        </p:spPr>
        <p:txBody>
          <a:bodyPr wrap="square">
            <a:spAutoFit/>
          </a:bodyPr>
          <a:lstStyle/>
          <a:p>
            <a:pPr algn="r"/>
            <a:r>
              <a:rPr lang="zh-CN" altLang="en-US" sz="2000" b="1">
                <a:solidFill>
                  <a:srgbClr val="ED7D31"/>
                </a:solidFill>
                <a:cs typeface="+mn-ea"/>
                <a:sym typeface="+mn-lt"/>
              </a:rPr>
              <a:t>创意领军</a:t>
            </a:r>
            <a:endParaRPr lang="zh-CN" altLang="en-US" sz="2000" b="1">
              <a:solidFill>
                <a:srgbClr val="ED7D31"/>
              </a:solidFill>
              <a:cs typeface="+mn-ea"/>
              <a:sym typeface="+mn-lt"/>
            </a:endParaRPr>
          </a:p>
        </p:txBody>
      </p:sp>
      <p:sp>
        <p:nvSpPr>
          <p:cNvPr id="54" name="矩形 53"/>
          <p:cNvSpPr/>
          <p:nvPr/>
        </p:nvSpPr>
        <p:spPr>
          <a:xfrm>
            <a:off x="7845154" y="2044618"/>
            <a:ext cx="1342026" cy="399902"/>
          </a:xfrm>
          <a:prstGeom prst="rect">
            <a:avLst/>
          </a:prstGeom>
        </p:spPr>
        <p:txBody>
          <a:bodyPr wrap="square">
            <a:spAutoFit/>
          </a:bodyPr>
          <a:lstStyle/>
          <a:p>
            <a:r>
              <a:rPr lang="zh-CN" altLang="en-US" sz="2000" b="1">
                <a:solidFill>
                  <a:srgbClr val="ED7D31"/>
                </a:solidFill>
                <a:cs typeface="+mn-ea"/>
                <a:sym typeface="+mn-lt"/>
              </a:rPr>
              <a:t>赢在细节</a:t>
            </a:r>
            <a:endParaRPr lang="zh-CN" altLang="en-US" sz="2000" b="1">
              <a:solidFill>
                <a:srgbClr val="ED7D31"/>
              </a:solidFill>
              <a:cs typeface="+mn-ea"/>
              <a:sym typeface="+mn-lt"/>
            </a:endParaRPr>
          </a:p>
        </p:txBody>
      </p:sp>
      <p:sp>
        <p:nvSpPr>
          <p:cNvPr id="55" name="矩形 54"/>
          <p:cNvSpPr/>
          <p:nvPr/>
        </p:nvSpPr>
        <p:spPr>
          <a:xfrm>
            <a:off x="8318761" y="4141580"/>
            <a:ext cx="1418606" cy="399902"/>
          </a:xfrm>
          <a:prstGeom prst="rect">
            <a:avLst/>
          </a:prstGeom>
        </p:spPr>
        <p:txBody>
          <a:bodyPr wrap="square">
            <a:spAutoFit/>
          </a:bodyPr>
          <a:lstStyle/>
          <a:p>
            <a:r>
              <a:rPr lang="zh-CN" altLang="en-US" sz="2000" b="1">
                <a:solidFill>
                  <a:srgbClr val="ED7D31"/>
                </a:solidFill>
                <a:cs typeface="+mn-ea"/>
                <a:sym typeface="+mn-lt"/>
              </a:rPr>
              <a:t>科技严谨</a:t>
            </a:r>
            <a:endParaRPr lang="zh-CN" altLang="en-US" sz="2000" b="1">
              <a:solidFill>
                <a:srgbClr val="ED7D31"/>
              </a:solidFill>
              <a:cs typeface="+mn-ea"/>
              <a:sym typeface="+mn-lt"/>
            </a:endParaRPr>
          </a:p>
        </p:txBody>
      </p:sp>
      <p:sp>
        <p:nvSpPr>
          <p:cNvPr id="56" name="矩形 25"/>
          <p:cNvSpPr>
            <a:spLocks noChangeArrowheads="1"/>
          </p:cNvSpPr>
          <p:nvPr/>
        </p:nvSpPr>
        <p:spPr bwMode="auto">
          <a:xfrm>
            <a:off x="1094743" y="4457124"/>
            <a:ext cx="3518645" cy="8306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600">
                <a:solidFill>
                  <a:srgbClr val="3F3A39"/>
                </a:solidFill>
                <a:cs typeface="+mn-ea"/>
                <a:sym typeface="+mn-lt"/>
              </a:rPr>
              <a:t>与主题相匹配的画面和现场装饰效果，精心打造欢娱晚宴氛围，使所有员工感受到企业的关怀和温暖；</a:t>
            </a:r>
            <a:endParaRPr lang="zh-CN" altLang="en-US" sz="1600">
              <a:solidFill>
                <a:srgbClr val="3F3A39"/>
              </a:solidFill>
              <a:cs typeface="+mn-ea"/>
              <a:sym typeface="+mn-lt"/>
            </a:endParaRPr>
          </a:p>
        </p:txBody>
      </p:sp>
      <p:sp>
        <p:nvSpPr>
          <p:cNvPr id="57" name="矩形 25"/>
          <p:cNvSpPr>
            <a:spLocks noChangeArrowheads="1"/>
          </p:cNvSpPr>
          <p:nvPr/>
        </p:nvSpPr>
        <p:spPr bwMode="auto">
          <a:xfrm>
            <a:off x="1029982" y="2423226"/>
            <a:ext cx="3387569" cy="8305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600">
                <a:solidFill>
                  <a:srgbClr val="3F3A39"/>
                </a:solidFill>
                <a:cs typeface="+mn-ea"/>
                <a:sym typeface="+mn-lt"/>
              </a:rPr>
              <a:t>立意高远，体现公司的精神风貌，树立鲜明的品牌形象，赢得内部的团结力和凝聚力；</a:t>
            </a:r>
            <a:endParaRPr lang="zh-CN" altLang="en-US" sz="1600">
              <a:solidFill>
                <a:srgbClr val="3F3A39"/>
              </a:solidFill>
              <a:cs typeface="+mn-ea"/>
              <a:sym typeface="+mn-lt"/>
            </a:endParaRPr>
          </a:p>
        </p:txBody>
      </p:sp>
      <p:sp>
        <p:nvSpPr>
          <p:cNvPr id="58" name="矩形 25"/>
          <p:cNvSpPr>
            <a:spLocks noChangeArrowheads="1"/>
          </p:cNvSpPr>
          <p:nvPr/>
        </p:nvSpPr>
        <p:spPr bwMode="auto">
          <a:xfrm>
            <a:off x="7845153" y="2465625"/>
            <a:ext cx="3395662" cy="8305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a:solidFill>
                  <a:srgbClr val="3F3A39"/>
                </a:solidFill>
                <a:cs typeface="+mn-ea"/>
                <a:sym typeface="+mn-lt"/>
              </a:rPr>
              <a:t>整个流程中用精致的细节提升兴通监理的形象，激励员工在未来能更好的与公司携手并进；</a:t>
            </a:r>
            <a:endParaRPr lang="zh-CN" altLang="en-US" sz="1600">
              <a:solidFill>
                <a:srgbClr val="3F3A39"/>
              </a:solidFill>
              <a:cs typeface="+mn-ea"/>
              <a:sym typeface="+mn-lt"/>
            </a:endParaRPr>
          </a:p>
        </p:txBody>
      </p:sp>
      <p:sp>
        <p:nvSpPr>
          <p:cNvPr id="59" name="矩形 25"/>
          <p:cNvSpPr>
            <a:spLocks noChangeArrowheads="1"/>
          </p:cNvSpPr>
          <p:nvPr/>
        </p:nvSpPr>
        <p:spPr bwMode="auto">
          <a:xfrm>
            <a:off x="8318760" y="4686050"/>
            <a:ext cx="2976467" cy="5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a:solidFill>
                  <a:srgbClr val="3F3A39"/>
                </a:solidFill>
                <a:cs typeface="+mn-ea"/>
                <a:sym typeface="+mn-lt"/>
              </a:rPr>
              <a:t>着重体现产品的科技含量，体现公司的科学严谨的形象。</a:t>
            </a:r>
            <a:endParaRPr lang="zh-CN" altLang="en-US" sz="1600">
              <a:solidFill>
                <a:srgbClr val="3F3A39"/>
              </a:solidFill>
              <a:cs typeface="+mn-ea"/>
              <a:sym typeface="+mn-lt"/>
            </a:endParaRPr>
          </a:p>
        </p:txBody>
      </p:sp>
    </p:spTree>
  </p:cSld>
  <p:clrMapOvr>
    <a:masterClrMapping/>
  </p:clrMapOvr>
  <mc:AlternateContent>
    <mc:Choice xmlns:p14="http://schemas.microsoft.com/office/powerpoint/2010/main" Requires="p14">
      <p:transition spd="slow" advTm="6184" p14:dur="3000">
        <p14:shred/>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right)">
                                      <p:cBhvr>
                                        <p:cTn id="19" dur="500"/>
                                        <p:tgtEl>
                                          <p:spTgt spid="4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right)">
                                      <p:cBhvr>
                                        <p:cTn id="22" dur="500"/>
                                        <p:tgtEl>
                                          <p:spTgt spid="4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up)">
                                      <p:cBhvr>
                                        <p:cTn id="79" dur="500"/>
                                        <p:tgtEl>
                                          <p:spTgt spid="5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up)">
                                      <p:cBhvr>
                                        <p:cTn id="82" dur="500"/>
                                        <p:tgtEl>
                                          <p:spTgt spid="44"/>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1000"/>
                                        <p:tgtEl>
                                          <p:spTgt spid="55"/>
                                        </p:tgtEl>
                                      </p:cBhvr>
                                    </p:animEffect>
                                    <p:anim calcmode="lin" valueType="num">
                                      <p:cBhvr>
                                        <p:cTn id="88" dur="1000" fill="hold"/>
                                        <p:tgtEl>
                                          <p:spTgt spid="55"/>
                                        </p:tgtEl>
                                        <p:attrNameLst>
                                          <p:attrName>ppt_x</p:attrName>
                                        </p:attrNameLst>
                                      </p:cBhvr>
                                      <p:tavLst>
                                        <p:tav tm="0">
                                          <p:val>
                                            <p:strVal val="#ppt_x"/>
                                          </p:val>
                                        </p:tav>
                                        <p:tav tm="100000">
                                          <p:val>
                                            <p:strVal val="#ppt_x"/>
                                          </p:val>
                                        </p:tav>
                                      </p:tavLst>
                                    </p:anim>
                                    <p:anim calcmode="lin" valueType="num">
                                      <p:cBhvr>
                                        <p:cTn id="89" dur="1000" fill="hold"/>
                                        <p:tgtEl>
                                          <p:spTgt spid="5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1000"/>
                                        <p:tgtEl>
                                          <p:spTgt spid="59"/>
                                        </p:tgtEl>
                                      </p:cBhvr>
                                    </p:animEffect>
                                    <p:anim calcmode="lin" valueType="num">
                                      <p:cBhvr>
                                        <p:cTn id="93" dur="1000" fill="hold"/>
                                        <p:tgtEl>
                                          <p:spTgt spid="59"/>
                                        </p:tgtEl>
                                        <p:attrNameLst>
                                          <p:attrName>ppt_x</p:attrName>
                                        </p:attrNameLst>
                                      </p:cBhvr>
                                      <p:tavLst>
                                        <p:tav tm="0">
                                          <p:val>
                                            <p:strVal val="#ppt_x"/>
                                          </p:val>
                                        </p:tav>
                                        <p:tav tm="100000">
                                          <p:val>
                                            <p:strVal val="#ppt_x"/>
                                          </p:val>
                                        </p:tav>
                                      </p:tavLst>
                                    </p:anim>
                                    <p:anim calcmode="lin" valueType="num">
                                      <p:cBhvr>
                                        <p:cTn id="9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p:bldP spid="41" grpId="0" animBg="1"/>
      <p:bldP spid="44"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03300" y="834900"/>
            <a:ext cx="10185400" cy="5219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34062" r="39584"/>
          <a:stretch>
            <a:fillRect/>
          </a:stretch>
        </p:blipFill>
        <p:spPr>
          <a:xfrm rot="16200000">
            <a:off x="4489450" y="-1573419"/>
            <a:ext cx="3213100" cy="1018539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21" t="58890" r="20573" b="18703"/>
          <a:stretch>
            <a:fillRect/>
          </a:stretch>
        </p:blipFill>
        <p:spPr>
          <a:xfrm>
            <a:off x="8881163" y="4749890"/>
            <a:ext cx="2305050" cy="153651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l="24981" t="32460" r="56771" b="42962"/>
          <a:stretch>
            <a:fillRect/>
          </a:stretch>
        </p:blipFill>
        <p:spPr>
          <a:xfrm>
            <a:off x="921282" y="838243"/>
            <a:ext cx="2224741" cy="168537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68438" t="12480" r="19029" b="50000"/>
          <a:stretch>
            <a:fillRect/>
          </a:stretch>
        </p:blipFill>
        <p:spPr>
          <a:xfrm>
            <a:off x="9658153" y="833524"/>
            <a:ext cx="1528060" cy="2572829"/>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rcRect l="14207" t="48517" r="74792" b="16629"/>
          <a:stretch>
            <a:fillRect/>
          </a:stretch>
        </p:blipFill>
        <p:spPr>
          <a:xfrm>
            <a:off x="987047" y="3612769"/>
            <a:ext cx="1341282" cy="2389935"/>
          </a:xfrm>
          <a:prstGeom prst="rect">
            <a:avLst/>
          </a:prstGeom>
        </p:spPr>
      </p:pic>
      <p:sp>
        <p:nvSpPr>
          <p:cNvPr id="2" name="矩形 1"/>
          <p:cNvSpPr/>
          <p:nvPr/>
        </p:nvSpPr>
        <p:spPr>
          <a:xfrm>
            <a:off x="2588624" y="2688933"/>
            <a:ext cx="7014751" cy="20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pic>
        <p:nvPicPr>
          <p:cNvPr id="43" name="图片 42"/>
          <p:cNvPicPr>
            <a:picLocks noChangeAspect="1"/>
          </p:cNvPicPr>
          <p:nvPr/>
        </p:nvPicPr>
        <p:blipFill>
          <a:blip r:embed="rId7">
            <a:extLst>
              <a:ext uri="{28A0092B-C50C-407E-A947-70E740481C1C}">
                <a14:useLocalDpi xmlns:a14="http://schemas.microsoft.com/office/drawing/2010/main" val="0"/>
              </a:ext>
            </a:extLst>
          </a:blip>
          <a:srcRect l="30012" t="23145" r="29725" b="23145"/>
          <a:stretch>
            <a:fillRect/>
          </a:stretch>
        </p:blipFill>
        <p:spPr>
          <a:xfrm>
            <a:off x="5042146" y="1092316"/>
            <a:ext cx="2100385" cy="1575902"/>
          </a:xfrm>
          <a:prstGeom prst="rect">
            <a:avLst/>
          </a:prstGeom>
        </p:spPr>
      </p:pic>
      <p:sp>
        <p:nvSpPr>
          <p:cNvPr id="4" name="文本框 3"/>
          <p:cNvSpPr txBox="1"/>
          <p:nvPr/>
        </p:nvSpPr>
        <p:spPr>
          <a:xfrm>
            <a:off x="5684213" y="1287618"/>
            <a:ext cx="816249" cy="707886"/>
          </a:xfrm>
          <a:prstGeom prst="rect">
            <a:avLst/>
          </a:prstGeom>
          <a:noFill/>
        </p:spPr>
        <p:txBody>
          <a:bodyPr wrap="none" rtlCol="0">
            <a:spAutoFit/>
          </a:bodyPr>
          <a:lstStyle/>
          <a:p>
            <a:r>
              <a:rPr lang="en-US" altLang="zh-CN" sz="4000" b="1">
                <a:solidFill>
                  <a:schemeClr val="bg1">
                    <a:lumMod val="95000"/>
                  </a:schemeClr>
                </a:solidFill>
                <a:latin typeface="微软雅黑" panose="020b0503020204020204" pitchFamily="34" charset="-122"/>
                <a:ea typeface="微软雅黑" panose="020b0503020204020204" pitchFamily="34" charset="-122"/>
              </a:rPr>
              <a:t>02</a:t>
            </a:r>
            <a:endParaRPr lang="zh-CN" altLang="en-US" sz="4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47"/>
          <p:cNvSpPr txBox="1"/>
          <p:nvPr/>
        </p:nvSpPr>
        <p:spPr>
          <a:xfrm>
            <a:off x="3086391" y="2620630"/>
            <a:ext cx="6011891" cy="1015663"/>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pPr algn="ctr"/>
            <a:r>
              <a:rPr lang="zh-CN" altLang="en-US" sz="6000" b="1">
                <a:solidFill>
                  <a:srgbClr val="ED7D31"/>
                </a:solidFill>
                <a:latin typeface="印品雅圆体" panose="02010601030101010101" pitchFamily="2" charset="-122"/>
                <a:ea typeface="印品雅圆体" panose="02010601030101010101" pitchFamily="2" charset="-122"/>
              </a:rPr>
              <a:t>研究思路与方法</a:t>
            </a:r>
            <a:endParaRPr lang="zh-CN" altLang="en-US" sz="6000" b="1">
              <a:solidFill>
                <a:srgbClr val="ED7D31"/>
              </a:solidFill>
              <a:latin typeface="印品雅圆体" panose="02010601030101010101" pitchFamily="2" charset="-122"/>
              <a:ea typeface="印品雅圆体" panose="02010601030101010101" pitchFamily="2" charset="-122"/>
            </a:endParaRPr>
          </a:p>
        </p:txBody>
      </p:sp>
      <p:sp>
        <p:nvSpPr>
          <p:cNvPr id="25" name="TextBox 28"/>
          <p:cNvSpPr txBox="1"/>
          <p:nvPr/>
        </p:nvSpPr>
        <p:spPr>
          <a:xfrm>
            <a:off x="3929540" y="4004962"/>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理论基础</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26" name="TextBox 44"/>
          <p:cNvSpPr txBox="1"/>
          <p:nvPr/>
        </p:nvSpPr>
        <p:spPr>
          <a:xfrm>
            <a:off x="6604502" y="4004962"/>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采用某某方案</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27" name="TextBox 46"/>
          <p:cNvSpPr txBox="1"/>
          <p:nvPr/>
        </p:nvSpPr>
        <p:spPr>
          <a:xfrm>
            <a:off x="3929540" y="4499500"/>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研究思路</a:t>
            </a:r>
            <a:endParaRPr lang="zh-CN" altLang="en-US" b="1">
              <a:solidFill>
                <a:srgbClr val="3F3A39"/>
              </a:solidFill>
              <a:latin typeface="微软雅黑" panose="020b0503020204020204" pitchFamily="34" charset="-122"/>
              <a:ea typeface="微软雅黑" panose="020b0503020204020204" pitchFamily="34" charset="-122"/>
            </a:endParaRPr>
          </a:p>
        </p:txBody>
      </p:sp>
      <p:sp>
        <p:nvSpPr>
          <p:cNvPr id="28" name="TextBox 48"/>
          <p:cNvSpPr txBox="1"/>
          <p:nvPr/>
        </p:nvSpPr>
        <p:spPr>
          <a:xfrm>
            <a:off x="6604502" y="4499500"/>
            <a:ext cx="2276661" cy="369332"/>
          </a:xfrm>
          <a:prstGeom prst="rect">
            <a:avLst/>
          </a:prstGeom>
          <a:noFill/>
        </p:spPr>
        <p:txBody>
          <a:bodyPr wrap="square" rtlCol="0">
            <a:spAutoFit/>
          </a:bodyPr>
          <a:lstStyle/>
          <a:p>
            <a:r>
              <a:rPr lang="zh-CN" altLang="en-US" b="1">
                <a:solidFill>
                  <a:srgbClr val="3F3A39"/>
                </a:solidFill>
                <a:latin typeface="微软雅黑" panose="020b0503020204020204" pitchFamily="34" charset="-122"/>
                <a:ea typeface="微软雅黑" panose="020b0503020204020204" pitchFamily="34" charset="-122"/>
              </a:rPr>
              <a:t>可行性说明</a:t>
            </a:r>
            <a:endParaRPr lang="zh-CN" altLang="en-US" b="1">
              <a:solidFill>
                <a:srgbClr val="3F3A3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5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p:bldP spid="53" grpId="0"/>
      <p:bldP spid="25" grpId="0"/>
      <p:bldP spid="26" grpId="0"/>
      <p:bldP spid="27" grpId="0"/>
      <p:bldP spid="2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008135147"/>
  <p:tag name="MH_LIBRARY" val="GRAPHIC"/>
  <p:tag name="MH_ORDER" val="3"/>
  <p:tag name="MH_TYPE" val="Other"/>
</p:tagLst>
</file>

<file path=ppt/tags/tag62.xml><?xml version="1.0" encoding="utf-8"?>
<p:tagLst xmlns:p="http://schemas.openxmlformats.org/presentationml/2006/main">
  <p:tag name="MH" val="20151008135147"/>
  <p:tag name="MH_LIBRARY" val="GRAPHIC"/>
  <p:tag name="MH_ORDER" val="1"/>
  <p:tag name="MH_TYPE" val="Other"/>
</p:tagLst>
</file>

<file path=ppt/tags/tag63.xml><?xml version="1.0" encoding="utf-8"?>
<p:tagLst xmlns:p="http://schemas.openxmlformats.org/presentationml/2006/main">
  <p:tag name="MH" val="20151008135147"/>
  <p:tag name="MH_LIBRARY" val="GRAPHIC"/>
  <p:tag name="MH_ORDER" val="2"/>
  <p:tag name="MH_TYPE" val="Other"/>
</p:tagLst>
</file>

<file path=ppt/tags/tag64.xml><?xml version="1.0" encoding="utf-8"?>
<p:tagLst xmlns:p="http://schemas.openxmlformats.org/presentationml/2006/main">
  <p:tag name="MH" val="20151008135147"/>
  <p:tag name="MH_LIBRARY" val="GRAPHIC"/>
  <p:tag name="MH_ORDER" val="4"/>
  <p:tag name="MH_TYPE" val="Other"/>
</p:tagLst>
</file>

<file path=ppt/tags/tag65.xml><?xml version="1.0" encoding="utf-8"?>
<p:tagLst xmlns:p="http://schemas.openxmlformats.org/presentationml/2006/main">
  <p:tag name="MH" val="20151008134811"/>
  <p:tag name="MH_LIBRARY" val="GRAPHIC"/>
  <p:tag name="MH_ORDER" val="1"/>
  <p:tag name="MH_TYPE" val="SubTitle"/>
</p:tagLst>
</file>

<file path=ppt/tags/tag66.xml><?xml version="1.0" encoding="utf-8"?>
<p:tagLst xmlns:p="http://schemas.openxmlformats.org/presentationml/2006/main">
  <p:tag name="MH" val="20151008134811"/>
  <p:tag name="MH_LIBRARY" val="GRAPHIC"/>
  <p:tag name="MH_ORDER" val="2"/>
  <p:tag name="MH_TYPE" val="Other"/>
</p:tagLst>
</file>

<file path=ppt/tags/tag67.xml><?xml version="1.0" encoding="utf-8"?>
<p:tagLst xmlns:p="http://schemas.openxmlformats.org/presentationml/2006/main">
  <p:tag name="MH" val="20151008134811"/>
  <p:tag name="MH_LIBRARY" val="GRAPHIC"/>
  <p:tag name="MH_ORDER" val="2"/>
  <p:tag name="MH_TYPE" val="SubTitle"/>
</p:tagLst>
</file>

<file path=ppt/tags/tag68.xml><?xml version="1.0" encoding="utf-8"?>
<p:tagLst xmlns:p="http://schemas.openxmlformats.org/presentationml/2006/main">
  <p:tag name="MH" val="20151008134811"/>
  <p:tag name="MH_LIBRARY" val="GRAPHIC"/>
  <p:tag name="MH_ORDER" val="11"/>
  <p:tag name="MH_TYPE" val="Other"/>
</p:tagLst>
</file>

<file path=ppt/tags/tag69.xml><?xml version="1.0" encoding="utf-8"?>
<p:tagLst xmlns:p="http://schemas.openxmlformats.org/presentationml/2006/main">
  <p:tag name="MH" val="20151008134811"/>
  <p:tag name="MH_LIBRARY" val="GRAPHIC"/>
  <p:tag name="MH_ORDER" val="3"/>
  <p:tag name="MH_TYPE" val="SubTitl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008134811"/>
  <p:tag name="MH_LIBRARY" val="GRAPHIC"/>
  <p:tag name="MH_ORDER" val="14"/>
  <p:tag name="MH_TYPE" val="Other"/>
</p:tagLst>
</file>

<file path=ppt/tags/tag71.xml><?xml version="1.0" encoding="utf-8"?>
<p:tagLst xmlns:p="http://schemas.openxmlformats.org/presentationml/2006/main">
  <p:tag name="MH" val="20151008134811"/>
  <p:tag name="MH_LIBRARY" val="GRAPHIC"/>
  <p:tag name="MH_ORDER" val="4"/>
  <p:tag name="MH_TYPE" val="Other"/>
</p:tagLst>
</file>

<file path=ppt/tags/tag72.xml><?xml version="1.0" encoding="utf-8"?>
<p:tagLst xmlns:p="http://schemas.openxmlformats.org/presentationml/2006/main">
  <p:tag name="MH" val="20151008134811"/>
  <p:tag name="MH_LIBRARY" val="GRAPHIC"/>
  <p:tag name="MH_ORDER" val="4"/>
  <p:tag name="MH_TYPE" val="SubTitle"/>
</p:tagLst>
</file>

<file path=ppt/tags/tag73.xml><?xml version="1.0" encoding="utf-8"?>
<p:tagLst xmlns:p="http://schemas.openxmlformats.org/presentationml/2006/main">
  <p:tag name="MH" val="20151008134811"/>
  <p:tag name="MH_LIBRARY" val="GRAPHIC"/>
  <p:tag name="MH_ORDER" val="6"/>
  <p:tag name="MH_TYPE" val="Other"/>
</p:tagLst>
</file>

<file path=ppt/tags/tag74.xml><?xml version="1.0" encoding="utf-8"?>
<p:tagLst xmlns:p="http://schemas.openxmlformats.org/presentationml/2006/main">
  <p:tag name="MH" val="20151008134811"/>
  <p:tag name="MH_LIBRARY" val="GRAPHIC"/>
  <p:tag name="MH_ORDER" val="5"/>
  <p:tag name="MH_TYPE" val="SubTitle"/>
</p:tagLst>
</file>

<file path=ppt/tags/tag75.xml><?xml version="1.0" encoding="utf-8"?>
<p:tagLst xmlns:p="http://schemas.openxmlformats.org/presentationml/2006/main">
  <p:tag name="KSO_WM_UNIT_PLACING_PICTURE_USER_VIEWPORT" val="{&quot;height&quot;:2248.9905511811025,&quot;width&quot;:4497.979527559055}"/>
</p:tagLst>
</file>

<file path=ppt/tags/tag76.xml><?xml version="1.0" encoding="utf-8"?>
<p:tagLst xmlns:p="http://schemas.openxmlformats.org/presentationml/2006/main">
  <p:tag name="KSO_WM_UNIT_PLACING_PICTURE_USER_VIEWPORT" val="{&quot;height&quot;:3870,&quot;width&quot;:3870}"/>
</p:tagLst>
</file>

<file path=ppt/tags/tag7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rxntxz">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300</Paragraphs>
  <Slides>30</Slides>
  <Notes>21</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微软雅黑</vt:lpstr>
      <vt:lpstr>等线 Light</vt:lpstr>
      <vt:lpstr>等线</vt:lpstr>
      <vt:lpstr>印品雅圆体</vt:lpstr>
      <vt:lpstr>Calibri</vt:lpstr>
      <vt:lpstr>宋体</vt:lpstr>
      <vt:lpstr>Lao UI</vt:lpstr>
      <vt:lpstr>Wingdings</vt:lpstr>
      <vt:lpstr>仿宋_GB2312</vt:lpstr>
      <vt:lpstr>Gill Sans</vt:lpstr>
      <vt:lpstr>Lato Light</vt:lpstr>
      <vt:lpstr>Open Sans Light</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MLOONG</dc:creator>
  <cp:lastModifiedBy>xiaoke</cp:lastModifiedBy>
  <cp:revision>214</cp:revision>
  <dcterms:created xsi:type="dcterms:W3CDTF">2019-04-03T08:47:00Z</dcterms:created>
  <dcterms:modified xsi:type="dcterms:W3CDTF">2023-05-08T03:45:14Z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93455786D9944E268DD6A2758ACC649C</vt:lpwstr>
  </property>
  <property fmtid="{D5CDD505-2E9C-101B-9397-08002B2CF9AE}" pid="3" name="KSOProductBuildVer">
    <vt:lpwstr>2052-11.1.0.10356</vt:lpwstr>
  </property>
</Properties>
</file>