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8" r:id="rId2"/>
  </p:sldMasterIdLst>
  <p:notesMasterIdLst>
    <p:notesMasterId r:id="rId3"/>
  </p:notesMasterIdLst>
  <p:sldIdLst>
    <p:sldId id="464" r:id="rId4"/>
    <p:sldId id="679" r:id="rId5"/>
    <p:sldId id="672" r:id="rId6"/>
    <p:sldId id="673" r:id="rId7"/>
    <p:sldId id="657" r:id="rId8"/>
    <p:sldId id="662" r:id="rId9"/>
    <p:sldId id="490" r:id="rId10"/>
    <p:sldId id="480" r:id="rId11"/>
    <p:sldId id="506" r:id="rId12"/>
    <p:sldId id="674" r:id="rId13"/>
    <p:sldId id="661" r:id="rId14"/>
    <p:sldId id="507" r:id="rId15"/>
    <p:sldId id="495" r:id="rId16"/>
    <p:sldId id="491" r:id="rId17"/>
    <p:sldId id="482" r:id="rId18"/>
    <p:sldId id="508" r:id="rId19"/>
    <p:sldId id="509" r:id="rId20"/>
    <p:sldId id="510" r:id="rId21"/>
    <p:sldId id="675" r:id="rId22"/>
    <p:sldId id="498" r:id="rId23"/>
    <p:sldId id="678" r:id="rId24"/>
    <p:sldId id="700" r:id="rId25"/>
    <p:sldId id="722" r:id="rId26"/>
  </p:sldIdLst>
  <p:sldSz cx="9144000" cy="5143500" type="screen16x9"/>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931" autoAdjust="0"/>
  </p:normalViewPr>
  <p:slideViewPr>
    <p:cSldViewPr>
      <p:cViewPr varScale="1">
        <p:scale>
          <a:sx n="142" d="100"/>
          <a:sy n="142" d="100"/>
        </p:scale>
        <p:origin x="774"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8" d="100"/>
          <a:sy n="88" d="100"/>
        </p:scale>
        <p:origin x="3822" y="102"/>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tags" Target="tags/tag63.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notesMaster" Target="notesMasters/notesMaster1.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spPr>
            <a:solidFill>
              <a:schemeClr val="tx2"/>
            </a:solidFill>
          </c:spPr>
          <c:invertIfNegative val="0"/>
          <c:dPt>
            <c:idx val="0"/>
            <c:invertIfNegative val="0"/>
            <c:spPr>
              <a:solidFill>
                <a:schemeClr val="accent1"/>
              </a:solidFill>
            </c:spPr>
          </c:dPt>
          <c:dLbls>
            <c:dLbl>
              <c:idx val="0"/>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endParaRPr>
              </a:p>
            </c:txPr>
            <c:dLblPos val="outEnd"/>
            <c:showLegendKey val="0"/>
            <c:showVal val="0"/>
            <c:showCatName val="0"/>
            <c:showSerName val="0"/>
            <c:showPercent val="0"/>
            <c:showBubbleSize val="0"/>
            <c:showLeaderLines val="0"/>
            <c:extLst/>
          </c:dLbls>
          <c:val>
            <c:numRef>
              <c:f>Sheet1!$B$2</c:f>
              <c:numCache>
                <c:formatCode>General</c:formatCode>
                <c:ptCount val="1"/>
                <c:pt idx="0">
                  <c:v>100</c:v>
                </c:pt>
              </c:numCache>
            </c:numRef>
          </c:val>
          <c:extLs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Lst>
        </c:ser>
        <c:ser>
          <c:idx val="1"/>
          <c:order val="1"/>
          <c:spPr>
            <a:solidFill>
              <a:schemeClr val="accent2"/>
            </a:solidFill>
          </c:spPr>
          <c:invertIfNegative val="0"/>
          <c:dLbls>
            <c:dLbl>
              <c:idx val="0"/>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endParaRPr>
              </a:p>
            </c:txPr>
            <c:dLblPos val="outEnd"/>
            <c:showLegendKey val="0"/>
            <c:showVal val="1"/>
            <c:showCatName val="0"/>
            <c:showSerName val="0"/>
            <c:showPercent val="0"/>
            <c:showBubbleSize val="0"/>
            <c:showLeaderLines val="0"/>
            <c:extLst/>
          </c:dLbls>
          <c:val>
            <c:numRef>
              <c:f>Sheet1!$C$2</c:f>
              <c:numCache>
                <c:formatCode>General</c:formatCode>
                <c:ptCount val="1"/>
                <c:pt idx="0">
                  <c:v>90</c:v>
                </c:pt>
              </c:numCache>
            </c:numRef>
          </c:val>
          <c:extLs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Lst>
        </c:ser>
        <c:ser>
          <c:idx val="2"/>
          <c:order val="2"/>
          <c:spPr>
            <a:solidFill>
              <a:schemeClr val="accent3"/>
            </a:solidFill>
            <a:effectLst/>
          </c:spPr>
          <c:invertIfNegative val="0"/>
          <c:dLbls>
            <c:dLbl>
              <c:idx val="0"/>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endParaRPr>
              </a:p>
            </c:txPr>
            <c:dLblPos val="outEnd"/>
            <c:showLegendKey val="0"/>
            <c:showVal val="1"/>
            <c:showCatName val="0"/>
            <c:showSerName val="0"/>
            <c:showPercent val="0"/>
            <c:showBubbleSize val="0"/>
            <c:showLeaderLines val="0"/>
            <c:extLst/>
          </c:dLbls>
          <c:val>
            <c:numRef>
              <c:f>Sheet1!$D$2</c:f>
              <c:numCache>
                <c:formatCode>General</c:formatCode>
                <c:ptCount val="1"/>
                <c:pt idx="0">
                  <c:v>50</c:v>
                </c:pt>
              </c:numCache>
            </c:numRef>
          </c:val>
          <c:extLs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Lst>
        </c:ser>
        <c:ser>
          <c:idx val="3"/>
          <c:order val="3"/>
          <c:spPr>
            <a:solidFill>
              <a:schemeClr val="accent4"/>
            </a:solidFill>
          </c:spPr>
          <c:invertIfNegative val="0"/>
          <c:dLbls>
            <c:dLbl>
              <c:idx val="0"/>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endParaRPr>
              </a:p>
            </c:txPr>
            <c:dLblPos val="outEnd"/>
            <c:showLegendKey val="0"/>
            <c:showVal val="1"/>
            <c:showCatName val="0"/>
            <c:showSerName val="0"/>
            <c:showPercent val="0"/>
            <c:showBubbleSize val="0"/>
            <c:showLeaderLines val="0"/>
            <c:extLst/>
          </c:dLbls>
          <c:trendline>
            <c:trendlineType val="linear"/>
            <c:dispRSqr val="0"/>
            <c:dispEq val="0"/>
          </c:trendline>
          <c:val>
            <c:numRef>
              <c:f>Sheet1!$E$2</c:f>
              <c:numCache>
                <c:formatCode>General</c:formatCode>
                <c:ptCount val="1"/>
                <c:pt idx="0">
                  <c:v>40</c:v>
                </c:pt>
              </c:numCache>
            </c:numRef>
          </c:val>
          <c:extLs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Lst>
        </c:ser>
        <c:ser>
          <c:idx val="4"/>
          <c:order val="4"/>
          <c:invertIfNegative val="0"/>
          <c:dLbls>
            <c:dLbl>
              <c:idx val="0"/>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endParaRPr>
              </a:p>
            </c:txPr>
            <c:dLblPos val="outEnd"/>
            <c:showLegendKey val="0"/>
            <c:showVal val="1"/>
            <c:showCatName val="0"/>
            <c:showSerName val="0"/>
            <c:showPercent val="0"/>
            <c:showBubbleSize val="0"/>
            <c:showLeaderLines val="0"/>
            <c:extLst/>
          </c:dLbls>
          <c:val>
            <c:numRef>
              <c:f>Sheet1!$F$2</c:f>
              <c:numCache>
                <c:formatCode>General</c:formatCode>
                <c:ptCount val="1"/>
                <c:pt idx="0">
                  <c:v>30</c:v>
                </c:pt>
              </c:numCache>
            </c:numRef>
          </c:val>
          <c:extLs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Lst>
        </c:ser>
        <c:dLbls>
          <c:showLegendKey val="0"/>
          <c:showVal val="0"/>
          <c:showCatName val="0"/>
          <c:showSerName val="0"/>
          <c:showPercent val="0"/>
          <c:showBubbleSize val="0"/>
          <c:showLeaderLines val="0"/>
        </c:dLbls>
        <c:gapWidth val="2"/>
        <c:overlap val="-18"/>
        <c:axId val="491090656"/>
        <c:axId val="491091048"/>
      </c:barChart>
      <c:catAx>
        <c:axId val="491090656"/>
        <c:scaling>
          <c:orientation val="maxMin"/>
        </c:scaling>
        <c:delete val="1"/>
        <c:axPos val="l"/>
        <c:numFmt formatCode="General" sourceLinked="0"/>
        <c:majorTickMark val="out"/>
        <c:minorTickMark val="none"/>
        <c:tickLblPos val="none"/>
        <c:txPr>
          <a:bodyPr rot="-60000000" spcFirstLastPara="0" vertOverflow="ellipsis" vert="horz" wrap="square" anchor="ctr" anchorCtr="1"/>
          <a:p>
            <a:pPr>
              <a:def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endParaRPr>
          </a:p>
        </c:txPr>
        <c:crossAx val="491091048"/>
        <c:auto val="0"/>
        <c:lblAlgn val="ctr"/>
        <c:lblOffset/>
        <c:noMultiLvlLbl val="0"/>
      </c:catAx>
      <c:valAx>
        <c:axId val="491091048"/>
        <c:scaling>
          <c:orientation/>
        </c:scaling>
        <c:delete val="1"/>
        <c:axPos val="t"/>
        <c:numFmt formatCode="0.00%" sourceLinked="0"/>
        <c:minorTickMark val="none"/>
        <c:tickLblPos val="none"/>
        <c:txPr>
          <a:bodyPr rot="-60000000" spcFirstLastPara="0" vertOverflow="ellipsis" vert="horz" wrap="square" anchor="ctr" anchorCtr="1"/>
          <a:p>
            <a:pPr>
              <a:def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mn-ea"/>
              <a:cs typeface="+mn-ea"/>
              <a:sym typeface="Arial" panose="020b0604020202020204" pitchFamily="34" charset="0"/>
            </a:endParaRPr>
          </a:p>
        </c:txPr>
        <c:crossAx val="491090656"/>
        <c:crossBetween val="between"/>
      </c:valAx>
      <c:spPr>
        <a:noFill/>
        <a:ln w="25400">
          <a:solidFill>
            <a:schemeClr val="bg1">
              <a:lumMod val="85000"/>
              <a:alpha val="0"/>
            </a:schemeClr>
          </a:solidFill>
        </a:ln>
      </c:spPr>
    </c:plotArea>
    <c:plotVisOnly val="1"/>
    <c:dispBlanksAs val="gap"/>
    <c:showDLblsOverMax val="0"/>
  </c:chart>
  <c:txPr>
    <a:bodyPr/>
    <a:p>
      <a:pPr>
        <a:defRPr lang="zh-CN" sz="1400" b="0" smtId="4294967295">
          <a:solidFill>
            <a:schemeClr val="bg1">
              <a:lumMod val="65000"/>
            </a:schemeClr>
          </a:solidFill>
          <a:latin typeface="Arial" panose="020b0604020202020204" pitchFamily="34" charset="0"/>
          <a:ea typeface="+mn-ea"/>
          <a:cs typeface="+mn-ea"/>
          <a:sym typeface="Arial" panose="020b0604020202020204" pitchFamily="34" charset="0"/>
        </a:defRPr>
      </a:pPr>
      <a:endParaRPr lang="zh-CN" sz="1400" b="0" smtId="4294967295">
        <a:solidFill>
          <a:schemeClr val="bg1">
            <a:lumMod val="65000"/>
          </a:schemeClr>
        </a:solidFill>
        <a:latin typeface="Arial" panose="020b0604020202020204" pitchFamily="34" charset="0"/>
        <a:ea typeface="+mn-ea"/>
        <a:cs typeface="+mn-ea"/>
        <a:sym typeface="Arial" panose="020b0604020202020204" pitchFamily="34" charset="0"/>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t>20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23</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15</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bg>
      <p:bgPr>
        <a:pattFill prst="diagBrick">
          <a:fgClr>
            <a:schemeClr val="bg1">
              <a:lumMod val="95000"/>
            </a:schemeClr>
          </a:fgClr>
          <a:bgClr>
            <a:schemeClr val="bg1"/>
          </a:bgClr>
        </a:pattFill>
        <a:effectLst/>
      </p:bgPr>
    </p:bg>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bg>
      <p:bgPr>
        <a:pattFill prst="diagBrick">
          <a:fgClr>
            <a:schemeClr val="bg1">
              <a:lumMod val="95000"/>
            </a:schemeClr>
          </a:fgClr>
          <a:bgClr>
            <a:schemeClr val="bg1"/>
          </a:bgClr>
        </a:pattFill>
        <a:effectLst/>
      </p:bgPr>
    </p:bg>
    <p:spTree>
      <p:nvGrpSpPr>
        <p:cNvPr id="1" name=""/>
        <p:cNvGrpSpPr/>
        <p:nvPr/>
      </p:nvGrpSpPr>
      <p:grpSpPr>
        <a:xfrm>
          <a:off x="0" y="0"/>
          <a:ext cx="0" cy="0"/>
        </a:xfrm>
      </p:grpSpPr>
      <p:sp>
        <p:nvSpPr>
          <p:cNvPr id="7" name="文本框 6"/>
          <p:cNvSpPr txBox="1"/>
          <p:nvPr userDrawn="1"/>
        </p:nvSpPr>
        <p:spPr>
          <a:xfrm>
            <a:off x="3787170" y="361950"/>
            <a:ext cx="1800493" cy="369332"/>
          </a:xfrm>
          <a:prstGeom prst="rect">
            <a:avLst/>
          </a:prstGeom>
          <a:noFill/>
        </p:spPr>
        <p:txBody>
          <a:bodyPr wrap="none" rtlCol="0">
            <a:spAutoFit/>
          </a:bodyPr>
          <a:lstStyle/>
          <a:p>
            <a:r>
              <a:rPr lang="zh-CN" altLang="en-US" sz="1800"/>
              <a:t>客户关系什么？</a:t>
            </a:r>
            <a:endParaRPr lang="zh-CN" altLang="en-US" sz="18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节标题">
    <p:bg>
      <p:bgPr>
        <a:pattFill prst="diagBrick">
          <a:fgClr>
            <a:schemeClr val="bg1">
              <a:lumMod val="95000"/>
            </a:schemeClr>
          </a:fgClr>
          <a:bgClr>
            <a:schemeClr val="bg1"/>
          </a:bgClr>
        </a:pattFill>
        <a:effectLst/>
      </p:bgPr>
    </p:bg>
    <p:spTree>
      <p:nvGrpSpPr>
        <p:cNvPr id="1" name=""/>
        <p:cNvGrpSpPr/>
        <p:nvPr/>
      </p:nvGrpSpPr>
      <p:grpSpPr>
        <a:xfrm>
          <a:off x="0" y="0"/>
          <a:ext cx="0" cy="0"/>
        </a:xfrm>
      </p:grpSpPr>
      <p:sp>
        <p:nvSpPr>
          <p:cNvPr id="7" name="文本框 6"/>
          <p:cNvSpPr txBox="1"/>
          <p:nvPr userDrawn="1"/>
        </p:nvSpPr>
        <p:spPr>
          <a:xfrm>
            <a:off x="3787170" y="285750"/>
            <a:ext cx="1800493" cy="369332"/>
          </a:xfrm>
          <a:prstGeom prst="rect">
            <a:avLst/>
          </a:prstGeom>
          <a:noFill/>
        </p:spPr>
        <p:txBody>
          <a:bodyPr wrap="none" rtlCol="0">
            <a:spAutoFit/>
          </a:bodyPr>
          <a:lstStyle/>
          <a:p>
            <a:r>
              <a:rPr lang="zh-CN" altLang="en-US" sz="1800"/>
              <a:t>如何管理客户？</a:t>
            </a:r>
            <a:endParaRPr lang="zh-CN" altLang="en-US" sz="18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节标题">
    <p:bg>
      <p:bgPr>
        <a:pattFill prst="diagBrick">
          <a:fgClr>
            <a:schemeClr val="bg1">
              <a:lumMod val="95000"/>
            </a:schemeClr>
          </a:fgClr>
          <a:bgClr>
            <a:schemeClr val="bg1"/>
          </a:bgClr>
        </a:pattFill>
        <a:effectLst/>
      </p:bgPr>
    </p:bg>
    <p:spTree>
      <p:nvGrpSpPr>
        <p:cNvPr id="1" name=""/>
        <p:cNvGrpSpPr/>
        <p:nvPr/>
      </p:nvGrpSpPr>
      <p:grpSpPr>
        <a:xfrm>
          <a:off x="0" y="0"/>
          <a:ext cx="0" cy="0"/>
        </a:xfrm>
      </p:grpSpPr>
      <p:sp>
        <p:nvSpPr>
          <p:cNvPr id="7" name="文本框 6"/>
          <p:cNvSpPr txBox="1"/>
          <p:nvPr userDrawn="1"/>
        </p:nvSpPr>
        <p:spPr>
          <a:xfrm>
            <a:off x="3787170" y="285750"/>
            <a:ext cx="2056973" cy="369332"/>
          </a:xfrm>
          <a:prstGeom prst="rect">
            <a:avLst/>
          </a:prstGeom>
          <a:noFill/>
        </p:spPr>
        <p:txBody>
          <a:bodyPr wrap="none" rtlCol="0">
            <a:spAutoFit/>
          </a:bodyPr>
          <a:lstStyle/>
          <a:p>
            <a:r>
              <a:rPr lang="zh-CN" altLang="en-US" sz="1800"/>
              <a:t>关于客户管理</a:t>
            </a:r>
            <a:r>
              <a:rPr lang="en-US" altLang="zh-CN" sz="1800"/>
              <a:t>Q&amp;A</a:t>
            </a:r>
            <a:endParaRPr lang="zh-CN" altLang="en-US" sz="18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节标题">
    <p:bg>
      <p:bgPr>
        <a:pattFill prst="diagBrick">
          <a:fgClr>
            <a:schemeClr val="bg1">
              <a:lumMod val="95000"/>
            </a:schemeClr>
          </a:fgClr>
          <a:bgClr>
            <a:schemeClr val="bg1"/>
          </a:bgClr>
        </a:pattFill>
        <a:effectLst/>
      </p:bgPr>
    </p:bg>
    <p:spTree>
      <p:nvGrpSpPr>
        <p:cNvPr id="1" name=""/>
        <p:cNvGrpSpPr/>
        <p:nvPr/>
      </p:nvGrpSpPr>
      <p:grpSpPr>
        <a:xfrm>
          <a:off x="0" y="0"/>
          <a:ext cx="0" cy="0"/>
        </a:xfrm>
      </p:grpSpPr>
      <p:sp>
        <p:nvSpPr>
          <p:cNvPr id="7" name="文本框 6"/>
          <p:cNvSpPr txBox="1"/>
          <p:nvPr userDrawn="1"/>
        </p:nvSpPr>
        <p:spPr>
          <a:xfrm>
            <a:off x="3787170" y="361950"/>
            <a:ext cx="1569660" cy="369332"/>
          </a:xfrm>
          <a:prstGeom prst="rect">
            <a:avLst/>
          </a:prstGeom>
          <a:noFill/>
        </p:spPr>
        <p:txBody>
          <a:bodyPr wrap="none" rtlCol="0">
            <a:spAutoFit/>
          </a:bodyPr>
          <a:lstStyle/>
          <a:p>
            <a:r>
              <a:rPr lang="zh-CN" altLang="en-US" sz="1800"/>
              <a:t>点击添加内容</a:t>
            </a:r>
            <a:endParaRPr lang="zh-CN" altLang="en-US" sz="18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节标题">
    <p:bg>
      <p:bgPr>
        <a:pattFill prst="diagBrick">
          <a:fgClr>
            <a:schemeClr val="bg1">
              <a:lumMod val="95000"/>
            </a:schemeClr>
          </a:fgClr>
          <a:bgClr>
            <a:schemeClr val="bg1"/>
          </a:bgClr>
        </a:pattFill>
        <a:effectLst/>
      </p:bgPr>
    </p:bg>
    <p:spTree>
      <p:nvGrpSpPr>
        <p:cNvPr id="1" name=""/>
        <p:cNvGrpSpPr/>
        <p:nvPr/>
      </p:nvGrpSpPr>
      <p:grpSpPr>
        <a:xfrm>
          <a:off x="0" y="0"/>
          <a:ext cx="0" cy="0"/>
        </a:xfrm>
      </p:grpSpPr>
      <p:sp>
        <p:nvSpPr>
          <p:cNvPr id="7" name="文本框 6"/>
          <p:cNvSpPr txBox="1"/>
          <p:nvPr userDrawn="1"/>
        </p:nvSpPr>
        <p:spPr>
          <a:xfrm>
            <a:off x="3787170" y="361950"/>
            <a:ext cx="1569660" cy="369332"/>
          </a:xfrm>
          <a:prstGeom prst="rect">
            <a:avLst/>
          </a:prstGeom>
          <a:noFill/>
        </p:spPr>
        <p:txBody>
          <a:bodyPr wrap="none" rtlCol="0">
            <a:spAutoFit/>
          </a:bodyPr>
          <a:lstStyle/>
          <a:p>
            <a:r>
              <a:rPr lang="zh-CN" altLang="en-US" sz="1800"/>
              <a:t>点击添加内容</a:t>
            </a:r>
            <a:endParaRPr lang="zh-CN" altLang="en-US" sz="18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2000"/>
    </mc:Choice>
    <mc:Fallback>
      <p:transition spd="slow" advTm="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矩形 4"/>
          <p:cNvSpPr/>
          <p:nvPr userDrawn="1"/>
        </p:nvSpPr>
        <p:spPr>
          <a:xfrm>
            <a:off x="0" y="0"/>
            <a:ext cx="9144000" cy="5143500"/>
          </a:xfrm>
          <a:prstGeom prst="rect">
            <a:avLst/>
          </a:prstGeom>
          <a:solidFill>
            <a:srgbClr val="A8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图文框 5"/>
          <p:cNvSpPr/>
          <p:nvPr userDrawn="1"/>
        </p:nvSpPr>
        <p:spPr>
          <a:xfrm>
            <a:off x="321851" y="3599037"/>
            <a:ext cx="1496156" cy="1333815"/>
          </a:xfrm>
          <a:prstGeom prst="fram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7" name="组合 6"/>
          <p:cNvGrpSpPr/>
          <p:nvPr userDrawn="1"/>
        </p:nvGrpSpPr>
        <p:grpSpPr>
          <a:xfrm>
            <a:off x="143508" y="151749"/>
            <a:ext cx="8856984" cy="4781103"/>
            <a:chOff x="839416" y="620688"/>
            <a:chExt cx="10441160" cy="5544616"/>
          </a:xfrm>
        </p:grpSpPr>
        <p:sp>
          <p:nvSpPr>
            <p:cNvPr id="8" name="矩形 7"/>
            <p:cNvSpPr/>
            <p:nvPr/>
          </p:nvSpPr>
          <p:spPr>
            <a:xfrm>
              <a:off x="839416" y="620688"/>
              <a:ext cx="10441160" cy="5544616"/>
            </a:xfrm>
            <a:prstGeom prst="rect">
              <a:avLst/>
            </a:prstGeom>
            <a:solidFill>
              <a:srgbClr val="F9DDE6"/>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839416" y="620688"/>
              <a:ext cx="5760640" cy="5544616"/>
            </a:xfrm>
            <a:prstGeom prst="rect">
              <a:avLst/>
            </a:prstGeom>
            <a:solidFill>
              <a:srgbClr val="80C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2" name="任意多边形: 形状 11"/>
          <p:cNvSpPr/>
          <p:nvPr userDrawn="1"/>
        </p:nvSpPr>
        <p:spPr>
          <a:xfrm rot="16200000" flipH="1" flipV="1">
            <a:off x="674858" y="-260153"/>
            <a:ext cx="303500" cy="823805"/>
          </a:xfrm>
          <a:custGeom>
            <a:gdLst>
              <a:gd name="connsiteX0" fmla="*/ 642645 w 642645"/>
              <a:gd name="connsiteY0" fmla="*/ 803847 h 1607694"/>
              <a:gd name="connsiteX1" fmla="*/ 41097 w 642645"/>
              <a:gd name="connsiteY1" fmla="*/ 1603207 h 1607694"/>
              <a:gd name="connsiteX2" fmla="*/ 0 w 642645"/>
              <a:gd name="connsiteY2" fmla="*/ 1607694 h 1607694"/>
              <a:gd name="connsiteX3" fmla="*/ 0 w 642645"/>
              <a:gd name="connsiteY3" fmla="*/ 1281884 h 1607694"/>
              <a:gd name="connsiteX4" fmla="*/ 58135 w 642645"/>
              <a:gd name="connsiteY4" fmla="*/ 1261236 h 1607694"/>
              <a:gd name="connsiteX5" fmla="*/ 323106 w 642645"/>
              <a:gd name="connsiteY5" fmla="*/ 803847 h 1607694"/>
              <a:gd name="connsiteX6" fmla="*/ 58136 w 642645"/>
              <a:gd name="connsiteY6" fmla="*/ 346459 h 1607694"/>
              <a:gd name="connsiteX7" fmla="*/ 1 w 642645"/>
              <a:gd name="connsiteY7" fmla="*/ 325810 h 1607694"/>
              <a:gd name="connsiteX8" fmla="*/ 1 w 642645"/>
              <a:gd name="connsiteY8" fmla="*/ 0 h 1607694"/>
              <a:gd name="connsiteX9" fmla="*/ 41097 w 642645"/>
              <a:gd name="connsiteY9" fmla="*/ 4487 h 1607694"/>
              <a:gd name="connsiteX10" fmla="*/ 642645 w 642645"/>
              <a:gd name="connsiteY10" fmla="*/ 803847 h 16076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645" h="1607694">
                <a:moveTo>
                  <a:pt x="642645" y="803847"/>
                </a:moveTo>
                <a:cubicBezTo>
                  <a:pt x="642645" y="1198149"/>
                  <a:pt x="384399" y="1527124"/>
                  <a:pt x="41097" y="1603207"/>
                </a:cubicBezTo>
                <a:lnTo>
                  <a:pt x="0" y="1607694"/>
                </a:lnTo>
                <a:lnTo>
                  <a:pt x="0" y="1281884"/>
                </a:lnTo>
                <a:lnTo>
                  <a:pt x="58135" y="1261236"/>
                </a:lnTo>
                <a:cubicBezTo>
                  <a:pt x="213847" y="1185879"/>
                  <a:pt x="323106" y="1009462"/>
                  <a:pt x="323106" y="803847"/>
                </a:cubicBezTo>
                <a:cubicBezTo>
                  <a:pt x="323106" y="598233"/>
                  <a:pt x="213848" y="421816"/>
                  <a:pt x="58136" y="346459"/>
                </a:cubicBezTo>
                <a:lnTo>
                  <a:pt x="1" y="325810"/>
                </a:lnTo>
                <a:lnTo>
                  <a:pt x="1" y="0"/>
                </a:lnTo>
                <a:lnTo>
                  <a:pt x="41097" y="4487"/>
                </a:lnTo>
                <a:cubicBezTo>
                  <a:pt x="384400" y="80570"/>
                  <a:pt x="642645" y="409546"/>
                  <a:pt x="642645" y="803847"/>
                </a:cubicBezTo>
                <a:close/>
              </a:path>
            </a:pathLst>
          </a:custGeom>
          <a:solidFill>
            <a:srgbClr val="F9DD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3" name="矩形 12"/>
          <p:cNvSpPr/>
          <p:nvPr userDrawn="1"/>
        </p:nvSpPr>
        <p:spPr>
          <a:xfrm>
            <a:off x="307811" y="303500"/>
            <a:ext cx="8514338" cy="4493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userDrawn="1"/>
        </p:nvSpPr>
        <p:spPr>
          <a:xfrm>
            <a:off x="4923500" y="4742526"/>
            <a:ext cx="4137125" cy="299720"/>
          </a:xfrm>
          <a:prstGeom prst="rect">
            <a:avLst/>
          </a:prstGeom>
        </p:spPr>
        <p:txBody>
          <a:bodyPr wrap="square">
            <a:spAutoFit/>
          </a:bodyPr>
          <a:lstStyle/>
          <a:p>
            <a:pPr algn="ctr" defTabSz="1216660" fontAlgn="base">
              <a:lnSpc>
                <a:spcPct val="120000"/>
              </a:lnSpc>
              <a:spcBef>
                <a:spcPct val="20000"/>
              </a:spcBef>
              <a:spcAft>
                <a:spcPct val="0"/>
              </a:spcAft>
              <a:defRPr/>
            </a:pPr>
            <a:r>
              <a:rPr lang="en-US" altLang="zh-CN" sz="1125" b="1" cap="all">
                <a:solidFill>
                  <a:srgbClr val="80C8F1"/>
                </a:solidFill>
                <a:latin typeface="思源宋体 CN ExtraLight" panose="02020200000000000000" pitchFamily="18" charset="-122"/>
                <a:ea typeface="思源宋体 CN ExtraLight" panose="02020200000000000000" pitchFamily="18" charset="-122"/>
                <a:cs typeface="+mn-ea"/>
                <a:sym typeface="+mn-lt"/>
              </a:rPr>
              <a:t>》》》》》》》》》》》》》》》》》》》》》》》》》</a:t>
            </a:r>
            <a:endParaRPr lang="en-US" altLang="zh-CN" sz="1125" b="1" cap="all">
              <a:solidFill>
                <a:srgbClr val="80C8F1"/>
              </a:solidFill>
              <a:uFillTx/>
              <a:latin typeface="思源宋体 CN ExtraLight" panose="02020200000000000000" pitchFamily="18" charset="-122"/>
              <a:ea typeface="思源宋体 CN ExtraLight" panose="02020200000000000000" pitchFamily="18" charset="-122"/>
              <a:cs typeface="+mn-ea"/>
              <a:sym typeface="+mn-lt"/>
            </a:endParaRPr>
          </a:p>
        </p:txBody>
      </p:sp>
    </p:spTree>
  </p:cSld>
  <p:clrMapOvr>
    <a:masterClrMapping/>
  </p:clrMapOvr>
  <mc:AlternateContent>
    <mc:Choice xmlns:p14="http://schemas.microsoft.com/office/powerpoint/2010/main" Requires="p14">
      <p:transition spd="slow" advClick="0" advTm="2000" p14:dur="2000"/>
    </mc:Choice>
    <mc:Fallback>
      <p:transition spd="slow" advClick="0" advTm="2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slideLayout" Target="../slideLayouts/slideLayout18.xml" /><Relationship Id="rId11" Type="http://schemas.openxmlformats.org/officeDocument/2006/relationships/slideLayout" Target="../slideLayouts/slideLayout19.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0.xml" /><Relationship Id="rId3" Type="http://schemas.openxmlformats.org/officeDocument/2006/relationships/slideLayout" Target="../slideLayouts/slideLayout11.xml" /><Relationship Id="rId4" Type="http://schemas.openxmlformats.org/officeDocument/2006/relationships/slideLayout" Target="../slideLayouts/slideLayout12.xml" /><Relationship Id="rId5" Type="http://schemas.openxmlformats.org/officeDocument/2006/relationships/slideLayout" Target="../slideLayouts/slideLayout13.xml" /><Relationship Id="rId6" Type="http://schemas.openxmlformats.org/officeDocument/2006/relationships/slideLayout" Target="../slideLayouts/slideLayout14.xml" /><Relationship Id="rId7" Type="http://schemas.openxmlformats.org/officeDocument/2006/relationships/slideLayout" Target="../slideLayouts/slideLayout15.xml" /><Relationship Id="rId8" Type="http://schemas.openxmlformats.org/officeDocument/2006/relationships/slideLayout" Target="../slideLayouts/slideLayout16.xml" /><Relationship Id="rId9" Type="http://schemas.openxmlformats.org/officeDocument/2006/relationships/slideLayout" Target="../slideLayouts/slideLayout1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mc:Choice xmlns:p14="http://schemas.microsoft.com/office/powerpoint/2010/main" Requires="p14">
      <p:transition spd="slow" advTm="0" p14:dur="1500">
        <p:random/>
      </p:transition>
    </mc:Choice>
    <mc:Fallback>
      <p:transition spd="slow" advTm="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hdphoto" Target="../media/image3.wdp" /><Relationship Id="rId6" Type="http://schemas.openxmlformats.org/officeDocument/2006/relationships/image" Target="../media/image4.png" /><Relationship Id="rId7" Type="http://schemas.microsoft.com/office/2007/relationships/media" Target="../media/media1.mp3" /><Relationship Id="rId8"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hdphoto" Target="../media/image3.wdp"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62.xml" /><Relationship Id="rId2" Type="http://schemas.openxmlformats.org/officeDocument/2006/relationships/notesSlide" Target="../notesSlides/notesSlide1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6.png" /><Relationship Id="rId8" Type="http://schemas.openxmlformats.org/officeDocument/2006/relationships/tags" Target="../tags/tag61.xml" /><Relationship Id="rId9" Type="http://schemas.openxmlformats.org/officeDocument/2006/relationships/image" Target="../media/image7.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image" Target="../media/image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chart" Target="../charts/chart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pattFill prst="diagBrick">
          <a:fgClr>
            <a:schemeClr val="bg1">
              <a:lumMod val="95000"/>
            </a:schemeClr>
          </a:fgClr>
          <a:bgClr>
            <a:schemeClr val="bg1"/>
          </a:bgClr>
        </a:pattFill>
        <a:effectLst/>
      </p:bgPr>
    </p:bg>
    <p:spTree>
      <p:nvGrpSpPr>
        <p:cNvPr id="1" name=""/>
        <p:cNvGrpSpPr/>
        <p:nvPr/>
      </p:nvGrpSpPr>
      <p:grpSpPr>
        <a:xfrm>
          <a:off x="0" y="0"/>
          <a:ext cx="0" cy="0"/>
        </a:xfrm>
      </p:grpSpPr>
      <p:grpSp>
        <p:nvGrpSpPr>
          <p:cNvPr id="71" name="组合 70"/>
          <p:cNvGrpSpPr/>
          <p:nvPr/>
        </p:nvGrpSpPr>
        <p:grpSpPr>
          <a:xfrm>
            <a:off x="427920" y="0"/>
            <a:ext cx="1236058" cy="2361692"/>
            <a:chOff x="427920" y="0"/>
            <a:chExt cx="1236058" cy="2361692"/>
          </a:xfrm>
        </p:grpSpPr>
        <p:sp>
          <p:nvSpPr>
            <p:cNvPr id="49" name="同心圆 48"/>
            <p:cNvSpPr/>
            <p:nvPr/>
          </p:nvSpPr>
          <p:spPr>
            <a:xfrm>
              <a:off x="427920" y="1125634"/>
              <a:ext cx="1236058" cy="1236058"/>
            </a:xfrm>
            <a:prstGeom prst="donut">
              <a:avLst>
                <a:gd name="adj" fmla="val 72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3" name="直接连接符 62"/>
            <p:cNvCxnSpPr/>
            <p:nvPr/>
          </p:nvCxnSpPr>
          <p:spPr>
            <a:xfrm flipH="1" flipV="1">
              <a:off x="1066800" y="0"/>
              <a:ext cx="0" cy="114017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681026" y="-1"/>
            <a:ext cx="3514456" cy="4365218"/>
            <a:chOff x="681026" y="-1"/>
            <a:chExt cx="3514456" cy="4365218"/>
          </a:xfrm>
        </p:grpSpPr>
        <p:sp>
          <p:nvSpPr>
            <p:cNvPr id="56" name="椭圆 55"/>
            <p:cNvSpPr/>
            <p:nvPr/>
          </p:nvSpPr>
          <p:spPr>
            <a:xfrm>
              <a:off x="808399" y="986966"/>
              <a:ext cx="3274916" cy="32749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3" name="同心圆 2"/>
            <p:cNvSpPr/>
            <p:nvPr/>
          </p:nvSpPr>
          <p:spPr>
            <a:xfrm>
              <a:off x="681026" y="850761"/>
              <a:ext cx="3514456" cy="3514456"/>
            </a:xfrm>
            <a:prstGeom prst="donut">
              <a:avLst>
                <a:gd name="adj" fmla="val 45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5" name="直接连接符 64"/>
            <p:cNvCxnSpPr/>
            <p:nvPr/>
          </p:nvCxnSpPr>
          <p:spPr>
            <a:xfrm flipH="1" flipV="1">
              <a:off x="2438400" y="-1"/>
              <a:ext cx="0" cy="85076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4572000" y="2475992"/>
            <a:ext cx="3429000" cy="384721"/>
          </a:xfrm>
          <a:prstGeom prst="rect">
            <a:avLst/>
          </a:prstGeom>
          <a:solidFill>
            <a:schemeClr val="accent1"/>
          </a:solidFill>
          <a:ln>
            <a:noFill/>
          </a:ln>
        </p:spPr>
        <p:txBody>
          <a:bodyPr wrap="square">
            <a:spAutoFit/>
          </a:bodyPr>
          <a:lstStyle/>
          <a:p>
            <a:pPr algn="ctr"/>
            <a:r>
              <a:rPr lang="zh-CN" altLang="en-US" sz="1900" spc="600">
                <a:ln w="12700">
                  <a:noFill/>
                </a:ln>
                <a:solidFill>
                  <a:schemeClr val="bg1"/>
                </a:solidFill>
                <a:cs typeface="+mn-ea"/>
              </a:rPr>
              <a:t>公司客户关系管理培训</a:t>
            </a:r>
            <a:endParaRPr lang="zh-CN" altLang="en-US" sz="1900" spc="600">
              <a:ln w="12700">
                <a:noFill/>
              </a:ln>
              <a:solidFill>
                <a:schemeClr val="bg1"/>
              </a:solidFill>
              <a:cs typeface="+mn-ea"/>
            </a:endParaRPr>
          </a:p>
        </p:txBody>
      </p:sp>
      <p:sp>
        <p:nvSpPr>
          <p:cNvPr id="12" name="矩形 11"/>
          <p:cNvSpPr/>
          <p:nvPr/>
        </p:nvSpPr>
        <p:spPr>
          <a:xfrm>
            <a:off x="4465508" y="2904117"/>
            <a:ext cx="3868316" cy="430887"/>
          </a:xfrm>
          <a:prstGeom prst="rect">
            <a:avLst/>
          </a:prstGeom>
          <a:ln>
            <a:noFill/>
          </a:ln>
        </p:spPr>
        <p:txBody>
          <a:bodyPr wrap="square">
            <a:spAutoFit/>
          </a:bodyPr>
          <a:lstStyle/>
          <a:p>
            <a:r>
              <a:rPr lang="en-US" altLang="zh-CN" sz="1100">
                <a:ln w="12700">
                  <a:noFill/>
                </a:ln>
                <a:solidFill>
                  <a:schemeClr val="accent1"/>
                </a:solidFill>
                <a:cs typeface="+mn-ea"/>
              </a:rPr>
              <a:t>planning of business marketing activities planning of business marketing activities</a:t>
            </a:r>
            <a:endParaRPr lang="zh-CN" altLang="en-US" sz="1100">
              <a:ln w="12700">
                <a:noFill/>
              </a:ln>
              <a:solidFill>
                <a:schemeClr val="accent1"/>
              </a:solidFill>
              <a:cs typeface="+mn-ea"/>
            </a:endParaRPr>
          </a:p>
        </p:txBody>
      </p:sp>
      <p:sp>
        <p:nvSpPr>
          <p:cNvPr id="54" name="任意多边形 53"/>
          <p:cNvSpPr/>
          <p:nvPr/>
        </p:nvSpPr>
        <p:spPr>
          <a:xfrm>
            <a:off x="7103642" y="-1"/>
            <a:ext cx="1674092" cy="1177939"/>
          </a:xfrm>
          <a:custGeom>
            <a:gdLst>
              <a:gd name="connsiteX0" fmla="*/ 0 w 1674092"/>
              <a:gd name="connsiteY0" fmla="*/ 0 h 1177939"/>
              <a:gd name="connsiteX1" fmla="*/ 99899 w 1674092"/>
              <a:gd name="connsiteY1" fmla="*/ 0 h 1177939"/>
              <a:gd name="connsiteX2" fmla="*/ 99899 w 1674092"/>
              <a:gd name="connsiteY2" fmla="*/ 324010 h 1177939"/>
              <a:gd name="connsiteX3" fmla="*/ 837046 w 1674092"/>
              <a:gd name="connsiteY3" fmla="*/ 1061157 h 1177939"/>
              <a:gd name="connsiteX4" fmla="*/ 1574193 w 1674092"/>
              <a:gd name="connsiteY4" fmla="*/ 324010 h 1177939"/>
              <a:gd name="connsiteX5" fmla="*/ 1574193 w 1674092"/>
              <a:gd name="connsiteY5" fmla="*/ 0 h 1177939"/>
              <a:gd name="connsiteX6" fmla="*/ 1674092 w 1674092"/>
              <a:gd name="connsiteY6" fmla="*/ 0 h 1177939"/>
              <a:gd name="connsiteX7" fmla="*/ 1674092 w 1674092"/>
              <a:gd name="connsiteY7" fmla="*/ 340893 h 1177939"/>
              <a:gd name="connsiteX8" fmla="*/ 837046 w 1674092"/>
              <a:gd name="connsiteY8" fmla="*/ 1177939 h 1177939"/>
              <a:gd name="connsiteX9" fmla="*/ 0 w 1674092"/>
              <a:gd name="connsiteY9" fmla="*/ 340893 h 11779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092" h="1177939">
                <a:moveTo>
                  <a:pt x="0" y="0"/>
                </a:moveTo>
                <a:lnTo>
                  <a:pt x="99899" y="0"/>
                </a:lnTo>
                <a:lnTo>
                  <a:pt x="99899" y="324010"/>
                </a:lnTo>
                <a:cubicBezTo>
                  <a:pt x="99899" y="731125"/>
                  <a:pt x="429931" y="1061157"/>
                  <a:pt x="837046" y="1061157"/>
                </a:cubicBezTo>
                <a:cubicBezTo>
                  <a:pt x="1244161" y="1061157"/>
                  <a:pt x="1574193" y="731125"/>
                  <a:pt x="1574193" y="324010"/>
                </a:cubicBezTo>
                <a:lnTo>
                  <a:pt x="1574193" y="0"/>
                </a:lnTo>
                <a:lnTo>
                  <a:pt x="1674092" y="0"/>
                </a:lnTo>
                <a:lnTo>
                  <a:pt x="1674092" y="340893"/>
                </a:lnTo>
                <a:cubicBezTo>
                  <a:pt x="1674092" y="803181"/>
                  <a:pt x="1299334" y="1177939"/>
                  <a:pt x="837046" y="1177939"/>
                </a:cubicBezTo>
                <a:cubicBezTo>
                  <a:pt x="374758" y="1177939"/>
                  <a:pt x="0" y="803181"/>
                  <a:pt x="0" y="3408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5" name="任意多边形 54"/>
          <p:cNvSpPr/>
          <p:nvPr/>
        </p:nvSpPr>
        <p:spPr>
          <a:xfrm>
            <a:off x="-12679" y="0"/>
            <a:ext cx="751752" cy="742950"/>
          </a:xfrm>
          <a:custGeom>
            <a:gdLst>
              <a:gd name="connsiteX0" fmla="*/ 0 w 953235"/>
              <a:gd name="connsiteY0" fmla="*/ 0 h 942074"/>
              <a:gd name="connsiteX1" fmla="*/ 56883 w 953235"/>
              <a:gd name="connsiteY1" fmla="*/ 0 h 942074"/>
              <a:gd name="connsiteX2" fmla="*/ 56883 w 953235"/>
              <a:gd name="connsiteY2" fmla="*/ 455843 h 942074"/>
              <a:gd name="connsiteX3" fmla="*/ 476618 w 953235"/>
              <a:gd name="connsiteY3" fmla="*/ 875578 h 942074"/>
              <a:gd name="connsiteX4" fmla="*/ 896352 w 953235"/>
              <a:gd name="connsiteY4" fmla="*/ 455843 h 942074"/>
              <a:gd name="connsiteX5" fmla="*/ 896352 w 953235"/>
              <a:gd name="connsiteY5" fmla="*/ 0 h 942074"/>
              <a:gd name="connsiteX6" fmla="*/ 953235 w 953235"/>
              <a:gd name="connsiteY6" fmla="*/ 0 h 942074"/>
              <a:gd name="connsiteX7" fmla="*/ 953235 w 953235"/>
              <a:gd name="connsiteY7" fmla="*/ 465456 h 942074"/>
              <a:gd name="connsiteX8" fmla="*/ 476618 w 953235"/>
              <a:gd name="connsiteY8" fmla="*/ 942074 h 942074"/>
              <a:gd name="connsiteX9" fmla="*/ 0 w 953235"/>
              <a:gd name="connsiteY9" fmla="*/ 465456 h 9420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234" h="942074">
                <a:moveTo>
                  <a:pt x="0" y="0"/>
                </a:moveTo>
                <a:lnTo>
                  <a:pt x="56883" y="0"/>
                </a:lnTo>
                <a:lnTo>
                  <a:pt x="56883" y="455843"/>
                </a:lnTo>
                <a:cubicBezTo>
                  <a:pt x="56883" y="687656"/>
                  <a:pt x="244805" y="875578"/>
                  <a:pt x="476618" y="875578"/>
                </a:cubicBezTo>
                <a:cubicBezTo>
                  <a:pt x="708431" y="875578"/>
                  <a:pt x="896352" y="687656"/>
                  <a:pt x="896352" y="455843"/>
                </a:cubicBezTo>
                <a:lnTo>
                  <a:pt x="896352" y="0"/>
                </a:lnTo>
                <a:lnTo>
                  <a:pt x="953235" y="0"/>
                </a:lnTo>
                <a:lnTo>
                  <a:pt x="953235" y="465456"/>
                </a:lnTo>
                <a:cubicBezTo>
                  <a:pt x="953235" y="728685"/>
                  <a:pt x="739846" y="942074"/>
                  <a:pt x="476618" y="942074"/>
                </a:cubicBezTo>
                <a:cubicBezTo>
                  <a:pt x="213389" y="942074"/>
                  <a:pt x="0" y="728685"/>
                  <a:pt x="0" y="46545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7" name="椭圆 56"/>
          <p:cNvSpPr/>
          <p:nvPr/>
        </p:nvSpPr>
        <p:spPr>
          <a:xfrm>
            <a:off x="956208" y="1134775"/>
            <a:ext cx="2979298" cy="2979298"/>
          </a:xfrm>
          <a:prstGeom prst="ellipse">
            <a:avLst/>
          </a:prstGeom>
          <a:blipFill dpi="0" rotWithShape="1">
            <a:blip r:embed="rId3"/>
            <a:stretch>
              <a:fillRect l="-8000" r="-7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8" name="矩形 57"/>
          <p:cNvSpPr/>
          <p:nvPr/>
        </p:nvSpPr>
        <p:spPr>
          <a:xfrm>
            <a:off x="4419600" y="1428750"/>
            <a:ext cx="3685624" cy="1107996"/>
          </a:xfrm>
          <a:prstGeom prst="rect">
            <a:avLst/>
          </a:prstGeom>
          <a:ln>
            <a:noFill/>
          </a:ln>
        </p:spPr>
        <p:txBody>
          <a:bodyPr wrap="none">
            <a:spAutoFit/>
          </a:bodyPr>
          <a:lstStyle/>
          <a:p>
            <a:r>
              <a:rPr lang="zh-CN" altLang="en-US" sz="6600" b="1" spc="225">
                <a:ln w="12700">
                  <a:noFill/>
                </a:ln>
                <a:solidFill>
                  <a:schemeClr val="accent2"/>
                </a:solidFill>
                <a:latin typeface="+mn-ea"/>
                <a:cs typeface="+mn-ea"/>
              </a:rPr>
              <a:t>客户关系</a:t>
            </a:r>
            <a:endParaRPr lang="zh-CN" altLang="en-US" sz="6600" b="1" spc="225">
              <a:ln w="12700">
                <a:noFill/>
              </a:ln>
              <a:solidFill>
                <a:schemeClr val="accent2"/>
              </a:solidFill>
              <a:latin typeface="+mn-ea"/>
              <a:cs typeface="+mn-ea"/>
            </a:endParaRPr>
          </a:p>
        </p:txBody>
      </p:sp>
      <p:pic>
        <p:nvPicPr>
          <p:cNvPr id="59" name="图片 58"/>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63090" y="508049"/>
            <a:ext cx="579467" cy="594646"/>
          </a:xfrm>
          <a:prstGeom prst="rect">
            <a:avLst/>
          </a:prstGeom>
        </p:spPr>
      </p:pic>
      <p:grpSp>
        <p:nvGrpSpPr>
          <p:cNvPr id="69" name="组合 68"/>
          <p:cNvGrpSpPr/>
          <p:nvPr/>
        </p:nvGrpSpPr>
        <p:grpSpPr>
          <a:xfrm>
            <a:off x="2957426" y="-1"/>
            <a:ext cx="399369" cy="501998"/>
            <a:chOff x="2957426" y="-1"/>
            <a:chExt cx="399369" cy="501998"/>
          </a:xfrm>
        </p:grpSpPr>
        <p:sp>
          <p:nvSpPr>
            <p:cNvPr id="48" name="同心圆 47"/>
            <p:cNvSpPr/>
            <p:nvPr/>
          </p:nvSpPr>
          <p:spPr>
            <a:xfrm>
              <a:off x="2957426" y="102628"/>
              <a:ext cx="399369" cy="399369"/>
            </a:xfrm>
            <a:prstGeom prst="donut">
              <a:avLst>
                <a:gd name="adj" fmla="val 126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7" name="直接连接符 66"/>
            <p:cNvCxnSpPr/>
            <p:nvPr/>
          </p:nvCxnSpPr>
          <p:spPr>
            <a:xfrm flipH="1" flipV="1">
              <a:off x="3164541" y="-1"/>
              <a:ext cx="0" cy="12462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2" name="矩形 71"/>
          <p:cNvSpPr/>
          <p:nvPr/>
        </p:nvSpPr>
        <p:spPr>
          <a:xfrm>
            <a:off x="4495800" y="3285351"/>
            <a:ext cx="2395207" cy="276999"/>
          </a:xfrm>
          <a:prstGeom prst="rect">
            <a:avLst/>
          </a:prstGeom>
          <a:ln>
            <a:noFill/>
          </a:ln>
        </p:spPr>
        <p:txBody>
          <a:bodyPr wrap="none">
            <a:spAutoFit/>
          </a:bodyPr>
          <a:lstStyle/>
          <a:p>
            <a:r>
              <a:rPr lang="zh-CN" altLang="en-US" sz="1200">
                <a:ln w="12700">
                  <a:noFill/>
                </a:ln>
                <a:solidFill>
                  <a:schemeClr val="accent1"/>
                </a:solidFill>
                <a:latin typeface="+mn-ea"/>
                <a:cs typeface="+mn-ea"/>
              </a:rPr>
              <a:t>宣讲人：某某某   时间：</a:t>
            </a:r>
            <a:r>
              <a:rPr lang="en-US" altLang="zh-CN" sz="1200">
                <a:ln w="12700">
                  <a:noFill/>
                </a:ln>
                <a:solidFill>
                  <a:schemeClr val="accent1"/>
                </a:solidFill>
                <a:latin typeface="+mn-ea"/>
                <a:cs typeface="+mn-ea"/>
              </a:rPr>
              <a:t>2019.X.X</a:t>
            </a:r>
            <a:endParaRPr lang="zh-CN" altLang="en-US" sz="1200">
              <a:ln w="12700">
                <a:noFill/>
              </a:ln>
              <a:solidFill>
                <a:schemeClr val="accent1"/>
              </a:solidFill>
              <a:latin typeface="+mn-ea"/>
              <a:cs typeface="+mn-ea"/>
            </a:endParaRPr>
          </a:p>
        </p:txBody>
      </p:sp>
      <p:pic>
        <p:nvPicPr>
          <p:cNvPr id="73" name="5cc17855a426e836">
            <a:hlinkClick action="ppaction://media"/>
          </p:cNvPr>
          <p:cNvPicPr>
            <a:picLocks noChangeAspect="1"/>
          </p:cNvPicPr>
          <p:nvPr>
            <a:audioFile r:link="rId7"/>
            <p:extLst>
              <p:ext uri="{DAA4B4D4-6D71-4841-9C94-3DE7FCFB9230}">
                <p14:media xmlns:p14="http://schemas.microsoft.com/office/powerpoint/2010/main" r:embed="rId8"/>
              </p:ext>
            </p:extLst>
          </p:nvPr>
        </p:nvPicPr>
        <p:blipFill>
          <a:blip r:embed="rId6"/>
          <a:stretch>
            <a:fillRect/>
          </a:stretch>
        </p:blipFill>
        <p:spPr>
          <a:xfrm>
            <a:off x="1359178" y="5391150"/>
            <a:ext cx="609600" cy="609600"/>
          </a:xfrm>
          <a:prstGeom prst="rect">
            <a:avLst/>
          </a:prstGeom>
        </p:spPr>
      </p:pic>
      <p:sp>
        <p:nvSpPr>
          <p:cNvPr id="74" name="矩形 73"/>
          <p:cNvSpPr/>
          <p:nvPr/>
        </p:nvSpPr>
        <p:spPr>
          <a:xfrm>
            <a:off x="0" y="4857750"/>
            <a:ext cx="91440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3"/>
                                        </p:tgtEl>
                                      </p:cBhvr>
                                    </p:cmd>
                                  </p:childTnLst>
                                </p:cTn>
                              </p:par>
                              <p:par>
                                <p:cTn id="8" presetID="2" presetClass="entr" presetSubtype="1" decel="3000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 calcmode="lin" valueType="num">
                                      <p:cBhvr additive="base">
                                        <p:cTn id="10" dur="1000" fill="hold"/>
                                        <p:tgtEl>
                                          <p:spTgt spid="70"/>
                                        </p:tgtEl>
                                        <p:attrNameLst>
                                          <p:attrName>ppt_x</p:attrName>
                                        </p:attrNameLst>
                                      </p:cBhvr>
                                      <p:tavLst>
                                        <p:tav tm="0">
                                          <p:val>
                                            <p:strVal val="#ppt_x"/>
                                          </p:val>
                                        </p:tav>
                                        <p:tav tm="100000">
                                          <p:val>
                                            <p:strVal val="#ppt_x"/>
                                          </p:val>
                                        </p:tav>
                                      </p:tavLst>
                                    </p:anim>
                                    <p:anim calcmode="lin" valueType="num">
                                      <p:cBhvr additive="base">
                                        <p:cTn id="11" dur="1000" fill="hold"/>
                                        <p:tgtEl>
                                          <p:spTgt spid="70"/>
                                        </p:tgtEl>
                                        <p:attrNameLst>
                                          <p:attrName>ppt_y</p:attrName>
                                        </p:attrNameLst>
                                      </p:cBhvr>
                                      <p:tavLst>
                                        <p:tav tm="0">
                                          <p:val>
                                            <p:strVal val="0-#ppt_h/2"/>
                                          </p:val>
                                        </p:tav>
                                        <p:tav tm="100000">
                                          <p:val>
                                            <p:strVal val="#ppt_y"/>
                                          </p:val>
                                        </p:tav>
                                      </p:tavLst>
                                    </p:anim>
                                  </p:childTnLst>
                                </p:cTn>
                              </p:par>
                              <p:par>
                                <p:cTn id="12" presetID="2" presetClass="entr" presetSubtype="1" decel="30000" fill="hold" nodeType="withEffect">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cBhvr additive="base">
                                        <p:cTn id="14" dur="1000" fill="hold"/>
                                        <p:tgtEl>
                                          <p:spTgt spid="69"/>
                                        </p:tgtEl>
                                        <p:attrNameLst>
                                          <p:attrName>ppt_x</p:attrName>
                                        </p:attrNameLst>
                                      </p:cBhvr>
                                      <p:tavLst>
                                        <p:tav tm="0">
                                          <p:val>
                                            <p:strVal val="#ppt_x"/>
                                          </p:val>
                                        </p:tav>
                                        <p:tav tm="100000">
                                          <p:val>
                                            <p:strVal val="#ppt_x"/>
                                          </p:val>
                                        </p:tav>
                                      </p:tavLst>
                                    </p:anim>
                                    <p:anim calcmode="lin" valueType="num">
                                      <p:cBhvr additive="base">
                                        <p:cTn id="15" dur="1000" fill="hold"/>
                                        <p:tgtEl>
                                          <p:spTgt spid="69"/>
                                        </p:tgtEl>
                                        <p:attrNameLst>
                                          <p:attrName>ppt_y</p:attrName>
                                        </p:attrNameLst>
                                      </p:cBhvr>
                                      <p:tavLst>
                                        <p:tav tm="0">
                                          <p:val>
                                            <p:strVal val="0-#ppt_h/2"/>
                                          </p:val>
                                        </p:tav>
                                        <p:tav tm="100000">
                                          <p:val>
                                            <p:strVal val="#ppt_y"/>
                                          </p:val>
                                        </p:tav>
                                      </p:tavLst>
                                    </p:anim>
                                  </p:childTnLst>
                                </p:cTn>
                              </p:par>
                              <p:par>
                                <p:cTn id="16" presetID="2" presetClass="entr" presetSubtype="1" decel="30000" fill="hold" nodeType="with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1000" fill="hold"/>
                                        <p:tgtEl>
                                          <p:spTgt spid="71"/>
                                        </p:tgtEl>
                                        <p:attrNameLst>
                                          <p:attrName>ppt_x</p:attrName>
                                        </p:attrNameLst>
                                      </p:cBhvr>
                                      <p:tavLst>
                                        <p:tav tm="0">
                                          <p:val>
                                            <p:strVal val="#ppt_x"/>
                                          </p:val>
                                        </p:tav>
                                        <p:tav tm="100000">
                                          <p:val>
                                            <p:strVal val="#ppt_x"/>
                                          </p:val>
                                        </p:tav>
                                      </p:tavLst>
                                    </p:anim>
                                    <p:anim calcmode="lin" valueType="num">
                                      <p:cBhvr additive="base">
                                        <p:cTn id="19" dur="1000" fill="hold"/>
                                        <p:tgtEl>
                                          <p:spTgt spid="71"/>
                                        </p:tgtEl>
                                        <p:attrNameLst>
                                          <p:attrName>ppt_y</p:attrName>
                                        </p:attrNameLst>
                                      </p:cBhvr>
                                      <p:tavLst>
                                        <p:tav tm="0">
                                          <p:val>
                                            <p:strVal val="0-#ppt_h/2"/>
                                          </p:val>
                                        </p:tav>
                                        <p:tav tm="100000">
                                          <p:val>
                                            <p:strVal val="#ppt_y"/>
                                          </p:val>
                                        </p:tav>
                                      </p:tavLst>
                                    </p:anim>
                                  </p:childTnLst>
                                </p:cTn>
                              </p:par>
                              <p:par>
                                <p:cTn id="20" presetID="2" presetClass="entr" presetSubtype="1" decel="3000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1000" fill="hold"/>
                                        <p:tgtEl>
                                          <p:spTgt spid="55"/>
                                        </p:tgtEl>
                                        <p:attrNameLst>
                                          <p:attrName>ppt_x</p:attrName>
                                        </p:attrNameLst>
                                      </p:cBhvr>
                                      <p:tavLst>
                                        <p:tav tm="0">
                                          <p:val>
                                            <p:strVal val="#ppt_x"/>
                                          </p:val>
                                        </p:tav>
                                        <p:tav tm="100000">
                                          <p:val>
                                            <p:strVal val="#ppt_x"/>
                                          </p:val>
                                        </p:tav>
                                      </p:tavLst>
                                    </p:anim>
                                    <p:anim calcmode="lin" valueType="num">
                                      <p:cBhvr additive="base">
                                        <p:cTn id="23" dur="1000" fill="hold"/>
                                        <p:tgtEl>
                                          <p:spTgt spid="55"/>
                                        </p:tgtEl>
                                        <p:attrNameLst>
                                          <p:attrName>ppt_y</p:attrName>
                                        </p:attrNameLst>
                                      </p:cBhvr>
                                      <p:tavLst>
                                        <p:tav tm="0">
                                          <p:val>
                                            <p:strVal val="0-#ppt_h/2"/>
                                          </p:val>
                                        </p:tav>
                                        <p:tav tm="100000">
                                          <p:val>
                                            <p:strVal val="#ppt_y"/>
                                          </p:val>
                                        </p:tav>
                                      </p:tavLst>
                                    </p:anim>
                                  </p:childTnLst>
                                </p:cTn>
                              </p:par>
                              <p:par>
                                <p:cTn id="24" presetID="2" presetClass="entr" presetSubtype="1" decel="3000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1000" fill="hold"/>
                                        <p:tgtEl>
                                          <p:spTgt spid="54"/>
                                        </p:tgtEl>
                                        <p:attrNameLst>
                                          <p:attrName>ppt_x</p:attrName>
                                        </p:attrNameLst>
                                      </p:cBhvr>
                                      <p:tavLst>
                                        <p:tav tm="0">
                                          <p:val>
                                            <p:strVal val="#ppt_x"/>
                                          </p:val>
                                        </p:tav>
                                        <p:tav tm="100000">
                                          <p:val>
                                            <p:strVal val="#ppt_x"/>
                                          </p:val>
                                        </p:tav>
                                      </p:tavLst>
                                    </p:anim>
                                    <p:anim calcmode="lin" valueType="num">
                                      <p:cBhvr additive="base">
                                        <p:cTn id="27" dur="1000" fill="hold"/>
                                        <p:tgtEl>
                                          <p:spTgt spid="54"/>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additive="base">
                                        <p:cTn id="30" dur="500" fill="hold"/>
                                        <p:tgtEl>
                                          <p:spTgt spid="74"/>
                                        </p:tgtEl>
                                        <p:attrNameLst>
                                          <p:attrName>ppt_x</p:attrName>
                                        </p:attrNameLst>
                                      </p:cBhvr>
                                      <p:tavLst>
                                        <p:tav tm="0">
                                          <p:val>
                                            <p:strVal val="#ppt_x"/>
                                          </p:val>
                                        </p:tav>
                                        <p:tav tm="100000">
                                          <p:val>
                                            <p:strVal val="#ppt_x"/>
                                          </p:val>
                                        </p:tav>
                                      </p:tavLst>
                                    </p:anim>
                                    <p:anim calcmode="lin" valueType="num">
                                      <p:cBhvr additive="base">
                                        <p:cTn id="31" dur="500" fill="hold"/>
                                        <p:tgtEl>
                                          <p:spTgt spid="74"/>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nodeType="afterGroup">
                            <p:stCondLst>
                              <p:cond delay="1500"/>
                            </p:stCondLst>
                            <p:childTnLst>
                              <p:par>
                                <p:cTn id="39" presetID="53" presetClass="entr" presetSubtype="16"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fltVal val="0"/>
                                          </p:val>
                                        </p:tav>
                                        <p:tav tm="100000">
                                          <p:val>
                                            <p:strVal val="#ppt_w"/>
                                          </p:val>
                                        </p:tav>
                                      </p:tavLst>
                                    </p:anim>
                                    <p:anim calcmode="lin" valueType="num">
                                      <p:cBhvr>
                                        <p:cTn id="42" dur="500" fill="hold"/>
                                        <p:tgtEl>
                                          <p:spTgt spid="59"/>
                                        </p:tgtEl>
                                        <p:attrNameLst>
                                          <p:attrName>ppt_h</p:attrName>
                                        </p:attrNameLst>
                                      </p:cBhvr>
                                      <p:tavLst>
                                        <p:tav tm="0">
                                          <p:val>
                                            <p:fltVal val="0"/>
                                          </p:val>
                                        </p:tav>
                                        <p:tav tm="100000">
                                          <p:val>
                                            <p:strVal val="#ppt_h"/>
                                          </p:val>
                                        </p:tav>
                                      </p:tavLst>
                                    </p:anim>
                                    <p:animEffect transition="in" filter="fade">
                                      <p:cBhvr>
                                        <p:cTn id="43" dur="500"/>
                                        <p:tgtEl>
                                          <p:spTgt spid="59"/>
                                        </p:tgtEl>
                                      </p:cBhvr>
                                    </p:animEffect>
                                  </p:childTnLst>
                                </p:cTn>
                              </p:par>
                            </p:childTnLst>
                          </p:cTn>
                        </p:par>
                        <p:par>
                          <p:cTn id="44" fill="hold" nodeType="afterGroup">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nodeType="afterGroup">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nodeType="afterGroup">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par>
                          <p:cTn id="58" fill="hold" nodeType="afterGroup">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73"/>
                </p:tgtEl>
              </p:cMediaNode>
            </p:audio>
          </p:childTnLst>
        </p:cTn>
      </p:par>
    </p:tnLst>
    <p:bldLst>
      <p:bldP spid="11" grpId="0" animBg="1"/>
      <p:bldP spid="12" grpId="0"/>
      <p:bldP spid="54" grpId="0" animBg="1"/>
      <p:bldP spid="55" grpId="0" animBg="1"/>
      <p:bldP spid="57" grpId="0" animBg="1"/>
      <p:bldP spid="58" grpId="0"/>
      <p:bldP spid="72" grpId="0"/>
      <p:bldP spid="74"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1" name="组合 70"/>
          <p:cNvGrpSpPr/>
          <p:nvPr/>
        </p:nvGrpSpPr>
        <p:grpSpPr>
          <a:xfrm>
            <a:off x="914400" y="-1"/>
            <a:ext cx="1625168" cy="3257551"/>
            <a:chOff x="427920" y="-115912"/>
            <a:chExt cx="1236058" cy="2477604"/>
          </a:xfrm>
        </p:grpSpPr>
        <p:sp>
          <p:nvSpPr>
            <p:cNvPr id="49" name="同心圆 48"/>
            <p:cNvSpPr/>
            <p:nvPr/>
          </p:nvSpPr>
          <p:spPr>
            <a:xfrm>
              <a:off x="427920" y="1125634"/>
              <a:ext cx="1236058" cy="1236058"/>
            </a:xfrm>
            <a:prstGeom prst="donut">
              <a:avLst>
                <a:gd name="adj" fmla="val 72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3" name="直接连接符 62"/>
            <p:cNvCxnSpPr/>
            <p:nvPr/>
          </p:nvCxnSpPr>
          <p:spPr>
            <a:xfrm flipH="1" flipV="1">
              <a:off x="1066800" y="-115912"/>
              <a:ext cx="0" cy="12560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4" name="任意多边形 53"/>
          <p:cNvSpPr/>
          <p:nvPr/>
        </p:nvSpPr>
        <p:spPr>
          <a:xfrm>
            <a:off x="7103642" y="-1"/>
            <a:ext cx="1674092" cy="1177939"/>
          </a:xfrm>
          <a:custGeom>
            <a:gdLst>
              <a:gd name="connsiteX0" fmla="*/ 0 w 1674092"/>
              <a:gd name="connsiteY0" fmla="*/ 0 h 1177939"/>
              <a:gd name="connsiteX1" fmla="*/ 99899 w 1674092"/>
              <a:gd name="connsiteY1" fmla="*/ 0 h 1177939"/>
              <a:gd name="connsiteX2" fmla="*/ 99899 w 1674092"/>
              <a:gd name="connsiteY2" fmla="*/ 324010 h 1177939"/>
              <a:gd name="connsiteX3" fmla="*/ 837046 w 1674092"/>
              <a:gd name="connsiteY3" fmla="*/ 1061157 h 1177939"/>
              <a:gd name="connsiteX4" fmla="*/ 1574193 w 1674092"/>
              <a:gd name="connsiteY4" fmla="*/ 324010 h 1177939"/>
              <a:gd name="connsiteX5" fmla="*/ 1574193 w 1674092"/>
              <a:gd name="connsiteY5" fmla="*/ 0 h 1177939"/>
              <a:gd name="connsiteX6" fmla="*/ 1674092 w 1674092"/>
              <a:gd name="connsiteY6" fmla="*/ 0 h 1177939"/>
              <a:gd name="connsiteX7" fmla="*/ 1674092 w 1674092"/>
              <a:gd name="connsiteY7" fmla="*/ 340893 h 1177939"/>
              <a:gd name="connsiteX8" fmla="*/ 837046 w 1674092"/>
              <a:gd name="connsiteY8" fmla="*/ 1177939 h 1177939"/>
              <a:gd name="connsiteX9" fmla="*/ 0 w 1674092"/>
              <a:gd name="connsiteY9" fmla="*/ 340893 h 11779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092" h="1177939">
                <a:moveTo>
                  <a:pt x="0" y="0"/>
                </a:moveTo>
                <a:lnTo>
                  <a:pt x="99899" y="0"/>
                </a:lnTo>
                <a:lnTo>
                  <a:pt x="99899" y="324010"/>
                </a:lnTo>
                <a:cubicBezTo>
                  <a:pt x="99899" y="731125"/>
                  <a:pt x="429931" y="1061157"/>
                  <a:pt x="837046" y="1061157"/>
                </a:cubicBezTo>
                <a:cubicBezTo>
                  <a:pt x="1244161" y="1061157"/>
                  <a:pt x="1574193" y="731125"/>
                  <a:pt x="1574193" y="324010"/>
                </a:cubicBezTo>
                <a:lnTo>
                  <a:pt x="1574193" y="0"/>
                </a:lnTo>
                <a:lnTo>
                  <a:pt x="1674092" y="0"/>
                </a:lnTo>
                <a:lnTo>
                  <a:pt x="1674092" y="340893"/>
                </a:lnTo>
                <a:cubicBezTo>
                  <a:pt x="1674092" y="803181"/>
                  <a:pt x="1299334" y="1177939"/>
                  <a:pt x="837046" y="1177939"/>
                </a:cubicBezTo>
                <a:cubicBezTo>
                  <a:pt x="374758" y="1177939"/>
                  <a:pt x="0" y="803181"/>
                  <a:pt x="0" y="34089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5" name="任意多边形 54"/>
          <p:cNvSpPr/>
          <p:nvPr/>
        </p:nvSpPr>
        <p:spPr>
          <a:xfrm>
            <a:off x="-12679" y="0"/>
            <a:ext cx="751752" cy="742950"/>
          </a:xfrm>
          <a:custGeom>
            <a:gdLst>
              <a:gd name="connsiteX0" fmla="*/ 0 w 953235"/>
              <a:gd name="connsiteY0" fmla="*/ 0 h 942074"/>
              <a:gd name="connsiteX1" fmla="*/ 56883 w 953235"/>
              <a:gd name="connsiteY1" fmla="*/ 0 h 942074"/>
              <a:gd name="connsiteX2" fmla="*/ 56883 w 953235"/>
              <a:gd name="connsiteY2" fmla="*/ 455843 h 942074"/>
              <a:gd name="connsiteX3" fmla="*/ 476618 w 953235"/>
              <a:gd name="connsiteY3" fmla="*/ 875578 h 942074"/>
              <a:gd name="connsiteX4" fmla="*/ 896352 w 953235"/>
              <a:gd name="connsiteY4" fmla="*/ 455843 h 942074"/>
              <a:gd name="connsiteX5" fmla="*/ 896352 w 953235"/>
              <a:gd name="connsiteY5" fmla="*/ 0 h 942074"/>
              <a:gd name="connsiteX6" fmla="*/ 953235 w 953235"/>
              <a:gd name="connsiteY6" fmla="*/ 0 h 942074"/>
              <a:gd name="connsiteX7" fmla="*/ 953235 w 953235"/>
              <a:gd name="connsiteY7" fmla="*/ 465456 h 942074"/>
              <a:gd name="connsiteX8" fmla="*/ 476618 w 953235"/>
              <a:gd name="connsiteY8" fmla="*/ 942074 h 942074"/>
              <a:gd name="connsiteX9" fmla="*/ 0 w 953235"/>
              <a:gd name="connsiteY9" fmla="*/ 465456 h 9420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234" h="942074">
                <a:moveTo>
                  <a:pt x="0" y="0"/>
                </a:moveTo>
                <a:lnTo>
                  <a:pt x="56883" y="0"/>
                </a:lnTo>
                <a:lnTo>
                  <a:pt x="56883" y="455843"/>
                </a:lnTo>
                <a:cubicBezTo>
                  <a:pt x="56883" y="687656"/>
                  <a:pt x="244805" y="875578"/>
                  <a:pt x="476618" y="875578"/>
                </a:cubicBezTo>
                <a:cubicBezTo>
                  <a:pt x="708431" y="875578"/>
                  <a:pt x="896352" y="687656"/>
                  <a:pt x="896352" y="455843"/>
                </a:cubicBezTo>
                <a:lnTo>
                  <a:pt x="896352" y="0"/>
                </a:lnTo>
                <a:lnTo>
                  <a:pt x="953235" y="0"/>
                </a:lnTo>
                <a:lnTo>
                  <a:pt x="953235" y="465456"/>
                </a:lnTo>
                <a:cubicBezTo>
                  <a:pt x="953235" y="728685"/>
                  <a:pt x="739846" y="942074"/>
                  <a:pt x="476618" y="942074"/>
                </a:cubicBezTo>
                <a:cubicBezTo>
                  <a:pt x="213389" y="942074"/>
                  <a:pt x="0" y="728685"/>
                  <a:pt x="0" y="46545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69" name="组合 68"/>
          <p:cNvGrpSpPr/>
          <p:nvPr/>
        </p:nvGrpSpPr>
        <p:grpSpPr>
          <a:xfrm>
            <a:off x="2957426" y="-1"/>
            <a:ext cx="399369" cy="501998"/>
            <a:chOff x="2957426" y="-1"/>
            <a:chExt cx="399369" cy="501998"/>
          </a:xfrm>
        </p:grpSpPr>
        <p:sp>
          <p:nvSpPr>
            <p:cNvPr id="48" name="同心圆 47"/>
            <p:cNvSpPr/>
            <p:nvPr/>
          </p:nvSpPr>
          <p:spPr>
            <a:xfrm>
              <a:off x="2957426" y="102628"/>
              <a:ext cx="399369" cy="399369"/>
            </a:xfrm>
            <a:prstGeom prst="donut">
              <a:avLst>
                <a:gd name="adj" fmla="val 126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7" name="直接连接符 66"/>
            <p:cNvCxnSpPr/>
            <p:nvPr/>
          </p:nvCxnSpPr>
          <p:spPr>
            <a:xfrm flipH="1" flipV="1">
              <a:off x="3164541" y="-1"/>
              <a:ext cx="0" cy="12462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4857750"/>
            <a:ext cx="9144000" cy="285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53" name="组合 52"/>
          <p:cNvGrpSpPr/>
          <p:nvPr/>
        </p:nvGrpSpPr>
        <p:grpSpPr>
          <a:xfrm>
            <a:off x="981635" y="1688890"/>
            <a:ext cx="1510389" cy="1510390"/>
            <a:chOff x="1139245" y="1423838"/>
            <a:chExt cx="1510389" cy="1510390"/>
          </a:xfrm>
        </p:grpSpPr>
        <p:grpSp>
          <p:nvGrpSpPr>
            <p:cNvPr id="56" name="组合 55"/>
            <p:cNvGrpSpPr/>
            <p:nvPr/>
          </p:nvGrpSpPr>
          <p:grpSpPr>
            <a:xfrm>
              <a:off x="1139245" y="1423838"/>
              <a:ext cx="1510389" cy="1510390"/>
              <a:chOff x="1447264" y="399296"/>
              <a:chExt cx="1510389" cy="1510390"/>
            </a:xfrm>
          </p:grpSpPr>
          <p:grpSp>
            <p:nvGrpSpPr>
              <p:cNvPr id="58" name="组合 57"/>
              <p:cNvGrpSpPr/>
              <p:nvPr/>
            </p:nvGrpSpPr>
            <p:grpSpPr>
              <a:xfrm>
                <a:off x="1447264" y="399296"/>
                <a:ext cx="1510389" cy="1510390"/>
                <a:chOff x="5443216" y="1567820"/>
                <a:chExt cx="1664340" cy="1664341"/>
              </a:xfrm>
              <a:solidFill>
                <a:schemeClr val="accent1"/>
              </a:solidFill>
              <a:effectLst/>
            </p:grpSpPr>
            <p:sp>
              <p:nvSpPr>
                <p:cNvPr id="60" name="任意多边形 59"/>
                <p:cNvSpPr/>
                <p:nvPr/>
              </p:nvSpPr>
              <p:spPr>
                <a:xfrm>
                  <a:off x="5443216" y="1567820"/>
                  <a:ext cx="1664340" cy="1664341"/>
                </a:xfrm>
                <a:custGeom>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prstClr val="white"/>
                    </a:solidFill>
                    <a:cs typeface="+mn-ea"/>
                  </a:endParaRPr>
                </a:p>
              </p:txBody>
            </p:sp>
            <p:sp>
              <p:nvSpPr>
                <p:cNvPr id="61" name="椭圆 60"/>
                <p:cNvSpPr/>
                <p:nvPr/>
              </p:nvSpPr>
              <p:spPr>
                <a:xfrm>
                  <a:off x="5666551" y="1791154"/>
                  <a:ext cx="1217673" cy="1217673"/>
                </a:xfrm>
                <a:prstGeom prst="ellipse">
                  <a:avLst/>
                </a:prstGeom>
                <a:grpFill/>
                <a:ln w="3810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endParaRPr>
                </a:p>
              </p:txBody>
            </p:sp>
            <p:sp>
              <p:nvSpPr>
                <p:cNvPr id="62" name="椭圆 61"/>
                <p:cNvSpPr/>
                <p:nvPr/>
              </p:nvSpPr>
              <p:spPr>
                <a:xfrm>
                  <a:off x="5720139" y="1844742"/>
                  <a:ext cx="1110496" cy="111049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endParaRPr>
                </a:p>
              </p:txBody>
            </p:sp>
          </p:grpSp>
          <p:sp>
            <p:nvSpPr>
              <p:cNvPr id="59" name="椭圆 58"/>
              <p:cNvSpPr/>
              <p:nvPr/>
            </p:nvSpPr>
            <p:spPr>
              <a:xfrm>
                <a:off x="1734883" y="686914"/>
                <a:ext cx="935155" cy="9351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solidFill>
                    <a:prstClr val="white"/>
                  </a:solidFill>
                  <a:cs typeface="+mn-ea"/>
                </a:endParaRPr>
              </a:p>
            </p:txBody>
          </p:sp>
        </p:grpSp>
        <p:sp>
          <p:nvSpPr>
            <p:cNvPr id="57" name="TextBox 26"/>
            <p:cNvSpPr txBox="1"/>
            <p:nvPr/>
          </p:nvSpPr>
          <p:spPr bwMode="auto">
            <a:xfrm>
              <a:off x="1520245" y="1804838"/>
              <a:ext cx="713657" cy="707886"/>
            </a:xfrm>
            <a:prstGeom prst="rect">
              <a:avLst/>
            </a:prstGeom>
            <a:noFill/>
          </p:spPr>
          <p:txBody>
            <a:bodyPr wrap="none">
              <a:spAutoFit/>
            </a:bodyPr>
            <a:lstStyle/>
            <a:p>
              <a:pPr>
                <a:defRPr/>
              </a:pPr>
              <a:r>
                <a:rPr lang="en-US" altLang="zh-CN" sz="4000" b="1" kern="0">
                  <a:solidFill>
                    <a:schemeClr val="accent1"/>
                  </a:solidFill>
                  <a:latin typeface="+mn-ea"/>
                  <a:cs typeface="+mn-ea"/>
                </a:rPr>
                <a:t>02</a:t>
              </a:r>
              <a:endParaRPr lang="zh-CN" altLang="en-US" sz="4000" b="1" kern="0">
                <a:solidFill>
                  <a:schemeClr val="accent1"/>
                </a:solidFill>
                <a:latin typeface="+mn-ea"/>
                <a:cs typeface="+mn-ea"/>
              </a:endParaRPr>
            </a:p>
          </p:txBody>
        </p:sp>
      </p:grpSp>
      <p:cxnSp>
        <p:nvCxnSpPr>
          <p:cNvPr id="64" name="直接连接符 63"/>
          <p:cNvCxnSpPr/>
          <p:nvPr/>
        </p:nvCxnSpPr>
        <p:spPr>
          <a:xfrm>
            <a:off x="3287543" y="2591041"/>
            <a:ext cx="3236046" cy="0"/>
          </a:xfrm>
          <a:prstGeom prst="line">
            <a:avLst/>
          </a:prstGeom>
          <a:ln w="19050">
            <a:solidFill>
              <a:schemeClr val="accent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3288101" y="1955589"/>
            <a:ext cx="3774110" cy="692497"/>
          </a:xfrm>
          <a:prstGeom prst="rect">
            <a:avLst/>
          </a:prstGeom>
        </p:spPr>
        <p:txBody>
          <a:bodyPr wrap="none" lIns="68580" tIns="34290" rIns="68580" bIns="34290">
            <a:spAutoFit/>
          </a:bodyPr>
          <a:lstStyle/>
          <a:p>
            <a:r>
              <a:rPr lang="zh-CN" altLang="en-US" sz="4050" b="1">
                <a:solidFill>
                  <a:schemeClr val="accent1"/>
                </a:solidFill>
                <a:latin typeface="+mn-ea"/>
                <a:cs typeface="+mn-ea"/>
              </a:rPr>
              <a:t>如何管理客户？</a:t>
            </a:r>
            <a:endParaRPr lang="zh-CN" altLang="en-US" sz="4050" b="1">
              <a:solidFill>
                <a:schemeClr val="accent1"/>
              </a:solidFill>
              <a:latin typeface="+mn-ea"/>
              <a:cs typeface="+mn-ea"/>
            </a:endParaRPr>
          </a:p>
        </p:txBody>
      </p:sp>
      <p:sp>
        <p:nvSpPr>
          <p:cNvPr id="66" name="矩形 65"/>
          <p:cNvSpPr/>
          <p:nvPr/>
        </p:nvSpPr>
        <p:spPr>
          <a:xfrm>
            <a:off x="3323243" y="2666971"/>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a:solidFill>
                  <a:schemeClr val="accent1"/>
                </a:solidFill>
                <a:latin typeface="+mn-ea"/>
                <a:cs typeface="+mn-ea"/>
              </a:rPr>
              <a:t>点击添加内容</a:t>
            </a:r>
            <a:endParaRPr lang="zh-CN" altLang="en-US" sz="1350">
              <a:solidFill>
                <a:schemeClr val="accent1"/>
              </a:solidFill>
              <a:latin typeface="+mn-ea"/>
              <a:cs typeface="+mn-ea"/>
            </a:endParaRPr>
          </a:p>
        </p:txBody>
      </p:sp>
      <p:sp>
        <p:nvSpPr>
          <p:cNvPr id="68" name="矩形 67"/>
          <p:cNvSpPr/>
          <p:nvPr/>
        </p:nvSpPr>
        <p:spPr>
          <a:xfrm>
            <a:off x="5129939" y="2635399"/>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a:solidFill>
                  <a:schemeClr val="accent1"/>
                </a:solidFill>
                <a:latin typeface="+mn-ea"/>
                <a:cs typeface="+mn-ea"/>
              </a:rPr>
              <a:t>点击添加内容</a:t>
            </a:r>
            <a:endParaRPr lang="zh-CN" altLang="en-US" sz="1350">
              <a:solidFill>
                <a:schemeClr val="accent1"/>
              </a:solidFill>
              <a:latin typeface="+mn-ea"/>
              <a:cs typeface="+mn-ea"/>
            </a:endParaRPr>
          </a:p>
        </p:txBody>
      </p:sp>
      <p:sp>
        <p:nvSpPr>
          <p:cNvPr id="70" name="矩形 69"/>
          <p:cNvSpPr/>
          <p:nvPr/>
        </p:nvSpPr>
        <p:spPr>
          <a:xfrm>
            <a:off x="3323243" y="2904351"/>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a:solidFill>
                  <a:schemeClr val="accent1"/>
                </a:solidFill>
                <a:latin typeface="+mn-ea"/>
                <a:cs typeface="+mn-ea"/>
              </a:rPr>
              <a:t>点击添加内容</a:t>
            </a:r>
            <a:endParaRPr lang="zh-CN" altLang="en-US" sz="1350">
              <a:solidFill>
                <a:schemeClr val="accent1"/>
              </a:solidFill>
              <a:latin typeface="+mn-ea"/>
              <a:cs typeface="+mn-ea"/>
            </a:endParaRPr>
          </a:p>
        </p:txBody>
      </p:sp>
      <p:sp>
        <p:nvSpPr>
          <p:cNvPr id="72" name="矩形 71"/>
          <p:cNvSpPr/>
          <p:nvPr/>
        </p:nvSpPr>
        <p:spPr>
          <a:xfrm>
            <a:off x="5129939" y="2872777"/>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a:solidFill>
                  <a:schemeClr val="accent1"/>
                </a:solidFill>
                <a:latin typeface="+mn-ea"/>
                <a:cs typeface="+mn-ea"/>
              </a:rPr>
              <a:t>点击添加内容</a:t>
            </a:r>
            <a:endParaRPr lang="zh-CN" altLang="en-US" sz="1350">
              <a:solidFill>
                <a:schemeClr val="accent1"/>
              </a:solidFill>
              <a:latin typeface="+mn-ea"/>
              <a:cs typeface="+mn-ea"/>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ecel="3000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1000" fill="hold"/>
                                        <p:tgtEl>
                                          <p:spTgt spid="69"/>
                                        </p:tgtEl>
                                        <p:attrNameLst>
                                          <p:attrName>ppt_x</p:attrName>
                                        </p:attrNameLst>
                                      </p:cBhvr>
                                      <p:tavLst>
                                        <p:tav tm="0">
                                          <p:val>
                                            <p:strVal val="#ppt_x"/>
                                          </p:val>
                                        </p:tav>
                                        <p:tav tm="100000">
                                          <p:val>
                                            <p:strVal val="#ppt_x"/>
                                          </p:val>
                                        </p:tav>
                                      </p:tavLst>
                                    </p:anim>
                                    <p:anim calcmode="lin" valueType="num">
                                      <p:cBhvr additive="base">
                                        <p:cTn id="8" dur="1000" fill="hold"/>
                                        <p:tgtEl>
                                          <p:spTgt spid="69"/>
                                        </p:tgtEl>
                                        <p:attrNameLst>
                                          <p:attrName>ppt_y</p:attrName>
                                        </p:attrNameLst>
                                      </p:cBhvr>
                                      <p:tavLst>
                                        <p:tav tm="0">
                                          <p:val>
                                            <p:strVal val="0-#ppt_h/2"/>
                                          </p:val>
                                        </p:tav>
                                        <p:tav tm="100000">
                                          <p:val>
                                            <p:strVal val="#ppt_y"/>
                                          </p:val>
                                        </p:tav>
                                      </p:tavLst>
                                    </p:anim>
                                  </p:childTnLst>
                                </p:cTn>
                              </p:par>
                              <p:par>
                                <p:cTn id="9" presetID="2" presetClass="entr" presetSubtype="1" decel="3000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1000" fill="hold"/>
                                        <p:tgtEl>
                                          <p:spTgt spid="71"/>
                                        </p:tgtEl>
                                        <p:attrNameLst>
                                          <p:attrName>ppt_x</p:attrName>
                                        </p:attrNameLst>
                                      </p:cBhvr>
                                      <p:tavLst>
                                        <p:tav tm="0">
                                          <p:val>
                                            <p:strVal val="#ppt_x"/>
                                          </p:val>
                                        </p:tav>
                                        <p:tav tm="100000">
                                          <p:val>
                                            <p:strVal val="#ppt_x"/>
                                          </p:val>
                                        </p:tav>
                                      </p:tavLst>
                                    </p:anim>
                                    <p:anim calcmode="lin" valueType="num">
                                      <p:cBhvr additive="base">
                                        <p:cTn id="12" dur="1000" fill="hold"/>
                                        <p:tgtEl>
                                          <p:spTgt spid="71"/>
                                        </p:tgtEl>
                                        <p:attrNameLst>
                                          <p:attrName>ppt_y</p:attrName>
                                        </p:attrNameLst>
                                      </p:cBhvr>
                                      <p:tavLst>
                                        <p:tav tm="0">
                                          <p:val>
                                            <p:strVal val="0-#ppt_h/2"/>
                                          </p:val>
                                        </p:tav>
                                        <p:tav tm="100000">
                                          <p:val>
                                            <p:strVal val="#ppt_y"/>
                                          </p:val>
                                        </p:tav>
                                      </p:tavLst>
                                    </p:anim>
                                  </p:childTnLst>
                                </p:cTn>
                              </p:par>
                              <p:par>
                                <p:cTn id="13" presetID="2" presetClass="entr" presetSubtype="1" decel="3000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ppt_x"/>
                                          </p:val>
                                        </p:tav>
                                        <p:tav tm="100000">
                                          <p:val>
                                            <p:strVal val="#ppt_x"/>
                                          </p:val>
                                        </p:tav>
                                      </p:tavLst>
                                    </p:anim>
                                    <p:anim calcmode="lin" valueType="num">
                                      <p:cBhvr additive="base">
                                        <p:cTn id="16" dur="1000" fill="hold"/>
                                        <p:tgtEl>
                                          <p:spTgt spid="55"/>
                                        </p:tgtEl>
                                        <p:attrNameLst>
                                          <p:attrName>ppt_y</p:attrName>
                                        </p:attrNameLst>
                                      </p:cBhvr>
                                      <p:tavLst>
                                        <p:tav tm="0">
                                          <p:val>
                                            <p:strVal val="0-#ppt_h/2"/>
                                          </p:val>
                                        </p:tav>
                                        <p:tav tm="100000">
                                          <p:val>
                                            <p:strVal val="#ppt_y"/>
                                          </p:val>
                                        </p:tav>
                                      </p:tavLst>
                                    </p:anim>
                                  </p:childTnLst>
                                </p:cTn>
                              </p:par>
                              <p:par>
                                <p:cTn id="17" presetID="2" presetClass="entr" presetSubtype="1" decel="3000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1000" fill="hold"/>
                                        <p:tgtEl>
                                          <p:spTgt spid="54"/>
                                        </p:tgtEl>
                                        <p:attrNameLst>
                                          <p:attrName>ppt_x</p:attrName>
                                        </p:attrNameLst>
                                      </p:cBhvr>
                                      <p:tavLst>
                                        <p:tav tm="0">
                                          <p:val>
                                            <p:strVal val="#ppt_x"/>
                                          </p:val>
                                        </p:tav>
                                        <p:tav tm="100000">
                                          <p:val>
                                            <p:strVal val="#ppt_x"/>
                                          </p:val>
                                        </p:tav>
                                      </p:tavLst>
                                    </p:anim>
                                    <p:anim calcmode="lin" valueType="num">
                                      <p:cBhvr additive="base">
                                        <p:cTn id="20" dur="1000" fill="hold"/>
                                        <p:tgtEl>
                                          <p:spTgt spid="5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nodeType="after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left)">
                                      <p:cBhvr>
                                        <p:cTn id="33" dur="500"/>
                                        <p:tgtEl>
                                          <p:spTgt spid="64"/>
                                        </p:tgtEl>
                                      </p:cBhvr>
                                    </p:animEffect>
                                  </p:childTnLst>
                                </p:cTn>
                              </p:par>
                            </p:childTnLst>
                          </p:cTn>
                        </p:par>
                        <p:par>
                          <p:cTn id="34" fill="hold" nodeType="afterGroup">
                            <p:stCondLst>
                              <p:cond delay="1500"/>
                            </p:stCondLst>
                            <p:childTnLst>
                              <p:par>
                                <p:cTn id="35" presetID="2" presetClass="entr" presetSubtype="2" decel="100000" fill="hold" grpId="0" nodeType="afterEffect">
                                  <p:stCondLst>
                                    <p:cond delay="0"/>
                                  </p:stCondLst>
                                  <p:iterate type="lt">
                                    <p:tmPct val="10000"/>
                                  </p:iterate>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1+#ppt_w/2"/>
                                          </p:val>
                                        </p:tav>
                                        <p:tav tm="100000">
                                          <p:val>
                                            <p:strVal val="#ppt_x"/>
                                          </p:val>
                                        </p:tav>
                                      </p:tavLst>
                                    </p:anim>
                                    <p:anim calcmode="lin" valueType="num">
                                      <p:cBhvr additive="base">
                                        <p:cTn id="38" dur="500" fill="hold"/>
                                        <p:tgtEl>
                                          <p:spTgt spid="6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strVal val="#ppt_w+.3"/>
                                          </p:val>
                                        </p:tav>
                                        <p:tav tm="100000">
                                          <p:val>
                                            <p:strVal val="#ppt_w"/>
                                          </p:val>
                                        </p:tav>
                                      </p:tavLst>
                                    </p:anim>
                                    <p:anim calcmode="lin" valueType="num">
                                      <p:cBhvr>
                                        <p:cTn id="43" dur="1000" fill="hold"/>
                                        <p:tgtEl>
                                          <p:spTgt spid="66"/>
                                        </p:tgtEl>
                                        <p:attrNameLst>
                                          <p:attrName>ppt_h</p:attrName>
                                        </p:attrNameLst>
                                      </p:cBhvr>
                                      <p:tavLst>
                                        <p:tav tm="0">
                                          <p:val>
                                            <p:strVal val="#ppt_h"/>
                                          </p:val>
                                        </p:tav>
                                        <p:tav tm="100000">
                                          <p:val>
                                            <p:strVal val="#ppt_h"/>
                                          </p:val>
                                        </p:tav>
                                      </p:tavLst>
                                    </p:anim>
                                    <p:animEffect transition="in" filter="fade">
                                      <p:cBhvr>
                                        <p:cTn id="44" dur="1000"/>
                                        <p:tgtEl>
                                          <p:spTgt spid="66"/>
                                        </p:tgtEl>
                                      </p:cBhvr>
                                    </p:animEffect>
                                  </p:childTnLst>
                                </p:cTn>
                              </p:par>
                              <p:par>
                                <p:cTn id="45" presetID="50" presetClass="entr" presetSubtype="0" decel="100000" fill="hold" grpId="0" nodeType="withEffect">
                                  <p:stCondLst>
                                    <p:cond delay="450"/>
                                  </p:stCondLst>
                                  <p:childTnLst>
                                    <p:set>
                                      <p:cBhvr>
                                        <p:cTn id="46" dur="1" fill="hold">
                                          <p:stCondLst>
                                            <p:cond delay="0"/>
                                          </p:stCondLst>
                                        </p:cTn>
                                        <p:tgtEl>
                                          <p:spTgt spid="68"/>
                                        </p:tgtEl>
                                        <p:attrNameLst>
                                          <p:attrName>style.visibility</p:attrName>
                                        </p:attrNameLst>
                                      </p:cBhvr>
                                      <p:to>
                                        <p:strVal val="visible"/>
                                      </p:to>
                                    </p:set>
                                    <p:anim calcmode="lin" valueType="num">
                                      <p:cBhvr>
                                        <p:cTn id="47" dur="1000" fill="hold"/>
                                        <p:tgtEl>
                                          <p:spTgt spid="68"/>
                                        </p:tgtEl>
                                        <p:attrNameLst>
                                          <p:attrName>ppt_w</p:attrName>
                                        </p:attrNameLst>
                                      </p:cBhvr>
                                      <p:tavLst>
                                        <p:tav tm="0">
                                          <p:val>
                                            <p:strVal val="#ppt_w+.3"/>
                                          </p:val>
                                        </p:tav>
                                        <p:tav tm="100000">
                                          <p:val>
                                            <p:strVal val="#ppt_w"/>
                                          </p:val>
                                        </p:tav>
                                      </p:tavLst>
                                    </p:anim>
                                    <p:anim calcmode="lin" valueType="num">
                                      <p:cBhvr>
                                        <p:cTn id="48" dur="1000" fill="hold"/>
                                        <p:tgtEl>
                                          <p:spTgt spid="68"/>
                                        </p:tgtEl>
                                        <p:attrNameLst>
                                          <p:attrName>ppt_h</p:attrName>
                                        </p:attrNameLst>
                                      </p:cBhvr>
                                      <p:tavLst>
                                        <p:tav tm="0">
                                          <p:val>
                                            <p:strVal val="#ppt_h"/>
                                          </p:val>
                                        </p:tav>
                                        <p:tav tm="100000">
                                          <p:val>
                                            <p:strVal val="#ppt_h"/>
                                          </p:val>
                                        </p:tav>
                                      </p:tavLst>
                                    </p:anim>
                                    <p:animEffect transition="in" filter="fade">
                                      <p:cBhvr>
                                        <p:cTn id="49" dur="1000"/>
                                        <p:tgtEl>
                                          <p:spTgt spid="68"/>
                                        </p:tgtEl>
                                      </p:cBhvr>
                                    </p:animEffect>
                                  </p:childTnLst>
                                </p:cTn>
                              </p:par>
                              <p:par>
                                <p:cTn id="50" presetID="50" presetClass="entr" presetSubtype="0" decel="100000" fill="hold" grpId="0" nodeType="withEffect">
                                  <p:stCondLst>
                                    <p:cond delay="85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50" presetClass="entr" presetSubtype="0" decel="100000" fill="hold" grpId="0" nodeType="withEffect">
                                  <p:stCondLst>
                                    <p:cond delay="1250"/>
                                  </p:stCondLst>
                                  <p:childTnLst>
                                    <p:set>
                                      <p:cBhvr>
                                        <p:cTn id="56" dur="1" fill="hold">
                                          <p:stCondLst>
                                            <p:cond delay="0"/>
                                          </p:stCondLst>
                                        </p:cTn>
                                        <p:tgtEl>
                                          <p:spTgt spid="72"/>
                                        </p:tgtEl>
                                        <p:attrNameLst>
                                          <p:attrName>style.visibility</p:attrName>
                                        </p:attrNameLst>
                                      </p:cBhvr>
                                      <p:to>
                                        <p:strVal val="visible"/>
                                      </p:to>
                                    </p:set>
                                    <p:anim calcmode="lin" valueType="num">
                                      <p:cBhvr>
                                        <p:cTn id="57" dur="1000" fill="hold"/>
                                        <p:tgtEl>
                                          <p:spTgt spid="72"/>
                                        </p:tgtEl>
                                        <p:attrNameLst>
                                          <p:attrName>ppt_w</p:attrName>
                                        </p:attrNameLst>
                                      </p:cBhvr>
                                      <p:tavLst>
                                        <p:tav tm="0">
                                          <p:val>
                                            <p:strVal val="#ppt_w+.3"/>
                                          </p:val>
                                        </p:tav>
                                        <p:tav tm="100000">
                                          <p:val>
                                            <p:strVal val="#ppt_w"/>
                                          </p:val>
                                        </p:tav>
                                      </p:tavLst>
                                    </p:anim>
                                    <p:anim calcmode="lin" valueType="num">
                                      <p:cBhvr>
                                        <p:cTn id="58" dur="1000" fill="hold"/>
                                        <p:tgtEl>
                                          <p:spTgt spid="72"/>
                                        </p:tgtEl>
                                        <p:attrNameLst>
                                          <p:attrName>ppt_h</p:attrName>
                                        </p:attrNameLst>
                                      </p:cBhvr>
                                      <p:tavLst>
                                        <p:tav tm="0">
                                          <p:val>
                                            <p:strVal val="#ppt_h"/>
                                          </p:val>
                                        </p:tav>
                                        <p:tav tm="100000">
                                          <p:val>
                                            <p:strVal val="#ppt_h"/>
                                          </p:val>
                                        </p:tav>
                                      </p:tavLst>
                                    </p:anim>
                                    <p:animEffect transition="in" filter="fade">
                                      <p:cBhvr>
                                        <p:cTn id="59"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2" grpId="0" animBg="1"/>
      <p:bldP spid="65" grpId="0"/>
      <p:bldP spid="66" grpId="0"/>
      <p:bldP spid="68" grpId="0"/>
      <p:bldP spid="70" grpId="0"/>
      <p:bldP spid="7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1" name="Group 20"/>
          <p:cNvGrpSpPr/>
          <p:nvPr/>
        </p:nvGrpSpPr>
        <p:grpSpPr>
          <a:xfrm>
            <a:off x="3016925" y="1179229"/>
            <a:ext cx="3588234" cy="3987644"/>
            <a:chOff x="4022566" y="1572305"/>
            <a:chExt cx="4784312" cy="5316859"/>
          </a:xfrm>
        </p:grpSpPr>
        <p:sp>
          <p:nvSpPr>
            <p:cNvPr id="22" name="Freeform 5"/>
            <p:cNvSpPr/>
            <p:nvPr/>
          </p:nvSpPr>
          <p:spPr bwMode="auto">
            <a:xfrm>
              <a:off x="4772805" y="2829263"/>
              <a:ext cx="2849679" cy="4059901"/>
            </a:xfrm>
            <a:custGeom>
              <a:gdLst>
                <a:gd name="T0" fmla="*/ 1489 w 1506"/>
                <a:gd name="T1" fmla="*/ 227 h 2146"/>
                <a:gd name="T2" fmla="*/ 1079 w 1506"/>
                <a:gd name="T3" fmla="*/ 482 h 2146"/>
                <a:gd name="T4" fmla="*/ 835 w 1506"/>
                <a:gd name="T5" fmla="*/ 482 h 2146"/>
                <a:gd name="T6" fmla="*/ 717 w 1506"/>
                <a:gd name="T7" fmla="*/ 467 h 2146"/>
                <a:gd name="T8" fmla="*/ 648 w 1506"/>
                <a:gd name="T9" fmla="*/ 470 h 2146"/>
                <a:gd name="T10" fmla="*/ 644 w 1506"/>
                <a:gd name="T11" fmla="*/ 416 h 2146"/>
                <a:gd name="T12" fmla="*/ 549 w 1506"/>
                <a:gd name="T13" fmla="*/ 102 h 2146"/>
                <a:gd name="T14" fmla="*/ 436 w 1506"/>
                <a:gd name="T15" fmla="*/ 33 h 2146"/>
                <a:gd name="T16" fmla="*/ 437 w 1506"/>
                <a:gd name="T17" fmla="*/ 46 h 2146"/>
                <a:gd name="T18" fmla="*/ 440 w 1506"/>
                <a:gd name="T19" fmla="*/ 54 h 2146"/>
                <a:gd name="T20" fmla="*/ 495 w 1506"/>
                <a:gd name="T21" fmla="*/ 133 h 2146"/>
                <a:gd name="T22" fmla="*/ 522 w 1506"/>
                <a:gd name="T23" fmla="*/ 255 h 2146"/>
                <a:gd name="T24" fmla="*/ 518 w 1506"/>
                <a:gd name="T25" fmla="*/ 486 h 2146"/>
                <a:gd name="T26" fmla="*/ 477 w 1506"/>
                <a:gd name="T27" fmla="*/ 781 h 2146"/>
                <a:gd name="T28" fmla="*/ 267 w 1506"/>
                <a:gd name="T29" fmla="*/ 578 h 2146"/>
                <a:gd name="T30" fmla="*/ 149 w 1506"/>
                <a:gd name="T31" fmla="*/ 210 h 2146"/>
                <a:gd name="T32" fmla="*/ 135 w 1506"/>
                <a:gd name="T33" fmla="*/ 204 h 2146"/>
                <a:gd name="T34" fmla="*/ 89 w 1506"/>
                <a:gd name="T35" fmla="*/ 408 h 2146"/>
                <a:gd name="T36" fmla="*/ 10 w 1506"/>
                <a:gd name="T37" fmla="*/ 355 h 2146"/>
                <a:gd name="T38" fmla="*/ 0 w 1506"/>
                <a:gd name="T39" fmla="*/ 358 h 2146"/>
                <a:gd name="T40" fmla="*/ 104 w 1506"/>
                <a:gd name="T41" fmla="*/ 497 h 2146"/>
                <a:gd name="T42" fmla="*/ 109 w 1506"/>
                <a:gd name="T43" fmla="*/ 495 h 2146"/>
                <a:gd name="T44" fmla="*/ 189 w 1506"/>
                <a:gd name="T45" fmla="*/ 647 h 2146"/>
                <a:gd name="T46" fmla="*/ 335 w 1506"/>
                <a:gd name="T47" fmla="*/ 815 h 2146"/>
                <a:gd name="T48" fmla="*/ 421 w 1506"/>
                <a:gd name="T49" fmla="*/ 1000 h 2146"/>
                <a:gd name="T50" fmla="*/ 359 w 1506"/>
                <a:gd name="T51" fmla="*/ 1237 h 2146"/>
                <a:gd name="T52" fmla="*/ 328 w 1506"/>
                <a:gd name="T53" fmla="*/ 1481 h 2146"/>
                <a:gd name="T54" fmla="*/ 349 w 1506"/>
                <a:gd name="T55" fmla="*/ 1977 h 2146"/>
                <a:gd name="T56" fmla="*/ 392 w 1506"/>
                <a:gd name="T57" fmla="*/ 2124 h 2146"/>
                <a:gd name="T58" fmla="*/ 390 w 1506"/>
                <a:gd name="T59" fmla="*/ 2126 h 2146"/>
                <a:gd name="T60" fmla="*/ 389 w 1506"/>
                <a:gd name="T61" fmla="*/ 2131 h 2146"/>
                <a:gd name="T62" fmla="*/ 403 w 1506"/>
                <a:gd name="T63" fmla="*/ 2136 h 2146"/>
                <a:gd name="T64" fmla="*/ 453 w 1506"/>
                <a:gd name="T65" fmla="*/ 2138 h 2146"/>
                <a:gd name="T66" fmla="*/ 565 w 1506"/>
                <a:gd name="T67" fmla="*/ 2145 h 2146"/>
                <a:gd name="T68" fmla="*/ 699 w 1506"/>
                <a:gd name="T69" fmla="*/ 2141 h 2146"/>
                <a:gd name="T70" fmla="*/ 806 w 1506"/>
                <a:gd name="T71" fmla="*/ 2137 h 2146"/>
                <a:gd name="T72" fmla="*/ 818 w 1506"/>
                <a:gd name="T73" fmla="*/ 2136 h 2146"/>
                <a:gd name="T74" fmla="*/ 818 w 1506"/>
                <a:gd name="T75" fmla="*/ 2135 h 2146"/>
                <a:gd name="T76" fmla="*/ 818 w 1506"/>
                <a:gd name="T77" fmla="*/ 2124 h 2146"/>
                <a:gd name="T78" fmla="*/ 812 w 1506"/>
                <a:gd name="T79" fmla="*/ 2111 h 2146"/>
                <a:gd name="T80" fmla="*/ 774 w 1506"/>
                <a:gd name="T81" fmla="*/ 2054 h 2146"/>
                <a:gd name="T82" fmla="*/ 688 w 1506"/>
                <a:gd name="T83" fmla="*/ 1906 h 2146"/>
                <a:gd name="T84" fmla="*/ 561 w 1506"/>
                <a:gd name="T85" fmla="*/ 1420 h 2146"/>
                <a:gd name="T86" fmla="*/ 605 w 1506"/>
                <a:gd name="T87" fmla="*/ 916 h 2146"/>
                <a:gd name="T88" fmla="*/ 642 w 1506"/>
                <a:gd name="T89" fmla="*/ 697 h 2146"/>
                <a:gd name="T90" fmla="*/ 647 w 1506"/>
                <a:gd name="T91" fmla="*/ 695 h 2146"/>
                <a:gd name="T92" fmla="*/ 748 w 1506"/>
                <a:gd name="T93" fmla="*/ 624 h 2146"/>
                <a:gd name="T94" fmla="*/ 906 w 1506"/>
                <a:gd name="T95" fmla="*/ 593 h 2146"/>
                <a:gd name="T96" fmla="*/ 1202 w 1506"/>
                <a:gd name="T97" fmla="*/ 567 h 2146"/>
                <a:gd name="T98" fmla="*/ 1505 w 1506"/>
                <a:gd name="T99" fmla="*/ 232 h 2146"/>
                <a:gd name="T100" fmla="*/ 1489 w 1506"/>
                <a:gd name="T101" fmla="*/ 227 h 2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6" h="2146">
                  <a:moveTo>
                    <a:pt x="1489" y="227"/>
                  </a:moveTo>
                  <a:cubicBezTo>
                    <a:pt x="1405" y="383"/>
                    <a:pt x="1250" y="461"/>
                    <a:pt x="1079" y="482"/>
                  </a:cubicBezTo>
                  <a:cubicBezTo>
                    <a:pt x="998" y="492"/>
                    <a:pt x="916" y="490"/>
                    <a:pt x="835" y="482"/>
                  </a:cubicBezTo>
                  <a:cubicBezTo>
                    <a:pt x="796" y="478"/>
                    <a:pt x="757" y="471"/>
                    <a:pt x="717" y="467"/>
                  </a:cubicBezTo>
                  <a:cubicBezTo>
                    <a:pt x="695" y="465"/>
                    <a:pt x="671" y="465"/>
                    <a:pt x="648" y="470"/>
                  </a:cubicBezTo>
                  <a:cubicBezTo>
                    <a:pt x="647" y="452"/>
                    <a:pt x="645" y="434"/>
                    <a:pt x="644" y="416"/>
                  </a:cubicBezTo>
                  <a:cubicBezTo>
                    <a:pt x="632" y="307"/>
                    <a:pt x="608" y="195"/>
                    <a:pt x="549" y="102"/>
                  </a:cubicBezTo>
                  <a:cubicBezTo>
                    <a:pt x="535" y="80"/>
                    <a:pt x="464" y="0"/>
                    <a:pt x="436" y="33"/>
                  </a:cubicBezTo>
                  <a:cubicBezTo>
                    <a:pt x="432" y="37"/>
                    <a:pt x="433" y="43"/>
                    <a:pt x="437" y="46"/>
                  </a:cubicBezTo>
                  <a:cubicBezTo>
                    <a:pt x="436" y="49"/>
                    <a:pt x="437" y="52"/>
                    <a:pt x="440" y="54"/>
                  </a:cubicBezTo>
                  <a:cubicBezTo>
                    <a:pt x="470" y="70"/>
                    <a:pt x="484" y="103"/>
                    <a:pt x="495" y="133"/>
                  </a:cubicBezTo>
                  <a:cubicBezTo>
                    <a:pt x="510" y="172"/>
                    <a:pt x="518" y="212"/>
                    <a:pt x="522" y="255"/>
                  </a:cubicBezTo>
                  <a:cubicBezTo>
                    <a:pt x="529" y="331"/>
                    <a:pt x="521" y="409"/>
                    <a:pt x="518" y="486"/>
                  </a:cubicBezTo>
                  <a:cubicBezTo>
                    <a:pt x="514" y="585"/>
                    <a:pt x="499" y="683"/>
                    <a:pt x="477" y="781"/>
                  </a:cubicBezTo>
                  <a:cubicBezTo>
                    <a:pt x="438" y="690"/>
                    <a:pt x="338" y="640"/>
                    <a:pt x="267" y="578"/>
                  </a:cubicBezTo>
                  <a:cubicBezTo>
                    <a:pt x="165" y="491"/>
                    <a:pt x="102" y="341"/>
                    <a:pt x="149" y="210"/>
                  </a:cubicBezTo>
                  <a:cubicBezTo>
                    <a:pt x="152" y="202"/>
                    <a:pt x="139" y="196"/>
                    <a:pt x="135" y="204"/>
                  </a:cubicBezTo>
                  <a:cubicBezTo>
                    <a:pt x="103" y="269"/>
                    <a:pt x="82" y="336"/>
                    <a:pt x="89" y="408"/>
                  </a:cubicBezTo>
                  <a:cubicBezTo>
                    <a:pt x="57" y="402"/>
                    <a:pt x="26" y="385"/>
                    <a:pt x="10" y="355"/>
                  </a:cubicBezTo>
                  <a:cubicBezTo>
                    <a:pt x="8" y="350"/>
                    <a:pt x="0" y="352"/>
                    <a:pt x="0" y="358"/>
                  </a:cubicBezTo>
                  <a:cubicBezTo>
                    <a:pt x="1" y="411"/>
                    <a:pt x="42" y="496"/>
                    <a:pt x="104" y="497"/>
                  </a:cubicBezTo>
                  <a:cubicBezTo>
                    <a:pt x="106" y="497"/>
                    <a:pt x="108" y="497"/>
                    <a:pt x="109" y="495"/>
                  </a:cubicBezTo>
                  <a:cubicBezTo>
                    <a:pt x="127" y="550"/>
                    <a:pt x="156" y="600"/>
                    <a:pt x="189" y="647"/>
                  </a:cubicBezTo>
                  <a:cubicBezTo>
                    <a:pt x="232" y="708"/>
                    <a:pt x="286" y="758"/>
                    <a:pt x="335" y="815"/>
                  </a:cubicBezTo>
                  <a:cubicBezTo>
                    <a:pt x="378" y="866"/>
                    <a:pt x="424" y="931"/>
                    <a:pt x="421" y="1000"/>
                  </a:cubicBezTo>
                  <a:cubicBezTo>
                    <a:pt x="399" y="1079"/>
                    <a:pt x="376" y="1157"/>
                    <a:pt x="359" y="1237"/>
                  </a:cubicBezTo>
                  <a:cubicBezTo>
                    <a:pt x="342" y="1317"/>
                    <a:pt x="335" y="1399"/>
                    <a:pt x="328" y="1481"/>
                  </a:cubicBezTo>
                  <a:cubicBezTo>
                    <a:pt x="313" y="1648"/>
                    <a:pt x="319" y="1812"/>
                    <a:pt x="349" y="1977"/>
                  </a:cubicBezTo>
                  <a:cubicBezTo>
                    <a:pt x="358" y="2026"/>
                    <a:pt x="365" y="2081"/>
                    <a:pt x="392" y="2124"/>
                  </a:cubicBezTo>
                  <a:cubicBezTo>
                    <a:pt x="391" y="2125"/>
                    <a:pt x="391" y="2125"/>
                    <a:pt x="390" y="2126"/>
                  </a:cubicBezTo>
                  <a:cubicBezTo>
                    <a:pt x="390" y="2127"/>
                    <a:pt x="388" y="2129"/>
                    <a:pt x="389" y="2131"/>
                  </a:cubicBezTo>
                  <a:cubicBezTo>
                    <a:pt x="393" y="2137"/>
                    <a:pt x="396" y="2136"/>
                    <a:pt x="403" y="2136"/>
                  </a:cubicBezTo>
                  <a:cubicBezTo>
                    <a:pt x="420" y="2137"/>
                    <a:pt x="436" y="2137"/>
                    <a:pt x="453" y="2138"/>
                  </a:cubicBezTo>
                  <a:cubicBezTo>
                    <a:pt x="490" y="2141"/>
                    <a:pt x="527" y="2145"/>
                    <a:pt x="565" y="2145"/>
                  </a:cubicBezTo>
                  <a:cubicBezTo>
                    <a:pt x="609" y="2146"/>
                    <a:pt x="654" y="2143"/>
                    <a:pt x="699" y="2141"/>
                  </a:cubicBezTo>
                  <a:cubicBezTo>
                    <a:pt x="733" y="2139"/>
                    <a:pt x="771" y="2142"/>
                    <a:pt x="806" y="2137"/>
                  </a:cubicBezTo>
                  <a:cubicBezTo>
                    <a:pt x="809" y="2141"/>
                    <a:pt x="815" y="2141"/>
                    <a:pt x="818" y="2136"/>
                  </a:cubicBezTo>
                  <a:cubicBezTo>
                    <a:pt x="818" y="2136"/>
                    <a:pt x="818" y="2135"/>
                    <a:pt x="818" y="2135"/>
                  </a:cubicBezTo>
                  <a:cubicBezTo>
                    <a:pt x="824" y="2134"/>
                    <a:pt x="824" y="2125"/>
                    <a:pt x="818" y="2124"/>
                  </a:cubicBezTo>
                  <a:cubicBezTo>
                    <a:pt x="817" y="2119"/>
                    <a:pt x="814" y="2115"/>
                    <a:pt x="812" y="2111"/>
                  </a:cubicBezTo>
                  <a:cubicBezTo>
                    <a:pt x="801" y="2091"/>
                    <a:pt x="787" y="2073"/>
                    <a:pt x="774" y="2054"/>
                  </a:cubicBezTo>
                  <a:cubicBezTo>
                    <a:pt x="740" y="2008"/>
                    <a:pt x="713" y="1959"/>
                    <a:pt x="688" y="1906"/>
                  </a:cubicBezTo>
                  <a:cubicBezTo>
                    <a:pt x="616" y="1754"/>
                    <a:pt x="572" y="1589"/>
                    <a:pt x="561" y="1420"/>
                  </a:cubicBezTo>
                  <a:cubicBezTo>
                    <a:pt x="550" y="1251"/>
                    <a:pt x="574" y="1082"/>
                    <a:pt x="605" y="916"/>
                  </a:cubicBezTo>
                  <a:cubicBezTo>
                    <a:pt x="618" y="843"/>
                    <a:pt x="632" y="770"/>
                    <a:pt x="642" y="697"/>
                  </a:cubicBezTo>
                  <a:cubicBezTo>
                    <a:pt x="644" y="697"/>
                    <a:pt x="646" y="697"/>
                    <a:pt x="647" y="695"/>
                  </a:cubicBezTo>
                  <a:cubicBezTo>
                    <a:pt x="668" y="658"/>
                    <a:pt x="711" y="640"/>
                    <a:pt x="748" y="624"/>
                  </a:cubicBezTo>
                  <a:cubicBezTo>
                    <a:pt x="798" y="603"/>
                    <a:pt x="852" y="596"/>
                    <a:pt x="906" y="593"/>
                  </a:cubicBezTo>
                  <a:cubicBezTo>
                    <a:pt x="1005" y="587"/>
                    <a:pt x="1105" y="594"/>
                    <a:pt x="1202" y="567"/>
                  </a:cubicBezTo>
                  <a:cubicBezTo>
                    <a:pt x="1360" y="523"/>
                    <a:pt x="1488" y="399"/>
                    <a:pt x="1505" y="232"/>
                  </a:cubicBezTo>
                  <a:cubicBezTo>
                    <a:pt x="1506" y="223"/>
                    <a:pt x="1493" y="220"/>
                    <a:pt x="1489" y="22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23" name="Freeform 6"/>
            <p:cNvSpPr/>
            <p:nvPr/>
          </p:nvSpPr>
          <p:spPr bwMode="auto">
            <a:xfrm>
              <a:off x="8121824" y="2917816"/>
              <a:ext cx="685054" cy="707193"/>
            </a:xfrm>
            <a:custGeom>
              <a:gdLst>
                <a:gd name="T0" fmla="*/ 361 w 362"/>
                <a:gd name="T1" fmla="*/ 177 h 374"/>
                <a:gd name="T2" fmla="*/ 4 w 362"/>
                <a:gd name="T3" fmla="*/ 180 h 374"/>
                <a:gd name="T4" fmla="*/ 2 w 362"/>
                <a:gd name="T5" fmla="*/ 186 h 374"/>
                <a:gd name="T6" fmla="*/ 9 w 362"/>
                <a:gd name="T7" fmla="*/ 203 h 374"/>
                <a:gd name="T8" fmla="*/ 361 w 362"/>
                <a:gd name="T9" fmla="*/ 177 h 374"/>
              </a:gdLst>
              <a:cxnLst>
                <a:cxn ang="0">
                  <a:pos x="T0" y="T1"/>
                </a:cxn>
                <a:cxn ang="0">
                  <a:pos x="T2" y="T3"/>
                </a:cxn>
                <a:cxn ang="0">
                  <a:pos x="T4" y="T5"/>
                </a:cxn>
                <a:cxn ang="0">
                  <a:pos x="T6" y="T7"/>
                </a:cxn>
                <a:cxn ang="0">
                  <a:pos x="T8" y="T9"/>
                </a:cxn>
              </a:cxnLst>
              <a:rect l="0" t="0" r="r" b="b"/>
              <a:pathLst>
                <a:path w="362" h="374">
                  <a:moveTo>
                    <a:pt x="361" y="177"/>
                  </a:moveTo>
                  <a:cubicBezTo>
                    <a:pt x="362" y="0"/>
                    <a:pt x="71" y="108"/>
                    <a:pt x="4" y="180"/>
                  </a:cubicBezTo>
                  <a:cubicBezTo>
                    <a:pt x="2" y="182"/>
                    <a:pt x="1" y="184"/>
                    <a:pt x="2" y="186"/>
                  </a:cubicBezTo>
                  <a:cubicBezTo>
                    <a:pt x="0" y="192"/>
                    <a:pt x="1" y="200"/>
                    <a:pt x="9" y="203"/>
                  </a:cubicBezTo>
                  <a:cubicBezTo>
                    <a:pt x="99" y="243"/>
                    <a:pt x="359" y="374"/>
                    <a:pt x="361" y="17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24" name="Freeform 7"/>
            <p:cNvSpPr/>
            <p:nvPr/>
          </p:nvSpPr>
          <p:spPr bwMode="auto">
            <a:xfrm>
              <a:off x="7062880" y="2032288"/>
              <a:ext cx="699813" cy="723181"/>
            </a:xfrm>
            <a:custGeom>
              <a:gdLst>
                <a:gd name="T0" fmla="*/ 175 w 370"/>
                <a:gd name="T1" fmla="*/ 27 h 382"/>
                <a:gd name="T2" fmla="*/ 229 w 370"/>
                <a:gd name="T3" fmla="*/ 380 h 382"/>
                <a:gd name="T4" fmla="*/ 236 w 370"/>
                <a:gd name="T5" fmla="*/ 381 h 382"/>
                <a:gd name="T6" fmla="*/ 251 w 370"/>
                <a:gd name="T7" fmla="*/ 371 h 382"/>
                <a:gd name="T8" fmla="*/ 175 w 370"/>
                <a:gd name="T9" fmla="*/ 27 h 382"/>
              </a:gdLst>
              <a:cxnLst>
                <a:cxn ang="0">
                  <a:pos x="T0" y="T1"/>
                </a:cxn>
                <a:cxn ang="0">
                  <a:pos x="T2" y="T3"/>
                </a:cxn>
                <a:cxn ang="0">
                  <a:pos x="T4" y="T5"/>
                </a:cxn>
                <a:cxn ang="0">
                  <a:pos x="T6" y="T7"/>
                </a:cxn>
                <a:cxn ang="0">
                  <a:pos x="T8" y="T9"/>
                </a:cxn>
              </a:cxnLst>
              <a:rect l="0" t="0" r="r" b="b"/>
              <a:pathLst>
                <a:path w="370" h="382">
                  <a:moveTo>
                    <a:pt x="175" y="27"/>
                  </a:moveTo>
                  <a:cubicBezTo>
                    <a:pt x="0" y="51"/>
                    <a:pt x="148" y="324"/>
                    <a:pt x="229" y="380"/>
                  </a:cubicBezTo>
                  <a:cubicBezTo>
                    <a:pt x="231" y="381"/>
                    <a:pt x="234" y="382"/>
                    <a:pt x="236" y="381"/>
                  </a:cubicBezTo>
                  <a:cubicBezTo>
                    <a:pt x="242" y="382"/>
                    <a:pt x="249" y="379"/>
                    <a:pt x="251" y="371"/>
                  </a:cubicBezTo>
                  <a:cubicBezTo>
                    <a:pt x="278" y="276"/>
                    <a:pt x="370" y="0"/>
                    <a:pt x="175" y="27"/>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25" name="Freeform 8"/>
            <p:cNvSpPr/>
            <p:nvPr/>
          </p:nvSpPr>
          <p:spPr bwMode="auto">
            <a:xfrm>
              <a:off x="5783783" y="2344682"/>
              <a:ext cx="758848" cy="669066"/>
            </a:xfrm>
            <a:custGeom>
              <a:gdLst>
                <a:gd name="T0" fmla="*/ 336 w 401"/>
                <a:gd name="T1" fmla="*/ 167 h 354"/>
                <a:gd name="T2" fmla="*/ 1 w 401"/>
                <a:gd name="T3" fmla="*/ 289 h 354"/>
                <a:gd name="T4" fmla="*/ 1 w 401"/>
                <a:gd name="T5" fmla="*/ 296 h 354"/>
                <a:gd name="T6" fmla="*/ 13 w 401"/>
                <a:gd name="T7" fmla="*/ 309 h 354"/>
                <a:gd name="T8" fmla="*/ 336 w 401"/>
                <a:gd name="T9" fmla="*/ 167 h 354"/>
              </a:gdLst>
              <a:cxnLst>
                <a:cxn ang="0">
                  <a:pos x="T0" y="T1"/>
                </a:cxn>
                <a:cxn ang="0">
                  <a:pos x="T2" y="T3"/>
                </a:cxn>
                <a:cxn ang="0">
                  <a:pos x="T4" y="T5"/>
                </a:cxn>
                <a:cxn ang="0">
                  <a:pos x="T6" y="T7"/>
                </a:cxn>
                <a:cxn ang="0">
                  <a:pos x="T8" y="T9"/>
                </a:cxn>
              </a:cxnLst>
              <a:rect l="0" t="0" r="r" b="b"/>
              <a:pathLst>
                <a:path w="401" h="354">
                  <a:moveTo>
                    <a:pt x="336" y="167"/>
                  </a:moveTo>
                  <a:cubicBezTo>
                    <a:pt x="279" y="0"/>
                    <a:pt x="40" y="199"/>
                    <a:pt x="1" y="289"/>
                  </a:cubicBezTo>
                  <a:cubicBezTo>
                    <a:pt x="0" y="292"/>
                    <a:pt x="0" y="294"/>
                    <a:pt x="1" y="296"/>
                  </a:cubicBezTo>
                  <a:cubicBezTo>
                    <a:pt x="1" y="302"/>
                    <a:pt x="5" y="308"/>
                    <a:pt x="13" y="309"/>
                  </a:cubicBezTo>
                  <a:cubicBezTo>
                    <a:pt x="112" y="317"/>
                    <a:pt x="401" y="354"/>
                    <a:pt x="336" y="167"/>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27" name="Freeform 9"/>
            <p:cNvSpPr/>
            <p:nvPr/>
          </p:nvSpPr>
          <p:spPr bwMode="auto">
            <a:xfrm>
              <a:off x="7185870" y="3591801"/>
              <a:ext cx="704733" cy="701043"/>
            </a:xfrm>
            <a:custGeom>
              <a:gdLst>
                <a:gd name="T0" fmla="*/ 196 w 373"/>
                <a:gd name="T1" fmla="*/ 361 h 371"/>
                <a:gd name="T2" fmla="*/ 211 w 373"/>
                <a:gd name="T3" fmla="*/ 5 h 371"/>
                <a:gd name="T4" fmla="*/ 205 w 373"/>
                <a:gd name="T5" fmla="*/ 2 h 371"/>
                <a:gd name="T6" fmla="*/ 188 w 373"/>
                <a:gd name="T7" fmla="*/ 9 h 371"/>
                <a:gd name="T8" fmla="*/ 196 w 373"/>
                <a:gd name="T9" fmla="*/ 361 h 371"/>
              </a:gdLst>
              <a:cxnLst>
                <a:cxn ang="0">
                  <a:pos x="T0" y="T1"/>
                </a:cxn>
                <a:cxn ang="0">
                  <a:pos x="T2" y="T3"/>
                </a:cxn>
                <a:cxn ang="0">
                  <a:pos x="T4" y="T5"/>
                </a:cxn>
                <a:cxn ang="0">
                  <a:pos x="T6" y="T7"/>
                </a:cxn>
                <a:cxn ang="0">
                  <a:pos x="T8" y="T9"/>
                </a:cxn>
              </a:cxnLst>
              <a:rect l="0" t="0" r="r" b="b"/>
              <a:pathLst>
                <a:path w="373" h="371">
                  <a:moveTo>
                    <a:pt x="196" y="361"/>
                  </a:moveTo>
                  <a:cubicBezTo>
                    <a:pt x="373" y="371"/>
                    <a:pt x="279" y="75"/>
                    <a:pt x="211" y="5"/>
                  </a:cubicBezTo>
                  <a:cubicBezTo>
                    <a:pt x="209" y="3"/>
                    <a:pt x="207" y="2"/>
                    <a:pt x="205" y="2"/>
                  </a:cubicBezTo>
                  <a:cubicBezTo>
                    <a:pt x="199" y="0"/>
                    <a:pt x="191" y="1"/>
                    <a:pt x="188" y="9"/>
                  </a:cubicBezTo>
                  <a:cubicBezTo>
                    <a:pt x="143" y="97"/>
                    <a:pt x="0" y="350"/>
                    <a:pt x="196" y="36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28" name="Freeform 10"/>
            <p:cNvSpPr/>
            <p:nvPr/>
          </p:nvSpPr>
          <p:spPr bwMode="auto">
            <a:xfrm>
              <a:off x="4542814" y="4355569"/>
              <a:ext cx="739170" cy="758848"/>
            </a:xfrm>
            <a:custGeom>
              <a:gdLst>
                <a:gd name="T0" fmla="*/ 144 w 391"/>
                <a:gd name="T1" fmla="*/ 280 h 401"/>
                <a:gd name="T2" fmla="*/ 383 w 391"/>
                <a:gd name="T3" fmla="*/ 15 h 401"/>
                <a:gd name="T4" fmla="*/ 380 w 391"/>
                <a:gd name="T5" fmla="*/ 9 h 401"/>
                <a:gd name="T6" fmla="*/ 363 w 391"/>
                <a:gd name="T7" fmla="*/ 3 h 401"/>
                <a:gd name="T8" fmla="*/ 144 w 391"/>
                <a:gd name="T9" fmla="*/ 280 h 401"/>
              </a:gdLst>
              <a:cxnLst>
                <a:cxn ang="0">
                  <a:pos x="T0" y="T1"/>
                </a:cxn>
                <a:cxn ang="0">
                  <a:pos x="T2" y="T3"/>
                </a:cxn>
                <a:cxn ang="0">
                  <a:pos x="T4" y="T5"/>
                </a:cxn>
                <a:cxn ang="0">
                  <a:pos x="T6" y="T7"/>
                </a:cxn>
                <a:cxn ang="0">
                  <a:pos x="T8" y="T9"/>
                </a:cxn>
              </a:cxnLst>
              <a:rect l="0" t="0" r="r" b="b"/>
              <a:pathLst>
                <a:path w="391" h="401">
                  <a:moveTo>
                    <a:pt x="144" y="280"/>
                  </a:moveTo>
                  <a:cubicBezTo>
                    <a:pt x="273" y="401"/>
                    <a:pt x="391" y="113"/>
                    <a:pt x="383" y="15"/>
                  </a:cubicBezTo>
                  <a:cubicBezTo>
                    <a:pt x="383" y="13"/>
                    <a:pt x="382" y="11"/>
                    <a:pt x="380" y="9"/>
                  </a:cubicBezTo>
                  <a:cubicBezTo>
                    <a:pt x="377" y="4"/>
                    <a:pt x="370" y="0"/>
                    <a:pt x="363" y="3"/>
                  </a:cubicBezTo>
                  <a:cubicBezTo>
                    <a:pt x="272" y="43"/>
                    <a:pt x="0" y="145"/>
                    <a:pt x="144" y="28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29" name="Freeform 11"/>
            <p:cNvSpPr/>
            <p:nvPr/>
          </p:nvSpPr>
          <p:spPr bwMode="auto">
            <a:xfrm>
              <a:off x="4904405" y="2091323"/>
              <a:ext cx="697353" cy="762538"/>
            </a:xfrm>
            <a:custGeom>
              <a:gdLst>
                <a:gd name="T0" fmla="*/ 146 w 369"/>
                <a:gd name="T1" fmla="*/ 111 h 403"/>
                <a:gd name="T2" fmla="*/ 351 w 369"/>
                <a:gd name="T3" fmla="*/ 403 h 403"/>
                <a:gd name="T4" fmla="*/ 358 w 369"/>
                <a:gd name="T5" fmla="*/ 401 h 403"/>
                <a:gd name="T6" fmla="*/ 367 w 369"/>
                <a:gd name="T7" fmla="*/ 386 h 403"/>
                <a:gd name="T8" fmla="*/ 146 w 369"/>
                <a:gd name="T9" fmla="*/ 111 h 403"/>
              </a:gdLst>
              <a:cxnLst>
                <a:cxn ang="0">
                  <a:pos x="T0" y="T1"/>
                </a:cxn>
                <a:cxn ang="0">
                  <a:pos x="T2" y="T3"/>
                </a:cxn>
                <a:cxn ang="0">
                  <a:pos x="T4" y="T5"/>
                </a:cxn>
                <a:cxn ang="0">
                  <a:pos x="T6" y="T7"/>
                </a:cxn>
                <a:cxn ang="0">
                  <a:pos x="T8" y="T9"/>
                </a:cxn>
              </a:cxnLst>
              <a:rect l="0" t="0" r="r" b="b"/>
              <a:pathLst>
                <a:path w="369" h="402">
                  <a:moveTo>
                    <a:pt x="146" y="111"/>
                  </a:moveTo>
                  <a:cubicBezTo>
                    <a:pt x="0" y="211"/>
                    <a:pt x="254" y="389"/>
                    <a:pt x="351" y="403"/>
                  </a:cubicBezTo>
                  <a:cubicBezTo>
                    <a:pt x="354" y="403"/>
                    <a:pt x="356" y="402"/>
                    <a:pt x="358" y="401"/>
                  </a:cubicBezTo>
                  <a:cubicBezTo>
                    <a:pt x="364" y="399"/>
                    <a:pt x="369" y="394"/>
                    <a:pt x="367" y="386"/>
                  </a:cubicBezTo>
                  <a:cubicBezTo>
                    <a:pt x="349" y="288"/>
                    <a:pt x="309" y="0"/>
                    <a:pt x="146" y="111"/>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30" name="Freeform 12"/>
            <p:cNvSpPr/>
            <p:nvPr/>
          </p:nvSpPr>
          <p:spPr bwMode="auto">
            <a:xfrm>
              <a:off x="7920120" y="3395017"/>
              <a:ext cx="731791" cy="536237"/>
            </a:xfrm>
            <a:custGeom>
              <a:gdLst>
                <a:gd name="T0" fmla="*/ 338 w 387"/>
                <a:gd name="T1" fmla="*/ 182 h 284"/>
                <a:gd name="T2" fmla="*/ 13 w 387"/>
                <a:gd name="T3" fmla="*/ 43 h 284"/>
                <a:gd name="T4" fmla="*/ 9 w 387"/>
                <a:gd name="T5" fmla="*/ 48 h 284"/>
                <a:gd name="T6" fmla="*/ 5 w 387"/>
                <a:gd name="T7" fmla="*/ 66 h 284"/>
                <a:gd name="T8" fmla="*/ 171 w 387"/>
                <a:gd name="T9" fmla="*/ 242 h 284"/>
                <a:gd name="T10" fmla="*/ 338 w 387"/>
                <a:gd name="T11" fmla="*/ 182 h 284"/>
              </a:gdLst>
              <a:cxnLst>
                <a:cxn ang="0">
                  <a:pos x="T0" y="T1"/>
                </a:cxn>
                <a:cxn ang="0">
                  <a:pos x="T2" y="T3"/>
                </a:cxn>
                <a:cxn ang="0">
                  <a:pos x="T4" y="T5"/>
                </a:cxn>
                <a:cxn ang="0">
                  <a:pos x="T6" y="T7"/>
                </a:cxn>
                <a:cxn ang="0">
                  <a:pos x="T8" y="T9"/>
                </a:cxn>
                <a:cxn ang="0">
                  <a:pos x="T10" y="T11"/>
                </a:cxn>
              </a:cxnLst>
              <a:rect l="0" t="0" r="r" b="b"/>
              <a:pathLst>
                <a:path w="387" h="284">
                  <a:moveTo>
                    <a:pt x="338" y="182"/>
                  </a:moveTo>
                  <a:cubicBezTo>
                    <a:pt x="387" y="33"/>
                    <a:pt x="99" y="0"/>
                    <a:pt x="13" y="43"/>
                  </a:cubicBezTo>
                  <a:cubicBezTo>
                    <a:pt x="11" y="44"/>
                    <a:pt x="10" y="46"/>
                    <a:pt x="9" y="48"/>
                  </a:cubicBezTo>
                  <a:cubicBezTo>
                    <a:pt x="4" y="51"/>
                    <a:pt x="0" y="59"/>
                    <a:pt x="5" y="66"/>
                  </a:cubicBezTo>
                  <a:cubicBezTo>
                    <a:pt x="49" y="131"/>
                    <a:pt x="103" y="201"/>
                    <a:pt x="171" y="242"/>
                  </a:cubicBezTo>
                  <a:cubicBezTo>
                    <a:pt x="242" y="284"/>
                    <a:pt x="311" y="262"/>
                    <a:pt x="338" y="18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31" name="Freeform 14"/>
            <p:cNvSpPr/>
            <p:nvPr/>
          </p:nvSpPr>
          <p:spPr bwMode="auto">
            <a:xfrm>
              <a:off x="4424744" y="2254900"/>
              <a:ext cx="730561" cy="532547"/>
            </a:xfrm>
            <a:custGeom>
              <a:gdLst>
                <a:gd name="T0" fmla="*/ 46 w 386"/>
                <a:gd name="T1" fmla="*/ 104 h 281"/>
                <a:gd name="T2" fmla="*/ 374 w 386"/>
                <a:gd name="T3" fmla="*/ 236 h 281"/>
                <a:gd name="T4" fmla="*/ 377 w 386"/>
                <a:gd name="T5" fmla="*/ 231 h 281"/>
                <a:gd name="T6" fmla="*/ 381 w 386"/>
                <a:gd name="T7" fmla="*/ 213 h 281"/>
                <a:gd name="T8" fmla="*/ 211 w 386"/>
                <a:gd name="T9" fmla="*/ 41 h 281"/>
                <a:gd name="T10" fmla="*/ 46 w 386"/>
                <a:gd name="T11" fmla="*/ 104 h 281"/>
              </a:gdLst>
              <a:cxnLst>
                <a:cxn ang="0">
                  <a:pos x="T0" y="T1"/>
                </a:cxn>
                <a:cxn ang="0">
                  <a:pos x="T2" y="T3"/>
                </a:cxn>
                <a:cxn ang="0">
                  <a:pos x="T4" y="T5"/>
                </a:cxn>
                <a:cxn ang="0">
                  <a:pos x="T6" y="T7"/>
                </a:cxn>
                <a:cxn ang="0">
                  <a:pos x="T8" y="T9"/>
                </a:cxn>
                <a:cxn ang="0">
                  <a:pos x="T10" y="T11"/>
                </a:cxn>
              </a:cxnLst>
              <a:rect l="0" t="0" r="r" b="b"/>
              <a:pathLst>
                <a:path w="386" h="281">
                  <a:moveTo>
                    <a:pt x="46" y="104"/>
                  </a:moveTo>
                  <a:cubicBezTo>
                    <a:pt x="0" y="255"/>
                    <a:pt x="289" y="281"/>
                    <a:pt x="374" y="236"/>
                  </a:cubicBezTo>
                  <a:cubicBezTo>
                    <a:pt x="376" y="235"/>
                    <a:pt x="377" y="233"/>
                    <a:pt x="377" y="231"/>
                  </a:cubicBezTo>
                  <a:cubicBezTo>
                    <a:pt x="382" y="227"/>
                    <a:pt x="386" y="220"/>
                    <a:pt x="381" y="213"/>
                  </a:cubicBezTo>
                  <a:cubicBezTo>
                    <a:pt x="335" y="149"/>
                    <a:pt x="280" y="80"/>
                    <a:pt x="211" y="41"/>
                  </a:cubicBezTo>
                  <a:cubicBezTo>
                    <a:pt x="139" y="0"/>
                    <a:pt x="71" y="23"/>
                    <a:pt x="46" y="10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32" name="Freeform 15"/>
            <p:cNvSpPr/>
            <p:nvPr/>
          </p:nvSpPr>
          <p:spPr bwMode="auto">
            <a:xfrm>
              <a:off x="4512067" y="3947242"/>
              <a:ext cx="712112" cy="516558"/>
            </a:xfrm>
            <a:custGeom>
              <a:gdLst>
                <a:gd name="T0" fmla="*/ 22 w 376"/>
                <a:gd name="T1" fmla="*/ 118 h 273"/>
                <a:gd name="T2" fmla="*/ 367 w 376"/>
                <a:gd name="T3" fmla="*/ 195 h 273"/>
                <a:gd name="T4" fmla="*/ 369 w 376"/>
                <a:gd name="T5" fmla="*/ 190 h 273"/>
                <a:gd name="T6" fmla="*/ 370 w 376"/>
                <a:gd name="T7" fmla="*/ 171 h 273"/>
                <a:gd name="T8" fmla="*/ 175 w 376"/>
                <a:gd name="T9" fmla="*/ 29 h 273"/>
                <a:gd name="T10" fmla="*/ 22 w 376"/>
                <a:gd name="T11" fmla="*/ 118 h 273"/>
              </a:gdLst>
              <a:cxnLst>
                <a:cxn ang="0">
                  <a:pos x="T0" y="T1"/>
                </a:cxn>
                <a:cxn ang="0">
                  <a:pos x="T2" y="T3"/>
                </a:cxn>
                <a:cxn ang="0">
                  <a:pos x="T4" y="T5"/>
                </a:cxn>
                <a:cxn ang="0">
                  <a:pos x="T6" y="T7"/>
                </a:cxn>
                <a:cxn ang="0">
                  <a:pos x="T8" y="T9"/>
                </a:cxn>
                <a:cxn ang="0">
                  <a:pos x="T10" y="T11"/>
                </a:cxn>
              </a:cxnLst>
              <a:rect l="0" t="0" r="r" b="b"/>
              <a:pathLst>
                <a:path w="376" h="273">
                  <a:moveTo>
                    <a:pt x="22" y="118"/>
                  </a:moveTo>
                  <a:cubicBezTo>
                    <a:pt x="0" y="273"/>
                    <a:pt x="290" y="253"/>
                    <a:pt x="367" y="195"/>
                  </a:cubicBezTo>
                  <a:cubicBezTo>
                    <a:pt x="368" y="194"/>
                    <a:pt x="369" y="192"/>
                    <a:pt x="369" y="190"/>
                  </a:cubicBezTo>
                  <a:cubicBezTo>
                    <a:pt x="374" y="185"/>
                    <a:pt x="376" y="177"/>
                    <a:pt x="370" y="171"/>
                  </a:cubicBezTo>
                  <a:cubicBezTo>
                    <a:pt x="315" y="115"/>
                    <a:pt x="249" y="56"/>
                    <a:pt x="175" y="29"/>
                  </a:cubicBezTo>
                  <a:cubicBezTo>
                    <a:pt x="98" y="0"/>
                    <a:pt x="34" y="34"/>
                    <a:pt x="22"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33" name="Freeform 16"/>
            <p:cNvSpPr/>
            <p:nvPr/>
          </p:nvSpPr>
          <p:spPr bwMode="auto">
            <a:xfrm>
              <a:off x="4022566" y="3435604"/>
              <a:ext cx="703503" cy="565754"/>
            </a:xfrm>
            <a:custGeom>
              <a:gdLst>
                <a:gd name="T0" fmla="*/ 23 w 372"/>
                <a:gd name="T1" fmla="*/ 148 h 299"/>
                <a:gd name="T2" fmla="*/ 369 w 372"/>
                <a:gd name="T3" fmla="*/ 80 h 299"/>
                <a:gd name="T4" fmla="*/ 370 w 372"/>
                <a:gd name="T5" fmla="*/ 74 h 299"/>
                <a:gd name="T6" fmla="*/ 363 w 372"/>
                <a:gd name="T7" fmla="*/ 57 h 299"/>
                <a:gd name="T8" fmla="*/ 127 w 372"/>
                <a:gd name="T9" fmla="*/ 5 h 299"/>
                <a:gd name="T10" fmla="*/ 23 w 372"/>
                <a:gd name="T11" fmla="*/ 148 h 299"/>
              </a:gdLst>
              <a:cxnLst>
                <a:cxn ang="0">
                  <a:pos x="T0" y="T1"/>
                </a:cxn>
                <a:cxn ang="0">
                  <a:pos x="T2" y="T3"/>
                </a:cxn>
                <a:cxn ang="0">
                  <a:pos x="T4" y="T5"/>
                </a:cxn>
                <a:cxn ang="0">
                  <a:pos x="T6" y="T7"/>
                </a:cxn>
                <a:cxn ang="0">
                  <a:pos x="T8" y="T9"/>
                </a:cxn>
                <a:cxn ang="0">
                  <a:pos x="T10" y="T11"/>
                </a:cxn>
              </a:cxnLst>
              <a:rect l="0" t="0" r="r" b="b"/>
              <a:pathLst>
                <a:path w="372" h="299">
                  <a:moveTo>
                    <a:pt x="23" y="148"/>
                  </a:moveTo>
                  <a:cubicBezTo>
                    <a:pt x="66" y="299"/>
                    <a:pt x="323" y="164"/>
                    <a:pt x="369" y="80"/>
                  </a:cubicBezTo>
                  <a:cubicBezTo>
                    <a:pt x="370" y="78"/>
                    <a:pt x="370" y="76"/>
                    <a:pt x="370" y="74"/>
                  </a:cubicBezTo>
                  <a:cubicBezTo>
                    <a:pt x="372" y="68"/>
                    <a:pt x="371" y="60"/>
                    <a:pt x="363" y="57"/>
                  </a:cubicBezTo>
                  <a:cubicBezTo>
                    <a:pt x="290" y="28"/>
                    <a:pt x="206" y="0"/>
                    <a:pt x="127" y="5"/>
                  </a:cubicBezTo>
                  <a:cubicBezTo>
                    <a:pt x="45" y="10"/>
                    <a:pt x="0" y="66"/>
                    <a:pt x="23" y="14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34" name="Freeform 17"/>
            <p:cNvSpPr/>
            <p:nvPr/>
          </p:nvSpPr>
          <p:spPr bwMode="auto">
            <a:xfrm>
              <a:off x="5363157" y="1869941"/>
              <a:ext cx="539926" cy="680135"/>
            </a:xfrm>
            <a:custGeom>
              <a:gdLst>
                <a:gd name="T0" fmla="*/ 157 w 285"/>
                <a:gd name="T1" fmla="*/ 1 h 360"/>
                <a:gd name="T2" fmla="*/ 133 w 285"/>
                <a:gd name="T3" fmla="*/ 354 h 360"/>
                <a:gd name="T4" fmla="*/ 138 w 285"/>
                <a:gd name="T5" fmla="*/ 355 h 360"/>
                <a:gd name="T6" fmla="*/ 157 w 285"/>
                <a:gd name="T7" fmla="*/ 353 h 360"/>
                <a:gd name="T8" fmla="*/ 268 w 285"/>
                <a:gd name="T9" fmla="*/ 139 h 360"/>
                <a:gd name="T10" fmla="*/ 157 w 285"/>
                <a:gd name="T11" fmla="*/ 1 h 360"/>
              </a:gdLst>
              <a:cxnLst>
                <a:cxn ang="0">
                  <a:pos x="T0" y="T1"/>
                </a:cxn>
                <a:cxn ang="0">
                  <a:pos x="T2" y="T3"/>
                </a:cxn>
                <a:cxn ang="0">
                  <a:pos x="T4" y="T5"/>
                </a:cxn>
                <a:cxn ang="0">
                  <a:pos x="T6" y="T7"/>
                </a:cxn>
                <a:cxn ang="0">
                  <a:pos x="T8" y="T9"/>
                </a:cxn>
                <a:cxn ang="0">
                  <a:pos x="T10" y="T11"/>
                </a:cxn>
              </a:cxnLst>
              <a:rect l="0" t="0" r="r" b="b"/>
              <a:pathLst>
                <a:path w="285" h="360">
                  <a:moveTo>
                    <a:pt x="157" y="1"/>
                  </a:moveTo>
                  <a:cubicBezTo>
                    <a:pt x="0" y="3"/>
                    <a:pt x="63" y="287"/>
                    <a:pt x="133" y="354"/>
                  </a:cubicBezTo>
                  <a:cubicBezTo>
                    <a:pt x="134" y="355"/>
                    <a:pt x="136" y="356"/>
                    <a:pt x="138" y="355"/>
                  </a:cubicBezTo>
                  <a:cubicBezTo>
                    <a:pt x="143" y="359"/>
                    <a:pt x="151" y="360"/>
                    <a:pt x="157" y="353"/>
                  </a:cubicBezTo>
                  <a:cubicBezTo>
                    <a:pt x="204" y="290"/>
                    <a:pt x="252" y="217"/>
                    <a:pt x="268" y="139"/>
                  </a:cubicBezTo>
                  <a:cubicBezTo>
                    <a:pt x="285" y="58"/>
                    <a:pt x="242" y="0"/>
                    <a:pt x="157" y="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35" name="Freeform 18"/>
            <p:cNvSpPr/>
            <p:nvPr/>
          </p:nvSpPr>
          <p:spPr bwMode="auto">
            <a:xfrm>
              <a:off x="7526552" y="2509489"/>
              <a:ext cx="503029" cy="721951"/>
            </a:xfrm>
            <a:custGeom>
              <a:gdLst>
                <a:gd name="T0" fmla="*/ 153 w 266"/>
                <a:gd name="T1" fmla="*/ 33 h 382"/>
                <a:gd name="T2" fmla="*/ 54 w 266"/>
                <a:gd name="T3" fmla="*/ 371 h 382"/>
                <a:gd name="T4" fmla="*/ 58 w 266"/>
                <a:gd name="T5" fmla="*/ 374 h 382"/>
                <a:gd name="T6" fmla="*/ 77 w 266"/>
                <a:gd name="T7" fmla="*/ 376 h 382"/>
                <a:gd name="T8" fmla="*/ 232 w 266"/>
                <a:gd name="T9" fmla="*/ 191 h 382"/>
                <a:gd name="T10" fmla="*/ 153 w 266"/>
                <a:gd name="T11" fmla="*/ 33 h 382"/>
              </a:gdLst>
              <a:cxnLst>
                <a:cxn ang="0">
                  <a:pos x="T0" y="T1"/>
                </a:cxn>
                <a:cxn ang="0">
                  <a:pos x="T2" y="T3"/>
                </a:cxn>
                <a:cxn ang="0">
                  <a:pos x="T4" y="T5"/>
                </a:cxn>
                <a:cxn ang="0">
                  <a:pos x="T6" y="T7"/>
                </a:cxn>
                <a:cxn ang="0">
                  <a:pos x="T8" y="T9"/>
                </a:cxn>
                <a:cxn ang="0">
                  <a:pos x="T10" y="T11"/>
                </a:cxn>
              </a:cxnLst>
              <a:rect l="0" t="0" r="r" b="b"/>
              <a:pathLst>
                <a:path w="266" h="382">
                  <a:moveTo>
                    <a:pt x="153" y="33"/>
                  </a:moveTo>
                  <a:cubicBezTo>
                    <a:pt x="0" y="0"/>
                    <a:pt x="0" y="291"/>
                    <a:pt x="54" y="371"/>
                  </a:cubicBezTo>
                  <a:cubicBezTo>
                    <a:pt x="55" y="373"/>
                    <a:pt x="57" y="374"/>
                    <a:pt x="58" y="374"/>
                  </a:cubicBezTo>
                  <a:cubicBezTo>
                    <a:pt x="63" y="379"/>
                    <a:pt x="70" y="382"/>
                    <a:pt x="77" y="376"/>
                  </a:cubicBezTo>
                  <a:cubicBezTo>
                    <a:pt x="137" y="325"/>
                    <a:pt x="199" y="263"/>
                    <a:pt x="232" y="191"/>
                  </a:cubicBezTo>
                  <a:cubicBezTo>
                    <a:pt x="266" y="116"/>
                    <a:pt x="236" y="50"/>
                    <a:pt x="153" y="33"/>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36" name="Freeform 19"/>
            <p:cNvSpPr/>
            <p:nvPr/>
          </p:nvSpPr>
          <p:spPr bwMode="auto">
            <a:xfrm>
              <a:off x="7857395" y="3631158"/>
              <a:ext cx="482121" cy="637088"/>
            </a:xfrm>
            <a:custGeom>
              <a:gdLst>
                <a:gd name="T0" fmla="*/ 128 w 255"/>
                <a:gd name="T1" fmla="*/ 318 h 337"/>
                <a:gd name="T2" fmla="*/ 61 w 255"/>
                <a:gd name="T3" fmla="*/ 18 h 337"/>
                <a:gd name="T4" fmla="*/ 60 w 255"/>
                <a:gd name="T5" fmla="*/ 18 h 337"/>
                <a:gd name="T6" fmla="*/ 33 w 255"/>
                <a:gd name="T7" fmla="*/ 17 h 337"/>
                <a:gd name="T8" fmla="*/ 4 w 255"/>
                <a:gd name="T9" fmla="*/ 228 h 337"/>
                <a:gd name="T10" fmla="*/ 128 w 255"/>
                <a:gd name="T11" fmla="*/ 318 h 337"/>
              </a:gdLst>
              <a:cxnLst>
                <a:cxn ang="0">
                  <a:pos x="T0" y="T1"/>
                </a:cxn>
                <a:cxn ang="0">
                  <a:pos x="T2" y="T3"/>
                </a:cxn>
                <a:cxn ang="0">
                  <a:pos x="T4" y="T5"/>
                </a:cxn>
                <a:cxn ang="0">
                  <a:pos x="T6" y="T7"/>
                </a:cxn>
                <a:cxn ang="0">
                  <a:pos x="T8" y="T9"/>
                </a:cxn>
                <a:cxn ang="0">
                  <a:pos x="T10" y="T11"/>
                </a:cxn>
              </a:cxnLst>
              <a:rect l="0" t="0" r="r" b="b"/>
              <a:pathLst>
                <a:path w="255" h="337">
                  <a:moveTo>
                    <a:pt x="128" y="318"/>
                  </a:moveTo>
                  <a:cubicBezTo>
                    <a:pt x="255" y="283"/>
                    <a:pt x="116" y="62"/>
                    <a:pt x="61" y="18"/>
                  </a:cubicBezTo>
                  <a:cubicBezTo>
                    <a:pt x="61" y="18"/>
                    <a:pt x="60" y="18"/>
                    <a:pt x="60" y="18"/>
                  </a:cubicBezTo>
                  <a:cubicBezTo>
                    <a:pt x="61" y="1"/>
                    <a:pt x="35" y="0"/>
                    <a:pt x="33" y="17"/>
                  </a:cubicBezTo>
                  <a:cubicBezTo>
                    <a:pt x="27" y="88"/>
                    <a:pt x="0" y="155"/>
                    <a:pt x="4" y="228"/>
                  </a:cubicBezTo>
                  <a:cubicBezTo>
                    <a:pt x="9" y="298"/>
                    <a:pt x="58" y="337"/>
                    <a:pt x="128" y="3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37" name="Freeform 20"/>
            <p:cNvSpPr/>
            <p:nvPr/>
          </p:nvSpPr>
          <p:spPr bwMode="auto">
            <a:xfrm>
              <a:off x="4930233" y="1627651"/>
              <a:ext cx="519018" cy="626019"/>
            </a:xfrm>
            <a:custGeom>
              <a:gdLst>
                <a:gd name="T0" fmla="*/ 118 w 274"/>
                <a:gd name="T1" fmla="*/ 32 h 331"/>
                <a:gd name="T2" fmla="*/ 240 w 274"/>
                <a:gd name="T3" fmla="*/ 314 h 331"/>
                <a:gd name="T4" fmla="*/ 241 w 274"/>
                <a:gd name="T5" fmla="*/ 314 h 331"/>
                <a:gd name="T6" fmla="*/ 268 w 274"/>
                <a:gd name="T7" fmla="*/ 310 h 331"/>
                <a:gd name="T8" fmla="*/ 256 w 274"/>
                <a:gd name="T9" fmla="*/ 97 h 331"/>
                <a:gd name="T10" fmla="*/ 118 w 274"/>
                <a:gd name="T11" fmla="*/ 32 h 331"/>
              </a:gdLst>
              <a:cxnLst>
                <a:cxn ang="0">
                  <a:pos x="T0" y="T1"/>
                </a:cxn>
                <a:cxn ang="0">
                  <a:pos x="T2" y="T3"/>
                </a:cxn>
                <a:cxn ang="0">
                  <a:pos x="T4" y="T5"/>
                </a:cxn>
                <a:cxn ang="0">
                  <a:pos x="T6" y="T7"/>
                </a:cxn>
                <a:cxn ang="0">
                  <a:pos x="T8" y="T9"/>
                </a:cxn>
                <a:cxn ang="0">
                  <a:pos x="T10" y="T11"/>
                </a:cxn>
              </a:cxnLst>
              <a:rect l="0" t="0" r="r" b="b"/>
              <a:pathLst>
                <a:path w="274" h="331">
                  <a:moveTo>
                    <a:pt x="118" y="32"/>
                  </a:moveTo>
                  <a:cubicBezTo>
                    <a:pt x="0" y="90"/>
                    <a:pt x="178" y="281"/>
                    <a:pt x="240" y="314"/>
                  </a:cubicBezTo>
                  <a:cubicBezTo>
                    <a:pt x="240" y="314"/>
                    <a:pt x="241" y="314"/>
                    <a:pt x="241" y="314"/>
                  </a:cubicBezTo>
                  <a:cubicBezTo>
                    <a:pt x="243" y="331"/>
                    <a:pt x="269" y="327"/>
                    <a:pt x="268" y="310"/>
                  </a:cubicBezTo>
                  <a:cubicBezTo>
                    <a:pt x="260" y="239"/>
                    <a:pt x="274" y="168"/>
                    <a:pt x="256" y="97"/>
                  </a:cubicBezTo>
                  <a:cubicBezTo>
                    <a:pt x="238" y="29"/>
                    <a:pt x="182" y="0"/>
                    <a:pt x="118" y="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38" name="Freeform 21"/>
            <p:cNvSpPr/>
            <p:nvPr/>
          </p:nvSpPr>
          <p:spPr bwMode="auto">
            <a:xfrm>
              <a:off x="5879716" y="1769089"/>
              <a:ext cx="611260" cy="745320"/>
            </a:xfrm>
            <a:custGeom>
              <a:gdLst>
                <a:gd name="T0" fmla="*/ 260 w 323"/>
                <a:gd name="T1" fmla="*/ 99 h 394"/>
                <a:gd name="T2" fmla="*/ 17 w 323"/>
                <a:gd name="T3" fmla="*/ 357 h 394"/>
                <a:gd name="T4" fmla="*/ 17 w 323"/>
                <a:gd name="T5" fmla="*/ 358 h 394"/>
                <a:gd name="T6" fmla="*/ 33 w 323"/>
                <a:gd name="T7" fmla="*/ 384 h 394"/>
                <a:gd name="T8" fmla="*/ 254 w 323"/>
                <a:gd name="T9" fmla="*/ 275 h 394"/>
                <a:gd name="T10" fmla="*/ 260 w 323"/>
                <a:gd name="T11" fmla="*/ 99 h 394"/>
              </a:gdLst>
              <a:cxnLst>
                <a:cxn ang="0">
                  <a:pos x="T0" y="T1"/>
                </a:cxn>
                <a:cxn ang="0">
                  <a:pos x="T2" y="T3"/>
                </a:cxn>
                <a:cxn ang="0">
                  <a:pos x="T4" y="T5"/>
                </a:cxn>
                <a:cxn ang="0">
                  <a:pos x="T6" y="T7"/>
                </a:cxn>
                <a:cxn ang="0">
                  <a:pos x="T8" y="T9"/>
                </a:cxn>
                <a:cxn ang="0">
                  <a:pos x="T10" y="T11"/>
                </a:cxn>
              </a:cxnLst>
              <a:rect l="0" t="0" r="r" b="b"/>
              <a:pathLst>
                <a:path w="323" h="394">
                  <a:moveTo>
                    <a:pt x="260" y="99"/>
                  </a:moveTo>
                  <a:cubicBezTo>
                    <a:pt x="145" y="0"/>
                    <a:pt x="23" y="276"/>
                    <a:pt x="17" y="357"/>
                  </a:cubicBezTo>
                  <a:cubicBezTo>
                    <a:pt x="17" y="357"/>
                    <a:pt x="17" y="357"/>
                    <a:pt x="17" y="358"/>
                  </a:cubicBezTo>
                  <a:cubicBezTo>
                    <a:pt x="0" y="367"/>
                    <a:pt x="16" y="394"/>
                    <a:pt x="33" y="384"/>
                  </a:cubicBezTo>
                  <a:cubicBezTo>
                    <a:pt x="106" y="344"/>
                    <a:pt x="187" y="327"/>
                    <a:pt x="254" y="275"/>
                  </a:cubicBezTo>
                  <a:cubicBezTo>
                    <a:pt x="317" y="226"/>
                    <a:pt x="323" y="153"/>
                    <a:pt x="260" y="9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39" name="Freeform 22"/>
            <p:cNvSpPr/>
            <p:nvPr/>
          </p:nvSpPr>
          <p:spPr bwMode="auto">
            <a:xfrm>
              <a:off x="7858625" y="2570984"/>
              <a:ext cx="589122" cy="592812"/>
            </a:xfrm>
            <a:custGeom>
              <a:gdLst>
                <a:gd name="T0" fmla="*/ 266 w 311"/>
                <a:gd name="T1" fmla="*/ 103 h 313"/>
                <a:gd name="T2" fmla="*/ 16 w 311"/>
                <a:gd name="T3" fmla="*/ 282 h 313"/>
                <a:gd name="T4" fmla="*/ 16 w 311"/>
                <a:gd name="T5" fmla="*/ 282 h 313"/>
                <a:gd name="T6" fmla="*/ 25 w 311"/>
                <a:gd name="T7" fmla="*/ 308 h 313"/>
                <a:gd name="T8" fmla="*/ 231 w 311"/>
                <a:gd name="T9" fmla="*/ 252 h 313"/>
                <a:gd name="T10" fmla="*/ 266 w 311"/>
                <a:gd name="T11" fmla="*/ 103 h 313"/>
              </a:gdLst>
              <a:cxnLst>
                <a:cxn ang="0">
                  <a:pos x="T0" y="T1"/>
                </a:cxn>
                <a:cxn ang="0">
                  <a:pos x="T2" y="T3"/>
                </a:cxn>
                <a:cxn ang="0">
                  <a:pos x="T4" y="T5"/>
                </a:cxn>
                <a:cxn ang="0">
                  <a:pos x="T6" y="T7"/>
                </a:cxn>
                <a:cxn ang="0">
                  <a:pos x="T8" y="T9"/>
                </a:cxn>
                <a:cxn ang="0">
                  <a:pos x="T10" y="T11"/>
                </a:cxn>
              </a:cxnLst>
              <a:rect l="0" t="0" r="r" b="b"/>
              <a:pathLst>
                <a:path w="311" h="313">
                  <a:moveTo>
                    <a:pt x="266" y="103"/>
                  </a:moveTo>
                  <a:cubicBezTo>
                    <a:pt x="185" y="0"/>
                    <a:pt x="35" y="214"/>
                    <a:pt x="16" y="282"/>
                  </a:cubicBezTo>
                  <a:cubicBezTo>
                    <a:pt x="16" y="282"/>
                    <a:pt x="16" y="282"/>
                    <a:pt x="16" y="282"/>
                  </a:cubicBezTo>
                  <a:cubicBezTo>
                    <a:pt x="0" y="288"/>
                    <a:pt x="9" y="313"/>
                    <a:pt x="25" y="308"/>
                  </a:cubicBezTo>
                  <a:cubicBezTo>
                    <a:pt x="94" y="286"/>
                    <a:pt x="166" y="285"/>
                    <a:pt x="231" y="252"/>
                  </a:cubicBezTo>
                  <a:cubicBezTo>
                    <a:pt x="294" y="221"/>
                    <a:pt x="311" y="160"/>
                    <a:pt x="266" y="10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40" name="Freeform 23"/>
            <p:cNvSpPr/>
            <p:nvPr/>
          </p:nvSpPr>
          <p:spPr bwMode="auto">
            <a:xfrm>
              <a:off x="6992775" y="2669376"/>
              <a:ext cx="549765" cy="611260"/>
            </a:xfrm>
            <a:custGeom>
              <a:gdLst>
                <a:gd name="T0" fmla="*/ 111 w 291"/>
                <a:gd name="T1" fmla="*/ 38 h 323"/>
                <a:gd name="T2" fmla="*/ 261 w 291"/>
                <a:gd name="T3" fmla="*/ 307 h 323"/>
                <a:gd name="T4" fmla="*/ 262 w 291"/>
                <a:gd name="T5" fmla="*/ 307 h 323"/>
                <a:gd name="T6" fmla="*/ 288 w 291"/>
                <a:gd name="T7" fmla="*/ 300 h 323"/>
                <a:gd name="T8" fmla="*/ 255 w 291"/>
                <a:gd name="T9" fmla="*/ 89 h 323"/>
                <a:gd name="T10" fmla="*/ 111 w 291"/>
                <a:gd name="T11" fmla="*/ 38 h 323"/>
              </a:gdLst>
              <a:cxnLst>
                <a:cxn ang="0">
                  <a:pos x="T0" y="T1"/>
                </a:cxn>
                <a:cxn ang="0">
                  <a:pos x="T2" y="T3"/>
                </a:cxn>
                <a:cxn ang="0">
                  <a:pos x="T4" y="T5"/>
                </a:cxn>
                <a:cxn ang="0">
                  <a:pos x="T6" y="T7"/>
                </a:cxn>
                <a:cxn ang="0">
                  <a:pos x="T8" y="T9"/>
                </a:cxn>
                <a:cxn ang="0">
                  <a:pos x="T10" y="T11"/>
                </a:cxn>
              </a:cxnLst>
              <a:rect l="0" t="0" r="r" b="b"/>
              <a:pathLst>
                <a:path w="291" h="323">
                  <a:moveTo>
                    <a:pt x="111" y="38"/>
                  </a:moveTo>
                  <a:cubicBezTo>
                    <a:pt x="0" y="108"/>
                    <a:pt x="195" y="280"/>
                    <a:pt x="261" y="307"/>
                  </a:cubicBezTo>
                  <a:cubicBezTo>
                    <a:pt x="261" y="307"/>
                    <a:pt x="261" y="307"/>
                    <a:pt x="262" y="307"/>
                  </a:cubicBezTo>
                  <a:cubicBezTo>
                    <a:pt x="265" y="323"/>
                    <a:pt x="291" y="317"/>
                    <a:pt x="288" y="300"/>
                  </a:cubicBezTo>
                  <a:cubicBezTo>
                    <a:pt x="274" y="230"/>
                    <a:pt x="280" y="158"/>
                    <a:pt x="255" y="89"/>
                  </a:cubicBezTo>
                  <a:cubicBezTo>
                    <a:pt x="231" y="23"/>
                    <a:pt x="172" y="0"/>
                    <a:pt x="111"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41" name="Freeform 24"/>
            <p:cNvSpPr/>
            <p:nvPr/>
          </p:nvSpPr>
          <p:spPr bwMode="auto">
            <a:xfrm>
              <a:off x="4146786" y="2952253"/>
              <a:ext cx="628479" cy="553455"/>
            </a:xfrm>
            <a:custGeom>
              <a:gdLst>
                <a:gd name="T0" fmla="*/ 92 w 332"/>
                <a:gd name="T1" fmla="*/ 52 h 293"/>
                <a:gd name="T2" fmla="*/ 300 w 332"/>
                <a:gd name="T3" fmla="*/ 278 h 293"/>
                <a:gd name="T4" fmla="*/ 301 w 332"/>
                <a:gd name="T5" fmla="*/ 278 h 293"/>
                <a:gd name="T6" fmla="*/ 325 w 332"/>
                <a:gd name="T7" fmla="*/ 265 h 293"/>
                <a:gd name="T8" fmla="*/ 244 w 332"/>
                <a:gd name="T9" fmla="*/ 68 h 293"/>
                <a:gd name="T10" fmla="*/ 92 w 332"/>
                <a:gd name="T11" fmla="*/ 52 h 293"/>
              </a:gdLst>
              <a:cxnLst>
                <a:cxn ang="0">
                  <a:pos x="T0" y="T1"/>
                </a:cxn>
                <a:cxn ang="0">
                  <a:pos x="T2" y="T3"/>
                </a:cxn>
                <a:cxn ang="0">
                  <a:pos x="T4" y="T5"/>
                </a:cxn>
                <a:cxn ang="0">
                  <a:pos x="T6" y="T7"/>
                </a:cxn>
                <a:cxn ang="0">
                  <a:pos x="T8" y="T9"/>
                </a:cxn>
                <a:cxn ang="0">
                  <a:pos x="T10" y="T11"/>
                </a:cxn>
              </a:cxnLst>
              <a:rect l="0" t="0" r="r" b="b"/>
              <a:pathLst>
                <a:path w="332" h="293">
                  <a:moveTo>
                    <a:pt x="92" y="52"/>
                  </a:moveTo>
                  <a:cubicBezTo>
                    <a:pt x="0" y="145"/>
                    <a:pt x="230" y="267"/>
                    <a:pt x="300" y="278"/>
                  </a:cubicBezTo>
                  <a:cubicBezTo>
                    <a:pt x="301" y="278"/>
                    <a:pt x="301" y="278"/>
                    <a:pt x="301" y="278"/>
                  </a:cubicBezTo>
                  <a:cubicBezTo>
                    <a:pt x="309" y="293"/>
                    <a:pt x="332" y="281"/>
                    <a:pt x="325" y="265"/>
                  </a:cubicBezTo>
                  <a:cubicBezTo>
                    <a:pt x="295" y="200"/>
                    <a:pt x="284" y="129"/>
                    <a:pt x="244" y="68"/>
                  </a:cubicBezTo>
                  <a:cubicBezTo>
                    <a:pt x="205" y="9"/>
                    <a:pt x="142" y="0"/>
                    <a:pt x="92" y="5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42" name="Freeform 25"/>
            <p:cNvSpPr/>
            <p:nvPr/>
          </p:nvSpPr>
          <p:spPr bwMode="auto">
            <a:xfrm>
              <a:off x="4117269" y="4292844"/>
              <a:ext cx="423086" cy="413247"/>
            </a:xfrm>
            <a:custGeom>
              <a:gdLst>
                <a:gd name="T0" fmla="*/ 71 w 224"/>
                <a:gd name="T1" fmla="*/ 141 h 218"/>
                <a:gd name="T2" fmla="*/ 224 w 224"/>
                <a:gd name="T3" fmla="*/ 10 h 218"/>
                <a:gd name="T4" fmla="*/ 223 w 224"/>
                <a:gd name="T5" fmla="*/ 6 h 218"/>
                <a:gd name="T6" fmla="*/ 214 w 224"/>
                <a:gd name="T7" fmla="*/ 2 h 218"/>
                <a:gd name="T8" fmla="*/ 71 w 224"/>
                <a:gd name="T9" fmla="*/ 141 h 218"/>
              </a:gdLst>
              <a:cxnLst>
                <a:cxn ang="0">
                  <a:pos x="T0" y="T1"/>
                </a:cxn>
                <a:cxn ang="0">
                  <a:pos x="T2" y="T3"/>
                </a:cxn>
                <a:cxn ang="0">
                  <a:pos x="T4" y="T5"/>
                </a:cxn>
                <a:cxn ang="0">
                  <a:pos x="T6" y="T7"/>
                </a:cxn>
                <a:cxn ang="0">
                  <a:pos x="T8" y="T9"/>
                </a:cxn>
              </a:cxnLst>
              <a:rect l="0" t="0" r="r" b="b"/>
              <a:pathLst>
                <a:path w="224" h="218">
                  <a:moveTo>
                    <a:pt x="71" y="141"/>
                  </a:moveTo>
                  <a:cubicBezTo>
                    <a:pt x="135" y="218"/>
                    <a:pt x="221" y="65"/>
                    <a:pt x="224" y="10"/>
                  </a:cubicBezTo>
                  <a:cubicBezTo>
                    <a:pt x="224" y="8"/>
                    <a:pt x="224" y="7"/>
                    <a:pt x="223" y="6"/>
                  </a:cubicBezTo>
                  <a:cubicBezTo>
                    <a:pt x="222" y="3"/>
                    <a:pt x="218" y="0"/>
                    <a:pt x="214" y="2"/>
                  </a:cubicBezTo>
                  <a:cubicBezTo>
                    <a:pt x="160" y="17"/>
                    <a:pt x="0" y="55"/>
                    <a:pt x="71" y="14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43" name="Freeform 26"/>
            <p:cNvSpPr/>
            <p:nvPr/>
          </p:nvSpPr>
          <p:spPr bwMode="auto">
            <a:xfrm>
              <a:off x="5876026" y="1708824"/>
              <a:ext cx="378809" cy="436615"/>
            </a:xfrm>
            <a:custGeom>
              <a:gdLst>
                <a:gd name="T0" fmla="*/ 96 w 200"/>
                <a:gd name="T1" fmla="*/ 38 h 231"/>
                <a:gd name="T2" fmla="*/ 24 w 200"/>
                <a:gd name="T3" fmla="*/ 226 h 231"/>
                <a:gd name="T4" fmla="*/ 27 w 200"/>
                <a:gd name="T5" fmla="*/ 228 h 231"/>
                <a:gd name="T6" fmla="*/ 37 w 200"/>
                <a:gd name="T7" fmla="*/ 228 h 231"/>
                <a:gd name="T8" fmla="*/ 96 w 200"/>
                <a:gd name="T9" fmla="*/ 38 h 231"/>
              </a:gdLst>
              <a:cxnLst>
                <a:cxn ang="0">
                  <a:pos x="T0" y="T1"/>
                </a:cxn>
                <a:cxn ang="0">
                  <a:pos x="T2" y="T3"/>
                </a:cxn>
                <a:cxn ang="0">
                  <a:pos x="T4" y="T5"/>
                </a:cxn>
                <a:cxn ang="0">
                  <a:pos x="T6" y="T7"/>
                </a:cxn>
                <a:cxn ang="0">
                  <a:pos x="T8" y="T9"/>
                </a:cxn>
              </a:cxnLst>
              <a:rect l="0" t="0" r="r" b="b"/>
              <a:pathLst>
                <a:path w="200" h="231">
                  <a:moveTo>
                    <a:pt x="96" y="38"/>
                  </a:moveTo>
                  <a:cubicBezTo>
                    <a:pt x="4" y="0"/>
                    <a:pt x="0" y="176"/>
                    <a:pt x="24" y="226"/>
                  </a:cubicBezTo>
                  <a:cubicBezTo>
                    <a:pt x="24" y="227"/>
                    <a:pt x="26" y="228"/>
                    <a:pt x="27" y="228"/>
                  </a:cubicBezTo>
                  <a:cubicBezTo>
                    <a:pt x="29" y="231"/>
                    <a:pt x="34" y="231"/>
                    <a:pt x="37" y="228"/>
                  </a:cubicBezTo>
                  <a:cubicBezTo>
                    <a:pt x="77" y="189"/>
                    <a:pt x="200" y="80"/>
                    <a:pt x="9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44" name="Freeform 27"/>
            <p:cNvSpPr/>
            <p:nvPr/>
          </p:nvSpPr>
          <p:spPr bwMode="auto">
            <a:xfrm>
              <a:off x="5908003" y="3226521"/>
              <a:ext cx="361591" cy="434155"/>
            </a:xfrm>
            <a:custGeom>
              <a:gdLst>
                <a:gd name="T0" fmla="*/ 90 w 191"/>
                <a:gd name="T1" fmla="*/ 49 h 230"/>
                <a:gd name="T2" fmla="*/ 180 w 191"/>
                <a:gd name="T3" fmla="*/ 229 h 230"/>
                <a:gd name="T4" fmla="*/ 184 w 191"/>
                <a:gd name="T5" fmla="*/ 229 h 230"/>
                <a:gd name="T6" fmla="*/ 191 w 191"/>
                <a:gd name="T7" fmla="*/ 221 h 230"/>
                <a:gd name="T8" fmla="*/ 90 w 191"/>
                <a:gd name="T9" fmla="*/ 49 h 230"/>
              </a:gdLst>
              <a:cxnLst>
                <a:cxn ang="0">
                  <a:pos x="T0" y="T1"/>
                </a:cxn>
                <a:cxn ang="0">
                  <a:pos x="T2" y="T3"/>
                </a:cxn>
                <a:cxn ang="0">
                  <a:pos x="T4" y="T5"/>
                </a:cxn>
                <a:cxn ang="0">
                  <a:pos x="T6" y="T7"/>
                </a:cxn>
                <a:cxn ang="0">
                  <a:pos x="T8" y="T9"/>
                </a:cxn>
              </a:cxnLst>
              <a:rect l="0" t="0" r="r" b="b"/>
              <a:pathLst>
                <a:path w="191" h="230">
                  <a:moveTo>
                    <a:pt x="90" y="49"/>
                  </a:moveTo>
                  <a:cubicBezTo>
                    <a:pt x="0" y="92"/>
                    <a:pt x="127" y="213"/>
                    <a:pt x="180" y="229"/>
                  </a:cubicBezTo>
                  <a:cubicBezTo>
                    <a:pt x="182" y="230"/>
                    <a:pt x="183" y="229"/>
                    <a:pt x="184" y="229"/>
                  </a:cubicBezTo>
                  <a:cubicBezTo>
                    <a:pt x="188" y="228"/>
                    <a:pt x="191" y="225"/>
                    <a:pt x="191" y="221"/>
                  </a:cubicBezTo>
                  <a:cubicBezTo>
                    <a:pt x="189" y="165"/>
                    <a:pt x="190" y="0"/>
                    <a:pt x="90" y="4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45" name="Freeform 28"/>
            <p:cNvSpPr/>
            <p:nvPr/>
          </p:nvSpPr>
          <p:spPr bwMode="auto">
            <a:xfrm>
              <a:off x="4536665" y="3602870"/>
              <a:ext cx="439074" cy="386189"/>
            </a:xfrm>
            <a:custGeom>
              <a:gdLst>
                <a:gd name="T0" fmla="*/ 41 w 232"/>
                <a:gd name="T1" fmla="*/ 101 h 204"/>
                <a:gd name="T2" fmla="*/ 226 w 232"/>
                <a:gd name="T3" fmla="*/ 182 h 204"/>
                <a:gd name="T4" fmla="*/ 229 w 232"/>
                <a:gd name="T5" fmla="*/ 179 h 204"/>
                <a:gd name="T6" fmla="*/ 229 w 232"/>
                <a:gd name="T7" fmla="*/ 169 h 204"/>
                <a:gd name="T8" fmla="*/ 41 w 232"/>
                <a:gd name="T9" fmla="*/ 101 h 204"/>
              </a:gdLst>
              <a:cxnLst>
                <a:cxn ang="0">
                  <a:pos x="T0" y="T1"/>
                </a:cxn>
                <a:cxn ang="0">
                  <a:pos x="T2" y="T3"/>
                </a:cxn>
                <a:cxn ang="0">
                  <a:pos x="T4" y="T5"/>
                </a:cxn>
                <a:cxn ang="0">
                  <a:pos x="T6" y="T7"/>
                </a:cxn>
                <a:cxn ang="0">
                  <a:pos x="T8" y="T9"/>
                </a:cxn>
              </a:cxnLst>
              <a:rect l="0" t="0" r="r" b="b"/>
              <a:pathLst>
                <a:path w="231" h="204">
                  <a:moveTo>
                    <a:pt x="41" y="101"/>
                  </a:moveTo>
                  <a:cubicBezTo>
                    <a:pt x="0" y="192"/>
                    <a:pt x="175" y="204"/>
                    <a:pt x="226" y="182"/>
                  </a:cubicBezTo>
                  <a:cubicBezTo>
                    <a:pt x="228" y="181"/>
                    <a:pt x="229" y="180"/>
                    <a:pt x="229" y="179"/>
                  </a:cubicBezTo>
                  <a:cubicBezTo>
                    <a:pt x="231" y="177"/>
                    <a:pt x="232" y="172"/>
                    <a:pt x="229" y="169"/>
                  </a:cubicBezTo>
                  <a:cubicBezTo>
                    <a:pt x="192" y="127"/>
                    <a:pt x="88" y="0"/>
                    <a:pt x="41" y="10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46" name="Freeform 30"/>
            <p:cNvSpPr/>
            <p:nvPr/>
          </p:nvSpPr>
          <p:spPr bwMode="auto">
            <a:xfrm>
              <a:off x="4803553" y="2755469"/>
              <a:ext cx="396028" cy="408327"/>
            </a:xfrm>
            <a:custGeom>
              <a:gdLst>
                <a:gd name="T0" fmla="*/ 99 w 209"/>
                <a:gd name="T1" fmla="*/ 15 h 216"/>
                <a:gd name="T2" fmla="*/ 130 w 209"/>
                <a:gd name="T3" fmla="*/ 215 h 216"/>
                <a:gd name="T4" fmla="*/ 133 w 209"/>
                <a:gd name="T5" fmla="*/ 215 h 216"/>
                <a:gd name="T6" fmla="*/ 142 w 209"/>
                <a:gd name="T7" fmla="*/ 210 h 216"/>
                <a:gd name="T8" fmla="*/ 99 w 209"/>
                <a:gd name="T9" fmla="*/ 15 h 216"/>
              </a:gdLst>
              <a:cxnLst>
                <a:cxn ang="0">
                  <a:pos x="T0" y="T1"/>
                </a:cxn>
                <a:cxn ang="0">
                  <a:pos x="T2" y="T3"/>
                </a:cxn>
                <a:cxn ang="0">
                  <a:pos x="T4" y="T5"/>
                </a:cxn>
                <a:cxn ang="0">
                  <a:pos x="T6" y="T7"/>
                </a:cxn>
                <a:cxn ang="0">
                  <a:pos x="T8" y="T9"/>
                </a:cxn>
              </a:cxnLst>
              <a:rect l="0" t="0" r="r" b="b"/>
              <a:pathLst>
                <a:path w="209" h="216">
                  <a:moveTo>
                    <a:pt x="99" y="15"/>
                  </a:moveTo>
                  <a:cubicBezTo>
                    <a:pt x="0" y="29"/>
                    <a:pt x="84" y="183"/>
                    <a:pt x="130" y="215"/>
                  </a:cubicBezTo>
                  <a:cubicBezTo>
                    <a:pt x="131" y="216"/>
                    <a:pt x="132" y="216"/>
                    <a:pt x="133" y="215"/>
                  </a:cubicBezTo>
                  <a:cubicBezTo>
                    <a:pt x="137" y="216"/>
                    <a:pt x="141" y="214"/>
                    <a:pt x="142" y="210"/>
                  </a:cubicBezTo>
                  <a:cubicBezTo>
                    <a:pt x="157" y="156"/>
                    <a:pt x="209" y="0"/>
                    <a:pt x="99" y="15"/>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47" name="Freeform 31"/>
            <p:cNvSpPr/>
            <p:nvPr/>
          </p:nvSpPr>
          <p:spPr bwMode="auto">
            <a:xfrm>
              <a:off x="7080098" y="3181015"/>
              <a:ext cx="419396" cy="418166"/>
            </a:xfrm>
            <a:custGeom>
              <a:gdLst>
                <a:gd name="T0" fmla="*/ 147 w 222"/>
                <a:gd name="T1" fmla="*/ 74 h 221"/>
                <a:gd name="T2" fmla="*/ 0 w 222"/>
                <a:gd name="T3" fmla="*/ 212 h 221"/>
                <a:gd name="T4" fmla="*/ 2 w 222"/>
                <a:gd name="T5" fmla="*/ 216 h 221"/>
                <a:gd name="T6" fmla="*/ 11 w 222"/>
                <a:gd name="T7" fmla="*/ 220 h 221"/>
                <a:gd name="T8" fmla="*/ 147 w 222"/>
                <a:gd name="T9" fmla="*/ 74 h 221"/>
              </a:gdLst>
              <a:cxnLst>
                <a:cxn ang="0">
                  <a:pos x="T0" y="T1"/>
                </a:cxn>
                <a:cxn ang="0">
                  <a:pos x="T2" y="T3"/>
                </a:cxn>
                <a:cxn ang="0">
                  <a:pos x="T4" y="T5"/>
                </a:cxn>
                <a:cxn ang="0">
                  <a:pos x="T6" y="T7"/>
                </a:cxn>
                <a:cxn ang="0">
                  <a:pos x="T8" y="T9"/>
                </a:cxn>
              </a:cxnLst>
              <a:rect l="0" t="0" r="r" b="b"/>
              <a:pathLst>
                <a:path w="221" h="221">
                  <a:moveTo>
                    <a:pt x="147" y="74"/>
                  </a:moveTo>
                  <a:cubicBezTo>
                    <a:pt x="79" y="0"/>
                    <a:pt x="0" y="156"/>
                    <a:pt x="0" y="212"/>
                  </a:cubicBezTo>
                  <a:cubicBezTo>
                    <a:pt x="0" y="214"/>
                    <a:pt x="1" y="215"/>
                    <a:pt x="2" y="216"/>
                  </a:cubicBezTo>
                  <a:cubicBezTo>
                    <a:pt x="3" y="219"/>
                    <a:pt x="7" y="221"/>
                    <a:pt x="11" y="220"/>
                  </a:cubicBezTo>
                  <a:cubicBezTo>
                    <a:pt x="64" y="202"/>
                    <a:pt x="222" y="156"/>
                    <a:pt x="147" y="7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48" name="Freeform 32"/>
            <p:cNvSpPr/>
            <p:nvPr/>
          </p:nvSpPr>
          <p:spPr bwMode="auto">
            <a:xfrm>
              <a:off x="7675370" y="3119520"/>
              <a:ext cx="399718" cy="399718"/>
            </a:xfrm>
            <a:custGeom>
              <a:gdLst>
                <a:gd name="T0" fmla="*/ 204 w 211"/>
                <a:gd name="T1" fmla="*/ 100 h 211"/>
                <a:gd name="T2" fmla="*/ 3 w 211"/>
                <a:gd name="T3" fmla="*/ 89 h 211"/>
                <a:gd name="T4" fmla="*/ 1 w 211"/>
                <a:gd name="T5" fmla="*/ 93 h 211"/>
                <a:gd name="T6" fmla="*/ 5 w 211"/>
                <a:gd name="T7" fmla="*/ 102 h 211"/>
                <a:gd name="T8" fmla="*/ 204 w 211"/>
                <a:gd name="T9" fmla="*/ 100 h 211"/>
              </a:gdLst>
              <a:cxnLst>
                <a:cxn ang="0">
                  <a:pos x="T0" y="T1"/>
                </a:cxn>
                <a:cxn ang="0">
                  <a:pos x="T2" y="T3"/>
                </a:cxn>
                <a:cxn ang="0">
                  <a:pos x="T4" y="T5"/>
                </a:cxn>
                <a:cxn ang="0">
                  <a:pos x="T6" y="T7"/>
                </a:cxn>
                <a:cxn ang="0">
                  <a:pos x="T8" y="T9"/>
                </a:cxn>
              </a:cxnLst>
              <a:rect l="0" t="0" r="r" b="b"/>
              <a:pathLst>
                <a:path w="211" h="211">
                  <a:moveTo>
                    <a:pt x="204" y="100"/>
                  </a:moveTo>
                  <a:cubicBezTo>
                    <a:pt x="211" y="0"/>
                    <a:pt x="43" y="51"/>
                    <a:pt x="3" y="89"/>
                  </a:cubicBezTo>
                  <a:cubicBezTo>
                    <a:pt x="2" y="90"/>
                    <a:pt x="1" y="91"/>
                    <a:pt x="1" y="93"/>
                  </a:cubicBezTo>
                  <a:cubicBezTo>
                    <a:pt x="0" y="96"/>
                    <a:pt x="1" y="100"/>
                    <a:pt x="5" y="102"/>
                  </a:cubicBezTo>
                  <a:cubicBezTo>
                    <a:pt x="54" y="128"/>
                    <a:pt x="196" y="211"/>
                    <a:pt x="204" y="1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49" name="Freeform 33"/>
            <p:cNvSpPr/>
            <p:nvPr/>
          </p:nvSpPr>
          <p:spPr bwMode="auto">
            <a:xfrm>
              <a:off x="5842819" y="2952253"/>
              <a:ext cx="415706" cy="317314"/>
            </a:xfrm>
            <a:custGeom>
              <a:gdLst>
                <a:gd name="T0" fmla="*/ 183 w 220"/>
                <a:gd name="T1" fmla="*/ 116 h 168"/>
                <a:gd name="T2" fmla="*/ 8 w 220"/>
                <a:gd name="T3" fmla="*/ 19 h 168"/>
                <a:gd name="T4" fmla="*/ 6 w 220"/>
                <a:gd name="T5" fmla="*/ 22 h 168"/>
                <a:gd name="T6" fmla="*/ 3 w 220"/>
                <a:gd name="T7" fmla="*/ 32 h 168"/>
                <a:gd name="T8" fmla="*/ 86 w 220"/>
                <a:gd name="T9" fmla="*/ 140 h 168"/>
                <a:gd name="T10" fmla="*/ 183 w 220"/>
                <a:gd name="T11" fmla="*/ 116 h 168"/>
              </a:gdLst>
              <a:cxnLst>
                <a:cxn ang="0">
                  <a:pos x="T0" y="T1"/>
                </a:cxn>
                <a:cxn ang="0">
                  <a:pos x="T2" y="T3"/>
                </a:cxn>
                <a:cxn ang="0">
                  <a:pos x="T4" y="T5"/>
                </a:cxn>
                <a:cxn ang="0">
                  <a:pos x="T6" y="T7"/>
                </a:cxn>
                <a:cxn ang="0">
                  <a:pos x="T8" y="T9"/>
                </a:cxn>
                <a:cxn ang="0">
                  <a:pos x="T10" y="T11"/>
                </a:cxn>
              </a:cxnLst>
              <a:rect l="0" t="0" r="r" b="b"/>
              <a:pathLst>
                <a:path w="220" h="168">
                  <a:moveTo>
                    <a:pt x="183" y="116"/>
                  </a:moveTo>
                  <a:cubicBezTo>
                    <a:pt x="220" y="35"/>
                    <a:pt x="59" y="0"/>
                    <a:pt x="8" y="19"/>
                  </a:cubicBezTo>
                  <a:cubicBezTo>
                    <a:pt x="7" y="20"/>
                    <a:pt x="6" y="21"/>
                    <a:pt x="6" y="22"/>
                  </a:cubicBezTo>
                  <a:cubicBezTo>
                    <a:pt x="3" y="23"/>
                    <a:pt x="0" y="27"/>
                    <a:pt x="3" y="32"/>
                  </a:cubicBezTo>
                  <a:cubicBezTo>
                    <a:pt x="24" y="71"/>
                    <a:pt x="50" y="113"/>
                    <a:pt x="86" y="140"/>
                  </a:cubicBezTo>
                  <a:cubicBezTo>
                    <a:pt x="123" y="168"/>
                    <a:pt x="163" y="160"/>
                    <a:pt x="183" y="116"/>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50" name="Freeform 34"/>
            <p:cNvSpPr/>
            <p:nvPr/>
          </p:nvSpPr>
          <p:spPr bwMode="auto">
            <a:xfrm>
              <a:off x="8405931" y="2696434"/>
              <a:ext cx="376349" cy="357901"/>
            </a:xfrm>
            <a:custGeom>
              <a:gdLst>
                <a:gd name="T0" fmla="*/ 170 w 199"/>
                <a:gd name="T1" fmla="*/ 72 h 189"/>
                <a:gd name="T2" fmla="*/ 0 w 199"/>
                <a:gd name="T3" fmla="*/ 177 h 189"/>
                <a:gd name="T4" fmla="*/ 1 w 199"/>
                <a:gd name="T5" fmla="*/ 180 h 189"/>
                <a:gd name="T6" fmla="*/ 8 w 199"/>
                <a:gd name="T7" fmla="*/ 188 h 189"/>
                <a:gd name="T8" fmla="*/ 144 w 199"/>
                <a:gd name="T9" fmla="*/ 168 h 189"/>
                <a:gd name="T10" fmla="*/ 170 w 199"/>
                <a:gd name="T11" fmla="*/ 72 h 189"/>
              </a:gdLst>
              <a:cxnLst>
                <a:cxn ang="0">
                  <a:pos x="T0" y="T1"/>
                </a:cxn>
                <a:cxn ang="0">
                  <a:pos x="T2" y="T3"/>
                </a:cxn>
                <a:cxn ang="0">
                  <a:pos x="T4" y="T5"/>
                </a:cxn>
                <a:cxn ang="0">
                  <a:pos x="T6" y="T7"/>
                </a:cxn>
                <a:cxn ang="0">
                  <a:pos x="T8" y="T9"/>
                </a:cxn>
                <a:cxn ang="0">
                  <a:pos x="T10" y="T11"/>
                </a:cxn>
              </a:cxnLst>
              <a:rect l="0" t="0" r="r" b="b"/>
              <a:pathLst>
                <a:path w="199" h="189">
                  <a:moveTo>
                    <a:pt x="170" y="72"/>
                  </a:moveTo>
                  <a:cubicBezTo>
                    <a:pt x="117" y="0"/>
                    <a:pt x="8" y="123"/>
                    <a:pt x="0" y="177"/>
                  </a:cubicBezTo>
                  <a:cubicBezTo>
                    <a:pt x="0" y="178"/>
                    <a:pt x="1" y="179"/>
                    <a:pt x="1" y="180"/>
                  </a:cubicBezTo>
                  <a:cubicBezTo>
                    <a:pt x="1" y="184"/>
                    <a:pt x="3" y="188"/>
                    <a:pt x="8" y="188"/>
                  </a:cubicBezTo>
                  <a:cubicBezTo>
                    <a:pt x="53" y="189"/>
                    <a:pt x="103" y="187"/>
                    <a:pt x="144" y="168"/>
                  </a:cubicBezTo>
                  <a:cubicBezTo>
                    <a:pt x="186" y="149"/>
                    <a:pt x="199" y="110"/>
                    <a:pt x="170" y="7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51" name="Freeform 35"/>
            <p:cNvSpPr/>
            <p:nvPr/>
          </p:nvSpPr>
          <p:spPr bwMode="auto">
            <a:xfrm>
              <a:off x="7830337" y="2170037"/>
              <a:ext cx="311165" cy="414476"/>
            </a:xfrm>
            <a:custGeom>
              <a:gdLst>
                <a:gd name="T0" fmla="*/ 108 w 164"/>
                <a:gd name="T1" fmla="*/ 31 h 219"/>
                <a:gd name="T2" fmla="*/ 23 w 164"/>
                <a:gd name="T3" fmla="*/ 212 h 219"/>
                <a:gd name="T4" fmla="*/ 25 w 164"/>
                <a:gd name="T5" fmla="*/ 213 h 219"/>
                <a:gd name="T6" fmla="*/ 35 w 164"/>
                <a:gd name="T7" fmla="*/ 216 h 219"/>
                <a:gd name="T8" fmla="*/ 138 w 164"/>
                <a:gd name="T9" fmla="*/ 126 h 219"/>
                <a:gd name="T10" fmla="*/ 108 w 164"/>
                <a:gd name="T11" fmla="*/ 31 h 219"/>
              </a:gdLst>
              <a:cxnLst>
                <a:cxn ang="0">
                  <a:pos x="T0" y="T1"/>
                </a:cxn>
                <a:cxn ang="0">
                  <a:pos x="T2" y="T3"/>
                </a:cxn>
                <a:cxn ang="0">
                  <a:pos x="T4" y="T5"/>
                </a:cxn>
                <a:cxn ang="0">
                  <a:pos x="T6" y="T7"/>
                </a:cxn>
                <a:cxn ang="0">
                  <a:pos x="T8" y="T9"/>
                </a:cxn>
                <a:cxn ang="0">
                  <a:pos x="T10" y="T11"/>
                </a:cxn>
              </a:cxnLst>
              <a:rect l="0" t="0" r="r" b="b"/>
              <a:pathLst>
                <a:path w="164" h="219">
                  <a:moveTo>
                    <a:pt x="108" y="31"/>
                  </a:moveTo>
                  <a:cubicBezTo>
                    <a:pt x="25" y="0"/>
                    <a:pt x="0" y="162"/>
                    <a:pt x="23" y="212"/>
                  </a:cubicBezTo>
                  <a:cubicBezTo>
                    <a:pt x="23" y="213"/>
                    <a:pt x="24" y="213"/>
                    <a:pt x="25" y="213"/>
                  </a:cubicBezTo>
                  <a:cubicBezTo>
                    <a:pt x="27" y="217"/>
                    <a:pt x="31" y="219"/>
                    <a:pt x="35" y="216"/>
                  </a:cubicBezTo>
                  <a:cubicBezTo>
                    <a:pt x="73" y="193"/>
                    <a:pt x="114" y="164"/>
                    <a:pt x="138" y="126"/>
                  </a:cubicBezTo>
                  <a:cubicBezTo>
                    <a:pt x="164" y="87"/>
                    <a:pt x="153" y="48"/>
                    <a:pt x="108" y="3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52" name="Freeform 36"/>
            <p:cNvSpPr/>
            <p:nvPr/>
          </p:nvSpPr>
          <p:spPr bwMode="auto">
            <a:xfrm>
              <a:off x="4813392" y="1895769"/>
              <a:ext cx="391108" cy="348062"/>
            </a:xfrm>
            <a:custGeom>
              <a:gdLst>
                <a:gd name="T0" fmla="*/ 58 w 207"/>
                <a:gd name="T1" fmla="*/ 36 h 184"/>
                <a:gd name="T2" fmla="*/ 197 w 207"/>
                <a:gd name="T3" fmla="*/ 180 h 184"/>
                <a:gd name="T4" fmla="*/ 200 w 207"/>
                <a:gd name="T5" fmla="*/ 178 h 184"/>
                <a:gd name="T6" fmla="*/ 206 w 207"/>
                <a:gd name="T7" fmla="*/ 170 h 184"/>
                <a:gd name="T8" fmla="*/ 158 w 207"/>
                <a:gd name="T9" fmla="*/ 41 h 184"/>
                <a:gd name="T10" fmla="*/ 58 w 207"/>
                <a:gd name="T11" fmla="*/ 36 h 184"/>
              </a:gdLst>
              <a:cxnLst>
                <a:cxn ang="0">
                  <a:pos x="T0" y="T1"/>
                </a:cxn>
                <a:cxn ang="0">
                  <a:pos x="T2" y="T3"/>
                </a:cxn>
                <a:cxn ang="0">
                  <a:pos x="T4" y="T5"/>
                </a:cxn>
                <a:cxn ang="0">
                  <a:pos x="T6" y="T7"/>
                </a:cxn>
                <a:cxn ang="0">
                  <a:pos x="T8" y="T9"/>
                </a:cxn>
                <a:cxn ang="0">
                  <a:pos x="T10" y="T11"/>
                </a:cxn>
              </a:cxnLst>
              <a:rect l="0" t="0" r="r" b="b"/>
              <a:pathLst>
                <a:path w="206" h="184">
                  <a:moveTo>
                    <a:pt x="58" y="36"/>
                  </a:moveTo>
                  <a:cubicBezTo>
                    <a:pt x="0" y="103"/>
                    <a:pt x="143" y="184"/>
                    <a:pt x="197" y="180"/>
                  </a:cubicBezTo>
                  <a:cubicBezTo>
                    <a:pt x="198" y="180"/>
                    <a:pt x="199" y="179"/>
                    <a:pt x="200" y="178"/>
                  </a:cubicBezTo>
                  <a:cubicBezTo>
                    <a:pt x="203" y="178"/>
                    <a:pt x="207" y="174"/>
                    <a:pt x="206" y="170"/>
                  </a:cubicBezTo>
                  <a:cubicBezTo>
                    <a:pt x="197" y="126"/>
                    <a:pt x="185" y="78"/>
                    <a:pt x="158" y="41"/>
                  </a:cubicBezTo>
                  <a:cubicBezTo>
                    <a:pt x="131" y="4"/>
                    <a:pt x="90" y="0"/>
                    <a:pt x="58"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53" name="Freeform 37"/>
            <p:cNvSpPr/>
            <p:nvPr/>
          </p:nvSpPr>
          <p:spPr bwMode="auto">
            <a:xfrm>
              <a:off x="7639703" y="3361810"/>
              <a:ext cx="351751" cy="378809"/>
            </a:xfrm>
            <a:custGeom>
              <a:gdLst>
                <a:gd name="T0" fmla="*/ 113 w 186"/>
                <a:gd name="T1" fmla="*/ 173 h 200"/>
                <a:gd name="T2" fmla="*/ 13 w 186"/>
                <a:gd name="T3" fmla="*/ 0 h 200"/>
                <a:gd name="T4" fmla="*/ 10 w 186"/>
                <a:gd name="T5" fmla="*/ 1 h 200"/>
                <a:gd name="T6" fmla="*/ 2 w 186"/>
                <a:gd name="T7" fmla="*/ 8 h 200"/>
                <a:gd name="T8" fmla="*/ 17 w 186"/>
                <a:gd name="T9" fmla="*/ 144 h 200"/>
                <a:gd name="T10" fmla="*/ 113 w 186"/>
                <a:gd name="T11" fmla="*/ 173 h 200"/>
              </a:gdLst>
              <a:cxnLst>
                <a:cxn ang="0">
                  <a:pos x="T0" y="T1"/>
                </a:cxn>
                <a:cxn ang="0">
                  <a:pos x="T2" y="T3"/>
                </a:cxn>
                <a:cxn ang="0">
                  <a:pos x="T4" y="T5"/>
                </a:cxn>
                <a:cxn ang="0">
                  <a:pos x="T6" y="T7"/>
                </a:cxn>
                <a:cxn ang="0">
                  <a:pos x="T8" y="T9"/>
                </a:cxn>
                <a:cxn ang="0">
                  <a:pos x="T10" y="T11"/>
                </a:cxn>
              </a:cxnLst>
              <a:rect l="0" t="0" r="r" b="b"/>
              <a:pathLst>
                <a:path w="186" h="200">
                  <a:moveTo>
                    <a:pt x="113" y="173"/>
                  </a:moveTo>
                  <a:cubicBezTo>
                    <a:pt x="186" y="123"/>
                    <a:pt x="67" y="10"/>
                    <a:pt x="13" y="0"/>
                  </a:cubicBezTo>
                  <a:cubicBezTo>
                    <a:pt x="12" y="0"/>
                    <a:pt x="11" y="0"/>
                    <a:pt x="10" y="1"/>
                  </a:cubicBezTo>
                  <a:cubicBezTo>
                    <a:pt x="6" y="1"/>
                    <a:pt x="2" y="3"/>
                    <a:pt x="2" y="8"/>
                  </a:cubicBezTo>
                  <a:cubicBezTo>
                    <a:pt x="0" y="52"/>
                    <a:pt x="0" y="102"/>
                    <a:pt x="17" y="144"/>
                  </a:cubicBezTo>
                  <a:cubicBezTo>
                    <a:pt x="35" y="187"/>
                    <a:pt x="73" y="200"/>
                    <a:pt x="113" y="17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54" name="Freeform 38"/>
            <p:cNvSpPr/>
            <p:nvPr/>
          </p:nvSpPr>
          <p:spPr bwMode="auto">
            <a:xfrm>
              <a:off x="4578481" y="2938724"/>
              <a:ext cx="414476" cy="317314"/>
            </a:xfrm>
            <a:custGeom>
              <a:gdLst>
                <a:gd name="T0" fmla="*/ 36 w 219"/>
                <a:gd name="T1" fmla="*/ 53 h 168"/>
                <a:gd name="T2" fmla="*/ 212 w 219"/>
                <a:gd name="T3" fmla="*/ 148 h 168"/>
                <a:gd name="T4" fmla="*/ 214 w 219"/>
                <a:gd name="T5" fmla="*/ 146 h 168"/>
                <a:gd name="T6" fmla="*/ 217 w 219"/>
                <a:gd name="T7" fmla="*/ 136 h 168"/>
                <a:gd name="T8" fmla="*/ 133 w 219"/>
                <a:gd name="T9" fmla="*/ 28 h 168"/>
                <a:gd name="T10" fmla="*/ 36 w 219"/>
                <a:gd name="T11" fmla="*/ 53 h 168"/>
              </a:gdLst>
              <a:cxnLst>
                <a:cxn ang="0">
                  <a:pos x="T0" y="T1"/>
                </a:cxn>
                <a:cxn ang="0">
                  <a:pos x="T2" y="T3"/>
                </a:cxn>
                <a:cxn ang="0">
                  <a:pos x="T4" y="T5"/>
                </a:cxn>
                <a:cxn ang="0">
                  <a:pos x="T6" y="T7"/>
                </a:cxn>
                <a:cxn ang="0">
                  <a:pos x="T8" y="T9"/>
                </a:cxn>
                <a:cxn ang="0">
                  <a:pos x="T10" y="T11"/>
                </a:cxn>
              </a:cxnLst>
              <a:rect l="0" t="0" r="r" b="b"/>
              <a:pathLst>
                <a:path w="219" h="168">
                  <a:moveTo>
                    <a:pt x="36" y="53"/>
                  </a:moveTo>
                  <a:cubicBezTo>
                    <a:pt x="0" y="134"/>
                    <a:pt x="161" y="168"/>
                    <a:pt x="212" y="148"/>
                  </a:cubicBezTo>
                  <a:cubicBezTo>
                    <a:pt x="213" y="147"/>
                    <a:pt x="213" y="147"/>
                    <a:pt x="214" y="146"/>
                  </a:cubicBezTo>
                  <a:cubicBezTo>
                    <a:pt x="217" y="144"/>
                    <a:pt x="219" y="140"/>
                    <a:pt x="217" y="136"/>
                  </a:cubicBezTo>
                  <a:cubicBezTo>
                    <a:pt x="196" y="97"/>
                    <a:pt x="169" y="54"/>
                    <a:pt x="133" y="28"/>
                  </a:cubicBezTo>
                  <a:cubicBezTo>
                    <a:pt x="95" y="0"/>
                    <a:pt x="55" y="9"/>
                    <a:pt x="36" y="5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55" name="Freeform 39"/>
            <p:cNvSpPr/>
            <p:nvPr/>
          </p:nvSpPr>
          <p:spPr bwMode="auto">
            <a:xfrm>
              <a:off x="5157764" y="2862470"/>
              <a:ext cx="397258" cy="329613"/>
            </a:xfrm>
            <a:custGeom>
              <a:gdLst>
                <a:gd name="T0" fmla="*/ 16 w 210"/>
                <a:gd name="T1" fmla="*/ 90 h 174"/>
                <a:gd name="T2" fmla="*/ 209 w 210"/>
                <a:gd name="T3" fmla="*/ 39 h 174"/>
                <a:gd name="T4" fmla="*/ 209 w 210"/>
                <a:gd name="T5" fmla="*/ 36 h 174"/>
                <a:gd name="T6" fmla="*/ 205 w 210"/>
                <a:gd name="T7" fmla="*/ 26 h 174"/>
                <a:gd name="T8" fmla="*/ 69 w 210"/>
                <a:gd name="T9" fmla="*/ 6 h 174"/>
                <a:gd name="T10" fmla="*/ 16 w 210"/>
                <a:gd name="T11" fmla="*/ 90 h 174"/>
              </a:gdLst>
              <a:cxnLst>
                <a:cxn ang="0">
                  <a:pos x="T0" y="T1"/>
                </a:cxn>
                <a:cxn ang="0">
                  <a:pos x="T2" y="T3"/>
                </a:cxn>
                <a:cxn ang="0">
                  <a:pos x="T4" y="T5"/>
                </a:cxn>
                <a:cxn ang="0">
                  <a:pos x="T6" y="T7"/>
                </a:cxn>
                <a:cxn ang="0">
                  <a:pos x="T8" y="T9"/>
                </a:cxn>
                <a:cxn ang="0">
                  <a:pos x="T10" y="T11"/>
                </a:cxn>
              </a:cxnLst>
              <a:rect l="0" t="0" r="r" b="b"/>
              <a:pathLst>
                <a:path w="210" h="174">
                  <a:moveTo>
                    <a:pt x="16" y="90"/>
                  </a:moveTo>
                  <a:cubicBezTo>
                    <a:pt x="46" y="174"/>
                    <a:pt x="186" y="88"/>
                    <a:pt x="209" y="39"/>
                  </a:cubicBezTo>
                  <a:cubicBezTo>
                    <a:pt x="210" y="38"/>
                    <a:pt x="210" y="37"/>
                    <a:pt x="209" y="36"/>
                  </a:cubicBezTo>
                  <a:cubicBezTo>
                    <a:pt x="210" y="32"/>
                    <a:pt x="209" y="28"/>
                    <a:pt x="205" y="26"/>
                  </a:cubicBezTo>
                  <a:cubicBezTo>
                    <a:pt x="162" y="12"/>
                    <a:pt x="114" y="0"/>
                    <a:pt x="69" y="6"/>
                  </a:cubicBezTo>
                  <a:cubicBezTo>
                    <a:pt x="23" y="11"/>
                    <a:pt x="0" y="45"/>
                    <a:pt x="16" y="9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56" name="Freeform 40"/>
            <p:cNvSpPr/>
            <p:nvPr/>
          </p:nvSpPr>
          <p:spPr bwMode="auto">
            <a:xfrm>
              <a:off x="5643575" y="2444304"/>
              <a:ext cx="306245" cy="414476"/>
            </a:xfrm>
            <a:custGeom>
              <a:gdLst>
                <a:gd name="T0" fmla="*/ 104 w 162"/>
                <a:gd name="T1" fmla="*/ 29 h 219"/>
                <a:gd name="T2" fmla="*/ 24 w 162"/>
                <a:gd name="T3" fmla="*/ 212 h 219"/>
                <a:gd name="T4" fmla="*/ 27 w 162"/>
                <a:gd name="T5" fmla="*/ 214 h 219"/>
                <a:gd name="T6" fmla="*/ 37 w 162"/>
                <a:gd name="T7" fmla="*/ 216 h 219"/>
                <a:gd name="T8" fmla="*/ 137 w 162"/>
                <a:gd name="T9" fmla="*/ 124 h 219"/>
                <a:gd name="T10" fmla="*/ 104 w 162"/>
                <a:gd name="T11" fmla="*/ 29 h 219"/>
              </a:gdLst>
              <a:cxnLst>
                <a:cxn ang="0">
                  <a:pos x="T0" y="T1"/>
                </a:cxn>
                <a:cxn ang="0">
                  <a:pos x="T2" y="T3"/>
                </a:cxn>
                <a:cxn ang="0">
                  <a:pos x="T4" y="T5"/>
                </a:cxn>
                <a:cxn ang="0">
                  <a:pos x="T6" y="T7"/>
                </a:cxn>
                <a:cxn ang="0">
                  <a:pos x="T8" y="T9"/>
                </a:cxn>
                <a:cxn ang="0">
                  <a:pos x="T10" y="T11"/>
                </a:cxn>
              </a:cxnLst>
              <a:rect l="0" t="0" r="r" b="b"/>
              <a:pathLst>
                <a:path w="162" h="219">
                  <a:moveTo>
                    <a:pt x="104" y="29"/>
                  </a:moveTo>
                  <a:cubicBezTo>
                    <a:pt x="20" y="0"/>
                    <a:pt x="0" y="163"/>
                    <a:pt x="24" y="212"/>
                  </a:cubicBezTo>
                  <a:cubicBezTo>
                    <a:pt x="25" y="213"/>
                    <a:pt x="26" y="214"/>
                    <a:pt x="27" y="214"/>
                  </a:cubicBezTo>
                  <a:cubicBezTo>
                    <a:pt x="28" y="217"/>
                    <a:pt x="33" y="219"/>
                    <a:pt x="37" y="216"/>
                  </a:cubicBezTo>
                  <a:cubicBezTo>
                    <a:pt x="74" y="192"/>
                    <a:pt x="114" y="162"/>
                    <a:pt x="137" y="124"/>
                  </a:cubicBezTo>
                  <a:cubicBezTo>
                    <a:pt x="162" y="84"/>
                    <a:pt x="150" y="45"/>
                    <a:pt x="104" y="2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57" name="Freeform 42"/>
            <p:cNvSpPr/>
            <p:nvPr/>
          </p:nvSpPr>
          <p:spPr bwMode="auto">
            <a:xfrm>
              <a:off x="4985578" y="3301545"/>
              <a:ext cx="279187" cy="280417"/>
            </a:xfrm>
            <a:custGeom>
              <a:gdLst>
                <a:gd name="T0" fmla="*/ 78 w 148"/>
                <a:gd name="T1" fmla="*/ 143 h 148"/>
                <a:gd name="T2" fmla="*/ 65 w 148"/>
                <a:gd name="T3" fmla="*/ 1 h 148"/>
                <a:gd name="T4" fmla="*/ 63 w 148"/>
                <a:gd name="T5" fmla="*/ 0 h 148"/>
                <a:gd name="T6" fmla="*/ 56 w 148"/>
                <a:gd name="T7" fmla="*/ 4 h 148"/>
                <a:gd name="T8" fmla="*/ 78 w 148"/>
                <a:gd name="T9" fmla="*/ 143 h 148"/>
              </a:gdLst>
              <a:cxnLst>
                <a:cxn ang="0">
                  <a:pos x="T0" y="T1"/>
                </a:cxn>
                <a:cxn ang="0">
                  <a:pos x="T2" y="T3"/>
                </a:cxn>
                <a:cxn ang="0">
                  <a:pos x="T4" y="T5"/>
                </a:cxn>
                <a:cxn ang="0">
                  <a:pos x="T6" y="T7"/>
                </a:cxn>
                <a:cxn ang="0">
                  <a:pos x="T8" y="T9"/>
                </a:cxn>
              </a:cxnLst>
              <a:rect l="0" t="0" r="r" b="b"/>
              <a:pathLst>
                <a:path w="148" h="148">
                  <a:moveTo>
                    <a:pt x="78" y="143"/>
                  </a:moveTo>
                  <a:cubicBezTo>
                    <a:pt x="148" y="138"/>
                    <a:pt x="96" y="25"/>
                    <a:pt x="65" y="1"/>
                  </a:cubicBezTo>
                  <a:cubicBezTo>
                    <a:pt x="65" y="0"/>
                    <a:pt x="64" y="0"/>
                    <a:pt x="63" y="0"/>
                  </a:cubicBezTo>
                  <a:cubicBezTo>
                    <a:pt x="60" y="0"/>
                    <a:pt x="58" y="1"/>
                    <a:pt x="56" y="4"/>
                  </a:cubicBezTo>
                  <a:cubicBezTo>
                    <a:pt x="43" y="41"/>
                    <a:pt x="0" y="148"/>
                    <a:pt x="78" y="1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58" name="Freeform 43"/>
            <p:cNvSpPr/>
            <p:nvPr/>
          </p:nvSpPr>
          <p:spPr bwMode="auto">
            <a:xfrm>
              <a:off x="5543953" y="1572305"/>
              <a:ext cx="281647" cy="274268"/>
            </a:xfrm>
            <a:custGeom>
              <a:gdLst>
                <a:gd name="T0" fmla="*/ 70 w 149"/>
                <a:gd name="T1" fmla="*/ 1 h 145"/>
                <a:gd name="T2" fmla="*/ 71 w 149"/>
                <a:gd name="T3" fmla="*/ 143 h 145"/>
                <a:gd name="T4" fmla="*/ 74 w 149"/>
                <a:gd name="T5" fmla="*/ 144 h 145"/>
                <a:gd name="T6" fmla="*/ 80 w 149"/>
                <a:gd name="T7" fmla="*/ 141 h 145"/>
                <a:gd name="T8" fmla="*/ 70 w 149"/>
                <a:gd name="T9" fmla="*/ 1 h 145"/>
              </a:gdLst>
              <a:cxnLst>
                <a:cxn ang="0">
                  <a:pos x="T0" y="T1"/>
                </a:cxn>
                <a:cxn ang="0">
                  <a:pos x="T2" y="T3"/>
                </a:cxn>
                <a:cxn ang="0">
                  <a:pos x="T4" y="T5"/>
                </a:cxn>
                <a:cxn ang="0">
                  <a:pos x="T6" y="T7"/>
                </a:cxn>
                <a:cxn ang="0">
                  <a:pos x="T8" y="T9"/>
                </a:cxn>
              </a:cxnLst>
              <a:rect l="0" t="0" r="r" b="b"/>
              <a:pathLst>
                <a:path w="149" h="145">
                  <a:moveTo>
                    <a:pt x="70" y="1"/>
                  </a:moveTo>
                  <a:cubicBezTo>
                    <a:pt x="0" y="0"/>
                    <a:pt x="43" y="116"/>
                    <a:pt x="71" y="143"/>
                  </a:cubicBezTo>
                  <a:cubicBezTo>
                    <a:pt x="72" y="144"/>
                    <a:pt x="73" y="144"/>
                    <a:pt x="74" y="144"/>
                  </a:cubicBezTo>
                  <a:cubicBezTo>
                    <a:pt x="76" y="145"/>
                    <a:pt x="79" y="144"/>
                    <a:pt x="80" y="141"/>
                  </a:cubicBezTo>
                  <a:cubicBezTo>
                    <a:pt x="97" y="105"/>
                    <a:pt x="149" y="2"/>
                    <a:pt x="7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59" name="Freeform 44"/>
            <p:cNvSpPr/>
            <p:nvPr/>
          </p:nvSpPr>
          <p:spPr bwMode="auto">
            <a:xfrm>
              <a:off x="5273375" y="3062944"/>
              <a:ext cx="270578" cy="214003"/>
            </a:xfrm>
            <a:custGeom>
              <a:gdLst>
                <a:gd name="T0" fmla="*/ 143 w 143"/>
                <a:gd name="T1" fmla="*/ 63 h 113"/>
                <a:gd name="T2" fmla="*/ 2 w 143"/>
                <a:gd name="T3" fmla="*/ 52 h 113"/>
                <a:gd name="T4" fmla="*/ 1 w 143"/>
                <a:gd name="T5" fmla="*/ 54 h 113"/>
                <a:gd name="T6" fmla="*/ 2 w 143"/>
                <a:gd name="T7" fmla="*/ 62 h 113"/>
                <a:gd name="T8" fmla="*/ 88 w 143"/>
                <a:gd name="T9" fmla="*/ 107 h 113"/>
                <a:gd name="T10" fmla="*/ 143 w 143"/>
                <a:gd name="T11" fmla="*/ 63 h 113"/>
              </a:gdLst>
              <a:cxnLst>
                <a:cxn ang="0">
                  <a:pos x="T0" y="T1"/>
                </a:cxn>
                <a:cxn ang="0">
                  <a:pos x="T2" y="T3"/>
                </a:cxn>
                <a:cxn ang="0">
                  <a:pos x="T4" y="T5"/>
                </a:cxn>
                <a:cxn ang="0">
                  <a:pos x="T6" y="T7"/>
                </a:cxn>
                <a:cxn ang="0">
                  <a:pos x="T8" y="T9"/>
                </a:cxn>
                <a:cxn ang="0">
                  <a:pos x="T10" y="T11"/>
                </a:cxn>
              </a:cxnLst>
              <a:rect l="0" t="0" r="r" b="b"/>
              <a:pathLst>
                <a:path w="143" h="113">
                  <a:moveTo>
                    <a:pt x="143" y="63"/>
                  </a:moveTo>
                  <a:cubicBezTo>
                    <a:pt x="142" y="0"/>
                    <a:pt x="29" y="25"/>
                    <a:pt x="2" y="52"/>
                  </a:cubicBezTo>
                  <a:cubicBezTo>
                    <a:pt x="2" y="53"/>
                    <a:pt x="1" y="53"/>
                    <a:pt x="1" y="54"/>
                  </a:cubicBezTo>
                  <a:cubicBezTo>
                    <a:pt x="0" y="56"/>
                    <a:pt x="0" y="60"/>
                    <a:pt x="2" y="62"/>
                  </a:cubicBezTo>
                  <a:cubicBezTo>
                    <a:pt x="27" y="81"/>
                    <a:pt x="57" y="100"/>
                    <a:pt x="88" y="107"/>
                  </a:cubicBezTo>
                  <a:cubicBezTo>
                    <a:pt x="120" y="113"/>
                    <a:pt x="143" y="96"/>
                    <a:pt x="143"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60" name="Freeform 45"/>
            <p:cNvSpPr/>
            <p:nvPr/>
          </p:nvSpPr>
          <p:spPr bwMode="auto">
            <a:xfrm>
              <a:off x="6167512" y="2288107"/>
              <a:ext cx="280417" cy="229991"/>
            </a:xfrm>
            <a:custGeom>
              <a:gdLst>
                <a:gd name="T0" fmla="*/ 136 w 148"/>
                <a:gd name="T1" fmla="*/ 59 h 122"/>
                <a:gd name="T2" fmla="*/ 0 w 148"/>
                <a:gd name="T3" fmla="*/ 95 h 122"/>
                <a:gd name="T4" fmla="*/ 1 w 148"/>
                <a:gd name="T5" fmla="*/ 98 h 122"/>
                <a:gd name="T6" fmla="*/ 4 w 148"/>
                <a:gd name="T7" fmla="*/ 104 h 122"/>
                <a:gd name="T8" fmla="*/ 99 w 148"/>
                <a:gd name="T9" fmla="*/ 118 h 122"/>
                <a:gd name="T10" fmla="*/ 136 w 148"/>
                <a:gd name="T11" fmla="*/ 59 h 122"/>
              </a:gdLst>
              <a:cxnLst>
                <a:cxn ang="0">
                  <a:pos x="T0" y="T1"/>
                </a:cxn>
                <a:cxn ang="0">
                  <a:pos x="T2" y="T3"/>
                </a:cxn>
                <a:cxn ang="0">
                  <a:pos x="T4" y="T5"/>
                </a:cxn>
                <a:cxn ang="0">
                  <a:pos x="T6" y="T7"/>
                </a:cxn>
                <a:cxn ang="0">
                  <a:pos x="T8" y="T9"/>
                </a:cxn>
                <a:cxn ang="0">
                  <a:pos x="T10" y="T11"/>
                </a:cxn>
              </a:cxnLst>
              <a:rect l="0" t="0" r="r" b="b"/>
              <a:pathLst>
                <a:path w="148" h="122">
                  <a:moveTo>
                    <a:pt x="136" y="59"/>
                  </a:moveTo>
                  <a:cubicBezTo>
                    <a:pt x="115" y="0"/>
                    <a:pt x="17" y="60"/>
                    <a:pt x="0" y="95"/>
                  </a:cubicBezTo>
                  <a:cubicBezTo>
                    <a:pt x="0" y="96"/>
                    <a:pt x="0" y="97"/>
                    <a:pt x="1" y="98"/>
                  </a:cubicBezTo>
                  <a:cubicBezTo>
                    <a:pt x="0" y="100"/>
                    <a:pt x="0" y="103"/>
                    <a:pt x="4" y="104"/>
                  </a:cubicBezTo>
                  <a:cubicBezTo>
                    <a:pt x="34" y="114"/>
                    <a:pt x="68" y="122"/>
                    <a:pt x="99" y="118"/>
                  </a:cubicBezTo>
                  <a:cubicBezTo>
                    <a:pt x="132" y="114"/>
                    <a:pt x="148" y="90"/>
                    <a:pt x="136" y="59"/>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61" name="Freeform 46"/>
            <p:cNvSpPr/>
            <p:nvPr/>
          </p:nvSpPr>
          <p:spPr bwMode="auto">
            <a:xfrm>
              <a:off x="5376686" y="1639950"/>
              <a:ext cx="217692" cy="276728"/>
            </a:xfrm>
            <a:custGeom>
              <a:gdLst>
                <a:gd name="T0" fmla="*/ 62 w 115"/>
                <a:gd name="T1" fmla="*/ 3 h 146"/>
                <a:gd name="T2" fmla="*/ 63 w 115"/>
                <a:gd name="T3" fmla="*/ 144 h 146"/>
                <a:gd name="T4" fmla="*/ 65 w 115"/>
                <a:gd name="T5" fmla="*/ 144 h 146"/>
                <a:gd name="T6" fmla="*/ 72 w 115"/>
                <a:gd name="T7" fmla="*/ 143 h 146"/>
                <a:gd name="T8" fmla="*/ 110 w 115"/>
                <a:gd name="T9" fmla="*/ 54 h 146"/>
                <a:gd name="T10" fmla="*/ 62 w 115"/>
                <a:gd name="T11" fmla="*/ 3 h 146"/>
              </a:gdLst>
              <a:cxnLst>
                <a:cxn ang="0">
                  <a:pos x="T0" y="T1"/>
                </a:cxn>
                <a:cxn ang="0">
                  <a:pos x="T2" y="T3"/>
                </a:cxn>
                <a:cxn ang="0">
                  <a:pos x="T4" y="T5"/>
                </a:cxn>
                <a:cxn ang="0">
                  <a:pos x="T6" y="T7"/>
                </a:cxn>
                <a:cxn ang="0">
                  <a:pos x="T8" y="T9"/>
                </a:cxn>
                <a:cxn ang="0">
                  <a:pos x="T10" y="T11"/>
                </a:cxn>
              </a:cxnLst>
              <a:rect l="0" t="0" r="r" b="b"/>
              <a:pathLst>
                <a:path w="115" h="146">
                  <a:moveTo>
                    <a:pt x="62" y="3"/>
                  </a:moveTo>
                  <a:cubicBezTo>
                    <a:pt x="0" y="8"/>
                    <a:pt x="33" y="119"/>
                    <a:pt x="63" y="144"/>
                  </a:cubicBezTo>
                  <a:cubicBezTo>
                    <a:pt x="63" y="144"/>
                    <a:pt x="64" y="144"/>
                    <a:pt x="65" y="144"/>
                  </a:cubicBezTo>
                  <a:cubicBezTo>
                    <a:pt x="67" y="146"/>
                    <a:pt x="70" y="146"/>
                    <a:pt x="72" y="143"/>
                  </a:cubicBezTo>
                  <a:cubicBezTo>
                    <a:pt x="89" y="116"/>
                    <a:pt x="106" y="86"/>
                    <a:pt x="110" y="54"/>
                  </a:cubicBezTo>
                  <a:cubicBezTo>
                    <a:pt x="115" y="22"/>
                    <a:pt x="96" y="0"/>
                    <a:pt x="62" y="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62" name="Freeform 47"/>
            <p:cNvSpPr/>
            <p:nvPr/>
          </p:nvSpPr>
          <p:spPr bwMode="auto">
            <a:xfrm>
              <a:off x="5734587" y="1670697"/>
              <a:ext cx="183255" cy="253359"/>
            </a:xfrm>
            <a:custGeom>
              <a:gdLst>
                <a:gd name="T0" fmla="*/ 53 w 97"/>
                <a:gd name="T1" fmla="*/ 2 h 134"/>
                <a:gd name="T2" fmla="*/ 54 w 97"/>
                <a:gd name="T3" fmla="*/ 124 h 134"/>
                <a:gd name="T4" fmla="*/ 54 w 97"/>
                <a:gd name="T5" fmla="*/ 124 h 134"/>
                <a:gd name="T6" fmla="*/ 65 w 97"/>
                <a:gd name="T7" fmla="*/ 127 h 134"/>
                <a:gd name="T8" fmla="*/ 93 w 97"/>
                <a:gd name="T9" fmla="*/ 47 h 134"/>
                <a:gd name="T10" fmla="*/ 53 w 97"/>
                <a:gd name="T11" fmla="*/ 2 h 134"/>
              </a:gdLst>
              <a:cxnLst>
                <a:cxn ang="0">
                  <a:pos x="T0" y="T1"/>
                </a:cxn>
                <a:cxn ang="0">
                  <a:pos x="T2" y="T3"/>
                </a:cxn>
                <a:cxn ang="0">
                  <a:pos x="T4" y="T5"/>
                </a:cxn>
                <a:cxn ang="0">
                  <a:pos x="T6" y="T7"/>
                </a:cxn>
                <a:cxn ang="0">
                  <a:pos x="T8" y="T9"/>
                </a:cxn>
                <a:cxn ang="0">
                  <a:pos x="T10" y="T11"/>
                </a:cxn>
              </a:cxnLst>
              <a:rect l="0" t="0" r="r" b="b"/>
              <a:pathLst>
                <a:path w="97" h="134">
                  <a:moveTo>
                    <a:pt x="53" y="2"/>
                  </a:moveTo>
                  <a:cubicBezTo>
                    <a:pt x="0" y="5"/>
                    <a:pt x="36" y="102"/>
                    <a:pt x="54" y="124"/>
                  </a:cubicBezTo>
                  <a:cubicBezTo>
                    <a:pt x="54" y="124"/>
                    <a:pt x="54" y="124"/>
                    <a:pt x="54" y="124"/>
                  </a:cubicBezTo>
                  <a:cubicBezTo>
                    <a:pt x="53" y="131"/>
                    <a:pt x="63" y="134"/>
                    <a:pt x="65" y="127"/>
                  </a:cubicBezTo>
                  <a:cubicBezTo>
                    <a:pt x="73" y="100"/>
                    <a:pt x="89" y="76"/>
                    <a:pt x="93" y="47"/>
                  </a:cubicBezTo>
                  <a:cubicBezTo>
                    <a:pt x="97" y="19"/>
                    <a:pt x="81" y="0"/>
                    <a:pt x="53" y="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63" name="Freeform 48"/>
            <p:cNvSpPr/>
            <p:nvPr/>
          </p:nvSpPr>
          <p:spPr bwMode="auto">
            <a:xfrm>
              <a:off x="8417000" y="2598042"/>
              <a:ext cx="220152" cy="204163"/>
            </a:xfrm>
            <a:custGeom>
              <a:gdLst>
                <a:gd name="T0" fmla="*/ 102 w 116"/>
                <a:gd name="T1" fmla="*/ 40 h 108"/>
                <a:gd name="T2" fmla="*/ 6 w 116"/>
                <a:gd name="T3" fmla="*/ 97 h 108"/>
                <a:gd name="T4" fmla="*/ 6 w 116"/>
                <a:gd name="T5" fmla="*/ 97 h 108"/>
                <a:gd name="T6" fmla="*/ 9 w 116"/>
                <a:gd name="T7" fmla="*/ 106 h 108"/>
                <a:gd name="T8" fmla="*/ 85 w 116"/>
                <a:gd name="T9" fmla="*/ 92 h 108"/>
                <a:gd name="T10" fmla="*/ 102 w 116"/>
                <a:gd name="T11" fmla="*/ 40 h 108"/>
              </a:gdLst>
              <a:cxnLst>
                <a:cxn ang="0">
                  <a:pos x="T0" y="T1"/>
                </a:cxn>
                <a:cxn ang="0">
                  <a:pos x="T2" y="T3"/>
                </a:cxn>
                <a:cxn ang="0">
                  <a:pos x="T4" y="T5"/>
                </a:cxn>
                <a:cxn ang="0">
                  <a:pos x="T6" y="T7"/>
                </a:cxn>
                <a:cxn ang="0">
                  <a:pos x="T8" y="T9"/>
                </a:cxn>
                <a:cxn ang="0">
                  <a:pos x="T10" y="T11"/>
                </a:cxn>
              </a:cxnLst>
              <a:rect l="0" t="0" r="r" b="b"/>
              <a:pathLst>
                <a:path w="115" h="108">
                  <a:moveTo>
                    <a:pt x="102" y="40"/>
                  </a:moveTo>
                  <a:cubicBezTo>
                    <a:pt x="75" y="0"/>
                    <a:pt x="15" y="73"/>
                    <a:pt x="6" y="97"/>
                  </a:cubicBezTo>
                  <a:cubicBezTo>
                    <a:pt x="6" y="97"/>
                    <a:pt x="6" y="97"/>
                    <a:pt x="6" y="97"/>
                  </a:cubicBezTo>
                  <a:cubicBezTo>
                    <a:pt x="0" y="98"/>
                    <a:pt x="3" y="108"/>
                    <a:pt x="9" y="106"/>
                  </a:cubicBezTo>
                  <a:cubicBezTo>
                    <a:pt x="34" y="100"/>
                    <a:pt x="60" y="102"/>
                    <a:pt x="85" y="92"/>
                  </a:cubicBezTo>
                  <a:cubicBezTo>
                    <a:pt x="108" y="83"/>
                    <a:pt x="116" y="61"/>
                    <a:pt x="102" y="4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64" name="Freeform 49"/>
            <p:cNvSpPr/>
            <p:nvPr/>
          </p:nvSpPr>
          <p:spPr bwMode="auto">
            <a:xfrm>
              <a:off x="8337056" y="2422166"/>
              <a:ext cx="286567" cy="292716"/>
            </a:xfrm>
            <a:custGeom>
              <a:gdLst>
                <a:gd name="T0" fmla="*/ 95 w 151"/>
                <a:gd name="T1" fmla="*/ 46 h 155"/>
                <a:gd name="T2" fmla="*/ 4 w 151"/>
                <a:gd name="T3" fmla="*/ 149 h 155"/>
                <a:gd name="T4" fmla="*/ 5 w 151"/>
                <a:gd name="T5" fmla="*/ 152 h 155"/>
                <a:gd name="T6" fmla="*/ 12 w 151"/>
                <a:gd name="T7" fmla="*/ 154 h 155"/>
                <a:gd name="T8" fmla="*/ 95 w 151"/>
                <a:gd name="T9" fmla="*/ 46 h 155"/>
              </a:gdLst>
              <a:cxnLst>
                <a:cxn ang="0">
                  <a:pos x="T0" y="T1"/>
                </a:cxn>
                <a:cxn ang="0">
                  <a:pos x="T2" y="T3"/>
                </a:cxn>
                <a:cxn ang="0">
                  <a:pos x="T4" y="T5"/>
                </a:cxn>
                <a:cxn ang="0">
                  <a:pos x="T6" y="T7"/>
                </a:cxn>
                <a:cxn ang="0">
                  <a:pos x="T8" y="T9"/>
                </a:cxn>
              </a:cxnLst>
              <a:rect l="0" t="0" r="r" b="b"/>
              <a:pathLst>
                <a:path w="151" h="155">
                  <a:moveTo>
                    <a:pt x="95" y="46"/>
                  </a:moveTo>
                  <a:cubicBezTo>
                    <a:pt x="44" y="0"/>
                    <a:pt x="0" y="111"/>
                    <a:pt x="4" y="149"/>
                  </a:cubicBezTo>
                  <a:cubicBezTo>
                    <a:pt x="4" y="150"/>
                    <a:pt x="4" y="151"/>
                    <a:pt x="5" y="152"/>
                  </a:cubicBezTo>
                  <a:cubicBezTo>
                    <a:pt x="6" y="154"/>
                    <a:pt x="9" y="155"/>
                    <a:pt x="12" y="154"/>
                  </a:cubicBezTo>
                  <a:cubicBezTo>
                    <a:pt x="47" y="138"/>
                    <a:pt x="151" y="97"/>
                    <a:pt x="95" y="4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65" name="Freeform 50"/>
            <p:cNvSpPr/>
            <p:nvPr/>
          </p:nvSpPr>
          <p:spPr bwMode="auto">
            <a:xfrm>
              <a:off x="8025891" y="2236451"/>
              <a:ext cx="503029" cy="522708"/>
            </a:xfrm>
            <a:custGeom>
              <a:gdLst>
                <a:gd name="T0" fmla="*/ 163 w 266"/>
                <a:gd name="T1" fmla="*/ 78 h 276"/>
                <a:gd name="T2" fmla="*/ 8 w 266"/>
                <a:gd name="T3" fmla="*/ 266 h 276"/>
                <a:gd name="T4" fmla="*/ 11 w 266"/>
                <a:gd name="T5" fmla="*/ 270 h 276"/>
                <a:gd name="T6" fmla="*/ 23 w 266"/>
                <a:gd name="T7" fmla="*/ 274 h 276"/>
                <a:gd name="T8" fmla="*/ 163 w 266"/>
                <a:gd name="T9" fmla="*/ 78 h 276"/>
              </a:gdLst>
              <a:cxnLst>
                <a:cxn ang="0">
                  <a:pos x="T0" y="T1"/>
                </a:cxn>
                <a:cxn ang="0">
                  <a:pos x="T2" y="T3"/>
                </a:cxn>
                <a:cxn ang="0">
                  <a:pos x="T4" y="T5"/>
                </a:cxn>
                <a:cxn ang="0">
                  <a:pos x="T6" y="T7"/>
                </a:cxn>
                <a:cxn ang="0">
                  <a:pos x="T8" y="T9"/>
                </a:cxn>
              </a:cxnLst>
              <a:rect l="0" t="0" r="r" b="b"/>
              <a:pathLst>
                <a:path w="266" h="276">
                  <a:moveTo>
                    <a:pt x="163" y="78"/>
                  </a:moveTo>
                  <a:cubicBezTo>
                    <a:pt x="71" y="0"/>
                    <a:pt x="0" y="200"/>
                    <a:pt x="8" y="266"/>
                  </a:cubicBezTo>
                  <a:cubicBezTo>
                    <a:pt x="8" y="268"/>
                    <a:pt x="9" y="269"/>
                    <a:pt x="11" y="270"/>
                  </a:cubicBezTo>
                  <a:cubicBezTo>
                    <a:pt x="13" y="274"/>
                    <a:pt x="17" y="276"/>
                    <a:pt x="23" y="274"/>
                  </a:cubicBezTo>
                  <a:cubicBezTo>
                    <a:pt x="83" y="244"/>
                    <a:pt x="266" y="165"/>
                    <a:pt x="163" y="7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66" name="Freeform 51"/>
            <p:cNvSpPr/>
            <p:nvPr/>
          </p:nvSpPr>
          <p:spPr bwMode="auto">
            <a:xfrm>
              <a:off x="6634874" y="2447994"/>
              <a:ext cx="488270" cy="516558"/>
            </a:xfrm>
            <a:custGeom>
              <a:gdLst>
                <a:gd name="T0" fmla="*/ 96 w 258"/>
                <a:gd name="T1" fmla="*/ 81 h 273"/>
                <a:gd name="T2" fmla="*/ 246 w 258"/>
                <a:gd name="T3" fmla="*/ 273 h 273"/>
                <a:gd name="T4" fmla="*/ 251 w 258"/>
                <a:gd name="T5" fmla="*/ 272 h 273"/>
                <a:gd name="T6" fmla="*/ 257 w 258"/>
                <a:gd name="T7" fmla="*/ 261 h 273"/>
                <a:gd name="T8" fmla="*/ 96 w 258"/>
                <a:gd name="T9" fmla="*/ 81 h 273"/>
              </a:gdLst>
              <a:cxnLst>
                <a:cxn ang="0">
                  <a:pos x="T0" y="T1"/>
                </a:cxn>
                <a:cxn ang="0">
                  <a:pos x="T2" y="T3"/>
                </a:cxn>
                <a:cxn ang="0">
                  <a:pos x="T4" y="T5"/>
                </a:cxn>
                <a:cxn ang="0">
                  <a:pos x="T6" y="T7"/>
                </a:cxn>
                <a:cxn ang="0">
                  <a:pos x="T8" y="T9"/>
                </a:cxn>
              </a:cxnLst>
              <a:rect l="0" t="0" r="r" b="b"/>
              <a:pathLst>
                <a:path w="258" h="273">
                  <a:moveTo>
                    <a:pt x="96" y="81"/>
                  </a:moveTo>
                  <a:cubicBezTo>
                    <a:pt x="0" y="154"/>
                    <a:pt x="179" y="267"/>
                    <a:pt x="246" y="273"/>
                  </a:cubicBezTo>
                  <a:cubicBezTo>
                    <a:pt x="248" y="273"/>
                    <a:pt x="250" y="273"/>
                    <a:pt x="251" y="272"/>
                  </a:cubicBezTo>
                  <a:cubicBezTo>
                    <a:pt x="255" y="270"/>
                    <a:pt x="258" y="267"/>
                    <a:pt x="257" y="261"/>
                  </a:cubicBezTo>
                  <a:cubicBezTo>
                    <a:pt x="241" y="195"/>
                    <a:pt x="204" y="0"/>
                    <a:pt x="96" y="8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67" name="Freeform 52"/>
            <p:cNvSpPr/>
            <p:nvPr/>
          </p:nvSpPr>
          <p:spPr bwMode="auto">
            <a:xfrm>
              <a:off x="6649633" y="2875999"/>
              <a:ext cx="471052" cy="371430"/>
            </a:xfrm>
            <a:custGeom>
              <a:gdLst>
                <a:gd name="T0" fmla="*/ 4 w 249"/>
                <a:gd name="T1" fmla="*/ 89 h 196"/>
                <a:gd name="T2" fmla="*/ 246 w 249"/>
                <a:gd name="T3" fmla="*/ 93 h 196"/>
                <a:gd name="T4" fmla="*/ 247 w 249"/>
                <a:gd name="T5" fmla="*/ 89 h 196"/>
                <a:gd name="T6" fmla="*/ 244 w 249"/>
                <a:gd name="T7" fmla="*/ 77 h 196"/>
                <a:gd name="T8" fmla="*/ 94 w 249"/>
                <a:gd name="T9" fmla="*/ 8 h 196"/>
                <a:gd name="T10" fmla="*/ 4 w 249"/>
                <a:gd name="T11" fmla="*/ 89 h 196"/>
              </a:gdLst>
              <a:cxnLst>
                <a:cxn ang="0">
                  <a:pos x="T0" y="T1"/>
                </a:cxn>
                <a:cxn ang="0">
                  <a:pos x="T2" y="T3"/>
                </a:cxn>
                <a:cxn ang="0">
                  <a:pos x="T4" y="T5"/>
                </a:cxn>
                <a:cxn ang="0">
                  <a:pos x="T6" y="T7"/>
                </a:cxn>
                <a:cxn ang="0">
                  <a:pos x="T8" y="T9"/>
                </a:cxn>
                <a:cxn ang="0">
                  <a:pos x="T10" y="T11"/>
                </a:cxn>
              </a:cxnLst>
              <a:rect l="0" t="0" r="r" b="b"/>
              <a:pathLst>
                <a:path w="249" h="196">
                  <a:moveTo>
                    <a:pt x="4" y="89"/>
                  </a:moveTo>
                  <a:cubicBezTo>
                    <a:pt x="11" y="196"/>
                    <a:pt x="202" y="143"/>
                    <a:pt x="246" y="93"/>
                  </a:cubicBezTo>
                  <a:cubicBezTo>
                    <a:pt x="247" y="92"/>
                    <a:pt x="247" y="90"/>
                    <a:pt x="247" y="89"/>
                  </a:cubicBezTo>
                  <a:cubicBezTo>
                    <a:pt x="249" y="85"/>
                    <a:pt x="249" y="80"/>
                    <a:pt x="244" y="77"/>
                  </a:cubicBezTo>
                  <a:cubicBezTo>
                    <a:pt x="200" y="47"/>
                    <a:pt x="148" y="17"/>
                    <a:pt x="94" y="8"/>
                  </a:cubicBezTo>
                  <a:cubicBezTo>
                    <a:pt x="39" y="0"/>
                    <a:pt x="0" y="31"/>
                    <a:pt x="4" y="8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68" name="Freeform 53"/>
            <p:cNvSpPr/>
            <p:nvPr/>
          </p:nvSpPr>
          <p:spPr bwMode="auto">
            <a:xfrm>
              <a:off x="6839038" y="2253670"/>
              <a:ext cx="471052" cy="421856"/>
            </a:xfrm>
            <a:custGeom>
              <a:gdLst>
                <a:gd name="T0" fmla="*/ 72 w 249"/>
                <a:gd name="T1" fmla="*/ 43 h 223"/>
                <a:gd name="T2" fmla="*/ 237 w 249"/>
                <a:gd name="T3" fmla="*/ 219 h 223"/>
                <a:gd name="T4" fmla="*/ 240 w 249"/>
                <a:gd name="T5" fmla="*/ 217 h 223"/>
                <a:gd name="T6" fmla="*/ 248 w 249"/>
                <a:gd name="T7" fmla="*/ 207 h 223"/>
                <a:gd name="T8" fmla="*/ 192 w 249"/>
                <a:gd name="T9" fmla="*/ 51 h 223"/>
                <a:gd name="T10" fmla="*/ 72 w 249"/>
                <a:gd name="T11" fmla="*/ 43 h 223"/>
              </a:gdLst>
              <a:cxnLst>
                <a:cxn ang="0">
                  <a:pos x="T0" y="T1"/>
                </a:cxn>
                <a:cxn ang="0">
                  <a:pos x="T2" y="T3"/>
                </a:cxn>
                <a:cxn ang="0">
                  <a:pos x="T4" y="T5"/>
                </a:cxn>
                <a:cxn ang="0">
                  <a:pos x="T6" y="T7"/>
                </a:cxn>
                <a:cxn ang="0">
                  <a:pos x="T8" y="T9"/>
                </a:cxn>
                <a:cxn ang="0">
                  <a:pos x="T10" y="T11"/>
                </a:cxn>
              </a:cxnLst>
              <a:rect l="0" t="0" r="r" b="b"/>
              <a:pathLst>
                <a:path w="249" h="223">
                  <a:moveTo>
                    <a:pt x="72" y="43"/>
                  </a:moveTo>
                  <a:cubicBezTo>
                    <a:pt x="0" y="123"/>
                    <a:pt x="171" y="223"/>
                    <a:pt x="237" y="219"/>
                  </a:cubicBezTo>
                  <a:cubicBezTo>
                    <a:pt x="239" y="219"/>
                    <a:pt x="240" y="218"/>
                    <a:pt x="240" y="217"/>
                  </a:cubicBezTo>
                  <a:cubicBezTo>
                    <a:pt x="245" y="216"/>
                    <a:pt x="249" y="212"/>
                    <a:pt x="248" y="207"/>
                  </a:cubicBezTo>
                  <a:cubicBezTo>
                    <a:pt x="239" y="154"/>
                    <a:pt x="224" y="95"/>
                    <a:pt x="192" y="51"/>
                  </a:cubicBezTo>
                  <a:cubicBezTo>
                    <a:pt x="160" y="5"/>
                    <a:pt x="111" y="0"/>
                    <a:pt x="72" y="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69" name="Freeform 54"/>
            <p:cNvSpPr/>
            <p:nvPr/>
          </p:nvSpPr>
          <p:spPr bwMode="auto">
            <a:xfrm>
              <a:off x="7622484" y="2074104"/>
              <a:ext cx="289027" cy="457523"/>
            </a:xfrm>
            <a:custGeom>
              <a:gdLst>
                <a:gd name="T0" fmla="*/ 88 w 153"/>
                <a:gd name="T1" fmla="*/ 20 h 242"/>
                <a:gd name="T2" fmla="*/ 31 w 153"/>
                <a:gd name="T3" fmla="*/ 222 h 242"/>
                <a:gd name="T4" fmla="*/ 32 w 153"/>
                <a:gd name="T5" fmla="*/ 223 h 242"/>
                <a:gd name="T6" fmla="*/ 47 w 153"/>
                <a:gd name="T7" fmla="*/ 232 h 242"/>
                <a:gd name="T8" fmla="*/ 133 w 153"/>
                <a:gd name="T9" fmla="*/ 114 h 242"/>
                <a:gd name="T10" fmla="*/ 88 w 153"/>
                <a:gd name="T11" fmla="*/ 20 h 242"/>
              </a:gdLst>
              <a:cxnLst>
                <a:cxn ang="0">
                  <a:pos x="T0" y="T1"/>
                </a:cxn>
                <a:cxn ang="0">
                  <a:pos x="T2" y="T3"/>
                </a:cxn>
                <a:cxn ang="0">
                  <a:pos x="T4" y="T5"/>
                </a:cxn>
                <a:cxn ang="0">
                  <a:pos x="T6" y="T7"/>
                </a:cxn>
                <a:cxn ang="0">
                  <a:pos x="T8" y="T9"/>
                </a:cxn>
                <a:cxn ang="0">
                  <a:pos x="T10" y="T11"/>
                </a:cxn>
              </a:cxnLst>
              <a:rect l="0" t="0" r="r" b="b"/>
              <a:pathLst>
                <a:path w="153" h="241">
                  <a:moveTo>
                    <a:pt x="88" y="20"/>
                  </a:moveTo>
                  <a:cubicBezTo>
                    <a:pt x="0" y="0"/>
                    <a:pt x="12" y="178"/>
                    <a:pt x="31" y="222"/>
                  </a:cubicBezTo>
                  <a:cubicBezTo>
                    <a:pt x="31" y="223"/>
                    <a:pt x="31" y="223"/>
                    <a:pt x="32" y="223"/>
                  </a:cubicBezTo>
                  <a:cubicBezTo>
                    <a:pt x="26" y="233"/>
                    <a:pt x="41" y="242"/>
                    <a:pt x="47" y="232"/>
                  </a:cubicBezTo>
                  <a:cubicBezTo>
                    <a:pt x="75" y="191"/>
                    <a:pt x="112" y="159"/>
                    <a:pt x="133" y="114"/>
                  </a:cubicBezTo>
                  <a:cubicBezTo>
                    <a:pt x="153" y="70"/>
                    <a:pt x="136" y="31"/>
                    <a:pt x="8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70" name="Freeform 55"/>
            <p:cNvSpPr/>
            <p:nvPr/>
          </p:nvSpPr>
          <p:spPr bwMode="auto">
            <a:xfrm>
              <a:off x="4697781" y="2106082"/>
              <a:ext cx="366510" cy="298866"/>
            </a:xfrm>
            <a:custGeom>
              <a:gdLst>
                <a:gd name="T0" fmla="*/ 48 w 194"/>
                <a:gd name="T1" fmla="*/ 31 h 158"/>
                <a:gd name="T2" fmla="*/ 176 w 194"/>
                <a:gd name="T3" fmla="*/ 149 h 158"/>
                <a:gd name="T4" fmla="*/ 176 w 194"/>
                <a:gd name="T5" fmla="*/ 149 h 158"/>
                <a:gd name="T6" fmla="*/ 189 w 194"/>
                <a:gd name="T7" fmla="*/ 141 h 158"/>
                <a:gd name="T8" fmla="*/ 135 w 194"/>
                <a:gd name="T9" fmla="*/ 33 h 158"/>
                <a:gd name="T10" fmla="*/ 48 w 194"/>
                <a:gd name="T11" fmla="*/ 31 h 158"/>
              </a:gdLst>
              <a:cxnLst>
                <a:cxn ang="0">
                  <a:pos x="T0" y="T1"/>
                </a:cxn>
                <a:cxn ang="0">
                  <a:pos x="T2" y="T3"/>
                </a:cxn>
                <a:cxn ang="0">
                  <a:pos x="T4" y="T5"/>
                </a:cxn>
                <a:cxn ang="0">
                  <a:pos x="T6" y="T7"/>
                </a:cxn>
                <a:cxn ang="0">
                  <a:pos x="T8" y="T9"/>
                </a:cxn>
                <a:cxn ang="0">
                  <a:pos x="T10" y="T11"/>
                </a:cxn>
              </a:cxnLst>
              <a:rect l="0" t="0" r="r" b="b"/>
              <a:pathLst>
                <a:path w="194" h="158">
                  <a:moveTo>
                    <a:pt x="48" y="31"/>
                  </a:moveTo>
                  <a:cubicBezTo>
                    <a:pt x="0" y="88"/>
                    <a:pt x="136" y="146"/>
                    <a:pt x="176" y="149"/>
                  </a:cubicBezTo>
                  <a:cubicBezTo>
                    <a:pt x="176" y="149"/>
                    <a:pt x="176" y="149"/>
                    <a:pt x="176" y="149"/>
                  </a:cubicBezTo>
                  <a:cubicBezTo>
                    <a:pt x="181" y="158"/>
                    <a:pt x="194" y="150"/>
                    <a:pt x="189" y="141"/>
                  </a:cubicBezTo>
                  <a:cubicBezTo>
                    <a:pt x="169" y="106"/>
                    <a:pt x="160" y="66"/>
                    <a:pt x="135" y="33"/>
                  </a:cubicBezTo>
                  <a:cubicBezTo>
                    <a:pt x="110" y="2"/>
                    <a:pt x="75" y="0"/>
                    <a:pt x="48" y="3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71" name="Freeform 56"/>
            <p:cNvSpPr/>
            <p:nvPr/>
          </p:nvSpPr>
          <p:spPr bwMode="auto">
            <a:xfrm>
              <a:off x="4508377" y="4408455"/>
              <a:ext cx="359131" cy="277957"/>
            </a:xfrm>
            <a:custGeom>
              <a:gdLst>
                <a:gd name="T0" fmla="*/ 12 w 190"/>
                <a:gd name="T1" fmla="*/ 76 h 147"/>
                <a:gd name="T2" fmla="*/ 180 w 190"/>
                <a:gd name="T3" fmla="*/ 32 h 147"/>
                <a:gd name="T4" fmla="*/ 180 w 190"/>
                <a:gd name="T5" fmla="*/ 32 h 147"/>
                <a:gd name="T6" fmla="*/ 180 w 190"/>
                <a:gd name="T7" fmla="*/ 17 h 147"/>
                <a:gd name="T8" fmla="*/ 60 w 190"/>
                <a:gd name="T9" fmla="*/ 5 h 147"/>
                <a:gd name="T10" fmla="*/ 12 w 190"/>
                <a:gd name="T11" fmla="*/ 76 h 147"/>
              </a:gdLst>
              <a:cxnLst>
                <a:cxn ang="0">
                  <a:pos x="T0" y="T1"/>
                </a:cxn>
                <a:cxn ang="0">
                  <a:pos x="T2" y="T3"/>
                </a:cxn>
                <a:cxn ang="0">
                  <a:pos x="T4" y="T5"/>
                </a:cxn>
                <a:cxn ang="0">
                  <a:pos x="T6" y="T7"/>
                </a:cxn>
                <a:cxn ang="0">
                  <a:pos x="T8" y="T9"/>
                </a:cxn>
                <a:cxn ang="0">
                  <a:pos x="T10" y="T11"/>
                </a:cxn>
              </a:cxnLst>
              <a:rect l="0" t="0" r="r" b="b"/>
              <a:pathLst>
                <a:path w="190" h="147">
                  <a:moveTo>
                    <a:pt x="12" y="76"/>
                  </a:moveTo>
                  <a:cubicBezTo>
                    <a:pt x="34" y="147"/>
                    <a:pt x="156" y="64"/>
                    <a:pt x="180" y="32"/>
                  </a:cubicBezTo>
                  <a:cubicBezTo>
                    <a:pt x="180" y="32"/>
                    <a:pt x="180" y="32"/>
                    <a:pt x="180" y="32"/>
                  </a:cubicBezTo>
                  <a:cubicBezTo>
                    <a:pt x="190" y="32"/>
                    <a:pt x="190" y="17"/>
                    <a:pt x="180" y="17"/>
                  </a:cubicBezTo>
                  <a:cubicBezTo>
                    <a:pt x="140" y="14"/>
                    <a:pt x="101" y="0"/>
                    <a:pt x="60" y="5"/>
                  </a:cubicBezTo>
                  <a:cubicBezTo>
                    <a:pt x="21" y="8"/>
                    <a:pt x="0" y="37"/>
                    <a:pt x="12" y="7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72" name="Freeform 57"/>
            <p:cNvSpPr/>
            <p:nvPr/>
          </p:nvSpPr>
          <p:spPr bwMode="auto">
            <a:xfrm>
              <a:off x="4498538" y="2738250"/>
              <a:ext cx="356671" cy="258279"/>
            </a:xfrm>
            <a:custGeom>
              <a:gdLst>
                <a:gd name="T0" fmla="*/ 1 w 188"/>
                <a:gd name="T1" fmla="*/ 62 h 137"/>
                <a:gd name="T2" fmla="*/ 175 w 188"/>
                <a:gd name="T3" fmla="*/ 66 h 137"/>
                <a:gd name="T4" fmla="*/ 175 w 188"/>
                <a:gd name="T5" fmla="*/ 65 h 137"/>
                <a:gd name="T6" fmla="*/ 179 w 188"/>
                <a:gd name="T7" fmla="*/ 51 h 137"/>
                <a:gd name="T8" fmla="*/ 67 w 188"/>
                <a:gd name="T9" fmla="*/ 7 h 137"/>
                <a:gd name="T10" fmla="*/ 1 w 188"/>
                <a:gd name="T11" fmla="*/ 62 h 137"/>
              </a:gdLst>
              <a:cxnLst>
                <a:cxn ang="0">
                  <a:pos x="T0" y="T1"/>
                </a:cxn>
                <a:cxn ang="0">
                  <a:pos x="T2" y="T3"/>
                </a:cxn>
                <a:cxn ang="0">
                  <a:pos x="T4" y="T5"/>
                </a:cxn>
                <a:cxn ang="0">
                  <a:pos x="T6" y="T7"/>
                </a:cxn>
                <a:cxn ang="0">
                  <a:pos x="T8" y="T9"/>
                </a:cxn>
                <a:cxn ang="0">
                  <a:pos x="T10" y="T11"/>
                </a:cxn>
              </a:cxnLst>
              <a:rect l="0" t="0" r="r" b="b"/>
              <a:pathLst>
                <a:path w="188" h="137">
                  <a:moveTo>
                    <a:pt x="1" y="62"/>
                  </a:moveTo>
                  <a:cubicBezTo>
                    <a:pt x="3" y="137"/>
                    <a:pt x="143" y="90"/>
                    <a:pt x="175" y="66"/>
                  </a:cubicBezTo>
                  <a:cubicBezTo>
                    <a:pt x="175" y="65"/>
                    <a:pt x="175" y="65"/>
                    <a:pt x="175" y="65"/>
                  </a:cubicBezTo>
                  <a:cubicBezTo>
                    <a:pt x="184" y="68"/>
                    <a:pt x="188" y="54"/>
                    <a:pt x="179" y="51"/>
                  </a:cubicBezTo>
                  <a:cubicBezTo>
                    <a:pt x="141" y="37"/>
                    <a:pt x="108" y="14"/>
                    <a:pt x="67" y="7"/>
                  </a:cubicBezTo>
                  <a:cubicBezTo>
                    <a:pt x="28" y="0"/>
                    <a:pt x="0" y="22"/>
                    <a:pt x="1" y="6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73" name="Freeform 58"/>
            <p:cNvSpPr/>
            <p:nvPr/>
          </p:nvSpPr>
          <p:spPr bwMode="auto">
            <a:xfrm>
              <a:off x="7088707" y="3813183"/>
              <a:ext cx="302555" cy="362821"/>
            </a:xfrm>
            <a:custGeom>
              <a:gdLst>
                <a:gd name="T0" fmla="*/ 30 w 160"/>
                <a:gd name="T1" fmla="*/ 143 h 192"/>
                <a:gd name="T2" fmla="*/ 152 w 160"/>
                <a:gd name="T3" fmla="*/ 18 h 192"/>
                <a:gd name="T4" fmla="*/ 152 w 160"/>
                <a:gd name="T5" fmla="*/ 18 h 192"/>
                <a:gd name="T6" fmla="*/ 144 w 160"/>
                <a:gd name="T7" fmla="*/ 5 h 192"/>
                <a:gd name="T8" fmla="*/ 35 w 160"/>
                <a:gd name="T9" fmla="*/ 56 h 192"/>
                <a:gd name="T10" fmla="*/ 30 w 160"/>
                <a:gd name="T11" fmla="*/ 143 h 192"/>
              </a:gdLst>
              <a:cxnLst>
                <a:cxn ang="0">
                  <a:pos x="T0" y="T1"/>
                </a:cxn>
                <a:cxn ang="0">
                  <a:pos x="T2" y="T3"/>
                </a:cxn>
                <a:cxn ang="0">
                  <a:pos x="T4" y="T5"/>
                </a:cxn>
                <a:cxn ang="0">
                  <a:pos x="T6" y="T7"/>
                </a:cxn>
                <a:cxn ang="0">
                  <a:pos x="T8" y="T9"/>
                </a:cxn>
                <a:cxn ang="0">
                  <a:pos x="T10" y="T11"/>
                </a:cxn>
              </a:cxnLst>
              <a:rect l="0" t="0" r="r" b="b"/>
              <a:pathLst>
                <a:path w="160" h="192">
                  <a:moveTo>
                    <a:pt x="30" y="143"/>
                  </a:moveTo>
                  <a:cubicBezTo>
                    <a:pt x="86" y="192"/>
                    <a:pt x="148" y="58"/>
                    <a:pt x="152" y="18"/>
                  </a:cubicBezTo>
                  <a:cubicBezTo>
                    <a:pt x="152" y="18"/>
                    <a:pt x="152" y="18"/>
                    <a:pt x="152" y="18"/>
                  </a:cubicBezTo>
                  <a:cubicBezTo>
                    <a:pt x="160" y="13"/>
                    <a:pt x="153" y="0"/>
                    <a:pt x="144" y="5"/>
                  </a:cubicBezTo>
                  <a:cubicBezTo>
                    <a:pt x="108" y="24"/>
                    <a:pt x="68" y="32"/>
                    <a:pt x="35" y="56"/>
                  </a:cubicBezTo>
                  <a:cubicBezTo>
                    <a:pt x="3" y="80"/>
                    <a:pt x="0" y="116"/>
                    <a:pt x="30" y="1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74" name="Freeform 59"/>
            <p:cNvSpPr/>
            <p:nvPr/>
          </p:nvSpPr>
          <p:spPr bwMode="auto">
            <a:xfrm>
              <a:off x="6922671" y="3131819"/>
              <a:ext cx="357901" cy="287797"/>
            </a:xfrm>
            <a:custGeom>
              <a:gdLst>
                <a:gd name="T0" fmla="*/ 15 w 189"/>
                <a:gd name="T1" fmla="*/ 83 h 152"/>
                <a:gd name="T2" fmla="*/ 179 w 189"/>
                <a:gd name="T3" fmla="*/ 25 h 152"/>
                <a:gd name="T4" fmla="*/ 179 w 189"/>
                <a:gd name="T5" fmla="*/ 25 h 152"/>
                <a:gd name="T6" fmla="*/ 178 w 189"/>
                <a:gd name="T7" fmla="*/ 9 h 152"/>
                <a:gd name="T8" fmla="*/ 57 w 189"/>
                <a:gd name="T9" fmla="*/ 8 h 152"/>
                <a:gd name="T10" fmla="*/ 15 w 189"/>
                <a:gd name="T11" fmla="*/ 83 h 152"/>
              </a:gdLst>
              <a:cxnLst>
                <a:cxn ang="0">
                  <a:pos x="T0" y="T1"/>
                </a:cxn>
                <a:cxn ang="0">
                  <a:pos x="T2" y="T3"/>
                </a:cxn>
                <a:cxn ang="0">
                  <a:pos x="T4" y="T5"/>
                </a:cxn>
                <a:cxn ang="0">
                  <a:pos x="T6" y="T7"/>
                </a:cxn>
                <a:cxn ang="0">
                  <a:pos x="T8" y="T9"/>
                </a:cxn>
                <a:cxn ang="0">
                  <a:pos x="T10" y="T11"/>
                </a:cxn>
              </a:cxnLst>
              <a:rect l="0" t="0" r="r" b="b"/>
              <a:pathLst>
                <a:path w="189" h="152">
                  <a:moveTo>
                    <a:pt x="15" y="83"/>
                  </a:moveTo>
                  <a:cubicBezTo>
                    <a:pt x="44" y="152"/>
                    <a:pt x="158" y="59"/>
                    <a:pt x="179" y="25"/>
                  </a:cubicBezTo>
                  <a:cubicBezTo>
                    <a:pt x="179" y="25"/>
                    <a:pt x="179" y="25"/>
                    <a:pt x="179" y="25"/>
                  </a:cubicBezTo>
                  <a:cubicBezTo>
                    <a:pt x="189" y="24"/>
                    <a:pt x="188" y="9"/>
                    <a:pt x="178" y="9"/>
                  </a:cubicBezTo>
                  <a:cubicBezTo>
                    <a:pt x="137" y="11"/>
                    <a:pt x="98" y="0"/>
                    <a:pt x="57" y="8"/>
                  </a:cubicBezTo>
                  <a:cubicBezTo>
                    <a:pt x="18" y="15"/>
                    <a:pt x="0" y="46"/>
                    <a:pt x="15"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75" name="Freeform 60"/>
            <p:cNvSpPr/>
            <p:nvPr/>
          </p:nvSpPr>
          <p:spPr bwMode="auto">
            <a:xfrm>
              <a:off x="5108568" y="3205613"/>
              <a:ext cx="377579" cy="271808"/>
            </a:xfrm>
            <a:custGeom>
              <a:gdLst>
                <a:gd name="T0" fmla="*/ 160 w 200"/>
                <a:gd name="T1" fmla="*/ 107 h 144"/>
                <a:gd name="T2" fmla="*/ 18 w 200"/>
                <a:gd name="T3" fmla="*/ 7 h 144"/>
                <a:gd name="T4" fmla="*/ 18 w 200"/>
                <a:gd name="T5" fmla="*/ 7 h 144"/>
                <a:gd name="T6" fmla="*/ 6 w 200"/>
                <a:gd name="T7" fmla="*/ 17 h 144"/>
                <a:gd name="T8" fmla="*/ 74 w 200"/>
                <a:gd name="T9" fmla="*/ 116 h 144"/>
                <a:gd name="T10" fmla="*/ 160 w 200"/>
                <a:gd name="T11" fmla="*/ 107 h 144"/>
              </a:gdLst>
              <a:cxnLst>
                <a:cxn ang="0">
                  <a:pos x="T0" y="T1"/>
                </a:cxn>
                <a:cxn ang="0">
                  <a:pos x="T2" y="T3"/>
                </a:cxn>
                <a:cxn ang="0">
                  <a:pos x="T4" y="T5"/>
                </a:cxn>
                <a:cxn ang="0">
                  <a:pos x="T6" y="T7"/>
                </a:cxn>
                <a:cxn ang="0">
                  <a:pos x="T8" y="T9"/>
                </a:cxn>
                <a:cxn ang="0">
                  <a:pos x="T10" y="T11"/>
                </a:cxn>
              </a:cxnLst>
              <a:rect l="0" t="0" r="r" b="b"/>
              <a:pathLst>
                <a:path w="200" h="144">
                  <a:moveTo>
                    <a:pt x="160" y="107"/>
                  </a:moveTo>
                  <a:cubicBezTo>
                    <a:pt x="200" y="44"/>
                    <a:pt x="58" y="4"/>
                    <a:pt x="18" y="7"/>
                  </a:cubicBezTo>
                  <a:cubicBezTo>
                    <a:pt x="18" y="7"/>
                    <a:pt x="18" y="7"/>
                    <a:pt x="18" y="7"/>
                  </a:cubicBezTo>
                  <a:cubicBezTo>
                    <a:pt x="12" y="0"/>
                    <a:pt x="0" y="9"/>
                    <a:pt x="6" y="17"/>
                  </a:cubicBezTo>
                  <a:cubicBezTo>
                    <a:pt x="30" y="49"/>
                    <a:pt x="45" y="88"/>
                    <a:pt x="74" y="116"/>
                  </a:cubicBezTo>
                  <a:cubicBezTo>
                    <a:pt x="103" y="144"/>
                    <a:pt x="138" y="141"/>
                    <a:pt x="160" y="10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76" name="Freeform 61"/>
            <p:cNvSpPr/>
            <p:nvPr/>
          </p:nvSpPr>
          <p:spPr bwMode="auto">
            <a:xfrm>
              <a:off x="6268364" y="3312614"/>
              <a:ext cx="239831" cy="378809"/>
            </a:xfrm>
            <a:custGeom>
              <a:gdLst>
                <a:gd name="T0" fmla="*/ 73 w 127"/>
                <a:gd name="T1" fmla="*/ 16 h 200"/>
                <a:gd name="T2" fmla="*/ 28 w 127"/>
                <a:gd name="T3" fmla="*/ 184 h 200"/>
                <a:gd name="T4" fmla="*/ 28 w 127"/>
                <a:gd name="T5" fmla="*/ 184 h 200"/>
                <a:gd name="T6" fmla="*/ 42 w 127"/>
                <a:gd name="T7" fmla="*/ 192 h 200"/>
                <a:gd name="T8" fmla="*/ 111 w 127"/>
                <a:gd name="T9" fmla="*/ 93 h 200"/>
                <a:gd name="T10" fmla="*/ 73 w 127"/>
                <a:gd name="T11" fmla="*/ 16 h 200"/>
              </a:gdLst>
              <a:cxnLst>
                <a:cxn ang="0">
                  <a:pos x="T0" y="T1"/>
                </a:cxn>
                <a:cxn ang="0">
                  <a:pos x="T2" y="T3"/>
                </a:cxn>
                <a:cxn ang="0">
                  <a:pos x="T4" y="T5"/>
                </a:cxn>
                <a:cxn ang="0">
                  <a:pos x="T6" y="T7"/>
                </a:cxn>
                <a:cxn ang="0">
                  <a:pos x="T8" y="T9"/>
                </a:cxn>
                <a:cxn ang="0">
                  <a:pos x="T10" y="T11"/>
                </a:cxn>
              </a:cxnLst>
              <a:rect l="0" t="0" r="r" b="b"/>
              <a:pathLst>
                <a:path w="127" h="200">
                  <a:moveTo>
                    <a:pt x="73" y="16"/>
                  </a:moveTo>
                  <a:cubicBezTo>
                    <a:pt x="0" y="0"/>
                    <a:pt x="12" y="147"/>
                    <a:pt x="28" y="184"/>
                  </a:cubicBezTo>
                  <a:cubicBezTo>
                    <a:pt x="28" y="184"/>
                    <a:pt x="28" y="184"/>
                    <a:pt x="28" y="184"/>
                  </a:cubicBezTo>
                  <a:cubicBezTo>
                    <a:pt x="23" y="192"/>
                    <a:pt x="36" y="200"/>
                    <a:pt x="42" y="192"/>
                  </a:cubicBezTo>
                  <a:cubicBezTo>
                    <a:pt x="64" y="157"/>
                    <a:pt x="95" y="131"/>
                    <a:pt x="111" y="93"/>
                  </a:cubicBezTo>
                  <a:cubicBezTo>
                    <a:pt x="127" y="57"/>
                    <a:pt x="113" y="24"/>
                    <a:pt x="7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77" name="Freeform 62"/>
            <p:cNvSpPr/>
            <p:nvPr/>
          </p:nvSpPr>
          <p:spPr bwMode="auto">
            <a:xfrm>
              <a:off x="5284444" y="4414605"/>
              <a:ext cx="263199" cy="362821"/>
            </a:xfrm>
            <a:custGeom>
              <a:gdLst>
                <a:gd name="T0" fmla="*/ 66 w 139"/>
                <a:gd name="T1" fmla="*/ 183 h 192"/>
                <a:gd name="T2" fmla="*/ 39 w 139"/>
                <a:gd name="T3" fmla="*/ 11 h 192"/>
                <a:gd name="T4" fmla="*/ 39 w 139"/>
                <a:gd name="T5" fmla="*/ 11 h 192"/>
                <a:gd name="T6" fmla="*/ 24 w 139"/>
                <a:gd name="T7" fmla="*/ 10 h 192"/>
                <a:gd name="T8" fmla="*/ 0 w 139"/>
                <a:gd name="T9" fmla="*/ 128 h 192"/>
                <a:gd name="T10" fmla="*/ 66 w 139"/>
                <a:gd name="T11" fmla="*/ 183 h 192"/>
              </a:gdLst>
              <a:cxnLst>
                <a:cxn ang="0">
                  <a:pos x="T0" y="T1"/>
                </a:cxn>
                <a:cxn ang="0">
                  <a:pos x="T2" y="T3"/>
                </a:cxn>
                <a:cxn ang="0">
                  <a:pos x="T4" y="T5"/>
                </a:cxn>
                <a:cxn ang="0">
                  <a:pos x="T6" y="T7"/>
                </a:cxn>
                <a:cxn ang="0">
                  <a:pos x="T8" y="T9"/>
                </a:cxn>
                <a:cxn ang="0">
                  <a:pos x="T10" y="T11"/>
                </a:cxn>
              </a:cxnLst>
              <a:rect l="0" t="0" r="r" b="b"/>
              <a:pathLst>
                <a:path w="139" h="192">
                  <a:moveTo>
                    <a:pt x="66" y="183"/>
                  </a:moveTo>
                  <a:cubicBezTo>
                    <a:pt x="139" y="168"/>
                    <a:pt x="69" y="38"/>
                    <a:pt x="39" y="11"/>
                  </a:cubicBezTo>
                  <a:cubicBezTo>
                    <a:pt x="39" y="11"/>
                    <a:pt x="39" y="11"/>
                    <a:pt x="39" y="11"/>
                  </a:cubicBezTo>
                  <a:cubicBezTo>
                    <a:pt x="40" y="2"/>
                    <a:pt x="25" y="0"/>
                    <a:pt x="24" y="10"/>
                  </a:cubicBezTo>
                  <a:cubicBezTo>
                    <a:pt x="17" y="50"/>
                    <a:pt x="0" y="87"/>
                    <a:pt x="0" y="128"/>
                  </a:cubicBezTo>
                  <a:cubicBezTo>
                    <a:pt x="0" y="168"/>
                    <a:pt x="27" y="192"/>
                    <a:pt x="66" y="18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78" name="Freeform 63"/>
            <p:cNvSpPr/>
            <p:nvPr/>
          </p:nvSpPr>
          <p:spPr bwMode="auto">
            <a:xfrm>
              <a:off x="6572149" y="3370419"/>
              <a:ext cx="108231" cy="134059"/>
            </a:xfrm>
            <a:custGeom>
              <a:gdLst>
                <a:gd name="T0" fmla="*/ 53 w 57"/>
                <a:gd name="T1" fmla="*/ 13 h 71"/>
                <a:gd name="T2" fmla="*/ 47 w 57"/>
                <a:gd name="T3" fmla="*/ 8 h 71"/>
                <a:gd name="T4" fmla="*/ 8 w 57"/>
                <a:gd name="T5" fmla="*/ 3 h 71"/>
                <a:gd name="T6" fmla="*/ 5 w 57"/>
                <a:gd name="T7" fmla="*/ 16 h 71"/>
                <a:gd name="T8" fmla="*/ 23 w 57"/>
                <a:gd name="T9" fmla="*/ 36 h 71"/>
                <a:gd name="T10" fmla="*/ 8 w 57"/>
                <a:gd name="T11" fmla="*/ 43 h 71"/>
                <a:gd name="T12" fmla="*/ 6 w 57"/>
                <a:gd name="T13" fmla="*/ 57 h 71"/>
                <a:gd name="T14" fmla="*/ 42 w 57"/>
                <a:gd name="T15" fmla="*/ 71 h 71"/>
                <a:gd name="T16" fmla="*/ 46 w 57"/>
                <a:gd name="T17" fmla="*/ 67 h 71"/>
                <a:gd name="T18" fmla="*/ 48 w 57"/>
                <a:gd name="T19" fmla="*/ 65 h 71"/>
                <a:gd name="T20" fmla="*/ 53 w 57"/>
                <a:gd name="T21" fmla="*/ 33 h 71"/>
                <a:gd name="T22" fmla="*/ 53 w 57"/>
                <a:gd name="T23" fmla="*/ 1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71">
                  <a:moveTo>
                    <a:pt x="53" y="13"/>
                  </a:moveTo>
                  <a:cubicBezTo>
                    <a:pt x="52" y="11"/>
                    <a:pt x="50" y="9"/>
                    <a:pt x="47" y="8"/>
                  </a:cubicBezTo>
                  <a:cubicBezTo>
                    <a:pt x="34" y="4"/>
                    <a:pt x="22" y="0"/>
                    <a:pt x="8" y="3"/>
                  </a:cubicBezTo>
                  <a:cubicBezTo>
                    <a:pt x="2" y="4"/>
                    <a:pt x="0" y="12"/>
                    <a:pt x="5" y="16"/>
                  </a:cubicBezTo>
                  <a:cubicBezTo>
                    <a:pt x="12" y="22"/>
                    <a:pt x="17" y="29"/>
                    <a:pt x="23" y="36"/>
                  </a:cubicBezTo>
                  <a:cubicBezTo>
                    <a:pt x="18" y="38"/>
                    <a:pt x="13" y="41"/>
                    <a:pt x="8" y="43"/>
                  </a:cubicBezTo>
                  <a:cubicBezTo>
                    <a:pt x="3" y="45"/>
                    <a:pt x="0" y="54"/>
                    <a:pt x="6" y="57"/>
                  </a:cubicBezTo>
                  <a:cubicBezTo>
                    <a:pt x="18" y="62"/>
                    <a:pt x="29" y="70"/>
                    <a:pt x="42" y="71"/>
                  </a:cubicBezTo>
                  <a:cubicBezTo>
                    <a:pt x="45" y="71"/>
                    <a:pt x="46" y="69"/>
                    <a:pt x="46" y="67"/>
                  </a:cubicBezTo>
                  <a:cubicBezTo>
                    <a:pt x="47" y="67"/>
                    <a:pt x="48" y="66"/>
                    <a:pt x="48" y="65"/>
                  </a:cubicBezTo>
                  <a:cubicBezTo>
                    <a:pt x="51" y="54"/>
                    <a:pt x="52" y="43"/>
                    <a:pt x="53" y="33"/>
                  </a:cubicBezTo>
                  <a:cubicBezTo>
                    <a:pt x="54" y="28"/>
                    <a:pt x="57" y="17"/>
                    <a:pt x="53" y="13"/>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79" name="Freeform 64"/>
            <p:cNvSpPr/>
            <p:nvPr/>
          </p:nvSpPr>
          <p:spPr bwMode="auto">
            <a:xfrm>
              <a:off x="6788612" y="3606560"/>
              <a:ext cx="94702" cy="186945"/>
            </a:xfrm>
            <a:custGeom>
              <a:gdLst>
                <a:gd name="T0" fmla="*/ 49 w 50"/>
                <a:gd name="T1" fmla="*/ 80 h 99"/>
                <a:gd name="T2" fmla="*/ 23 w 50"/>
                <a:gd name="T3" fmla="*/ 66 h 99"/>
                <a:gd name="T4" fmla="*/ 23 w 50"/>
                <a:gd name="T5" fmla="*/ 65 h 99"/>
                <a:gd name="T6" fmla="*/ 22 w 50"/>
                <a:gd name="T7" fmla="*/ 7 h 99"/>
                <a:gd name="T8" fmla="*/ 16 w 50"/>
                <a:gd name="T9" fmla="*/ 4 h 99"/>
                <a:gd name="T10" fmla="*/ 16 w 50"/>
                <a:gd name="T11" fmla="*/ 69 h 99"/>
                <a:gd name="T12" fmla="*/ 8 w 50"/>
                <a:gd name="T13" fmla="*/ 95 h 99"/>
                <a:gd name="T14" fmla="*/ 15 w 50"/>
                <a:gd name="T15" fmla="*/ 94 h 99"/>
                <a:gd name="T16" fmla="*/ 19 w 50"/>
                <a:gd name="T17" fmla="*/ 78 h 99"/>
                <a:gd name="T18" fmla="*/ 26 w 50"/>
                <a:gd name="T19" fmla="*/ 92 h 99"/>
                <a:gd name="T20" fmla="*/ 33 w 50"/>
                <a:gd name="T21" fmla="*/ 89 h 99"/>
                <a:gd name="T22" fmla="*/ 26 w 50"/>
                <a:gd name="T23" fmla="*/ 75 h 99"/>
                <a:gd name="T24" fmla="*/ 45 w 50"/>
                <a:gd name="T25" fmla="*/ 83 h 99"/>
                <a:gd name="T26" fmla="*/ 49 w 50"/>
                <a:gd name="T27" fmla="*/ 80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9">
                  <a:moveTo>
                    <a:pt x="49" y="80"/>
                  </a:moveTo>
                  <a:cubicBezTo>
                    <a:pt x="46" y="70"/>
                    <a:pt x="33" y="66"/>
                    <a:pt x="23" y="66"/>
                  </a:cubicBezTo>
                  <a:cubicBezTo>
                    <a:pt x="23" y="66"/>
                    <a:pt x="23" y="66"/>
                    <a:pt x="23" y="65"/>
                  </a:cubicBezTo>
                  <a:cubicBezTo>
                    <a:pt x="13" y="46"/>
                    <a:pt x="13" y="27"/>
                    <a:pt x="22" y="7"/>
                  </a:cubicBezTo>
                  <a:cubicBezTo>
                    <a:pt x="24" y="3"/>
                    <a:pt x="19" y="0"/>
                    <a:pt x="16" y="4"/>
                  </a:cubicBezTo>
                  <a:cubicBezTo>
                    <a:pt x="4" y="24"/>
                    <a:pt x="0" y="49"/>
                    <a:pt x="16" y="69"/>
                  </a:cubicBezTo>
                  <a:cubicBezTo>
                    <a:pt x="7" y="74"/>
                    <a:pt x="6" y="86"/>
                    <a:pt x="8" y="95"/>
                  </a:cubicBezTo>
                  <a:cubicBezTo>
                    <a:pt x="9" y="99"/>
                    <a:pt x="15" y="98"/>
                    <a:pt x="15" y="94"/>
                  </a:cubicBezTo>
                  <a:cubicBezTo>
                    <a:pt x="15" y="89"/>
                    <a:pt x="16" y="82"/>
                    <a:pt x="19" y="78"/>
                  </a:cubicBezTo>
                  <a:cubicBezTo>
                    <a:pt x="22" y="83"/>
                    <a:pt x="24" y="87"/>
                    <a:pt x="26" y="92"/>
                  </a:cubicBezTo>
                  <a:cubicBezTo>
                    <a:pt x="28" y="98"/>
                    <a:pt x="36" y="94"/>
                    <a:pt x="33" y="89"/>
                  </a:cubicBezTo>
                  <a:cubicBezTo>
                    <a:pt x="31" y="85"/>
                    <a:pt x="28" y="80"/>
                    <a:pt x="26" y="75"/>
                  </a:cubicBezTo>
                  <a:cubicBezTo>
                    <a:pt x="33" y="75"/>
                    <a:pt x="38" y="81"/>
                    <a:pt x="45" y="83"/>
                  </a:cubicBezTo>
                  <a:cubicBezTo>
                    <a:pt x="47" y="84"/>
                    <a:pt x="50" y="82"/>
                    <a:pt x="49" y="8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80" name="Freeform 65"/>
            <p:cNvSpPr/>
            <p:nvPr/>
          </p:nvSpPr>
          <p:spPr bwMode="auto">
            <a:xfrm>
              <a:off x="6879624" y="3607790"/>
              <a:ext cx="110691" cy="153738"/>
            </a:xfrm>
            <a:custGeom>
              <a:gdLst>
                <a:gd name="T0" fmla="*/ 55 w 59"/>
                <a:gd name="T1" fmla="*/ 55 h 81"/>
                <a:gd name="T2" fmla="*/ 27 w 59"/>
                <a:gd name="T3" fmla="*/ 49 h 81"/>
                <a:gd name="T4" fmla="*/ 16 w 59"/>
                <a:gd name="T5" fmla="*/ 28 h 81"/>
                <a:gd name="T6" fmla="*/ 14 w 59"/>
                <a:gd name="T7" fmla="*/ 3 h 81"/>
                <a:gd name="T8" fmla="*/ 9 w 59"/>
                <a:gd name="T9" fmla="*/ 2 h 81"/>
                <a:gd name="T10" fmla="*/ 22 w 59"/>
                <a:gd name="T11" fmla="*/ 56 h 81"/>
                <a:gd name="T12" fmla="*/ 21 w 59"/>
                <a:gd name="T13" fmla="*/ 63 h 81"/>
                <a:gd name="T14" fmla="*/ 28 w 59"/>
                <a:gd name="T15" fmla="*/ 79 h 81"/>
                <a:gd name="T16" fmla="*/ 33 w 59"/>
                <a:gd name="T17" fmla="*/ 76 h 81"/>
                <a:gd name="T18" fmla="*/ 32 w 59"/>
                <a:gd name="T19" fmla="*/ 58 h 81"/>
                <a:gd name="T20" fmla="*/ 33 w 59"/>
                <a:gd name="T21" fmla="*/ 58 h 81"/>
                <a:gd name="T22" fmla="*/ 47 w 59"/>
                <a:gd name="T23" fmla="*/ 77 h 81"/>
                <a:gd name="T24" fmla="*/ 48 w 59"/>
                <a:gd name="T25" fmla="*/ 72 h 81"/>
                <a:gd name="T26" fmla="*/ 41 w 59"/>
                <a:gd name="T27" fmla="*/ 65 h 81"/>
                <a:gd name="T28" fmla="*/ 39 w 59"/>
                <a:gd name="T29" fmla="*/ 57 h 81"/>
                <a:gd name="T30" fmla="*/ 49 w 59"/>
                <a:gd name="T31" fmla="*/ 62 h 81"/>
                <a:gd name="T32" fmla="*/ 55 w 59"/>
                <a:gd name="T33" fmla="*/ 55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81">
                  <a:moveTo>
                    <a:pt x="55" y="55"/>
                  </a:moveTo>
                  <a:cubicBezTo>
                    <a:pt x="48" y="49"/>
                    <a:pt x="36" y="43"/>
                    <a:pt x="27" y="49"/>
                  </a:cubicBezTo>
                  <a:cubicBezTo>
                    <a:pt x="23" y="42"/>
                    <a:pt x="19" y="36"/>
                    <a:pt x="16" y="28"/>
                  </a:cubicBezTo>
                  <a:cubicBezTo>
                    <a:pt x="14" y="19"/>
                    <a:pt x="16" y="11"/>
                    <a:pt x="14" y="3"/>
                  </a:cubicBezTo>
                  <a:cubicBezTo>
                    <a:pt x="14" y="0"/>
                    <a:pt x="10" y="0"/>
                    <a:pt x="9" y="2"/>
                  </a:cubicBezTo>
                  <a:cubicBezTo>
                    <a:pt x="0" y="16"/>
                    <a:pt x="7" y="47"/>
                    <a:pt x="22" y="56"/>
                  </a:cubicBezTo>
                  <a:cubicBezTo>
                    <a:pt x="21" y="59"/>
                    <a:pt x="21" y="61"/>
                    <a:pt x="21" y="63"/>
                  </a:cubicBezTo>
                  <a:cubicBezTo>
                    <a:pt x="21" y="70"/>
                    <a:pt x="25" y="74"/>
                    <a:pt x="28" y="79"/>
                  </a:cubicBezTo>
                  <a:cubicBezTo>
                    <a:pt x="30" y="81"/>
                    <a:pt x="33" y="79"/>
                    <a:pt x="33" y="76"/>
                  </a:cubicBezTo>
                  <a:cubicBezTo>
                    <a:pt x="31" y="71"/>
                    <a:pt x="30" y="63"/>
                    <a:pt x="32" y="58"/>
                  </a:cubicBezTo>
                  <a:cubicBezTo>
                    <a:pt x="33" y="58"/>
                    <a:pt x="33" y="58"/>
                    <a:pt x="33" y="58"/>
                  </a:cubicBezTo>
                  <a:cubicBezTo>
                    <a:pt x="33" y="67"/>
                    <a:pt x="37" y="79"/>
                    <a:pt x="47" y="77"/>
                  </a:cubicBezTo>
                  <a:cubicBezTo>
                    <a:pt x="50" y="77"/>
                    <a:pt x="50" y="74"/>
                    <a:pt x="48" y="72"/>
                  </a:cubicBezTo>
                  <a:cubicBezTo>
                    <a:pt x="46" y="70"/>
                    <a:pt x="43" y="68"/>
                    <a:pt x="41" y="65"/>
                  </a:cubicBezTo>
                  <a:cubicBezTo>
                    <a:pt x="40" y="63"/>
                    <a:pt x="39" y="60"/>
                    <a:pt x="39" y="57"/>
                  </a:cubicBezTo>
                  <a:cubicBezTo>
                    <a:pt x="43" y="58"/>
                    <a:pt x="47" y="61"/>
                    <a:pt x="49" y="62"/>
                  </a:cubicBezTo>
                  <a:cubicBezTo>
                    <a:pt x="54" y="65"/>
                    <a:pt x="59" y="58"/>
                    <a:pt x="55" y="5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81" name="Freeform 66"/>
            <p:cNvSpPr/>
            <p:nvPr/>
          </p:nvSpPr>
          <p:spPr bwMode="auto">
            <a:xfrm>
              <a:off x="6634874" y="3300315"/>
              <a:ext cx="425545" cy="372660"/>
            </a:xfrm>
            <a:custGeom>
              <a:gdLst>
                <a:gd name="T0" fmla="*/ 214 w 225"/>
                <a:gd name="T1" fmla="*/ 53 h 197"/>
                <a:gd name="T2" fmla="*/ 144 w 225"/>
                <a:gd name="T3" fmla="*/ 84 h 197"/>
                <a:gd name="T4" fmla="*/ 53 w 225"/>
                <a:gd name="T5" fmla="*/ 16 h 197"/>
                <a:gd name="T6" fmla="*/ 18 w 225"/>
                <a:gd name="T7" fmla="*/ 127 h 197"/>
                <a:gd name="T8" fmla="*/ 146 w 225"/>
                <a:gd name="T9" fmla="*/ 179 h 197"/>
                <a:gd name="T10" fmla="*/ 225 w 225"/>
                <a:gd name="T11" fmla="*/ 58 h 197"/>
                <a:gd name="T12" fmla="*/ 214 w 225"/>
                <a:gd name="T13" fmla="*/ 53 h 197"/>
              </a:gdLst>
              <a:cxnLst>
                <a:cxn ang="0">
                  <a:pos x="T0" y="T1"/>
                </a:cxn>
                <a:cxn ang="0">
                  <a:pos x="T2" y="T3"/>
                </a:cxn>
                <a:cxn ang="0">
                  <a:pos x="T4" y="T5"/>
                </a:cxn>
                <a:cxn ang="0">
                  <a:pos x="T6" y="T7"/>
                </a:cxn>
                <a:cxn ang="0">
                  <a:pos x="T8" y="T9"/>
                </a:cxn>
                <a:cxn ang="0">
                  <a:pos x="T10" y="T11"/>
                </a:cxn>
                <a:cxn ang="0">
                  <a:pos x="T12" y="T13"/>
                </a:cxn>
              </a:cxnLst>
              <a:rect l="0" t="0" r="r" b="b"/>
              <a:pathLst>
                <a:path w="225" h="197">
                  <a:moveTo>
                    <a:pt x="214" y="53"/>
                  </a:moveTo>
                  <a:cubicBezTo>
                    <a:pt x="193" y="73"/>
                    <a:pt x="170" y="78"/>
                    <a:pt x="144" y="84"/>
                  </a:cubicBezTo>
                  <a:cubicBezTo>
                    <a:pt x="146" y="35"/>
                    <a:pt x="100" y="0"/>
                    <a:pt x="53" y="16"/>
                  </a:cubicBezTo>
                  <a:cubicBezTo>
                    <a:pt x="8" y="31"/>
                    <a:pt x="0" y="88"/>
                    <a:pt x="18" y="127"/>
                  </a:cubicBezTo>
                  <a:cubicBezTo>
                    <a:pt x="41" y="176"/>
                    <a:pt x="95" y="197"/>
                    <a:pt x="146" y="179"/>
                  </a:cubicBezTo>
                  <a:cubicBezTo>
                    <a:pt x="198" y="161"/>
                    <a:pt x="225" y="110"/>
                    <a:pt x="225" y="58"/>
                  </a:cubicBezTo>
                  <a:cubicBezTo>
                    <a:pt x="225" y="52"/>
                    <a:pt x="218" y="49"/>
                    <a:pt x="214" y="5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82" name="Freeform 67"/>
            <p:cNvSpPr/>
            <p:nvPr/>
          </p:nvSpPr>
          <p:spPr bwMode="auto">
            <a:xfrm>
              <a:off x="6768933" y="3498329"/>
              <a:ext cx="184485" cy="97162"/>
            </a:xfrm>
            <a:custGeom>
              <a:gdLst>
                <a:gd name="T0" fmla="*/ 61 w 97"/>
                <a:gd name="T1" fmla="*/ 1 h 51"/>
                <a:gd name="T2" fmla="*/ 61 w 97"/>
                <a:gd name="T3" fmla="*/ 12 h 51"/>
                <a:gd name="T4" fmla="*/ 78 w 97"/>
                <a:gd name="T5" fmla="*/ 24 h 51"/>
                <a:gd name="T6" fmla="*/ 57 w 97"/>
                <a:gd name="T7" fmla="*/ 19 h 51"/>
                <a:gd name="T8" fmla="*/ 48 w 97"/>
                <a:gd name="T9" fmla="*/ 22 h 51"/>
                <a:gd name="T10" fmla="*/ 46 w 97"/>
                <a:gd name="T11" fmla="*/ 37 h 51"/>
                <a:gd name="T12" fmla="*/ 37 w 97"/>
                <a:gd name="T13" fmla="*/ 24 h 51"/>
                <a:gd name="T14" fmla="*/ 27 w 97"/>
                <a:gd name="T15" fmla="*/ 24 h 51"/>
                <a:gd name="T16" fmla="*/ 15 w 97"/>
                <a:gd name="T17" fmla="*/ 33 h 51"/>
                <a:gd name="T18" fmla="*/ 17 w 97"/>
                <a:gd name="T19" fmla="*/ 11 h 51"/>
                <a:gd name="T20" fmla="*/ 11 w 97"/>
                <a:gd name="T21" fmla="*/ 6 h 51"/>
                <a:gd name="T22" fmla="*/ 10 w 97"/>
                <a:gd name="T23" fmla="*/ 42 h 51"/>
                <a:gd name="T24" fmla="*/ 32 w 97"/>
                <a:gd name="T25" fmla="*/ 36 h 51"/>
                <a:gd name="T26" fmla="*/ 47 w 97"/>
                <a:gd name="T27" fmla="*/ 47 h 51"/>
                <a:gd name="T28" fmla="*/ 58 w 97"/>
                <a:gd name="T29" fmla="*/ 33 h 51"/>
                <a:gd name="T30" fmla="*/ 87 w 97"/>
                <a:gd name="T31" fmla="*/ 29 h 51"/>
                <a:gd name="T32" fmla="*/ 61 w 97"/>
                <a:gd name="T33" fmla="*/ 1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51">
                  <a:moveTo>
                    <a:pt x="61" y="1"/>
                  </a:moveTo>
                  <a:cubicBezTo>
                    <a:pt x="54" y="0"/>
                    <a:pt x="54" y="11"/>
                    <a:pt x="61" y="12"/>
                  </a:cubicBezTo>
                  <a:cubicBezTo>
                    <a:pt x="66" y="13"/>
                    <a:pt x="82" y="15"/>
                    <a:pt x="78" y="24"/>
                  </a:cubicBezTo>
                  <a:cubicBezTo>
                    <a:pt x="74" y="34"/>
                    <a:pt x="61" y="23"/>
                    <a:pt x="57" y="19"/>
                  </a:cubicBezTo>
                  <a:cubicBezTo>
                    <a:pt x="54" y="16"/>
                    <a:pt x="48" y="18"/>
                    <a:pt x="48" y="22"/>
                  </a:cubicBezTo>
                  <a:cubicBezTo>
                    <a:pt x="49" y="24"/>
                    <a:pt x="50" y="38"/>
                    <a:pt x="46" y="37"/>
                  </a:cubicBezTo>
                  <a:cubicBezTo>
                    <a:pt x="42" y="36"/>
                    <a:pt x="38" y="28"/>
                    <a:pt x="37" y="24"/>
                  </a:cubicBezTo>
                  <a:cubicBezTo>
                    <a:pt x="35" y="19"/>
                    <a:pt x="29" y="19"/>
                    <a:pt x="27" y="24"/>
                  </a:cubicBezTo>
                  <a:cubicBezTo>
                    <a:pt x="25" y="29"/>
                    <a:pt x="20" y="42"/>
                    <a:pt x="15" y="33"/>
                  </a:cubicBezTo>
                  <a:cubicBezTo>
                    <a:pt x="11" y="26"/>
                    <a:pt x="13" y="17"/>
                    <a:pt x="17" y="11"/>
                  </a:cubicBezTo>
                  <a:cubicBezTo>
                    <a:pt x="19" y="7"/>
                    <a:pt x="13" y="3"/>
                    <a:pt x="11" y="6"/>
                  </a:cubicBezTo>
                  <a:cubicBezTo>
                    <a:pt x="2" y="17"/>
                    <a:pt x="0" y="32"/>
                    <a:pt x="10" y="42"/>
                  </a:cubicBezTo>
                  <a:cubicBezTo>
                    <a:pt x="18" y="51"/>
                    <a:pt x="27" y="45"/>
                    <a:pt x="32" y="36"/>
                  </a:cubicBezTo>
                  <a:cubicBezTo>
                    <a:pt x="36" y="42"/>
                    <a:pt x="40" y="47"/>
                    <a:pt x="47" y="47"/>
                  </a:cubicBezTo>
                  <a:cubicBezTo>
                    <a:pt x="55" y="47"/>
                    <a:pt x="57" y="40"/>
                    <a:pt x="58" y="33"/>
                  </a:cubicBezTo>
                  <a:cubicBezTo>
                    <a:pt x="68" y="39"/>
                    <a:pt x="80" y="41"/>
                    <a:pt x="87" y="29"/>
                  </a:cubicBezTo>
                  <a:cubicBezTo>
                    <a:pt x="97" y="12"/>
                    <a:pt x="74" y="2"/>
                    <a:pt x="61" y="1"/>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sp>
          <p:nvSpPr>
            <p:cNvPr id="83" name="Freeform 68"/>
            <p:cNvSpPr/>
            <p:nvPr/>
          </p:nvSpPr>
          <p:spPr bwMode="auto">
            <a:xfrm>
              <a:off x="6732036" y="3386408"/>
              <a:ext cx="75024" cy="76254"/>
            </a:xfrm>
            <a:custGeom>
              <a:gdLst>
                <a:gd name="T0" fmla="*/ 33 w 40"/>
                <a:gd name="T1" fmla="*/ 15 h 40"/>
                <a:gd name="T2" fmla="*/ 21 w 40"/>
                <a:gd name="T3" fmla="*/ 4 h 40"/>
                <a:gd name="T4" fmla="*/ 0 w 40"/>
                <a:gd name="T5" fmla="*/ 31 h 40"/>
                <a:gd name="T6" fmla="*/ 7 w 40"/>
                <a:gd name="T7" fmla="*/ 32 h 40"/>
                <a:gd name="T8" fmla="*/ 20 w 40"/>
                <a:gd name="T9" fmla="*/ 13 h 40"/>
                <a:gd name="T10" fmla="*/ 26 w 40"/>
                <a:gd name="T11" fmla="*/ 20 h 40"/>
                <a:gd name="T12" fmla="*/ 30 w 40"/>
                <a:gd name="T13" fmla="*/ 38 h 40"/>
                <a:gd name="T14" fmla="*/ 36 w 40"/>
                <a:gd name="T15" fmla="*/ 38 h 40"/>
                <a:gd name="T16" fmla="*/ 33 w 40"/>
                <a:gd name="T17" fmla="*/ 15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33" y="15"/>
                  </a:moveTo>
                  <a:cubicBezTo>
                    <a:pt x="31" y="10"/>
                    <a:pt x="26" y="5"/>
                    <a:pt x="21" y="4"/>
                  </a:cubicBezTo>
                  <a:cubicBezTo>
                    <a:pt x="5" y="0"/>
                    <a:pt x="0" y="19"/>
                    <a:pt x="0" y="31"/>
                  </a:cubicBezTo>
                  <a:cubicBezTo>
                    <a:pt x="1" y="34"/>
                    <a:pt x="6" y="35"/>
                    <a:pt x="7" y="32"/>
                  </a:cubicBezTo>
                  <a:cubicBezTo>
                    <a:pt x="8" y="26"/>
                    <a:pt x="12" y="12"/>
                    <a:pt x="20" y="13"/>
                  </a:cubicBezTo>
                  <a:cubicBezTo>
                    <a:pt x="23" y="13"/>
                    <a:pt x="25" y="18"/>
                    <a:pt x="26" y="20"/>
                  </a:cubicBezTo>
                  <a:cubicBezTo>
                    <a:pt x="29" y="26"/>
                    <a:pt x="28" y="33"/>
                    <a:pt x="30" y="38"/>
                  </a:cubicBezTo>
                  <a:cubicBezTo>
                    <a:pt x="31" y="40"/>
                    <a:pt x="35" y="40"/>
                    <a:pt x="36" y="38"/>
                  </a:cubicBezTo>
                  <a:cubicBezTo>
                    <a:pt x="40" y="31"/>
                    <a:pt x="36" y="21"/>
                    <a:pt x="33"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endParaRPr>
            </a:p>
          </p:txBody>
        </p:sp>
      </p:grpSp>
      <p:grpSp>
        <p:nvGrpSpPr>
          <p:cNvPr id="5" name="组合 4"/>
          <p:cNvGrpSpPr/>
          <p:nvPr/>
        </p:nvGrpSpPr>
        <p:grpSpPr>
          <a:xfrm>
            <a:off x="786883" y="1415082"/>
            <a:ext cx="2613437" cy="475933"/>
            <a:chOff x="1049178" y="1886775"/>
            <a:chExt cx="3484582" cy="634577"/>
          </a:xfrm>
        </p:grpSpPr>
        <p:grpSp>
          <p:nvGrpSpPr>
            <p:cNvPr id="94" name="Group 93"/>
            <p:cNvGrpSpPr/>
            <p:nvPr/>
          </p:nvGrpSpPr>
          <p:grpSpPr>
            <a:xfrm>
              <a:off x="1956547" y="2205162"/>
              <a:ext cx="2577213" cy="316190"/>
              <a:chOff x="1582038" y="2697524"/>
              <a:chExt cx="2577213" cy="316190"/>
            </a:xfrm>
          </p:grpSpPr>
          <p:cxnSp>
            <p:nvCxnSpPr>
              <p:cNvPr id="95" name="Straight Connector 94"/>
              <p:cNvCxnSpPr/>
              <p:nvPr/>
            </p:nvCxnSpPr>
            <p:spPr>
              <a:xfrm flipH="1" flipV="1">
                <a:off x="3661285" y="2697524"/>
                <a:ext cx="497966" cy="3161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582038" y="2697524"/>
                <a:ext cx="2079249"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18" name="Freeform 596"/>
            <p:cNvSpPr>
              <a:spLocks noEditPoints="1"/>
            </p:cNvSpPr>
            <p:nvPr/>
          </p:nvSpPr>
          <p:spPr bwMode="auto">
            <a:xfrm>
              <a:off x="1049178" y="1886775"/>
              <a:ext cx="719138" cy="566523"/>
            </a:xfrm>
            <a:custGeom>
              <a:gdLst>
                <a:gd name="T0" fmla="*/ 95 w 95"/>
                <a:gd name="T1" fmla="*/ 24 h 83"/>
                <a:gd name="T2" fmla="*/ 48 w 95"/>
                <a:gd name="T3" fmla="*/ 0 h 83"/>
                <a:gd name="T4" fmla="*/ 0 w 95"/>
                <a:gd name="T5" fmla="*/ 24 h 83"/>
                <a:gd name="T6" fmla="*/ 48 w 95"/>
                <a:gd name="T7" fmla="*/ 48 h 83"/>
                <a:gd name="T8" fmla="*/ 95 w 95"/>
                <a:gd name="T9" fmla="*/ 24 h 83"/>
                <a:gd name="T10" fmla="*/ 48 w 95"/>
                <a:gd name="T11" fmla="*/ 8 h 83"/>
                <a:gd name="T12" fmla="*/ 80 w 95"/>
                <a:gd name="T13" fmla="*/ 24 h 83"/>
                <a:gd name="T14" fmla="*/ 48 w 95"/>
                <a:gd name="T15" fmla="*/ 40 h 83"/>
                <a:gd name="T16" fmla="*/ 17 w 95"/>
                <a:gd name="T17" fmla="*/ 24 h 83"/>
                <a:gd name="T18" fmla="*/ 48 w 95"/>
                <a:gd name="T19" fmla="*/ 8 h 83"/>
                <a:gd name="T20" fmla="*/ 86 w 95"/>
                <a:gd name="T21" fmla="*/ 37 h 83"/>
                <a:gd name="T22" fmla="*/ 95 w 95"/>
                <a:gd name="T23" fmla="*/ 42 h 83"/>
                <a:gd name="T24" fmla="*/ 48 w 95"/>
                <a:gd name="T25" fmla="*/ 66 h 83"/>
                <a:gd name="T26" fmla="*/ 0 w 95"/>
                <a:gd name="T27" fmla="*/ 42 h 83"/>
                <a:gd name="T28" fmla="*/ 10 w 95"/>
                <a:gd name="T29" fmla="*/ 37 h 83"/>
                <a:gd name="T30" fmla="*/ 48 w 95"/>
                <a:gd name="T31" fmla="*/ 56 h 83"/>
                <a:gd name="T32" fmla="*/ 86 w 95"/>
                <a:gd name="T33" fmla="*/ 37 h 83"/>
                <a:gd name="T34" fmla="*/ 86 w 95"/>
                <a:gd name="T35" fmla="*/ 55 h 83"/>
                <a:gd name="T36" fmla="*/ 95 w 95"/>
                <a:gd name="T37" fmla="*/ 60 h 83"/>
                <a:gd name="T38" fmla="*/ 48 w 95"/>
                <a:gd name="T39" fmla="*/ 83 h 83"/>
                <a:gd name="T40" fmla="*/ 0 w 95"/>
                <a:gd name="T41" fmla="*/ 60 h 83"/>
                <a:gd name="T42" fmla="*/ 10 w 95"/>
                <a:gd name="T43" fmla="*/ 55 h 83"/>
                <a:gd name="T44" fmla="*/ 48 w 95"/>
                <a:gd name="T45" fmla="*/ 74 h 83"/>
                <a:gd name="T46" fmla="*/ 86 w 95"/>
                <a:gd name="T47" fmla="*/ 55 h 83"/>
                <a:gd name="T48" fmla="*/ 86 w 95"/>
                <a:gd name="T49" fmla="*/ 55 h 83"/>
                <a:gd name="T50" fmla="*/ 86 w 95"/>
                <a:gd name="T51" fmla="*/ 55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83">
                  <a:moveTo>
                    <a:pt x="95" y="24"/>
                  </a:moveTo>
                  <a:lnTo>
                    <a:pt x="48" y="0"/>
                  </a:lnTo>
                  <a:lnTo>
                    <a:pt x="0" y="24"/>
                  </a:lnTo>
                  <a:lnTo>
                    <a:pt x="48" y="48"/>
                  </a:lnTo>
                  <a:lnTo>
                    <a:pt x="95" y="24"/>
                  </a:lnTo>
                  <a:moveTo>
                    <a:pt x="48" y="8"/>
                  </a:moveTo>
                  <a:lnTo>
                    <a:pt x="80" y="24"/>
                  </a:lnTo>
                  <a:lnTo>
                    <a:pt x="48" y="40"/>
                  </a:lnTo>
                  <a:lnTo>
                    <a:pt x="17" y="24"/>
                  </a:lnTo>
                  <a:lnTo>
                    <a:pt x="48" y="8"/>
                  </a:lnTo>
                  <a:moveTo>
                    <a:pt x="86" y="37"/>
                  </a:moveTo>
                  <a:lnTo>
                    <a:pt x="95" y="42"/>
                  </a:lnTo>
                  <a:lnTo>
                    <a:pt x="48" y="66"/>
                  </a:lnTo>
                  <a:lnTo>
                    <a:pt x="0" y="42"/>
                  </a:lnTo>
                  <a:lnTo>
                    <a:pt x="10" y="37"/>
                  </a:lnTo>
                  <a:lnTo>
                    <a:pt x="48" y="56"/>
                  </a:lnTo>
                  <a:lnTo>
                    <a:pt x="86" y="37"/>
                  </a:lnTo>
                  <a:moveTo>
                    <a:pt x="86" y="55"/>
                  </a:moveTo>
                  <a:lnTo>
                    <a:pt x="95" y="60"/>
                  </a:lnTo>
                  <a:lnTo>
                    <a:pt x="48" y="83"/>
                  </a:lnTo>
                  <a:lnTo>
                    <a:pt x="0" y="60"/>
                  </a:lnTo>
                  <a:lnTo>
                    <a:pt x="10" y="55"/>
                  </a:lnTo>
                  <a:lnTo>
                    <a:pt x="48" y="74"/>
                  </a:lnTo>
                  <a:lnTo>
                    <a:pt x="86" y="55"/>
                  </a:lnTo>
                  <a:moveTo>
                    <a:pt x="86" y="55"/>
                  </a:moveTo>
                  <a:lnTo>
                    <a:pt x="86" y="55"/>
                  </a:lnTo>
                </a:path>
              </a:pathLst>
            </a:custGeom>
            <a:solidFill>
              <a:schemeClr val="accent2"/>
            </a:solidFill>
            <a:ln>
              <a:noFill/>
            </a:ln>
          </p:spPr>
          <p:txBody>
            <a:bodyPr vert="horz" wrap="square" lIns="68580" tIns="34290" rIns="68580" bIns="34290" numCol="1" anchor="t" anchorCtr="0" compatLnSpc="1"/>
            <a:lstStyle/>
            <a:p>
              <a:endParaRPr lang="id-ID" sz="1350">
                <a:cs typeface="+mn-ea"/>
              </a:endParaRPr>
            </a:p>
          </p:txBody>
        </p:sp>
      </p:grpSp>
      <p:grpSp>
        <p:nvGrpSpPr>
          <p:cNvPr id="12" name="组合 11"/>
          <p:cNvGrpSpPr/>
          <p:nvPr/>
        </p:nvGrpSpPr>
        <p:grpSpPr>
          <a:xfrm>
            <a:off x="1085899" y="3552554"/>
            <a:ext cx="2445212" cy="367532"/>
            <a:chOff x="1447866" y="4736732"/>
            <a:chExt cx="3260282" cy="490042"/>
          </a:xfrm>
        </p:grpSpPr>
        <p:grpSp>
          <p:nvGrpSpPr>
            <p:cNvPr id="97" name="Group 96"/>
            <p:cNvGrpSpPr/>
            <p:nvPr/>
          </p:nvGrpSpPr>
          <p:grpSpPr>
            <a:xfrm>
              <a:off x="2214404" y="4736732"/>
              <a:ext cx="2493744" cy="316190"/>
              <a:chOff x="1804697" y="4994858"/>
              <a:chExt cx="2493744" cy="316190"/>
            </a:xfrm>
          </p:grpSpPr>
          <p:cxnSp>
            <p:nvCxnSpPr>
              <p:cNvPr id="98" name="Straight Connector 97"/>
              <p:cNvCxnSpPr/>
              <p:nvPr/>
            </p:nvCxnSpPr>
            <p:spPr>
              <a:xfrm flipH="1">
                <a:off x="3800475" y="4994858"/>
                <a:ext cx="497966" cy="3161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804697" y="5311048"/>
                <a:ext cx="1995779"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09" name="Freeform 823"/>
            <p:cNvSpPr>
              <a:spLocks noEditPoints="1"/>
            </p:cNvSpPr>
            <p:nvPr/>
          </p:nvSpPr>
          <p:spPr bwMode="auto">
            <a:xfrm>
              <a:off x="1447866" y="4737912"/>
              <a:ext cx="521738" cy="488862"/>
            </a:xfrm>
            <a:custGeom>
              <a:gdLst>
                <a:gd name="T0" fmla="*/ 40 w 102"/>
                <a:gd name="T1" fmla="*/ 84 h 101"/>
                <a:gd name="T2" fmla="*/ 63 w 102"/>
                <a:gd name="T3" fmla="*/ 61 h 101"/>
                <a:gd name="T4" fmla="*/ 40 w 102"/>
                <a:gd name="T5" fmla="*/ 38 h 101"/>
                <a:gd name="T6" fmla="*/ 17 w 102"/>
                <a:gd name="T7" fmla="*/ 61 h 101"/>
                <a:gd name="T8" fmla="*/ 40 w 102"/>
                <a:gd name="T9" fmla="*/ 84 h 101"/>
                <a:gd name="T10" fmla="*/ 34 w 102"/>
                <a:gd name="T11" fmla="*/ 51 h 101"/>
                <a:gd name="T12" fmla="*/ 35 w 102"/>
                <a:gd name="T13" fmla="*/ 50 h 101"/>
                <a:gd name="T14" fmla="*/ 36 w 102"/>
                <a:gd name="T15" fmla="*/ 50 h 101"/>
                <a:gd name="T16" fmla="*/ 51 w 102"/>
                <a:gd name="T17" fmla="*/ 60 h 101"/>
                <a:gd name="T18" fmla="*/ 51 w 102"/>
                <a:gd name="T19" fmla="*/ 61 h 101"/>
                <a:gd name="T20" fmla="*/ 51 w 102"/>
                <a:gd name="T21" fmla="*/ 62 h 101"/>
                <a:gd name="T22" fmla="*/ 36 w 102"/>
                <a:gd name="T23" fmla="*/ 72 h 101"/>
                <a:gd name="T24" fmla="*/ 35 w 102"/>
                <a:gd name="T25" fmla="*/ 72 h 101"/>
                <a:gd name="T26" fmla="*/ 35 w 102"/>
                <a:gd name="T27" fmla="*/ 72 h 101"/>
                <a:gd name="T28" fmla="*/ 34 w 102"/>
                <a:gd name="T29" fmla="*/ 71 h 101"/>
                <a:gd name="T30" fmla="*/ 34 w 102"/>
                <a:gd name="T31" fmla="*/ 51 h 101"/>
                <a:gd name="T32" fmla="*/ 99 w 102"/>
                <a:gd name="T33" fmla="*/ 0 h 101"/>
                <a:gd name="T34" fmla="*/ 25 w 102"/>
                <a:gd name="T35" fmla="*/ 0 h 101"/>
                <a:gd name="T36" fmla="*/ 23 w 102"/>
                <a:gd name="T37" fmla="*/ 2 h 101"/>
                <a:gd name="T38" fmla="*/ 23 w 102"/>
                <a:gd name="T39" fmla="*/ 11 h 101"/>
                <a:gd name="T40" fmla="*/ 14 w 102"/>
                <a:gd name="T41" fmla="*/ 11 h 101"/>
                <a:gd name="T42" fmla="*/ 12 w 102"/>
                <a:gd name="T43" fmla="*/ 13 h 101"/>
                <a:gd name="T44" fmla="*/ 12 w 102"/>
                <a:gd name="T45" fmla="*/ 23 h 101"/>
                <a:gd name="T46" fmla="*/ 3 w 102"/>
                <a:gd name="T47" fmla="*/ 23 h 101"/>
                <a:gd name="T48" fmla="*/ 0 w 102"/>
                <a:gd name="T49" fmla="*/ 25 h 101"/>
                <a:gd name="T50" fmla="*/ 0 w 102"/>
                <a:gd name="T51" fmla="*/ 99 h 101"/>
                <a:gd name="T52" fmla="*/ 3 w 102"/>
                <a:gd name="T53" fmla="*/ 101 h 101"/>
                <a:gd name="T54" fmla="*/ 76 w 102"/>
                <a:gd name="T55" fmla="*/ 101 h 101"/>
                <a:gd name="T56" fmla="*/ 79 w 102"/>
                <a:gd name="T57" fmla="*/ 99 h 101"/>
                <a:gd name="T58" fmla="*/ 79 w 102"/>
                <a:gd name="T59" fmla="*/ 90 h 101"/>
                <a:gd name="T60" fmla="*/ 88 w 102"/>
                <a:gd name="T61" fmla="*/ 90 h 101"/>
                <a:gd name="T62" fmla="*/ 91 w 102"/>
                <a:gd name="T63" fmla="*/ 87 h 101"/>
                <a:gd name="T64" fmla="*/ 91 w 102"/>
                <a:gd name="T65" fmla="*/ 79 h 101"/>
                <a:gd name="T66" fmla="*/ 99 w 102"/>
                <a:gd name="T67" fmla="*/ 79 h 101"/>
                <a:gd name="T68" fmla="*/ 102 w 102"/>
                <a:gd name="T69" fmla="*/ 76 h 101"/>
                <a:gd name="T70" fmla="*/ 102 w 102"/>
                <a:gd name="T71" fmla="*/ 2 h 101"/>
                <a:gd name="T72" fmla="*/ 99 w 102"/>
                <a:gd name="T73" fmla="*/ 0 h 101"/>
                <a:gd name="T74" fmla="*/ 74 w 102"/>
                <a:gd name="T75" fmla="*/ 96 h 101"/>
                <a:gd name="T76" fmla="*/ 6 w 102"/>
                <a:gd name="T77" fmla="*/ 96 h 101"/>
                <a:gd name="T78" fmla="*/ 6 w 102"/>
                <a:gd name="T79" fmla="*/ 28 h 101"/>
                <a:gd name="T80" fmla="*/ 74 w 102"/>
                <a:gd name="T81" fmla="*/ 28 h 101"/>
                <a:gd name="T82" fmla="*/ 74 w 102"/>
                <a:gd name="T83" fmla="*/ 96 h 101"/>
                <a:gd name="T84" fmla="*/ 85 w 102"/>
                <a:gd name="T85" fmla="*/ 84 h 101"/>
                <a:gd name="T86" fmla="*/ 79 w 102"/>
                <a:gd name="T87" fmla="*/ 84 h 101"/>
                <a:gd name="T88" fmla="*/ 79 w 102"/>
                <a:gd name="T89" fmla="*/ 25 h 101"/>
                <a:gd name="T90" fmla="*/ 76 w 102"/>
                <a:gd name="T91" fmla="*/ 23 h 101"/>
                <a:gd name="T92" fmla="*/ 17 w 102"/>
                <a:gd name="T93" fmla="*/ 23 h 101"/>
                <a:gd name="T94" fmla="*/ 17 w 102"/>
                <a:gd name="T95" fmla="*/ 16 h 101"/>
                <a:gd name="T96" fmla="*/ 85 w 102"/>
                <a:gd name="T97" fmla="*/ 16 h 101"/>
                <a:gd name="T98" fmla="*/ 85 w 102"/>
                <a:gd name="T99" fmla="*/ 84 h 101"/>
                <a:gd name="T100" fmla="*/ 96 w 102"/>
                <a:gd name="T101" fmla="*/ 73 h 101"/>
                <a:gd name="T102" fmla="*/ 91 w 102"/>
                <a:gd name="T103" fmla="*/ 73 h 101"/>
                <a:gd name="T104" fmla="*/ 91 w 102"/>
                <a:gd name="T105" fmla="*/ 13 h 101"/>
                <a:gd name="T106" fmla="*/ 88 w 102"/>
                <a:gd name="T107" fmla="*/ 11 h 101"/>
                <a:gd name="T108" fmla="*/ 28 w 102"/>
                <a:gd name="T109" fmla="*/ 11 h 101"/>
                <a:gd name="T110" fmla="*/ 28 w 102"/>
                <a:gd name="T111" fmla="*/ 5 h 101"/>
                <a:gd name="T112" fmla="*/ 96 w 102"/>
                <a:gd name="T113" fmla="*/ 5 h 101"/>
                <a:gd name="T114" fmla="*/ 96 w 102"/>
                <a:gd name="T115" fmla="*/ 73 h 101"/>
                <a:gd name="T116" fmla="*/ 96 w 102"/>
                <a:gd name="T117" fmla="*/ 73 h 101"/>
                <a:gd name="T118" fmla="*/ 96 w 102"/>
                <a:gd name="T119" fmla="*/ 73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0">
                  <a:moveTo>
                    <a:pt x="40" y="84"/>
                  </a:moveTo>
                  <a:cubicBezTo>
                    <a:pt x="52" y="84"/>
                    <a:pt x="63" y="73"/>
                    <a:pt x="63" y="61"/>
                  </a:cubicBezTo>
                  <a:cubicBezTo>
                    <a:pt x="63" y="48"/>
                    <a:pt x="52" y="38"/>
                    <a:pt x="40" y="38"/>
                  </a:cubicBezTo>
                  <a:cubicBezTo>
                    <a:pt x="27" y="38"/>
                    <a:pt x="17" y="48"/>
                    <a:pt x="17" y="61"/>
                  </a:cubicBezTo>
                  <a:cubicBezTo>
                    <a:pt x="17" y="73"/>
                    <a:pt x="27" y="84"/>
                    <a:pt x="40" y="84"/>
                  </a:cubicBezTo>
                  <a:close/>
                  <a:moveTo>
                    <a:pt x="34" y="51"/>
                  </a:moveTo>
                  <a:cubicBezTo>
                    <a:pt x="34" y="50"/>
                    <a:pt x="35" y="50"/>
                    <a:pt x="35" y="50"/>
                  </a:cubicBezTo>
                  <a:cubicBezTo>
                    <a:pt x="35" y="49"/>
                    <a:pt x="36" y="50"/>
                    <a:pt x="36" y="50"/>
                  </a:cubicBezTo>
                  <a:cubicBezTo>
                    <a:pt x="51" y="60"/>
                    <a:pt x="51" y="60"/>
                    <a:pt x="51" y="60"/>
                  </a:cubicBezTo>
                  <a:cubicBezTo>
                    <a:pt x="51" y="60"/>
                    <a:pt x="51" y="60"/>
                    <a:pt x="51" y="61"/>
                  </a:cubicBezTo>
                  <a:cubicBezTo>
                    <a:pt x="51" y="61"/>
                    <a:pt x="51" y="62"/>
                    <a:pt x="51" y="62"/>
                  </a:cubicBezTo>
                  <a:cubicBezTo>
                    <a:pt x="36" y="72"/>
                    <a:pt x="36" y="72"/>
                    <a:pt x="36" y="72"/>
                  </a:cubicBezTo>
                  <a:cubicBezTo>
                    <a:pt x="36" y="72"/>
                    <a:pt x="36" y="72"/>
                    <a:pt x="35" y="72"/>
                  </a:cubicBezTo>
                  <a:cubicBezTo>
                    <a:pt x="35" y="72"/>
                    <a:pt x="35" y="72"/>
                    <a:pt x="35" y="72"/>
                  </a:cubicBezTo>
                  <a:cubicBezTo>
                    <a:pt x="35" y="72"/>
                    <a:pt x="34" y="71"/>
                    <a:pt x="34" y="71"/>
                  </a:cubicBezTo>
                  <a:lnTo>
                    <a:pt x="34" y="51"/>
                  </a:lnTo>
                  <a:close/>
                  <a:moveTo>
                    <a:pt x="99" y="0"/>
                  </a:moveTo>
                  <a:cubicBezTo>
                    <a:pt x="25" y="0"/>
                    <a:pt x="25" y="0"/>
                    <a:pt x="25" y="0"/>
                  </a:cubicBezTo>
                  <a:cubicBezTo>
                    <a:pt x="24" y="0"/>
                    <a:pt x="23" y="1"/>
                    <a:pt x="23" y="2"/>
                  </a:cubicBezTo>
                  <a:cubicBezTo>
                    <a:pt x="23" y="11"/>
                    <a:pt x="23" y="11"/>
                    <a:pt x="23" y="11"/>
                  </a:cubicBezTo>
                  <a:cubicBezTo>
                    <a:pt x="14" y="11"/>
                    <a:pt x="14" y="11"/>
                    <a:pt x="14" y="11"/>
                  </a:cubicBezTo>
                  <a:cubicBezTo>
                    <a:pt x="13" y="11"/>
                    <a:pt x="12" y="12"/>
                    <a:pt x="12" y="13"/>
                  </a:cubicBezTo>
                  <a:cubicBezTo>
                    <a:pt x="12" y="23"/>
                    <a:pt x="12" y="23"/>
                    <a:pt x="12" y="23"/>
                  </a:cubicBezTo>
                  <a:cubicBezTo>
                    <a:pt x="3" y="23"/>
                    <a:pt x="3" y="23"/>
                    <a:pt x="3" y="23"/>
                  </a:cubicBezTo>
                  <a:cubicBezTo>
                    <a:pt x="1" y="23"/>
                    <a:pt x="0" y="24"/>
                    <a:pt x="0" y="25"/>
                  </a:cubicBezTo>
                  <a:cubicBezTo>
                    <a:pt x="0" y="99"/>
                    <a:pt x="0" y="99"/>
                    <a:pt x="0" y="99"/>
                  </a:cubicBezTo>
                  <a:cubicBezTo>
                    <a:pt x="0" y="100"/>
                    <a:pt x="1" y="101"/>
                    <a:pt x="3" y="101"/>
                  </a:cubicBezTo>
                  <a:cubicBezTo>
                    <a:pt x="76" y="101"/>
                    <a:pt x="76" y="101"/>
                    <a:pt x="76" y="101"/>
                  </a:cubicBezTo>
                  <a:cubicBezTo>
                    <a:pt x="78" y="101"/>
                    <a:pt x="79" y="100"/>
                    <a:pt x="79" y="99"/>
                  </a:cubicBezTo>
                  <a:cubicBezTo>
                    <a:pt x="79" y="90"/>
                    <a:pt x="79" y="90"/>
                    <a:pt x="79" y="90"/>
                  </a:cubicBezTo>
                  <a:cubicBezTo>
                    <a:pt x="88" y="90"/>
                    <a:pt x="88" y="90"/>
                    <a:pt x="88" y="90"/>
                  </a:cubicBezTo>
                  <a:cubicBezTo>
                    <a:pt x="89" y="90"/>
                    <a:pt x="91" y="88"/>
                    <a:pt x="91" y="87"/>
                  </a:cubicBezTo>
                  <a:cubicBezTo>
                    <a:pt x="91" y="79"/>
                    <a:pt x="91" y="79"/>
                    <a:pt x="91" y="79"/>
                  </a:cubicBezTo>
                  <a:cubicBezTo>
                    <a:pt x="99" y="79"/>
                    <a:pt x="99" y="79"/>
                    <a:pt x="99" y="79"/>
                  </a:cubicBezTo>
                  <a:cubicBezTo>
                    <a:pt x="100" y="79"/>
                    <a:pt x="102" y="78"/>
                    <a:pt x="102" y="76"/>
                  </a:cubicBezTo>
                  <a:cubicBezTo>
                    <a:pt x="102" y="2"/>
                    <a:pt x="102" y="2"/>
                    <a:pt x="102" y="2"/>
                  </a:cubicBezTo>
                  <a:cubicBezTo>
                    <a:pt x="102" y="1"/>
                    <a:pt x="100" y="0"/>
                    <a:pt x="99" y="0"/>
                  </a:cubicBezTo>
                  <a:close/>
                  <a:moveTo>
                    <a:pt x="74" y="96"/>
                  </a:moveTo>
                  <a:cubicBezTo>
                    <a:pt x="6" y="96"/>
                    <a:pt x="6" y="96"/>
                    <a:pt x="6" y="96"/>
                  </a:cubicBezTo>
                  <a:cubicBezTo>
                    <a:pt x="6" y="28"/>
                    <a:pt x="6" y="28"/>
                    <a:pt x="6" y="28"/>
                  </a:cubicBezTo>
                  <a:cubicBezTo>
                    <a:pt x="74" y="28"/>
                    <a:pt x="74" y="28"/>
                    <a:pt x="74" y="28"/>
                  </a:cubicBezTo>
                  <a:lnTo>
                    <a:pt x="74" y="96"/>
                  </a:lnTo>
                  <a:close/>
                  <a:moveTo>
                    <a:pt x="85" y="84"/>
                  </a:moveTo>
                  <a:cubicBezTo>
                    <a:pt x="79" y="84"/>
                    <a:pt x="79" y="84"/>
                    <a:pt x="79" y="84"/>
                  </a:cubicBezTo>
                  <a:cubicBezTo>
                    <a:pt x="79" y="25"/>
                    <a:pt x="79" y="25"/>
                    <a:pt x="79" y="25"/>
                  </a:cubicBezTo>
                  <a:cubicBezTo>
                    <a:pt x="79" y="24"/>
                    <a:pt x="78" y="23"/>
                    <a:pt x="76" y="23"/>
                  </a:cubicBezTo>
                  <a:cubicBezTo>
                    <a:pt x="17" y="23"/>
                    <a:pt x="17" y="23"/>
                    <a:pt x="17" y="23"/>
                  </a:cubicBezTo>
                  <a:cubicBezTo>
                    <a:pt x="17" y="16"/>
                    <a:pt x="17" y="16"/>
                    <a:pt x="17" y="16"/>
                  </a:cubicBezTo>
                  <a:cubicBezTo>
                    <a:pt x="85" y="16"/>
                    <a:pt x="85" y="16"/>
                    <a:pt x="85" y="16"/>
                  </a:cubicBezTo>
                  <a:lnTo>
                    <a:pt x="85" y="84"/>
                  </a:lnTo>
                  <a:close/>
                  <a:moveTo>
                    <a:pt x="96" y="73"/>
                  </a:moveTo>
                  <a:cubicBezTo>
                    <a:pt x="91" y="73"/>
                    <a:pt x="91" y="73"/>
                    <a:pt x="91" y="73"/>
                  </a:cubicBezTo>
                  <a:cubicBezTo>
                    <a:pt x="91" y="13"/>
                    <a:pt x="91" y="13"/>
                    <a:pt x="91" y="13"/>
                  </a:cubicBezTo>
                  <a:cubicBezTo>
                    <a:pt x="91" y="12"/>
                    <a:pt x="89" y="11"/>
                    <a:pt x="88" y="11"/>
                  </a:cubicBezTo>
                  <a:cubicBezTo>
                    <a:pt x="28" y="11"/>
                    <a:pt x="28" y="11"/>
                    <a:pt x="28" y="11"/>
                  </a:cubicBezTo>
                  <a:cubicBezTo>
                    <a:pt x="28" y="5"/>
                    <a:pt x="28" y="5"/>
                    <a:pt x="28" y="5"/>
                  </a:cubicBezTo>
                  <a:cubicBezTo>
                    <a:pt x="96" y="5"/>
                    <a:pt x="96" y="5"/>
                    <a:pt x="96" y="5"/>
                  </a:cubicBezTo>
                  <a:lnTo>
                    <a:pt x="96" y="73"/>
                  </a:lnTo>
                  <a:close/>
                  <a:moveTo>
                    <a:pt x="96" y="73"/>
                  </a:moveTo>
                  <a:cubicBezTo>
                    <a:pt x="96" y="73"/>
                    <a:pt x="96" y="73"/>
                    <a:pt x="96" y="73"/>
                  </a:cubicBezTo>
                </a:path>
              </a:pathLst>
            </a:custGeom>
            <a:solidFill>
              <a:schemeClr val="accent3"/>
            </a:solidFill>
            <a:ln>
              <a:noFill/>
            </a:ln>
          </p:spPr>
          <p:txBody>
            <a:bodyPr vert="horz" wrap="square" lIns="68580" tIns="34290" rIns="68580" bIns="34290" numCol="1" anchor="t" anchorCtr="0" compatLnSpc="1"/>
            <a:lstStyle/>
            <a:p>
              <a:endParaRPr lang="id-ID" sz="1350">
                <a:cs typeface="+mn-ea"/>
              </a:endParaRPr>
            </a:p>
          </p:txBody>
        </p:sp>
      </p:grpSp>
      <p:grpSp>
        <p:nvGrpSpPr>
          <p:cNvPr id="2" name="组合 1"/>
          <p:cNvGrpSpPr/>
          <p:nvPr/>
        </p:nvGrpSpPr>
        <p:grpSpPr>
          <a:xfrm>
            <a:off x="5788813" y="1245325"/>
            <a:ext cx="2647220" cy="452808"/>
            <a:chOff x="7718416" y="1660433"/>
            <a:chExt cx="3529627" cy="603744"/>
          </a:xfrm>
        </p:grpSpPr>
        <p:grpSp>
          <p:nvGrpSpPr>
            <p:cNvPr id="84" name="Group 83"/>
            <p:cNvGrpSpPr/>
            <p:nvPr/>
          </p:nvGrpSpPr>
          <p:grpSpPr>
            <a:xfrm>
              <a:off x="7718416" y="1947987"/>
              <a:ext cx="2803259" cy="316190"/>
              <a:chOff x="7528087" y="2680840"/>
              <a:chExt cx="2803259" cy="316190"/>
            </a:xfrm>
          </p:grpSpPr>
          <p:cxnSp>
            <p:nvCxnSpPr>
              <p:cNvPr id="85" name="Straight Connector 84"/>
              <p:cNvCxnSpPr/>
              <p:nvPr/>
            </p:nvCxnSpPr>
            <p:spPr>
              <a:xfrm flipV="1">
                <a:off x="7528087" y="2680840"/>
                <a:ext cx="497966" cy="3161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026053" y="2680840"/>
                <a:ext cx="2305293"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10782697" y="1660433"/>
              <a:ext cx="465346" cy="544729"/>
              <a:chOff x="6980238" y="-342900"/>
              <a:chExt cx="1150937" cy="1311275"/>
            </a:xfrm>
            <a:solidFill>
              <a:schemeClr val="accent1"/>
            </a:solidFill>
          </p:grpSpPr>
          <p:sp>
            <p:nvSpPr>
              <p:cNvPr id="105" name="Freeform 30"/>
              <p:cNvSpPr>
                <a:spLocks noEditPoints="1"/>
              </p:cNvSpPr>
              <p:nvPr/>
            </p:nvSpPr>
            <p:spPr bwMode="auto">
              <a:xfrm>
                <a:off x="6980238" y="-342900"/>
                <a:ext cx="1150937" cy="1311275"/>
              </a:xfrm>
              <a:custGeom>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p:spPr>
            <p:txBody>
              <a:bodyPr vert="horz" wrap="square" lIns="68580" tIns="34290" rIns="68580" bIns="34290" numCol="1" anchor="t" anchorCtr="0" compatLnSpc="1"/>
              <a:lstStyle/>
              <a:p>
                <a:endParaRPr lang="id-ID" sz="1350">
                  <a:cs typeface="+mn-ea"/>
                </a:endParaRPr>
              </a:p>
            </p:txBody>
          </p:sp>
          <p:sp>
            <p:nvSpPr>
              <p:cNvPr id="106" name="Oval 31"/>
              <p:cNvSpPr>
                <a:spLocks noChangeArrowheads="1"/>
              </p:cNvSpPr>
              <p:nvPr/>
            </p:nvSpPr>
            <p:spPr bwMode="auto">
              <a:xfrm>
                <a:off x="7885113" y="681038"/>
                <a:ext cx="82550" cy="84138"/>
              </a:xfrm>
              <a:prstGeom prst="ellipse">
                <a:avLst/>
              </a:prstGeom>
              <a:grpFill/>
              <a:ln>
                <a:noFill/>
              </a:ln>
            </p:spPr>
            <p:txBody>
              <a:bodyPr vert="horz" wrap="square" lIns="68580" tIns="34290" rIns="68580" bIns="34290" numCol="1" anchor="t" anchorCtr="0" compatLnSpc="1"/>
              <a:lstStyle/>
              <a:p>
                <a:endParaRPr lang="id-ID" sz="1350">
                  <a:cs typeface="+mn-ea"/>
                </a:endParaRPr>
              </a:p>
            </p:txBody>
          </p:sp>
          <p:sp>
            <p:nvSpPr>
              <p:cNvPr id="107" name="Oval 32"/>
              <p:cNvSpPr>
                <a:spLocks noChangeArrowheads="1"/>
              </p:cNvSpPr>
              <p:nvPr/>
            </p:nvSpPr>
            <p:spPr bwMode="auto">
              <a:xfrm>
                <a:off x="7885113" y="434975"/>
                <a:ext cx="82550" cy="84138"/>
              </a:xfrm>
              <a:prstGeom prst="ellipse">
                <a:avLst/>
              </a:prstGeom>
              <a:grpFill/>
              <a:ln>
                <a:noFill/>
              </a:ln>
            </p:spPr>
            <p:txBody>
              <a:bodyPr vert="horz" wrap="square" lIns="68580" tIns="34290" rIns="68580" bIns="34290" numCol="1" anchor="t" anchorCtr="0" compatLnSpc="1"/>
              <a:lstStyle/>
              <a:p>
                <a:endParaRPr lang="id-ID" sz="1350">
                  <a:cs typeface="+mn-ea"/>
                </a:endParaRPr>
              </a:p>
            </p:txBody>
          </p:sp>
          <p:sp>
            <p:nvSpPr>
              <p:cNvPr id="108" name="Oval 33"/>
              <p:cNvSpPr>
                <a:spLocks noChangeArrowheads="1"/>
              </p:cNvSpPr>
              <p:nvPr/>
            </p:nvSpPr>
            <p:spPr bwMode="auto">
              <a:xfrm>
                <a:off x="7885113" y="190500"/>
                <a:ext cx="82550" cy="82550"/>
              </a:xfrm>
              <a:prstGeom prst="ellipse">
                <a:avLst/>
              </a:prstGeom>
              <a:grpFill/>
              <a:ln>
                <a:noFill/>
              </a:ln>
            </p:spPr>
            <p:txBody>
              <a:bodyPr vert="horz" wrap="square" lIns="68580" tIns="34290" rIns="68580" bIns="34290" numCol="1" anchor="t" anchorCtr="0" compatLnSpc="1"/>
              <a:lstStyle/>
              <a:p>
                <a:endParaRPr lang="id-ID" sz="1350">
                  <a:cs typeface="+mn-ea"/>
                </a:endParaRPr>
              </a:p>
            </p:txBody>
          </p:sp>
        </p:grpSp>
      </p:grpSp>
      <p:grpSp>
        <p:nvGrpSpPr>
          <p:cNvPr id="4" name="组合 3"/>
          <p:cNvGrpSpPr/>
          <p:nvPr/>
        </p:nvGrpSpPr>
        <p:grpSpPr>
          <a:xfrm>
            <a:off x="5716864" y="3068329"/>
            <a:ext cx="2521580" cy="334761"/>
            <a:chOff x="7622484" y="4091105"/>
            <a:chExt cx="3362107" cy="446348"/>
          </a:xfrm>
        </p:grpSpPr>
        <p:grpSp>
          <p:nvGrpSpPr>
            <p:cNvPr id="87" name="Group 86"/>
            <p:cNvGrpSpPr/>
            <p:nvPr/>
          </p:nvGrpSpPr>
          <p:grpSpPr>
            <a:xfrm>
              <a:off x="7622484" y="4232795"/>
              <a:ext cx="2389596" cy="203034"/>
              <a:chOff x="8125333" y="4745260"/>
              <a:chExt cx="2389596" cy="203034"/>
            </a:xfrm>
          </p:grpSpPr>
          <p:cxnSp>
            <p:nvCxnSpPr>
              <p:cNvPr id="88" name="Straight Connector 87"/>
              <p:cNvCxnSpPr/>
              <p:nvPr/>
            </p:nvCxnSpPr>
            <p:spPr>
              <a:xfrm>
                <a:off x="8125333" y="4745260"/>
                <a:ext cx="522140" cy="2030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647472" y="4948294"/>
                <a:ext cx="1867457"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10384800" y="4091105"/>
              <a:ext cx="599791" cy="446348"/>
              <a:chOff x="8236208" y="2550087"/>
              <a:chExt cx="188218" cy="175580"/>
            </a:xfrm>
            <a:solidFill>
              <a:schemeClr val="accent2"/>
            </a:solidFill>
          </p:grpSpPr>
          <p:sp>
            <p:nvSpPr>
              <p:cNvPr id="111" name="Freeform 597"/>
              <p:cNvSpPr>
                <a:spLocks noEditPoints="1"/>
              </p:cNvSpPr>
              <p:nvPr/>
            </p:nvSpPr>
            <p:spPr bwMode="auto">
              <a:xfrm>
                <a:off x="8236208" y="2550087"/>
                <a:ext cx="188218" cy="175580"/>
              </a:xfrm>
              <a:custGeom>
                <a:gdLst>
                  <a:gd name="T0" fmla="*/ 124 w 125"/>
                  <a:gd name="T1" fmla="*/ 19 h 121"/>
                  <a:gd name="T2" fmla="*/ 121 w 125"/>
                  <a:gd name="T3" fmla="*/ 17 h 121"/>
                  <a:gd name="T4" fmla="*/ 52 w 125"/>
                  <a:gd name="T5" fmla="*/ 1 h 121"/>
                  <a:gd name="T6" fmla="*/ 47 w 125"/>
                  <a:gd name="T7" fmla="*/ 4 h 121"/>
                  <a:gd name="T8" fmla="*/ 20 w 125"/>
                  <a:gd name="T9" fmla="*/ 70 h 121"/>
                  <a:gd name="T10" fmla="*/ 29 w 125"/>
                  <a:gd name="T11" fmla="*/ 74 h 121"/>
                  <a:gd name="T12" fmla="*/ 54 w 125"/>
                  <a:gd name="T13" fmla="*/ 10 h 121"/>
                  <a:gd name="T14" fmla="*/ 114 w 125"/>
                  <a:gd name="T15" fmla="*/ 25 h 121"/>
                  <a:gd name="T16" fmla="*/ 93 w 125"/>
                  <a:gd name="T17" fmla="*/ 84 h 121"/>
                  <a:gd name="T18" fmla="*/ 73 w 125"/>
                  <a:gd name="T19" fmla="*/ 112 h 121"/>
                  <a:gd name="T20" fmla="*/ 73 w 125"/>
                  <a:gd name="T21" fmla="*/ 112 h 121"/>
                  <a:gd name="T22" fmla="*/ 57 w 125"/>
                  <a:gd name="T23" fmla="*/ 93 h 121"/>
                  <a:gd name="T24" fmla="*/ 3 w 125"/>
                  <a:gd name="T25" fmla="*/ 71 h 121"/>
                  <a:gd name="T26" fmla="*/ 18 w 125"/>
                  <a:gd name="T27" fmla="*/ 101 h 121"/>
                  <a:gd name="T28" fmla="*/ 57 w 125"/>
                  <a:gd name="T29" fmla="*/ 119 h 121"/>
                  <a:gd name="T30" fmla="*/ 70 w 125"/>
                  <a:gd name="T31" fmla="*/ 121 h 121"/>
                  <a:gd name="T32" fmla="*/ 102 w 125"/>
                  <a:gd name="T33" fmla="*/ 87 h 121"/>
                  <a:gd name="T34" fmla="*/ 124 w 125"/>
                  <a:gd name="T35" fmla="*/ 23 h 121"/>
                  <a:gd name="T36" fmla="*/ 124 w 125"/>
                  <a:gd name="T37" fmla="*/ 19 h 121"/>
                  <a:gd name="T38" fmla="*/ 124 w 125"/>
                  <a:gd name="T39" fmla="*/ 19 h 121"/>
                  <a:gd name="T40" fmla="*/ 124 w 125"/>
                  <a:gd name="T41" fmla="*/ 19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20">
                    <a:moveTo>
                      <a:pt x="124" y="19"/>
                    </a:moveTo>
                    <a:cubicBezTo>
                      <a:pt x="123" y="18"/>
                      <a:pt x="122" y="17"/>
                      <a:pt x="121" y="17"/>
                    </a:cubicBezTo>
                    <a:cubicBezTo>
                      <a:pt x="52" y="1"/>
                      <a:pt x="52" y="1"/>
                      <a:pt x="52" y="1"/>
                    </a:cubicBezTo>
                    <a:cubicBezTo>
                      <a:pt x="50" y="0"/>
                      <a:pt x="47" y="1"/>
                      <a:pt x="47" y="4"/>
                    </a:cubicBezTo>
                    <a:cubicBezTo>
                      <a:pt x="20" y="70"/>
                      <a:pt x="20" y="70"/>
                      <a:pt x="20" y="70"/>
                    </a:cubicBezTo>
                    <a:cubicBezTo>
                      <a:pt x="29" y="74"/>
                      <a:pt x="29" y="74"/>
                      <a:pt x="29" y="74"/>
                    </a:cubicBezTo>
                    <a:cubicBezTo>
                      <a:pt x="54" y="10"/>
                      <a:pt x="54" y="10"/>
                      <a:pt x="54" y="10"/>
                    </a:cubicBezTo>
                    <a:cubicBezTo>
                      <a:pt x="114" y="25"/>
                      <a:pt x="114" y="25"/>
                      <a:pt x="114" y="25"/>
                    </a:cubicBezTo>
                    <a:cubicBezTo>
                      <a:pt x="110" y="37"/>
                      <a:pt x="101" y="61"/>
                      <a:pt x="93" y="84"/>
                    </a:cubicBezTo>
                    <a:cubicBezTo>
                      <a:pt x="85" y="103"/>
                      <a:pt x="81" y="110"/>
                      <a:pt x="73" y="112"/>
                    </a:cubicBezTo>
                    <a:cubicBezTo>
                      <a:pt x="73" y="112"/>
                      <a:pt x="73" y="112"/>
                      <a:pt x="73" y="112"/>
                    </a:cubicBezTo>
                    <a:cubicBezTo>
                      <a:pt x="56" y="114"/>
                      <a:pt x="57" y="93"/>
                      <a:pt x="57" y="93"/>
                    </a:cubicBezTo>
                    <a:cubicBezTo>
                      <a:pt x="3" y="71"/>
                      <a:pt x="3" y="71"/>
                      <a:pt x="3" y="71"/>
                    </a:cubicBezTo>
                    <a:cubicBezTo>
                      <a:pt x="0" y="95"/>
                      <a:pt x="18" y="101"/>
                      <a:pt x="18" y="101"/>
                    </a:cubicBezTo>
                    <a:cubicBezTo>
                      <a:pt x="57" y="119"/>
                      <a:pt x="57" y="119"/>
                      <a:pt x="57" y="119"/>
                    </a:cubicBezTo>
                    <a:cubicBezTo>
                      <a:pt x="57" y="119"/>
                      <a:pt x="63" y="121"/>
                      <a:pt x="70" y="121"/>
                    </a:cubicBezTo>
                    <a:cubicBezTo>
                      <a:pt x="87" y="121"/>
                      <a:pt x="94" y="108"/>
                      <a:pt x="102" y="87"/>
                    </a:cubicBezTo>
                    <a:cubicBezTo>
                      <a:pt x="113" y="57"/>
                      <a:pt x="124" y="24"/>
                      <a:pt x="124" y="23"/>
                    </a:cubicBezTo>
                    <a:cubicBezTo>
                      <a:pt x="125" y="22"/>
                      <a:pt x="125" y="21"/>
                      <a:pt x="124" y="19"/>
                    </a:cubicBezTo>
                    <a:close/>
                    <a:moveTo>
                      <a:pt x="124" y="19"/>
                    </a:moveTo>
                    <a:cubicBezTo>
                      <a:pt x="124" y="19"/>
                      <a:pt x="124" y="19"/>
                      <a:pt x="124"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sp>
            <p:nvSpPr>
              <p:cNvPr id="112" name="Freeform 598"/>
              <p:cNvSpPr>
                <a:spLocks noEditPoints="1"/>
              </p:cNvSpPr>
              <p:nvPr/>
            </p:nvSpPr>
            <p:spPr bwMode="auto">
              <a:xfrm>
                <a:off x="8337556" y="2594679"/>
                <a:ext cx="46331" cy="25083"/>
              </a:xfrm>
              <a:custGeom>
                <a:gdLst>
                  <a:gd name="T0" fmla="*/ 25 w 31"/>
                  <a:gd name="T1" fmla="*/ 16 h 17"/>
                  <a:gd name="T2" fmla="*/ 26 w 31"/>
                  <a:gd name="T3" fmla="*/ 17 h 17"/>
                  <a:gd name="T4" fmla="*/ 30 w 31"/>
                  <a:gd name="T5" fmla="*/ 13 h 17"/>
                  <a:gd name="T6" fmla="*/ 27 w 31"/>
                  <a:gd name="T7" fmla="*/ 7 h 17"/>
                  <a:gd name="T8" fmla="*/ 7 w 31"/>
                  <a:gd name="T9" fmla="*/ 1 h 17"/>
                  <a:gd name="T10" fmla="*/ 1 w 31"/>
                  <a:gd name="T11" fmla="*/ 4 h 17"/>
                  <a:gd name="T12" fmla="*/ 4 w 31"/>
                  <a:gd name="T13" fmla="*/ 10 h 17"/>
                  <a:gd name="T14" fmla="*/ 25 w 31"/>
                  <a:gd name="T15" fmla="*/ 16 h 17"/>
                  <a:gd name="T16" fmla="*/ 25 w 31"/>
                  <a:gd name="T17" fmla="*/ 16 h 17"/>
                  <a:gd name="T18" fmla="*/ 25 w 31"/>
                  <a:gd name="T19" fmla="*/ 16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25" y="16"/>
                    </a:moveTo>
                    <a:cubicBezTo>
                      <a:pt x="25" y="16"/>
                      <a:pt x="25" y="17"/>
                      <a:pt x="26" y="17"/>
                    </a:cubicBezTo>
                    <a:cubicBezTo>
                      <a:pt x="28" y="17"/>
                      <a:pt x="30" y="15"/>
                      <a:pt x="30" y="13"/>
                    </a:cubicBezTo>
                    <a:cubicBezTo>
                      <a:pt x="31" y="11"/>
                      <a:pt x="30" y="8"/>
                      <a:pt x="27" y="7"/>
                    </a:cubicBezTo>
                    <a:cubicBezTo>
                      <a:pt x="7" y="1"/>
                      <a:pt x="7" y="1"/>
                      <a:pt x="7" y="1"/>
                    </a:cubicBezTo>
                    <a:cubicBezTo>
                      <a:pt x="4" y="0"/>
                      <a:pt x="2" y="2"/>
                      <a:pt x="1" y="4"/>
                    </a:cubicBezTo>
                    <a:cubicBezTo>
                      <a:pt x="0" y="7"/>
                      <a:pt x="2" y="9"/>
                      <a:pt x="4" y="10"/>
                    </a:cubicBezTo>
                    <a:lnTo>
                      <a:pt x="25" y="16"/>
                    </a:lnTo>
                    <a:close/>
                    <a:moveTo>
                      <a:pt x="25" y="16"/>
                    </a:moveTo>
                    <a:cubicBezTo>
                      <a:pt x="25" y="16"/>
                      <a:pt x="25" y="16"/>
                      <a:pt x="25"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sp>
            <p:nvSpPr>
              <p:cNvPr id="113" name="Freeform 599"/>
              <p:cNvSpPr>
                <a:spLocks noEditPoints="1"/>
              </p:cNvSpPr>
              <p:nvPr/>
            </p:nvSpPr>
            <p:spPr bwMode="auto">
              <a:xfrm>
                <a:off x="8325974" y="2622549"/>
                <a:ext cx="46331" cy="22296"/>
              </a:xfrm>
              <a:custGeom>
                <a:gdLst>
                  <a:gd name="T0" fmla="*/ 1 w 31"/>
                  <a:gd name="T1" fmla="*/ 4 h 17"/>
                  <a:gd name="T2" fmla="*/ 4 w 31"/>
                  <a:gd name="T3" fmla="*/ 10 h 17"/>
                  <a:gd name="T4" fmla="*/ 24 w 31"/>
                  <a:gd name="T5" fmla="*/ 17 h 17"/>
                  <a:gd name="T6" fmla="*/ 25 w 31"/>
                  <a:gd name="T7" fmla="*/ 17 h 17"/>
                  <a:gd name="T8" fmla="*/ 30 w 31"/>
                  <a:gd name="T9" fmla="*/ 14 h 17"/>
                  <a:gd name="T10" fmla="*/ 27 w 31"/>
                  <a:gd name="T11" fmla="*/ 8 h 17"/>
                  <a:gd name="T12" fmla="*/ 7 w 31"/>
                  <a:gd name="T13" fmla="*/ 1 h 17"/>
                  <a:gd name="T14" fmla="*/ 1 w 31"/>
                  <a:gd name="T15" fmla="*/ 4 h 17"/>
                  <a:gd name="T16" fmla="*/ 1 w 31"/>
                  <a:gd name="T17" fmla="*/ 4 h 17"/>
                  <a:gd name="T18" fmla="*/ 1 w 31"/>
                  <a:gd name="T19" fmla="*/ 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1" y="4"/>
                    </a:moveTo>
                    <a:cubicBezTo>
                      <a:pt x="0" y="7"/>
                      <a:pt x="1" y="9"/>
                      <a:pt x="4" y="10"/>
                    </a:cubicBezTo>
                    <a:cubicBezTo>
                      <a:pt x="24" y="17"/>
                      <a:pt x="24" y="17"/>
                      <a:pt x="24" y="17"/>
                    </a:cubicBezTo>
                    <a:cubicBezTo>
                      <a:pt x="25" y="17"/>
                      <a:pt x="25" y="17"/>
                      <a:pt x="25" y="17"/>
                    </a:cubicBezTo>
                    <a:cubicBezTo>
                      <a:pt x="27" y="17"/>
                      <a:pt x="29" y="16"/>
                      <a:pt x="30" y="14"/>
                    </a:cubicBezTo>
                    <a:cubicBezTo>
                      <a:pt x="31" y="12"/>
                      <a:pt x="29" y="9"/>
                      <a:pt x="27" y="8"/>
                    </a:cubicBezTo>
                    <a:cubicBezTo>
                      <a:pt x="7" y="1"/>
                      <a:pt x="7" y="1"/>
                      <a:pt x="7" y="1"/>
                    </a:cubicBezTo>
                    <a:cubicBezTo>
                      <a:pt x="4" y="0"/>
                      <a:pt x="2" y="2"/>
                      <a:pt x="1" y="4"/>
                    </a:cubicBezTo>
                    <a:close/>
                    <a:moveTo>
                      <a:pt x="1" y="4"/>
                    </a:moveTo>
                    <a:cubicBezTo>
                      <a:pt x="1" y="4"/>
                      <a:pt x="1" y="4"/>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sp>
            <p:nvSpPr>
              <p:cNvPr id="114" name="Freeform 600"/>
              <p:cNvSpPr>
                <a:spLocks noEditPoints="1"/>
              </p:cNvSpPr>
              <p:nvPr/>
            </p:nvSpPr>
            <p:spPr bwMode="auto">
              <a:xfrm>
                <a:off x="8314390" y="2650418"/>
                <a:ext cx="46331" cy="25083"/>
              </a:xfrm>
              <a:custGeom>
                <a:gdLst>
                  <a:gd name="T0" fmla="*/ 7 w 31"/>
                  <a:gd name="T1" fmla="*/ 1 h 17"/>
                  <a:gd name="T2" fmla="*/ 1 w 31"/>
                  <a:gd name="T3" fmla="*/ 4 h 17"/>
                  <a:gd name="T4" fmla="*/ 4 w 31"/>
                  <a:gd name="T5" fmla="*/ 10 h 17"/>
                  <a:gd name="T6" fmla="*/ 24 w 31"/>
                  <a:gd name="T7" fmla="*/ 17 h 17"/>
                  <a:gd name="T8" fmla="*/ 26 w 31"/>
                  <a:gd name="T9" fmla="*/ 17 h 17"/>
                  <a:gd name="T10" fmla="*/ 30 w 31"/>
                  <a:gd name="T11" fmla="*/ 14 h 17"/>
                  <a:gd name="T12" fmla="*/ 27 w 31"/>
                  <a:gd name="T13" fmla="*/ 8 h 17"/>
                  <a:gd name="T14" fmla="*/ 7 w 31"/>
                  <a:gd name="T15" fmla="*/ 1 h 17"/>
                  <a:gd name="T16" fmla="*/ 7 w 31"/>
                  <a:gd name="T17" fmla="*/ 1 h 17"/>
                  <a:gd name="T18" fmla="*/ 7 w 31"/>
                  <a:gd name="T19"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7" y="1"/>
                    </a:moveTo>
                    <a:cubicBezTo>
                      <a:pt x="5" y="0"/>
                      <a:pt x="2" y="1"/>
                      <a:pt x="1" y="4"/>
                    </a:cubicBezTo>
                    <a:cubicBezTo>
                      <a:pt x="0" y="6"/>
                      <a:pt x="2" y="9"/>
                      <a:pt x="4" y="10"/>
                    </a:cubicBezTo>
                    <a:cubicBezTo>
                      <a:pt x="24" y="17"/>
                      <a:pt x="24" y="17"/>
                      <a:pt x="24" y="17"/>
                    </a:cubicBezTo>
                    <a:cubicBezTo>
                      <a:pt x="25" y="17"/>
                      <a:pt x="25" y="17"/>
                      <a:pt x="26" y="17"/>
                    </a:cubicBezTo>
                    <a:cubicBezTo>
                      <a:pt x="28" y="17"/>
                      <a:pt x="30" y="16"/>
                      <a:pt x="30" y="14"/>
                    </a:cubicBezTo>
                    <a:cubicBezTo>
                      <a:pt x="31" y="11"/>
                      <a:pt x="30" y="9"/>
                      <a:pt x="27" y="8"/>
                    </a:cubicBezTo>
                    <a:lnTo>
                      <a:pt x="7" y="1"/>
                    </a:lnTo>
                    <a:close/>
                    <a:moveTo>
                      <a:pt x="7" y="1"/>
                    </a:moveTo>
                    <a:cubicBezTo>
                      <a:pt x="7" y="1"/>
                      <a:pt x="7" y="1"/>
                      <a:pt x="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sp>
            <p:nvSpPr>
              <p:cNvPr id="115" name="Freeform 601"/>
              <p:cNvSpPr>
                <a:spLocks noEditPoints="1"/>
              </p:cNvSpPr>
              <p:nvPr/>
            </p:nvSpPr>
            <p:spPr bwMode="auto">
              <a:xfrm>
                <a:off x="8314390" y="2589106"/>
                <a:ext cx="17374" cy="13935"/>
              </a:xfrm>
              <a:custGeom>
                <a:gdLst>
                  <a:gd name="T0" fmla="*/ 5 w 11"/>
                  <a:gd name="T1" fmla="*/ 0 h 10"/>
                  <a:gd name="T2" fmla="*/ 11 w 11"/>
                  <a:gd name="T3" fmla="*/ 5 h 10"/>
                  <a:gd name="T4" fmla="*/ 5 w 11"/>
                  <a:gd name="T5" fmla="*/ 10 h 10"/>
                  <a:gd name="T6" fmla="*/ 0 w 11"/>
                  <a:gd name="T7" fmla="*/ 5 h 10"/>
                  <a:gd name="T8" fmla="*/ 5 w 11"/>
                  <a:gd name="T9" fmla="*/ 0 h 10"/>
                  <a:gd name="T10" fmla="*/ 5 w 11"/>
                  <a:gd name="T11" fmla="*/ 0 h 10"/>
                  <a:gd name="T12" fmla="*/ 5 w 11"/>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0"/>
                    </a:moveTo>
                    <a:cubicBezTo>
                      <a:pt x="8" y="0"/>
                      <a:pt x="11" y="2"/>
                      <a:pt x="11" y="5"/>
                    </a:cubicBezTo>
                    <a:cubicBezTo>
                      <a:pt x="11" y="7"/>
                      <a:pt x="8" y="10"/>
                      <a:pt x="5" y="10"/>
                    </a:cubicBezTo>
                    <a:cubicBezTo>
                      <a:pt x="3" y="10"/>
                      <a:pt x="0" y="7"/>
                      <a:pt x="0" y="5"/>
                    </a:cubicBezTo>
                    <a:cubicBezTo>
                      <a:pt x="0" y="2"/>
                      <a:pt x="3"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sp>
            <p:nvSpPr>
              <p:cNvPr id="116" name="Freeform 602"/>
              <p:cNvSpPr>
                <a:spLocks noEditPoints="1"/>
              </p:cNvSpPr>
              <p:nvPr/>
            </p:nvSpPr>
            <p:spPr bwMode="auto">
              <a:xfrm>
                <a:off x="8305704" y="2614187"/>
                <a:ext cx="14479" cy="13935"/>
              </a:xfrm>
              <a:custGeom>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3"/>
                      <a:pt x="10" y="5"/>
                    </a:cubicBezTo>
                    <a:cubicBezTo>
                      <a:pt x="10" y="8"/>
                      <a:pt x="8" y="10"/>
                      <a:pt x="5" y="10"/>
                    </a:cubicBezTo>
                    <a:cubicBezTo>
                      <a:pt x="2" y="10"/>
                      <a:pt x="0" y="8"/>
                      <a:pt x="0" y="5"/>
                    </a:cubicBezTo>
                    <a:cubicBezTo>
                      <a:pt x="0" y="3"/>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sp>
            <p:nvSpPr>
              <p:cNvPr id="117" name="Freeform 603"/>
              <p:cNvSpPr>
                <a:spLocks noEditPoints="1"/>
              </p:cNvSpPr>
              <p:nvPr/>
            </p:nvSpPr>
            <p:spPr bwMode="auto">
              <a:xfrm>
                <a:off x="8291225" y="2642058"/>
                <a:ext cx="17374" cy="16722"/>
              </a:xfrm>
              <a:custGeom>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2"/>
                      <a:pt x="10" y="5"/>
                    </a:cubicBezTo>
                    <a:cubicBezTo>
                      <a:pt x="10" y="8"/>
                      <a:pt x="8" y="10"/>
                      <a:pt x="5" y="10"/>
                    </a:cubicBezTo>
                    <a:cubicBezTo>
                      <a:pt x="2" y="10"/>
                      <a:pt x="0" y="8"/>
                      <a:pt x="0" y="5"/>
                    </a:cubicBezTo>
                    <a:cubicBezTo>
                      <a:pt x="0" y="2"/>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grpSp>
      </p:grpSp>
      <p:sp>
        <p:nvSpPr>
          <p:cNvPr id="131" name="TextBox 18"/>
          <p:cNvSpPr txBox="1"/>
          <p:nvPr/>
        </p:nvSpPr>
        <p:spPr>
          <a:xfrm flipH="1">
            <a:off x="1556603" y="1324822"/>
            <a:ext cx="877163" cy="369332"/>
          </a:xfrm>
          <a:prstGeom prst="rect">
            <a:avLst/>
          </a:prstGeom>
          <a:noFill/>
        </p:spPr>
        <p:txBody>
          <a:bodyPr wrap="none" rtlCol="0">
            <a:spAutoFit/>
          </a:bodyPr>
          <a:lstStyle/>
          <a:p>
            <a:r>
              <a:rPr lang="zh-CN" altLang="en-US" b="1">
                <a:latin typeface="+mn-ea"/>
                <a:cs typeface="+mn-ea"/>
              </a:rPr>
              <a:t>层次一</a:t>
            </a:r>
            <a:endParaRPr lang="en-US" b="1">
              <a:latin typeface="+mn-ea"/>
              <a:cs typeface="+mn-ea"/>
            </a:endParaRPr>
          </a:p>
        </p:txBody>
      </p:sp>
      <p:sp>
        <p:nvSpPr>
          <p:cNvPr id="132" name="矩形 131"/>
          <p:cNvSpPr/>
          <p:nvPr/>
        </p:nvSpPr>
        <p:spPr>
          <a:xfrm>
            <a:off x="1487203" y="1609079"/>
            <a:ext cx="1449973" cy="548292"/>
          </a:xfrm>
          <a:prstGeom prst="rect">
            <a:avLst/>
          </a:prstGeom>
        </p:spPr>
        <p:txBody>
          <a:bodyPr wrap="square">
            <a:spAutoFit/>
          </a:bodyPr>
          <a:lstStyle/>
          <a:p>
            <a:pPr>
              <a:lnSpc>
                <a:spcPct val="150000"/>
              </a:lnSpc>
            </a:pPr>
            <a:r>
              <a:rPr lang="zh-CN" altLang="en-US" sz="1050">
                <a:cs typeface="+mn-ea"/>
                <a:sym typeface="+mn-lt"/>
              </a:rPr>
              <a:t>品牌从属关系；财大气粗：牛！ </a:t>
            </a:r>
            <a:endParaRPr lang="zh-CN" altLang="en-US" sz="1050">
              <a:cs typeface="+mn-ea"/>
              <a:sym typeface="+mn-lt"/>
            </a:endParaRPr>
          </a:p>
        </p:txBody>
      </p:sp>
      <p:sp>
        <p:nvSpPr>
          <p:cNvPr id="133" name="TextBox 18"/>
          <p:cNvSpPr txBox="1"/>
          <p:nvPr/>
        </p:nvSpPr>
        <p:spPr>
          <a:xfrm flipH="1">
            <a:off x="6574904" y="1130991"/>
            <a:ext cx="877163" cy="369332"/>
          </a:xfrm>
          <a:prstGeom prst="rect">
            <a:avLst/>
          </a:prstGeom>
          <a:noFill/>
        </p:spPr>
        <p:txBody>
          <a:bodyPr wrap="none" rtlCol="0">
            <a:spAutoFit/>
          </a:bodyPr>
          <a:lstStyle/>
          <a:p>
            <a:r>
              <a:rPr lang="zh-CN" altLang="en-US" b="1">
                <a:latin typeface="+mn-ea"/>
                <a:cs typeface="+mn-ea"/>
              </a:rPr>
              <a:t>层次二</a:t>
            </a:r>
            <a:endParaRPr lang="en-US" altLang="zh-CN" b="1">
              <a:latin typeface="+mn-ea"/>
              <a:cs typeface="+mn-ea"/>
            </a:endParaRPr>
          </a:p>
        </p:txBody>
      </p:sp>
      <p:sp>
        <p:nvSpPr>
          <p:cNvPr id="134" name="矩形 133"/>
          <p:cNvSpPr/>
          <p:nvPr/>
        </p:nvSpPr>
        <p:spPr>
          <a:xfrm>
            <a:off x="6370896" y="1422657"/>
            <a:ext cx="1449973" cy="548292"/>
          </a:xfrm>
          <a:prstGeom prst="rect">
            <a:avLst/>
          </a:prstGeom>
        </p:spPr>
        <p:txBody>
          <a:bodyPr wrap="square">
            <a:spAutoFit/>
          </a:bodyPr>
          <a:lstStyle/>
          <a:p>
            <a:pPr>
              <a:lnSpc>
                <a:spcPct val="150000"/>
              </a:lnSpc>
            </a:pPr>
            <a:r>
              <a:rPr lang="zh-CN" altLang="en-US" sz="1050">
                <a:cs typeface="+mn-ea"/>
                <a:sym typeface="+mn-lt"/>
              </a:rPr>
              <a:t>科技疏远关系；条件所限：捆！</a:t>
            </a:r>
            <a:endParaRPr lang="zh-CN" altLang="en-US" sz="1050">
              <a:cs typeface="+mn-ea"/>
              <a:sym typeface="+mn-lt"/>
            </a:endParaRPr>
          </a:p>
        </p:txBody>
      </p:sp>
      <p:sp>
        <p:nvSpPr>
          <p:cNvPr id="135" name="TextBox 18"/>
          <p:cNvSpPr txBox="1"/>
          <p:nvPr/>
        </p:nvSpPr>
        <p:spPr>
          <a:xfrm flipH="1">
            <a:off x="1658287" y="3488011"/>
            <a:ext cx="877163" cy="369332"/>
          </a:xfrm>
          <a:prstGeom prst="rect">
            <a:avLst/>
          </a:prstGeom>
          <a:noFill/>
        </p:spPr>
        <p:txBody>
          <a:bodyPr wrap="none" rtlCol="0">
            <a:spAutoFit/>
          </a:bodyPr>
          <a:lstStyle/>
          <a:p>
            <a:r>
              <a:rPr lang="zh-CN" altLang="en-US" b="1">
                <a:latin typeface="+mn-ea"/>
                <a:cs typeface="+mn-ea"/>
              </a:rPr>
              <a:t>层次三</a:t>
            </a:r>
            <a:endParaRPr lang="en-US" altLang="zh-CN" b="1">
              <a:latin typeface="+mn-ea"/>
              <a:cs typeface="+mn-ea"/>
            </a:endParaRPr>
          </a:p>
        </p:txBody>
      </p:sp>
      <p:sp>
        <p:nvSpPr>
          <p:cNvPr id="136" name="矩形 135"/>
          <p:cNvSpPr/>
          <p:nvPr/>
        </p:nvSpPr>
        <p:spPr>
          <a:xfrm>
            <a:off x="1513242" y="3754881"/>
            <a:ext cx="1449973" cy="548292"/>
          </a:xfrm>
          <a:prstGeom prst="rect">
            <a:avLst/>
          </a:prstGeom>
        </p:spPr>
        <p:txBody>
          <a:bodyPr wrap="square">
            <a:spAutoFit/>
          </a:bodyPr>
          <a:lstStyle/>
          <a:p>
            <a:pPr>
              <a:lnSpc>
                <a:spcPct val="150000"/>
              </a:lnSpc>
            </a:pPr>
            <a:r>
              <a:rPr lang="zh-CN" altLang="en-US" sz="1050">
                <a:cs typeface="+mn-ea"/>
                <a:sym typeface="+mn-lt"/>
              </a:rPr>
              <a:t>面对面的关系；走过路过：需！</a:t>
            </a:r>
            <a:endParaRPr lang="zh-CN" altLang="en-US" sz="1050">
              <a:cs typeface="+mn-ea"/>
              <a:sym typeface="+mn-lt"/>
            </a:endParaRPr>
          </a:p>
        </p:txBody>
      </p:sp>
      <p:sp>
        <p:nvSpPr>
          <p:cNvPr id="137" name="TextBox 18"/>
          <p:cNvSpPr txBox="1"/>
          <p:nvPr/>
        </p:nvSpPr>
        <p:spPr>
          <a:xfrm flipH="1">
            <a:off x="6337534" y="3042181"/>
            <a:ext cx="877163" cy="369332"/>
          </a:xfrm>
          <a:prstGeom prst="rect">
            <a:avLst/>
          </a:prstGeom>
          <a:noFill/>
        </p:spPr>
        <p:txBody>
          <a:bodyPr wrap="none" rtlCol="0">
            <a:spAutoFit/>
          </a:bodyPr>
          <a:lstStyle/>
          <a:p>
            <a:r>
              <a:rPr lang="zh-CN" altLang="en-US" b="1">
                <a:latin typeface="+mn-ea"/>
                <a:cs typeface="+mn-ea"/>
              </a:rPr>
              <a:t>层次四</a:t>
            </a:r>
            <a:endParaRPr lang="en-US" altLang="zh-CN" b="1">
              <a:latin typeface="+mn-ea"/>
              <a:cs typeface="+mn-ea"/>
            </a:endParaRPr>
          </a:p>
        </p:txBody>
      </p:sp>
      <p:sp>
        <p:nvSpPr>
          <p:cNvPr id="138" name="矩形 137"/>
          <p:cNvSpPr/>
          <p:nvPr/>
        </p:nvSpPr>
        <p:spPr>
          <a:xfrm>
            <a:off x="6201899" y="3309051"/>
            <a:ext cx="1449973" cy="548292"/>
          </a:xfrm>
          <a:prstGeom prst="rect">
            <a:avLst/>
          </a:prstGeom>
        </p:spPr>
        <p:txBody>
          <a:bodyPr wrap="square">
            <a:spAutoFit/>
          </a:bodyPr>
          <a:lstStyle/>
          <a:p>
            <a:pPr>
              <a:lnSpc>
                <a:spcPct val="150000"/>
              </a:lnSpc>
            </a:pPr>
            <a:r>
              <a:rPr lang="zh-CN" altLang="en-US" sz="1050">
                <a:cs typeface="+mn-ea"/>
                <a:sym typeface="+mn-lt"/>
              </a:rPr>
              <a:t>亲密无间的关系；无障沟通：畅！</a:t>
            </a:r>
            <a:endParaRPr lang="zh-CN" altLang="en-US" sz="1050">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nodeType="after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nodeType="afterGroup">
                            <p:stCondLst>
                              <p:cond delay="2000"/>
                            </p:stCondLst>
                            <p:childTnLst>
                              <p:par>
                                <p:cTn id="19" presetID="2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nodeType="afterGroup">
                            <p:stCondLst>
                              <p:cond delay="2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组合 11"/>
          <p:cNvGrpSpPr/>
          <p:nvPr/>
        </p:nvGrpSpPr>
        <p:grpSpPr>
          <a:xfrm>
            <a:off x="984219" y="1163454"/>
            <a:ext cx="3400426" cy="1177879"/>
            <a:chOff x="1065157" y="2496276"/>
            <a:chExt cx="4533901" cy="1570505"/>
          </a:xfrm>
        </p:grpSpPr>
        <p:sp>
          <p:nvSpPr>
            <p:cNvPr id="15" name="Freeform 5"/>
            <p:cNvSpPr/>
            <p:nvPr/>
          </p:nvSpPr>
          <p:spPr bwMode="auto">
            <a:xfrm flipH="1">
              <a:off x="1065157" y="2496276"/>
              <a:ext cx="4533901" cy="1570505"/>
            </a:xfrm>
            <a:custGeom>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16" name="Oval 7"/>
            <p:cNvSpPr>
              <a:spLocks noChangeArrowheads="1"/>
            </p:cNvSpPr>
            <p:nvPr/>
          </p:nvSpPr>
          <p:spPr bwMode="auto">
            <a:xfrm flipH="1">
              <a:off x="1337551" y="2743388"/>
              <a:ext cx="1047939" cy="1053547"/>
            </a:xfrm>
            <a:prstGeom prst="ellipse">
              <a:avLst/>
            </a:prstGeom>
            <a:solidFill>
              <a:srgbClr val="FFFFFF"/>
            </a:solidFill>
            <a:ln w="63500">
              <a:solidFill>
                <a:schemeClr val="accent2"/>
              </a:solidFill>
            </a:ln>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17" name="矩形 16"/>
            <p:cNvSpPr/>
            <p:nvPr/>
          </p:nvSpPr>
          <p:spPr>
            <a:xfrm>
              <a:off x="1544121" y="3037284"/>
              <a:ext cx="582139" cy="451405"/>
            </a:xfrm>
            <a:prstGeom prst="rect">
              <a:avLst/>
            </a:prstGeom>
          </p:spPr>
          <p:txBody>
            <a:bodyPr wrap="square">
              <a:spAutoFit/>
            </a:bodyPr>
            <a:lstStyle/>
            <a:p>
              <a:pPr algn="ctr"/>
              <a:r>
                <a:rPr lang="en-US" altLang="zh-CN" sz="1600" b="1">
                  <a:solidFill>
                    <a:srgbClr val="2A3D52"/>
                  </a:solidFill>
                  <a:latin typeface="+mn-ea"/>
                  <a:cs typeface="+mn-ea"/>
                </a:rPr>
                <a:t>01</a:t>
              </a:r>
              <a:endParaRPr lang="zh-CN" altLang="en-US" sz="1600" b="1">
                <a:solidFill>
                  <a:srgbClr val="2A3D52"/>
                </a:solidFill>
                <a:latin typeface="+mn-ea"/>
                <a:cs typeface="+mn-ea"/>
              </a:endParaRPr>
            </a:p>
          </p:txBody>
        </p:sp>
        <p:sp>
          <p:nvSpPr>
            <p:cNvPr id="18" name="文本框 17"/>
            <p:cNvSpPr txBox="1"/>
            <p:nvPr/>
          </p:nvSpPr>
          <p:spPr>
            <a:xfrm>
              <a:off x="3726163" y="3037284"/>
              <a:ext cx="1340537" cy="451405"/>
            </a:xfrm>
            <a:prstGeom prst="rect">
              <a:avLst/>
            </a:prstGeom>
            <a:noFill/>
            <a:effectLst/>
          </p:spPr>
          <p:txBody>
            <a:bodyPr wrap="none" rtlCol="0">
              <a:spAutoFit/>
            </a:bodyPr>
            <a:lstStyle/>
            <a:p>
              <a:r>
                <a:rPr lang="zh-CN" altLang="en-US" sz="1600" b="1">
                  <a:solidFill>
                    <a:srgbClr val="FFFFFF"/>
                  </a:solidFill>
                  <a:latin typeface="+mn-ea"/>
                  <a:cs typeface="+mn-ea"/>
                </a:rPr>
                <a:t>输入标题</a:t>
              </a:r>
              <a:endParaRPr lang="zh-CN" altLang="en-US" sz="1600" b="1">
                <a:solidFill>
                  <a:srgbClr val="FFFFFF"/>
                </a:solidFill>
                <a:latin typeface="+mn-ea"/>
                <a:cs typeface="+mn-ea"/>
              </a:endParaRPr>
            </a:p>
          </p:txBody>
        </p:sp>
      </p:grpSp>
      <p:grpSp>
        <p:nvGrpSpPr>
          <p:cNvPr id="19" name="组合 18"/>
          <p:cNvGrpSpPr/>
          <p:nvPr/>
        </p:nvGrpSpPr>
        <p:grpSpPr>
          <a:xfrm>
            <a:off x="984219" y="2861562"/>
            <a:ext cx="3400426" cy="1177879"/>
            <a:chOff x="1065157" y="4760420"/>
            <a:chExt cx="4533901" cy="1570505"/>
          </a:xfrm>
        </p:grpSpPr>
        <p:sp>
          <p:nvSpPr>
            <p:cNvPr id="20" name="Freeform 5"/>
            <p:cNvSpPr/>
            <p:nvPr/>
          </p:nvSpPr>
          <p:spPr bwMode="auto">
            <a:xfrm flipH="1">
              <a:off x="1065157" y="4760420"/>
              <a:ext cx="4533901" cy="1570505"/>
            </a:xfrm>
            <a:custGeom>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21" name="Oval 7"/>
            <p:cNvSpPr>
              <a:spLocks noChangeArrowheads="1"/>
            </p:cNvSpPr>
            <p:nvPr/>
          </p:nvSpPr>
          <p:spPr bwMode="auto">
            <a:xfrm flipH="1">
              <a:off x="1337551" y="5020979"/>
              <a:ext cx="1047939" cy="1053547"/>
            </a:xfrm>
            <a:prstGeom prst="ellipse">
              <a:avLst/>
            </a:prstGeom>
            <a:solidFill>
              <a:srgbClr val="FFFFFF"/>
            </a:solidFill>
            <a:ln w="63500">
              <a:solidFill>
                <a:schemeClr val="accent1"/>
              </a:solidFill>
            </a:ln>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22" name="矩形 21"/>
            <p:cNvSpPr/>
            <p:nvPr/>
          </p:nvSpPr>
          <p:spPr>
            <a:xfrm>
              <a:off x="1552684" y="5303472"/>
              <a:ext cx="637037" cy="451405"/>
            </a:xfrm>
            <a:prstGeom prst="rect">
              <a:avLst/>
            </a:prstGeom>
          </p:spPr>
          <p:txBody>
            <a:bodyPr wrap="square">
              <a:spAutoFit/>
            </a:bodyPr>
            <a:lstStyle/>
            <a:p>
              <a:pPr algn="ctr"/>
              <a:r>
                <a:rPr lang="en-US" altLang="zh-CN" sz="1600" b="1">
                  <a:solidFill>
                    <a:srgbClr val="2A3D52"/>
                  </a:solidFill>
                  <a:latin typeface="+mn-ea"/>
                  <a:cs typeface="+mn-ea"/>
                </a:rPr>
                <a:t>02</a:t>
              </a:r>
              <a:endParaRPr lang="zh-CN" altLang="en-US" sz="1600" b="1">
                <a:solidFill>
                  <a:srgbClr val="2A3D52"/>
                </a:solidFill>
                <a:latin typeface="+mn-ea"/>
                <a:cs typeface="+mn-ea"/>
              </a:endParaRPr>
            </a:p>
          </p:txBody>
        </p:sp>
        <p:sp>
          <p:nvSpPr>
            <p:cNvPr id="23" name="文本框 22"/>
            <p:cNvSpPr txBox="1"/>
            <p:nvPr/>
          </p:nvSpPr>
          <p:spPr>
            <a:xfrm>
              <a:off x="3726163" y="5289557"/>
              <a:ext cx="1340537" cy="451405"/>
            </a:xfrm>
            <a:prstGeom prst="rect">
              <a:avLst/>
            </a:prstGeom>
            <a:noFill/>
            <a:effectLst/>
          </p:spPr>
          <p:txBody>
            <a:bodyPr wrap="none" rtlCol="0">
              <a:spAutoFit/>
            </a:bodyPr>
            <a:lstStyle/>
            <a:p>
              <a:r>
                <a:rPr lang="zh-CN" altLang="en-US" sz="1600" b="1">
                  <a:solidFill>
                    <a:srgbClr val="FFFFFF"/>
                  </a:solidFill>
                  <a:latin typeface="+mn-ea"/>
                  <a:cs typeface="+mn-ea"/>
                </a:rPr>
                <a:t>输入标题</a:t>
              </a:r>
              <a:endParaRPr lang="zh-CN" altLang="en-US" sz="1600" b="1">
                <a:solidFill>
                  <a:srgbClr val="FFFFFF"/>
                </a:solidFill>
                <a:latin typeface="+mn-ea"/>
                <a:cs typeface="+mn-ea"/>
              </a:endParaRPr>
            </a:p>
          </p:txBody>
        </p:sp>
      </p:grpSp>
      <p:grpSp>
        <p:nvGrpSpPr>
          <p:cNvPr id="24" name="组合 23"/>
          <p:cNvGrpSpPr/>
          <p:nvPr/>
        </p:nvGrpSpPr>
        <p:grpSpPr>
          <a:xfrm>
            <a:off x="4708503" y="1163454"/>
            <a:ext cx="3400426" cy="1177879"/>
            <a:chOff x="6315074" y="1364204"/>
            <a:chExt cx="4533901" cy="1570505"/>
          </a:xfrm>
        </p:grpSpPr>
        <p:sp>
          <p:nvSpPr>
            <p:cNvPr id="25" name="Freeform 5"/>
            <p:cNvSpPr/>
            <p:nvPr/>
          </p:nvSpPr>
          <p:spPr bwMode="auto">
            <a:xfrm>
              <a:off x="6315074" y="1364204"/>
              <a:ext cx="4533901" cy="1570505"/>
            </a:xfrm>
            <a:custGeom>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26" name="Oval 7"/>
            <p:cNvSpPr>
              <a:spLocks noChangeArrowheads="1"/>
            </p:cNvSpPr>
            <p:nvPr/>
          </p:nvSpPr>
          <p:spPr bwMode="auto">
            <a:xfrm>
              <a:off x="9555537" y="1611316"/>
              <a:ext cx="1047939" cy="1053547"/>
            </a:xfrm>
            <a:prstGeom prst="ellipse">
              <a:avLst/>
            </a:prstGeom>
            <a:solidFill>
              <a:srgbClr val="FFFFFF"/>
            </a:solidFill>
            <a:ln w="63500">
              <a:solidFill>
                <a:schemeClr val="accent1"/>
              </a:solidFill>
            </a:ln>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27" name="矩形 26"/>
            <p:cNvSpPr/>
            <p:nvPr/>
          </p:nvSpPr>
          <p:spPr>
            <a:xfrm>
              <a:off x="9770495" y="1905212"/>
              <a:ext cx="637037" cy="492443"/>
            </a:xfrm>
            <a:prstGeom prst="rect">
              <a:avLst/>
            </a:prstGeom>
          </p:spPr>
          <p:txBody>
            <a:bodyPr wrap="square">
              <a:spAutoFit/>
            </a:bodyPr>
            <a:lstStyle/>
            <a:p>
              <a:pPr algn="ctr"/>
              <a:r>
                <a:rPr lang="en-US" altLang="zh-CN" b="1">
                  <a:solidFill>
                    <a:srgbClr val="2A3D52"/>
                  </a:solidFill>
                  <a:latin typeface="+mn-ea"/>
                  <a:cs typeface="+mn-ea"/>
                </a:rPr>
                <a:t>03</a:t>
              </a:r>
              <a:endParaRPr lang="zh-CN" altLang="en-US" b="1">
                <a:solidFill>
                  <a:srgbClr val="2A3D52"/>
                </a:solidFill>
                <a:latin typeface="+mn-ea"/>
                <a:cs typeface="+mn-ea"/>
              </a:endParaRPr>
            </a:p>
          </p:txBody>
        </p:sp>
        <p:sp>
          <p:nvSpPr>
            <p:cNvPr id="28" name="文本框 27"/>
            <p:cNvSpPr txBox="1"/>
            <p:nvPr/>
          </p:nvSpPr>
          <p:spPr>
            <a:xfrm>
              <a:off x="6769682" y="1895308"/>
              <a:ext cx="1340537" cy="451405"/>
            </a:xfrm>
            <a:prstGeom prst="rect">
              <a:avLst/>
            </a:prstGeom>
            <a:noFill/>
            <a:effectLst/>
          </p:spPr>
          <p:txBody>
            <a:bodyPr wrap="none" rtlCol="0">
              <a:spAutoFit/>
            </a:bodyPr>
            <a:lstStyle/>
            <a:p>
              <a:r>
                <a:rPr lang="zh-CN" altLang="en-US" sz="1600" b="1">
                  <a:solidFill>
                    <a:srgbClr val="FFFFFF"/>
                  </a:solidFill>
                  <a:latin typeface="+mn-ea"/>
                  <a:cs typeface="+mn-ea"/>
                </a:rPr>
                <a:t>输入标题</a:t>
              </a:r>
              <a:endParaRPr lang="zh-CN" altLang="en-US" sz="1600" b="1">
                <a:solidFill>
                  <a:srgbClr val="FFFFFF"/>
                </a:solidFill>
                <a:latin typeface="+mn-ea"/>
                <a:cs typeface="+mn-ea"/>
              </a:endParaRPr>
            </a:p>
          </p:txBody>
        </p:sp>
      </p:grpSp>
      <p:grpSp>
        <p:nvGrpSpPr>
          <p:cNvPr id="29" name="组合 28"/>
          <p:cNvGrpSpPr/>
          <p:nvPr/>
        </p:nvGrpSpPr>
        <p:grpSpPr>
          <a:xfrm>
            <a:off x="4708503" y="2861562"/>
            <a:ext cx="3400426" cy="1177879"/>
            <a:chOff x="6315074" y="3628348"/>
            <a:chExt cx="4533901" cy="1570505"/>
          </a:xfrm>
        </p:grpSpPr>
        <p:sp>
          <p:nvSpPr>
            <p:cNvPr id="30" name="Freeform 5"/>
            <p:cNvSpPr/>
            <p:nvPr/>
          </p:nvSpPr>
          <p:spPr bwMode="auto">
            <a:xfrm>
              <a:off x="6315074" y="3628348"/>
              <a:ext cx="4533901" cy="1570505"/>
            </a:xfrm>
            <a:custGeom>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31" name="Oval 7"/>
            <p:cNvSpPr>
              <a:spLocks noChangeArrowheads="1"/>
            </p:cNvSpPr>
            <p:nvPr/>
          </p:nvSpPr>
          <p:spPr bwMode="auto">
            <a:xfrm>
              <a:off x="9555537" y="3875460"/>
              <a:ext cx="1047939" cy="1053547"/>
            </a:xfrm>
            <a:prstGeom prst="ellipse">
              <a:avLst/>
            </a:prstGeom>
            <a:solidFill>
              <a:srgbClr val="FFFFFF"/>
            </a:solidFill>
            <a:ln w="63500">
              <a:solidFill>
                <a:schemeClr val="accent2"/>
              </a:solidFill>
            </a:ln>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32" name="矩形 31"/>
            <p:cNvSpPr/>
            <p:nvPr/>
          </p:nvSpPr>
          <p:spPr>
            <a:xfrm>
              <a:off x="9770495" y="4157485"/>
              <a:ext cx="637037" cy="492443"/>
            </a:xfrm>
            <a:prstGeom prst="rect">
              <a:avLst/>
            </a:prstGeom>
          </p:spPr>
          <p:txBody>
            <a:bodyPr wrap="square">
              <a:spAutoFit/>
            </a:bodyPr>
            <a:lstStyle/>
            <a:p>
              <a:pPr algn="ctr"/>
              <a:r>
                <a:rPr lang="en-US" altLang="zh-CN" b="1">
                  <a:solidFill>
                    <a:srgbClr val="2A3D52"/>
                  </a:solidFill>
                  <a:latin typeface="+mn-ea"/>
                  <a:cs typeface="+mn-ea"/>
                </a:rPr>
                <a:t>04</a:t>
              </a:r>
              <a:endParaRPr lang="zh-CN" altLang="en-US" b="1">
                <a:solidFill>
                  <a:srgbClr val="2A3D52"/>
                </a:solidFill>
                <a:latin typeface="+mn-ea"/>
                <a:cs typeface="+mn-ea"/>
              </a:endParaRPr>
            </a:p>
          </p:txBody>
        </p:sp>
        <p:sp>
          <p:nvSpPr>
            <p:cNvPr id="33" name="文本框 32"/>
            <p:cNvSpPr txBox="1"/>
            <p:nvPr/>
          </p:nvSpPr>
          <p:spPr>
            <a:xfrm>
              <a:off x="6769682" y="4147581"/>
              <a:ext cx="1340537" cy="451405"/>
            </a:xfrm>
            <a:prstGeom prst="rect">
              <a:avLst/>
            </a:prstGeom>
            <a:noFill/>
            <a:effectLst/>
          </p:spPr>
          <p:txBody>
            <a:bodyPr wrap="none" rtlCol="0">
              <a:spAutoFit/>
            </a:bodyPr>
            <a:lstStyle/>
            <a:p>
              <a:r>
                <a:rPr lang="zh-CN" altLang="en-US" sz="1600" b="1">
                  <a:solidFill>
                    <a:srgbClr val="FFFFFF"/>
                  </a:solidFill>
                  <a:latin typeface="+mn-ea"/>
                  <a:cs typeface="+mn-ea"/>
                </a:rPr>
                <a:t>输入标题</a:t>
              </a:r>
              <a:endParaRPr lang="zh-CN" altLang="en-US" sz="1600" b="1">
                <a:solidFill>
                  <a:srgbClr val="FFFFFF"/>
                </a:solidFill>
                <a:latin typeface="+mn-ea"/>
                <a:cs typeface="+mn-ea"/>
              </a:endParaRPr>
            </a:p>
          </p:txBody>
        </p:sp>
      </p:grpSp>
      <p:sp>
        <p:nvSpPr>
          <p:cNvPr id="35" name="文本框 34"/>
          <p:cNvSpPr txBox="1"/>
          <p:nvPr/>
        </p:nvSpPr>
        <p:spPr>
          <a:xfrm>
            <a:off x="4714315" y="3837056"/>
            <a:ext cx="1223412" cy="600164"/>
          </a:xfrm>
          <a:prstGeom prst="rect">
            <a:avLst/>
          </a:prstGeom>
          <a:noFill/>
          <a:effectLst/>
        </p:spPr>
        <p:txBody>
          <a:bodyPr wrap="none" rtlCol="0">
            <a:spAutoFit/>
          </a:bodyPr>
          <a:lstStyle/>
          <a:p>
            <a:r>
              <a:rPr lang="zh-CN" altLang="en-US" sz="900">
                <a:solidFill>
                  <a:schemeClr val="tx1">
                    <a:lumMod val="75000"/>
                    <a:lumOff val="25000"/>
                  </a:schemeClr>
                </a:solidFill>
                <a:latin typeface="+mn-ea"/>
                <a:cs typeface="+mn-ea"/>
              </a:rPr>
              <a:t>培养客户的忠诚度；</a:t>
            </a:r>
            <a:endParaRPr lang="zh-CN" altLang="en-US" sz="900">
              <a:solidFill>
                <a:schemeClr val="tx1">
                  <a:lumMod val="75000"/>
                  <a:lumOff val="25000"/>
                </a:schemeClr>
              </a:solidFill>
              <a:latin typeface="+mn-ea"/>
              <a:cs typeface="+mn-ea"/>
            </a:endParaRPr>
          </a:p>
          <a:p>
            <a:endParaRPr lang="en-US" altLang="zh-CN" sz="2400">
              <a:solidFill>
                <a:schemeClr val="tx1">
                  <a:lumMod val="75000"/>
                  <a:lumOff val="25000"/>
                </a:schemeClr>
              </a:solidFill>
              <a:latin typeface="+mn-ea"/>
              <a:cs typeface="+mn-ea"/>
            </a:endParaRPr>
          </a:p>
        </p:txBody>
      </p:sp>
      <p:sp>
        <p:nvSpPr>
          <p:cNvPr id="36" name="文本框 35"/>
          <p:cNvSpPr txBox="1"/>
          <p:nvPr/>
        </p:nvSpPr>
        <p:spPr>
          <a:xfrm>
            <a:off x="2636130" y="2091098"/>
            <a:ext cx="1338828" cy="600164"/>
          </a:xfrm>
          <a:prstGeom prst="rect">
            <a:avLst/>
          </a:prstGeom>
          <a:noFill/>
          <a:effectLst/>
        </p:spPr>
        <p:txBody>
          <a:bodyPr wrap="none" rtlCol="0">
            <a:spAutoFit/>
          </a:bodyPr>
          <a:lstStyle/>
          <a:p>
            <a:r>
              <a:rPr lang="zh-CN" altLang="en-US" sz="900">
                <a:solidFill>
                  <a:schemeClr val="tx1">
                    <a:lumMod val="75000"/>
                    <a:lumOff val="25000"/>
                  </a:schemeClr>
                </a:solidFill>
                <a:latin typeface="+mn-ea"/>
                <a:cs typeface="+mn-ea"/>
              </a:rPr>
              <a:t>建立客户信息数据库；</a:t>
            </a:r>
            <a:endParaRPr lang="zh-CN" altLang="en-US" sz="900">
              <a:solidFill>
                <a:schemeClr val="tx1">
                  <a:lumMod val="75000"/>
                  <a:lumOff val="25000"/>
                </a:schemeClr>
              </a:solidFill>
              <a:latin typeface="+mn-ea"/>
              <a:cs typeface="+mn-ea"/>
            </a:endParaRPr>
          </a:p>
          <a:p>
            <a:endParaRPr lang="en-US" altLang="zh-CN" sz="2400">
              <a:solidFill>
                <a:schemeClr val="tx1">
                  <a:lumMod val="75000"/>
                  <a:lumOff val="25000"/>
                </a:schemeClr>
              </a:solidFill>
              <a:latin typeface="+mn-ea"/>
              <a:cs typeface="+mn-ea"/>
            </a:endParaRPr>
          </a:p>
        </p:txBody>
      </p:sp>
      <p:sp>
        <p:nvSpPr>
          <p:cNvPr id="37" name="文本框 36"/>
          <p:cNvSpPr txBox="1"/>
          <p:nvPr/>
        </p:nvSpPr>
        <p:spPr>
          <a:xfrm>
            <a:off x="2630319" y="3815740"/>
            <a:ext cx="1569660" cy="646331"/>
          </a:xfrm>
          <a:prstGeom prst="rect">
            <a:avLst/>
          </a:prstGeom>
          <a:noFill/>
          <a:effectLst/>
        </p:spPr>
        <p:txBody>
          <a:bodyPr wrap="none" rtlCol="0">
            <a:spAutoFit/>
          </a:bodyPr>
          <a:lstStyle/>
          <a:p>
            <a:r>
              <a:rPr lang="zh-CN" altLang="en-US" sz="900">
                <a:solidFill>
                  <a:schemeClr val="tx1">
                    <a:lumMod val="75000"/>
                    <a:lumOff val="25000"/>
                  </a:schemeClr>
                </a:solidFill>
                <a:latin typeface="+mn-ea"/>
                <a:cs typeface="+mn-ea"/>
              </a:rPr>
              <a:t>定制属于客户的专属服务；</a:t>
            </a:r>
            <a:endParaRPr lang="zh-CN" altLang="en-US" sz="900">
              <a:solidFill>
                <a:schemeClr val="tx1">
                  <a:lumMod val="75000"/>
                  <a:lumOff val="25000"/>
                </a:schemeClr>
              </a:solidFill>
              <a:latin typeface="+mn-ea"/>
              <a:cs typeface="+mn-ea"/>
            </a:endParaRPr>
          </a:p>
          <a:p>
            <a:endParaRPr lang="en-US" altLang="zh-CN" sz="2700">
              <a:solidFill>
                <a:schemeClr val="tx1">
                  <a:lumMod val="75000"/>
                  <a:lumOff val="25000"/>
                </a:schemeClr>
              </a:solidFill>
              <a:latin typeface="+mn-ea"/>
              <a:cs typeface="+mn-ea"/>
            </a:endParaRPr>
          </a:p>
        </p:txBody>
      </p:sp>
      <p:sp>
        <p:nvSpPr>
          <p:cNvPr id="38" name="文本框 37"/>
          <p:cNvSpPr txBox="1"/>
          <p:nvPr/>
        </p:nvSpPr>
        <p:spPr>
          <a:xfrm>
            <a:off x="4714315" y="2100014"/>
            <a:ext cx="1915909" cy="600164"/>
          </a:xfrm>
          <a:prstGeom prst="rect">
            <a:avLst/>
          </a:prstGeom>
          <a:noFill/>
          <a:effectLst/>
        </p:spPr>
        <p:txBody>
          <a:bodyPr wrap="none" rtlCol="0">
            <a:spAutoFit/>
          </a:bodyPr>
          <a:lstStyle/>
          <a:p>
            <a:r>
              <a:rPr lang="zh-CN" altLang="en-US" sz="900">
                <a:solidFill>
                  <a:schemeClr val="tx1">
                    <a:lumMod val="75000"/>
                    <a:lumOff val="25000"/>
                  </a:schemeClr>
                </a:solidFill>
                <a:latin typeface="+mn-ea"/>
                <a:cs typeface="+mn-ea"/>
              </a:rPr>
              <a:t>明确客户管理工作的原则和标准；</a:t>
            </a:r>
            <a:endParaRPr lang="zh-CN" altLang="en-US" sz="900">
              <a:solidFill>
                <a:schemeClr val="tx1">
                  <a:lumMod val="75000"/>
                  <a:lumOff val="25000"/>
                </a:schemeClr>
              </a:solidFill>
              <a:latin typeface="+mn-ea"/>
              <a:cs typeface="+mn-ea"/>
            </a:endParaRPr>
          </a:p>
          <a:p>
            <a:endParaRPr lang="en-US" altLang="zh-CN" sz="2400">
              <a:solidFill>
                <a:schemeClr val="tx1">
                  <a:lumMod val="75000"/>
                  <a:lumOff val="25000"/>
                </a:schemeClr>
              </a:solidFill>
              <a:latin typeface="+mn-ea"/>
              <a:cs typeface="+mn-ea"/>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38000" fill="hold"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decel="3800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750" fill="hold"/>
                                        <p:tgtEl>
                                          <p:spTgt spid="24"/>
                                        </p:tgtEl>
                                        <p:attrNameLst>
                                          <p:attrName>ppt_x</p:attrName>
                                        </p:attrNameLst>
                                      </p:cBhvr>
                                      <p:tavLst>
                                        <p:tav tm="0">
                                          <p:val>
                                            <p:strVal val="1+#ppt_w/2"/>
                                          </p:val>
                                        </p:tav>
                                        <p:tav tm="100000">
                                          <p:val>
                                            <p:strVal val="#ppt_x"/>
                                          </p:val>
                                        </p:tav>
                                      </p:tavLst>
                                    </p:anim>
                                    <p:anim calcmode="lin" valueType="num">
                                      <p:cBhvr additive="base">
                                        <p:cTn id="17" dur="75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2" decel="38000" fill="hold"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750" fill="hold"/>
                                        <p:tgtEl>
                                          <p:spTgt spid="29"/>
                                        </p:tgtEl>
                                        <p:attrNameLst>
                                          <p:attrName>ppt_x</p:attrName>
                                        </p:attrNameLst>
                                      </p:cBhvr>
                                      <p:tavLst>
                                        <p:tav tm="0">
                                          <p:val>
                                            <p:strVal val="1+#ppt_w/2"/>
                                          </p:val>
                                        </p:tav>
                                        <p:tav tm="100000">
                                          <p:val>
                                            <p:strVal val="#ppt_x"/>
                                          </p:val>
                                        </p:tav>
                                      </p:tavLst>
                                    </p:anim>
                                    <p:anim calcmode="lin" valueType="num">
                                      <p:cBhvr additive="base">
                                        <p:cTn id="21" dur="750" fill="hold"/>
                                        <p:tgtEl>
                                          <p:spTgt spid="29"/>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75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组合 11"/>
          <p:cNvGrpSpPr/>
          <p:nvPr/>
        </p:nvGrpSpPr>
        <p:grpSpPr>
          <a:xfrm>
            <a:off x="984219" y="1163454"/>
            <a:ext cx="3400426" cy="1177879"/>
            <a:chOff x="1065157" y="2496276"/>
            <a:chExt cx="4533901" cy="1570505"/>
          </a:xfrm>
        </p:grpSpPr>
        <p:sp>
          <p:nvSpPr>
            <p:cNvPr id="15" name="Freeform 5"/>
            <p:cNvSpPr/>
            <p:nvPr/>
          </p:nvSpPr>
          <p:spPr bwMode="auto">
            <a:xfrm flipH="1">
              <a:off x="1065157" y="2496276"/>
              <a:ext cx="4533901" cy="1570505"/>
            </a:xfrm>
            <a:custGeom>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16" name="Oval 7"/>
            <p:cNvSpPr>
              <a:spLocks noChangeArrowheads="1"/>
            </p:cNvSpPr>
            <p:nvPr/>
          </p:nvSpPr>
          <p:spPr bwMode="auto">
            <a:xfrm flipH="1">
              <a:off x="1337551" y="2743388"/>
              <a:ext cx="1047939" cy="1053547"/>
            </a:xfrm>
            <a:prstGeom prst="ellipse">
              <a:avLst/>
            </a:prstGeom>
            <a:solidFill>
              <a:srgbClr val="FFFFFF"/>
            </a:solidFill>
            <a:ln w="63500">
              <a:solidFill>
                <a:schemeClr val="accent2"/>
              </a:solidFill>
            </a:ln>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17" name="矩形 16"/>
            <p:cNvSpPr/>
            <p:nvPr/>
          </p:nvSpPr>
          <p:spPr>
            <a:xfrm>
              <a:off x="1544121" y="3037284"/>
              <a:ext cx="582139" cy="451405"/>
            </a:xfrm>
            <a:prstGeom prst="rect">
              <a:avLst/>
            </a:prstGeom>
          </p:spPr>
          <p:txBody>
            <a:bodyPr wrap="square">
              <a:spAutoFit/>
            </a:bodyPr>
            <a:lstStyle/>
            <a:p>
              <a:pPr algn="ctr"/>
              <a:r>
                <a:rPr lang="en-US" altLang="zh-CN" sz="1600" b="1">
                  <a:solidFill>
                    <a:srgbClr val="2A3D52"/>
                  </a:solidFill>
                  <a:latin typeface="+mn-ea"/>
                  <a:cs typeface="+mn-ea"/>
                </a:rPr>
                <a:t>01</a:t>
              </a:r>
              <a:endParaRPr lang="zh-CN" altLang="en-US" sz="1600" b="1">
                <a:solidFill>
                  <a:srgbClr val="2A3D52"/>
                </a:solidFill>
                <a:latin typeface="+mn-ea"/>
                <a:cs typeface="+mn-ea"/>
              </a:endParaRPr>
            </a:p>
          </p:txBody>
        </p:sp>
        <p:sp>
          <p:nvSpPr>
            <p:cNvPr id="18" name="文本框 17"/>
            <p:cNvSpPr txBox="1"/>
            <p:nvPr/>
          </p:nvSpPr>
          <p:spPr>
            <a:xfrm>
              <a:off x="3726163" y="3037284"/>
              <a:ext cx="1340537" cy="451405"/>
            </a:xfrm>
            <a:prstGeom prst="rect">
              <a:avLst/>
            </a:prstGeom>
            <a:noFill/>
            <a:effectLst/>
          </p:spPr>
          <p:txBody>
            <a:bodyPr wrap="none" rtlCol="0">
              <a:spAutoFit/>
            </a:bodyPr>
            <a:lstStyle/>
            <a:p>
              <a:r>
                <a:rPr lang="zh-CN" altLang="en-US" sz="1600" b="1">
                  <a:solidFill>
                    <a:srgbClr val="FFFFFF"/>
                  </a:solidFill>
                  <a:latin typeface="+mn-ea"/>
                  <a:cs typeface="+mn-ea"/>
                </a:rPr>
                <a:t>输入标题</a:t>
              </a:r>
              <a:endParaRPr lang="zh-CN" altLang="en-US" sz="1600" b="1">
                <a:solidFill>
                  <a:srgbClr val="FFFFFF"/>
                </a:solidFill>
                <a:latin typeface="+mn-ea"/>
                <a:cs typeface="+mn-ea"/>
              </a:endParaRPr>
            </a:p>
          </p:txBody>
        </p:sp>
      </p:grpSp>
      <p:grpSp>
        <p:nvGrpSpPr>
          <p:cNvPr id="19" name="组合 18"/>
          <p:cNvGrpSpPr/>
          <p:nvPr/>
        </p:nvGrpSpPr>
        <p:grpSpPr>
          <a:xfrm>
            <a:off x="984219" y="2861562"/>
            <a:ext cx="3400426" cy="1177879"/>
            <a:chOff x="1065157" y="4760420"/>
            <a:chExt cx="4533901" cy="1570505"/>
          </a:xfrm>
        </p:grpSpPr>
        <p:sp>
          <p:nvSpPr>
            <p:cNvPr id="20" name="Freeform 5"/>
            <p:cNvSpPr/>
            <p:nvPr/>
          </p:nvSpPr>
          <p:spPr bwMode="auto">
            <a:xfrm flipH="1">
              <a:off x="1065157" y="4760420"/>
              <a:ext cx="4533901" cy="1570505"/>
            </a:xfrm>
            <a:custGeom>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21" name="Oval 7"/>
            <p:cNvSpPr>
              <a:spLocks noChangeArrowheads="1"/>
            </p:cNvSpPr>
            <p:nvPr/>
          </p:nvSpPr>
          <p:spPr bwMode="auto">
            <a:xfrm flipH="1">
              <a:off x="1337551" y="5020979"/>
              <a:ext cx="1047939" cy="1053547"/>
            </a:xfrm>
            <a:prstGeom prst="ellipse">
              <a:avLst/>
            </a:prstGeom>
            <a:solidFill>
              <a:srgbClr val="FFFFFF"/>
            </a:solidFill>
            <a:ln w="63500">
              <a:solidFill>
                <a:schemeClr val="accent1"/>
              </a:solidFill>
            </a:ln>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22" name="矩形 21"/>
            <p:cNvSpPr/>
            <p:nvPr/>
          </p:nvSpPr>
          <p:spPr>
            <a:xfrm>
              <a:off x="1552684" y="5303472"/>
              <a:ext cx="637037" cy="451405"/>
            </a:xfrm>
            <a:prstGeom prst="rect">
              <a:avLst/>
            </a:prstGeom>
          </p:spPr>
          <p:txBody>
            <a:bodyPr wrap="square">
              <a:spAutoFit/>
            </a:bodyPr>
            <a:lstStyle/>
            <a:p>
              <a:pPr algn="ctr"/>
              <a:r>
                <a:rPr lang="en-US" altLang="zh-CN" sz="1600" b="1">
                  <a:solidFill>
                    <a:srgbClr val="2A3D52"/>
                  </a:solidFill>
                  <a:latin typeface="+mn-ea"/>
                  <a:cs typeface="+mn-ea"/>
                </a:rPr>
                <a:t>02</a:t>
              </a:r>
              <a:endParaRPr lang="zh-CN" altLang="en-US" sz="1600" b="1">
                <a:solidFill>
                  <a:srgbClr val="2A3D52"/>
                </a:solidFill>
                <a:latin typeface="+mn-ea"/>
                <a:cs typeface="+mn-ea"/>
              </a:endParaRPr>
            </a:p>
          </p:txBody>
        </p:sp>
        <p:sp>
          <p:nvSpPr>
            <p:cNvPr id="23" name="文本框 22"/>
            <p:cNvSpPr txBox="1"/>
            <p:nvPr/>
          </p:nvSpPr>
          <p:spPr>
            <a:xfrm>
              <a:off x="3726163" y="5289557"/>
              <a:ext cx="1340537" cy="451405"/>
            </a:xfrm>
            <a:prstGeom prst="rect">
              <a:avLst/>
            </a:prstGeom>
            <a:noFill/>
            <a:effectLst/>
          </p:spPr>
          <p:txBody>
            <a:bodyPr wrap="none" rtlCol="0">
              <a:spAutoFit/>
            </a:bodyPr>
            <a:lstStyle/>
            <a:p>
              <a:r>
                <a:rPr lang="zh-CN" altLang="en-US" sz="1600" b="1">
                  <a:solidFill>
                    <a:srgbClr val="FFFFFF"/>
                  </a:solidFill>
                  <a:latin typeface="+mn-ea"/>
                  <a:cs typeface="+mn-ea"/>
                </a:rPr>
                <a:t>输入标题</a:t>
              </a:r>
              <a:endParaRPr lang="zh-CN" altLang="en-US" sz="1600" b="1">
                <a:solidFill>
                  <a:srgbClr val="FFFFFF"/>
                </a:solidFill>
                <a:latin typeface="+mn-ea"/>
                <a:cs typeface="+mn-ea"/>
              </a:endParaRPr>
            </a:p>
          </p:txBody>
        </p:sp>
      </p:grpSp>
      <p:grpSp>
        <p:nvGrpSpPr>
          <p:cNvPr id="24" name="组合 23"/>
          <p:cNvGrpSpPr/>
          <p:nvPr/>
        </p:nvGrpSpPr>
        <p:grpSpPr>
          <a:xfrm>
            <a:off x="4708503" y="1163454"/>
            <a:ext cx="3400426" cy="1177879"/>
            <a:chOff x="6315074" y="1364204"/>
            <a:chExt cx="4533901" cy="1570505"/>
          </a:xfrm>
        </p:grpSpPr>
        <p:sp>
          <p:nvSpPr>
            <p:cNvPr id="25" name="Freeform 5"/>
            <p:cNvSpPr/>
            <p:nvPr/>
          </p:nvSpPr>
          <p:spPr bwMode="auto">
            <a:xfrm>
              <a:off x="6315074" y="1364204"/>
              <a:ext cx="4533901" cy="1570505"/>
            </a:xfrm>
            <a:custGeom>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26" name="Oval 7"/>
            <p:cNvSpPr>
              <a:spLocks noChangeArrowheads="1"/>
            </p:cNvSpPr>
            <p:nvPr/>
          </p:nvSpPr>
          <p:spPr bwMode="auto">
            <a:xfrm>
              <a:off x="9555537" y="1611316"/>
              <a:ext cx="1047939" cy="1053547"/>
            </a:xfrm>
            <a:prstGeom prst="ellipse">
              <a:avLst/>
            </a:prstGeom>
            <a:solidFill>
              <a:srgbClr val="FFFFFF"/>
            </a:solidFill>
            <a:ln w="63500">
              <a:solidFill>
                <a:schemeClr val="accent1"/>
              </a:solidFill>
            </a:ln>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27" name="矩形 26"/>
            <p:cNvSpPr/>
            <p:nvPr/>
          </p:nvSpPr>
          <p:spPr>
            <a:xfrm>
              <a:off x="9770495" y="1905212"/>
              <a:ext cx="637037" cy="492443"/>
            </a:xfrm>
            <a:prstGeom prst="rect">
              <a:avLst/>
            </a:prstGeom>
          </p:spPr>
          <p:txBody>
            <a:bodyPr wrap="square">
              <a:spAutoFit/>
            </a:bodyPr>
            <a:lstStyle/>
            <a:p>
              <a:pPr algn="ctr"/>
              <a:r>
                <a:rPr lang="en-US" altLang="zh-CN" b="1">
                  <a:solidFill>
                    <a:srgbClr val="2A3D52"/>
                  </a:solidFill>
                  <a:latin typeface="+mn-ea"/>
                  <a:cs typeface="+mn-ea"/>
                </a:rPr>
                <a:t>03</a:t>
              </a:r>
              <a:endParaRPr lang="zh-CN" altLang="en-US" b="1">
                <a:solidFill>
                  <a:srgbClr val="2A3D52"/>
                </a:solidFill>
                <a:latin typeface="+mn-ea"/>
                <a:cs typeface="+mn-ea"/>
              </a:endParaRPr>
            </a:p>
          </p:txBody>
        </p:sp>
        <p:sp>
          <p:nvSpPr>
            <p:cNvPr id="28" name="文本框 27"/>
            <p:cNvSpPr txBox="1"/>
            <p:nvPr/>
          </p:nvSpPr>
          <p:spPr>
            <a:xfrm>
              <a:off x="6769682" y="1895308"/>
              <a:ext cx="1340537" cy="451405"/>
            </a:xfrm>
            <a:prstGeom prst="rect">
              <a:avLst/>
            </a:prstGeom>
            <a:noFill/>
            <a:effectLst/>
          </p:spPr>
          <p:txBody>
            <a:bodyPr wrap="none" rtlCol="0">
              <a:spAutoFit/>
            </a:bodyPr>
            <a:lstStyle/>
            <a:p>
              <a:r>
                <a:rPr lang="zh-CN" altLang="en-US" sz="1600" b="1">
                  <a:solidFill>
                    <a:srgbClr val="FFFFFF"/>
                  </a:solidFill>
                  <a:latin typeface="+mn-ea"/>
                  <a:cs typeface="+mn-ea"/>
                </a:rPr>
                <a:t>输入标题</a:t>
              </a:r>
              <a:endParaRPr lang="zh-CN" altLang="en-US" sz="1600" b="1">
                <a:solidFill>
                  <a:srgbClr val="FFFFFF"/>
                </a:solidFill>
                <a:latin typeface="+mn-ea"/>
                <a:cs typeface="+mn-ea"/>
              </a:endParaRPr>
            </a:p>
          </p:txBody>
        </p:sp>
      </p:grpSp>
      <p:grpSp>
        <p:nvGrpSpPr>
          <p:cNvPr id="29" name="组合 28"/>
          <p:cNvGrpSpPr/>
          <p:nvPr/>
        </p:nvGrpSpPr>
        <p:grpSpPr>
          <a:xfrm>
            <a:off x="4708503" y="2861562"/>
            <a:ext cx="3400426" cy="1177879"/>
            <a:chOff x="6315074" y="3628348"/>
            <a:chExt cx="4533901" cy="1570505"/>
          </a:xfrm>
        </p:grpSpPr>
        <p:sp>
          <p:nvSpPr>
            <p:cNvPr id="30" name="Freeform 5"/>
            <p:cNvSpPr/>
            <p:nvPr/>
          </p:nvSpPr>
          <p:spPr bwMode="auto">
            <a:xfrm>
              <a:off x="6315074" y="3628348"/>
              <a:ext cx="4533901" cy="1570505"/>
            </a:xfrm>
            <a:custGeom>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31" name="Oval 7"/>
            <p:cNvSpPr>
              <a:spLocks noChangeArrowheads="1"/>
            </p:cNvSpPr>
            <p:nvPr/>
          </p:nvSpPr>
          <p:spPr bwMode="auto">
            <a:xfrm>
              <a:off x="9555537" y="3875460"/>
              <a:ext cx="1047939" cy="1053547"/>
            </a:xfrm>
            <a:prstGeom prst="ellipse">
              <a:avLst/>
            </a:prstGeom>
            <a:solidFill>
              <a:srgbClr val="FFFFFF"/>
            </a:solidFill>
            <a:ln w="63500">
              <a:solidFill>
                <a:schemeClr val="accent2"/>
              </a:solidFill>
            </a:ln>
          </p:spPr>
          <p:txBody>
            <a:bodyPr vert="horz" wrap="square" lIns="68580" tIns="34290" rIns="68580" bIns="34290" numCol="1" anchor="t" anchorCtr="0" compatLnSpc="1"/>
            <a:lstStyle/>
            <a:p>
              <a:endParaRPr lang="zh-CN" altLang="en-US" sz="1100">
                <a:solidFill>
                  <a:prstClr val="black"/>
                </a:solidFill>
                <a:latin typeface="+mn-ea"/>
                <a:cs typeface="+mn-ea"/>
              </a:endParaRPr>
            </a:p>
          </p:txBody>
        </p:sp>
        <p:sp>
          <p:nvSpPr>
            <p:cNvPr id="32" name="矩形 31"/>
            <p:cNvSpPr/>
            <p:nvPr/>
          </p:nvSpPr>
          <p:spPr>
            <a:xfrm>
              <a:off x="9770495" y="4157485"/>
              <a:ext cx="637037" cy="492443"/>
            </a:xfrm>
            <a:prstGeom prst="rect">
              <a:avLst/>
            </a:prstGeom>
          </p:spPr>
          <p:txBody>
            <a:bodyPr wrap="square">
              <a:spAutoFit/>
            </a:bodyPr>
            <a:lstStyle/>
            <a:p>
              <a:pPr algn="ctr"/>
              <a:r>
                <a:rPr lang="en-US" altLang="zh-CN" b="1">
                  <a:solidFill>
                    <a:srgbClr val="2A3D52"/>
                  </a:solidFill>
                  <a:latin typeface="+mn-ea"/>
                  <a:cs typeface="+mn-ea"/>
                </a:rPr>
                <a:t>04</a:t>
              </a:r>
              <a:endParaRPr lang="zh-CN" altLang="en-US" b="1">
                <a:solidFill>
                  <a:srgbClr val="2A3D52"/>
                </a:solidFill>
                <a:latin typeface="+mn-ea"/>
                <a:cs typeface="+mn-ea"/>
              </a:endParaRPr>
            </a:p>
          </p:txBody>
        </p:sp>
        <p:sp>
          <p:nvSpPr>
            <p:cNvPr id="33" name="文本框 32"/>
            <p:cNvSpPr txBox="1"/>
            <p:nvPr/>
          </p:nvSpPr>
          <p:spPr>
            <a:xfrm>
              <a:off x="6769682" y="4147581"/>
              <a:ext cx="1340537" cy="451405"/>
            </a:xfrm>
            <a:prstGeom prst="rect">
              <a:avLst/>
            </a:prstGeom>
            <a:noFill/>
            <a:effectLst/>
          </p:spPr>
          <p:txBody>
            <a:bodyPr wrap="none" rtlCol="0">
              <a:spAutoFit/>
            </a:bodyPr>
            <a:lstStyle/>
            <a:p>
              <a:r>
                <a:rPr lang="zh-CN" altLang="en-US" sz="1600" b="1">
                  <a:solidFill>
                    <a:srgbClr val="FFFFFF"/>
                  </a:solidFill>
                  <a:latin typeface="+mn-ea"/>
                  <a:cs typeface="+mn-ea"/>
                </a:rPr>
                <a:t>输入标题</a:t>
              </a:r>
              <a:endParaRPr lang="zh-CN" altLang="en-US" sz="1600" b="1">
                <a:solidFill>
                  <a:srgbClr val="FFFFFF"/>
                </a:solidFill>
                <a:latin typeface="+mn-ea"/>
                <a:cs typeface="+mn-ea"/>
              </a:endParaRPr>
            </a:p>
          </p:txBody>
        </p:sp>
      </p:grpSp>
      <p:sp>
        <p:nvSpPr>
          <p:cNvPr id="35" name="文本框 34"/>
          <p:cNvSpPr txBox="1"/>
          <p:nvPr/>
        </p:nvSpPr>
        <p:spPr>
          <a:xfrm>
            <a:off x="4714316" y="3837056"/>
            <a:ext cx="2240410" cy="507831"/>
          </a:xfrm>
          <a:prstGeom prst="rect">
            <a:avLst/>
          </a:prstGeom>
          <a:noFill/>
          <a:effectLst/>
        </p:spPr>
        <p:txBody>
          <a:bodyPr wrap="square" rtlCol="0">
            <a:spAutoFit/>
          </a:bodyPr>
          <a:lstStyle/>
          <a:p>
            <a:r>
              <a:rPr lang="zh-CN" altLang="en-US" sz="900">
                <a:solidFill>
                  <a:schemeClr val="tx1">
                    <a:lumMod val="75000"/>
                    <a:lumOff val="25000"/>
                  </a:schemeClr>
                </a:solidFill>
                <a:latin typeface="+mn-ea"/>
                <a:cs typeface="+mn-ea"/>
              </a:rPr>
              <a:t>什么是有效的信息： “可以帮助业务高效，畅通开展的所有信息，都是有效信息。”</a:t>
            </a:r>
            <a:endParaRPr lang="en-US" altLang="zh-CN" sz="2400">
              <a:solidFill>
                <a:schemeClr val="tx1">
                  <a:lumMod val="75000"/>
                  <a:lumOff val="25000"/>
                </a:schemeClr>
              </a:solidFill>
              <a:latin typeface="+mn-ea"/>
              <a:cs typeface="+mn-ea"/>
            </a:endParaRPr>
          </a:p>
        </p:txBody>
      </p:sp>
      <p:sp>
        <p:nvSpPr>
          <p:cNvPr id="36" name="文本框 35"/>
          <p:cNvSpPr txBox="1"/>
          <p:nvPr/>
        </p:nvSpPr>
        <p:spPr>
          <a:xfrm>
            <a:off x="2636130" y="2091098"/>
            <a:ext cx="1473480" cy="600164"/>
          </a:xfrm>
          <a:prstGeom prst="rect">
            <a:avLst/>
          </a:prstGeom>
          <a:noFill/>
          <a:effectLst/>
        </p:spPr>
        <p:txBody>
          <a:bodyPr wrap="none" rtlCol="0">
            <a:spAutoFit/>
          </a:bodyPr>
          <a:lstStyle/>
          <a:p>
            <a:r>
              <a:rPr lang="zh-CN" altLang="en-US" sz="900">
                <a:solidFill>
                  <a:schemeClr val="tx1">
                    <a:lumMod val="75000"/>
                    <a:lumOff val="25000"/>
                  </a:schemeClr>
                </a:solidFill>
                <a:latin typeface="+mn-ea"/>
                <a:cs typeface="+mn-ea"/>
              </a:rPr>
              <a:t>客户管理“降龙</a:t>
            </a:r>
            <a:r>
              <a:rPr lang="en-US" altLang="zh-CN" sz="900">
                <a:solidFill>
                  <a:schemeClr val="tx1">
                    <a:lumMod val="75000"/>
                    <a:lumOff val="25000"/>
                  </a:schemeClr>
                </a:solidFill>
                <a:latin typeface="+mn-ea"/>
                <a:cs typeface="+mn-ea"/>
              </a:rPr>
              <a:t>18</a:t>
            </a:r>
            <a:r>
              <a:rPr lang="zh-CN" altLang="en-US" sz="900">
                <a:solidFill>
                  <a:schemeClr val="tx1">
                    <a:lumMod val="75000"/>
                    <a:lumOff val="25000"/>
                  </a:schemeClr>
                </a:solidFill>
                <a:latin typeface="+mn-ea"/>
                <a:cs typeface="+mn-ea"/>
              </a:rPr>
              <a:t>掌”；</a:t>
            </a:r>
            <a:endParaRPr lang="zh-CN" altLang="en-US" sz="900">
              <a:solidFill>
                <a:schemeClr val="tx1">
                  <a:lumMod val="75000"/>
                  <a:lumOff val="25000"/>
                </a:schemeClr>
              </a:solidFill>
              <a:latin typeface="+mn-ea"/>
              <a:cs typeface="+mn-ea"/>
            </a:endParaRPr>
          </a:p>
          <a:p>
            <a:endParaRPr lang="en-US" altLang="zh-CN" sz="2400">
              <a:solidFill>
                <a:schemeClr val="tx1">
                  <a:lumMod val="75000"/>
                  <a:lumOff val="25000"/>
                </a:schemeClr>
              </a:solidFill>
              <a:latin typeface="+mn-ea"/>
              <a:cs typeface="+mn-ea"/>
            </a:endParaRPr>
          </a:p>
        </p:txBody>
      </p:sp>
      <p:sp>
        <p:nvSpPr>
          <p:cNvPr id="37" name="文本框 36"/>
          <p:cNvSpPr txBox="1"/>
          <p:nvPr/>
        </p:nvSpPr>
        <p:spPr>
          <a:xfrm>
            <a:off x="2630319" y="3815740"/>
            <a:ext cx="1713081" cy="507831"/>
          </a:xfrm>
          <a:prstGeom prst="rect">
            <a:avLst/>
          </a:prstGeom>
          <a:noFill/>
          <a:effectLst/>
        </p:spPr>
        <p:txBody>
          <a:bodyPr wrap="square" rtlCol="0">
            <a:spAutoFit/>
          </a:bodyPr>
          <a:lstStyle/>
          <a:p>
            <a:r>
              <a:rPr lang="zh-CN" altLang="en-US" sz="900">
                <a:solidFill>
                  <a:schemeClr val="tx1">
                    <a:lumMod val="75000"/>
                    <a:lumOff val="25000"/>
                  </a:schemeClr>
                </a:solidFill>
                <a:latin typeface="+mn-ea"/>
                <a:cs typeface="+mn-ea"/>
              </a:rPr>
              <a:t>客户分类的基本原则：“客户有效信息的收集是分类的前提” 。</a:t>
            </a:r>
            <a:endParaRPr lang="en-US" altLang="zh-CN" sz="2700">
              <a:solidFill>
                <a:schemeClr val="tx1">
                  <a:lumMod val="75000"/>
                  <a:lumOff val="25000"/>
                </a:schemeClr>
              </a:solidFill>
              <a:latin typeface="+mn-ea"/>
              <a:cs typeface="+mn-ea"/>
            </a:endParaRPr>
          </a:p>
        </p:txBody>
      </p:sp>
      <p:sp>
        <p:nvSpPr>
          <p:cNvPr id="38" name="文本框 37"/>
          <p:cNvSpPr txBox="1"/>
          <p:nvPr/>
        </p:nvSpPr>
        <p:spPr>
          <a:xfrm>
            <a:off x="4714315" y="2100014"/>
            <a:ext cx="2165978" cy="600164"/>
          </a:xfrm>
          <a:prstGeom prst="rect">
            <a:avLst/>
          </a:prstGeom>
          <a:noFill/>
          <a:effectLst/>
        </p:spPr>
        <p:txBody>
          <a:bodyPr wrap="none" rtlCol="0">
            <a:spAutoFit/>
          </a:bodyPr>
          <a:lstStyle/>
          <a:p>
            <a:r>
              <a:rPr lang="zh-CN" altLang="en-US" sz="900">
                <a:solidFill>
                  <a:schemeClr val="tx1">
                    <a:lumMod val="75000"/>
                    <a:lumOff val="25000"/>
                  </a:schemeClr>
                </a:solidFill>
                <a:latin typeface="+mn-ea"/>
                <a:cs typeface="+mn-ea"/>
              </a:rPr>
              <a:t>持续稳定提升忠诚度的</a:t>
            </a:r>
            <a:r>
              <a:rPr lang="en-US" altLang="zh-CN" sz="900">
                <a:solidFill>
                  <a:schemeClr val="tx1">
                    <a:lumMod val="75000"/>
                    <a:lumOff val="25000"/>
                  </a:schemeClr>
                </a:solidFill>
                <a:latin typeface="+mn-ea"/>
                <a:cs typeface="+mn-ea"/>
              </a:rPr>
              <a:t>10</a:t>
            </a:r>
            <a:r>
              <a:rPr lang="zh-CN" altLang="en-US" sz="900">
                <a:solidFill>
                  <a:schemeClr val="tx1">
                    <a:lumMod val="75000"/>
                    <a:lumOff val="25000"/>
                  </a:schemeClr>
                </a:solidFill>
                <a:latin typeface="+mn-ea"/>
                <a:cs typeface="+mn-ea"/>
              </a:rPr>
              <a:t>把金钥匙；。</a:t>
            </a:r>
            <a:endParaRPr lang="zh-CN" altLang="en-US" sz="900">
              <a:solidFill>
                <a:schemeClr val="tx1">
                  <a:lumMod val="75000"/>
                  <a:lumOff val="25000"/>
                </a:schemeClr>
              </a:solidFill>
              <a:latin typeface="+mn-ea"/>
              <a:cs typeface="+mn-ea"/>
            </a:endParaRPr>
          </a:p>
          <a:p>
            <a:endParaRPr lang="en-US" altLang="zh-CN" sz="2400">
              <a:solidFill>
                <a:schemeClr val="tx1">
                  <a:lumMod val="75000"/>
                  <a:lumOff val="25000"/>
                </a:schemeClr>
              </a:solidFill>
              <a:latin typeface="+mn-ea"/>
              <a:cs typeface="+mn-ea"/>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38000" fill="hold"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decel="3800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750" fill="hold"/>
                                        <p:tgtEl>
                                          <p:spTgt spid="24"/>
                                        </p:tgtEl>
                                        <p:attrNameLst>
                                          <p:attrName>ppt_x</p:attrName>
                                        </p:attrNameLst>
                                      </p:cBhvr>
                                      <p:tavLst>
                                        <p:tav tm="0">
                                          <p:val>
                                            <p:strVal val="1+#ppt_w/2"/>
                                          </p:val>
                                        </p:tav>
                                        <p:tav tm="100000">
                                          <p:val>
                                            <p:strVal val="#ppt_x"/>
                                          </p:val>
                                        </p:tav>
                                      </p:tavLst>
                                    </p:anim>
                                    <p:anim calcmode="lin" valueType="num">
                                      <p:cBhvr additive="base">
                                        <p:cTn id="17" dur="75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2" decel="38000" fill="hold"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750" fill="hold"/>
                                        <p:tgtEl>
                                          <p:spTgt spid="29"/>
                                        </p:tgtEl>
                                        <p:attrNameLst>
                                          <p:attrName>ppt_x</p:attrName>
                                        </p:attrNameLst>
                                      </p:cBhvr>
                                      <p:tavLst>
                                        <p:tav tm="0">
                                          <p:val>
                                            <p:strVal val="1+#ppt_w/2"/>
                                          </p:val>
                                        </p:tav>
                                        <p:tav tm="100000">
                                          <p:val>
                                            <p:strVal val="#ppt_x"/>
                                          </p:val>
                                        </p:tav>
                                      </p:tavLst>
                                    </p:anim>
                                    <p:anim calcmode="lin" valueType="num">
                                      <p:cBhvr additive="base">
                                        <p:cTn id="21" dur="750" fill="hold"/>
                                        <p:tgtEl>
                                          <p:spTgt spid="29"/>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75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16116" y="1089661"/>
            <a:ext cx="1514475" cy="2762960"/>
            <a:chOff x="821488" y="1452880"/>
            <a:chExt cx="2019300" cy="3683947"/>
          </a:xfrm>
        </p:grpSpPr>
        <p:grpSp>
          <p:nvGrpSpPr>
            <p:cNvPr id="110" name="Group 9"/>
            <p:cNvGrpSpPr>
              <a:grpSpLocks noChangeAspect="1"/>
            </p:cNvGrpSpPr>
            <p:nvPr/>
          </p:nvGrpSpPr>
          <p:grpSpPr>
            <a:xfrm>
              <a:off x="821488" y="2307902"/>
              <a:ext cx="2019300" cy="2828925"/>
              <a:chOff x="3204" y="1269"/>
              <a:chExt cx="1272" cy="1782"/>
            </a:xfrm>
            <a:solidFill>
              <a:schemeClr val="bg2"/>
            </a:solidFill>
          </p:grpSpPr>
          <p:sp>
            <p:nvSpPr>
              <p:cNvPr id="111" name="Freeform 10"/>
              <p:cNvSpPr>
                <a:spLocks noEditPoints="1"/>
              </p:cNvSpPr>
              <p:nvPr/>
            </p:nvSpPr>
            <p:spPr bwMode="auto">
              <a:xfrm>
                <a:off x="3204" y="1582"/>
                <a:ext cx="1272" cy="1469"/>
              </a:xfrm>
              <a:custGeom>
                <a:gdLst>
                  <a:gd name="T0" fmla="*/ 0 w 1272"/>
                  <a:gd name="T1" fmla="*/ 1102 h 1469"/>
                  <a:gd name="T2" fmla="*/ 0 w 1272"/>
                  <a:gd name="T3" fmla="*/ 367 h 1469"/>
                  <a:gd name="T4" fmla="*/ 636 w 1272"/>
                  <a:gd name="T5" fmla="*/ 0 h 1469"/>
                  <a:gd name="T6" fmla="*/ 1272 w 1272"/>
                  <a:gd name="T7" fmla="*/ 367 h 1469"/>
                  <a:gd name="T8" fmla="*/ 1272 w 1272"/>
                  <a:gd name="T9" fmla="*/ 1102 h 1469"/>
                  <a:gd name="T10" fmla="*/ 636 w 1272"/>
                  <a:gd name="T11" fmla="*/ 1469 h 1469"/>
                  <a:gd name="T12" fmla="*/ 0 w 1272"/>
                  <a:gd name="T13" fmla="*/ 1102 h 1469"/>
                  <a:gd name="T14" fmla="*/ 130 w 1272"/>
                  <a:gd name="T15" fmla="*/ 443 h 1469"/>
                  <a:gd name="T16" fmla="*/ 130 w 1272"/>
                  <a:gd name="T17" fmla="*/ 1026 h 1469"/>
                  <a:gd name="T18" fmla="*/ 636 w 1272"/>
                  <a:gd name="T19" fmla="*/ 1318 h 1469"/>
                  <a:gd name="T20" fmla="*/ 1142 w 1272"/>
                  <a:gd name="T21" fmla="*/ 1026 h 1469"/>
                  <a:gd name="T22" fmla="*/ 1142 w 1272"/>
                  <a:gd name="T23" fmla="*/ 443 h 1469"/>
                  <a:gd name="T24" fmla="*/ 636 w 1272"/>
                  <a:gd name="T25" fmla="*/ 149 h 1469"/>
                  <a:gd name="T26" fmla="*/ 130 w 1272"/>
                  <a:gd name="T27" fmla="*/ 443 h 1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2" h="1469">
                    <a:moveTo>
                      <a:pt x="0" y="1102"/>
                    </a:moveTo>
                    <a:lnTo>
                      <a:pt x="0" y="367"/>
                    </a:lnTo>
                    <a:lnTo>
                      <a:pt x="636" y="0"/>
                    </a:lnTo>
                    <a:lnTo>
                      <a:pt x="1272" y="367"/>
                    </a:lnTo>
                    <a:lnTo>
                      <a:pt x="1272" y="1102"/>
                    </a:lnTo>
                    <a:lnTo>
                      <a:pt x="636" y="1469"/>
                    </a:lnTo>
                    <a:lnTo>
                      <a:pt x="0" y="1102"/>
                    </a:lnTo>
                    <a:close/>
                    <a:moveTo>
                      <a:pt x="130" y="443"/>
                    </a:moveTo>
                    <a:lnTo>
                      <a:pt x="130" y="1026"/>
                    </a:lnTo>
                    <a:lnTo>
                      <a:pt x="636" y="1318"/>
                    </a:lnTo>
                    <a:lnTo>
                      <a:pt x="1142" y="1026"/>
                    </a:lnTo>
                    <a:lnTo>
                      <a:pt x="1142" y="443"/>
                    </a:lnTo>
                    <a:lnTo>
                      <a:pt x="636" y="149"/>
                    </a:lnTo>
                    <a:lnTo>
                      <a:pt x="130" y="4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sp>
            <p:nvSpPr>
              <p:cNvPr id="112" name="Freeform 11"/>
              <p:cNvSpPr/>
              <p:nvPr/>
            </p:nvSpPr>
            <p:spPr bwMode="auto">
              <a:xfrm>
                <a:off x="3498" y="1269"/>
                <a:ext cx="686" cy="348"/>
              </a:xfrm>
              <a:custGeom>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grpSp>
        <p:sp>
          <p:nvSpPr>
            <p:cNvPr id="113" name="TextBox 112"/>
            <p:cNvSpPr txBox="1"/>
            <p:nvPr/>
          </p:nvSpPr>
          <p:spPr>
            <a:xfrm>
              <a:off x="1560585" y="1452880"/>
              <a:ext cx="568960" cy="954108"/>
            </a:xfrm>
            <a:prstGeom prst="rect">
              <a:avLst/>
            </a:prstGeom>
            <a:noFill/>
          </p:spPr>
          <p:txBody>
            <a:bodyPr wrap="none" rtlCol="0">
              <a:spAutoFit/>
            </a:bodyPr>
            <a:lstStyle/>
            <a:p>
              <a:r>
                <a:rPr lang="id-ID" sz="4050" b="1">
                  <a:solidFill>
                    <a:schemeClr val="tx1">
                      <a:lumMod val="75000"/>
                      <a:lumOff val="25000"/>
                    </a:schemeClr>
                  </a:solidFill>
                  <a:cs typeface="+mn-ea"/>
                </a:rPr>
                <a:t>1</a:t>
              </a:r>
              <a:endParaRPr lang="id-ID" sz="4050" b="1">
                <a:solidFill>
                  <a:schemeClr val="tx1">
                    <a:lumMod val="75000"/>
                    <a:lumOff val="25000"/>
                  </a:schemeClr>
                </a:solidFill>
                <a:cs typeface="+mn-ea"/>
              </a:endParaRPr>
            </a:p>
          </p:txBody>
        </p:sp>
        <p:sp>
          <p:nvSpPr>
            <p:cNvPr id="115" name="Rectangle 114"/>
            <p:cNvSpPr/>
            <p:nvPr/>
          </p:nvSpPr>
          <p:spPr>
            <a:xfrm>
              <a:off x="950991" y="3769162"/>
              <a:ext cx="1690611" cy="769441"/>
            </a:xfrm>
            <a:prstGeom prst="rect">
              <a:avLst/>
            </a:prstGeom>
          </p:spPr>
          <p:txBody>
            <a:bodyPr wrap="square">
              <a:spAutoFit/>
            </a:bodyPr>
            <a:lstStyle/>
            <a:p>
              <a:pPr algn="ctr"/>
              <a:r>
                <a:rPr lang="zh-CN" altLang="en-US" sz="1050">
                  <a:solidFill>
                    <a:schemeClr val="tx1">
                      <a:lumMod val="75000"/>
                      <a:lumOff val="25000"/>
                    </a:schemeClr>
                  </a:solidFill>
                  <a:latin typeface="+mn-ea"/>
                  <a:cs typeface="+mn-ea"/>
                </a:rPr>
                <a:t>建立客户信息的收集标准→客户信息模型</a:t>
              </a:r>
              <a:endParaRPr lang="zh-CN" altLang="en-US" sz="1050">
                <a:solidFill>
                  <a:schemeClr val="tx1">
                    <a:lumMod val="75000"/>
                    <a:lumOff val="25000"/>
                  </a:schemeClr>
                </a:solidFill>
                <a:latin typeface="+mn-ea"/>
                <a:cs typeface="+mn-ea"/>
              </a:endParaRPr>
            </a:p>
          </p:txBody>
        </p:sp>
        <p:sp>
          <p:nvSpPr>
            <p:cNvPr id="125" name="Freeform 113"/>
            <p:cNvSpPr>
              <a:spLocks noEditPoints="1"/>
            </p:cNvSpPr>
            <p:nvPr/>
          </p:nvSpPr>
          <p:spPr bwMode="auto">
            <a:xfrm>
              <a:off x="1644651" y="3342397"/>
              <a:ext cx="367591" cy="356535"/>
            </a:xfrm>
            <a:custGeom>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2"/>
            </a:solidFill>
            <a:ln>
              <a:solidFill>
                <a:schemeClr val="accent2"/>
              </a:solidFill>
            </a:ln>
          </p:spPr>
          <p:txBody>
            <a:bodyPr vert="horz" wrap="square" lIns="68580" tIns="34290" rIns="68580" bIns="34290" numCol="1" anchor="t" anchorCtr="0" compatLnSpc="1"/>
            <a:lstStyle/>
            <a:p>
              <a:endParaRPr lang="en-US" sz="1350">
                <a:cs typeface="+mn-ea"/>
              </a:endParaRPr>
            </a:p>
          </p:txBody>
        </p:sp>
      </p:grpSp>
      <p:grpSp>
        <p:nvGrpSpPr>
          <p:cNvPr id="5" name="组合 4"/>
          <p:cNvGrpSpPr/>
          <p:nvPr/>
        </p:nvGrpSpPr>
        <p:grpSpPr>
          <a:xfrm>
            <a:off x="4888304" y="1089661"/>
            <a:ext cx="1514475" cy="2762960"/>
            <a:chOff x="6517739" y="1452880"/>
            <a:chExt cx="2019300" cy="3683947"/>
          </a:xfrm>
        </p:grpSpPr>
        <p:grpSp>
          <p:nvGrpSpPr>
            <p:cNvPr id="100" name="Group 9"/>
            <p:cNvGrpSpPr>
              <a:grpSpLocks noChangeAspect="1"/>
            </p:cNvGrpSpPr>
            <p:nvPr/>
          </p:nvGrpSpPr>
          <p:grpSpPr>
            <a:xfrm>
              <a:off x="6517739" y="2307902"/>
              <a:ext cx="2019300" cy="2828925"/>
              <a:chOff x="3204" y="1269"/>
              <a:chExt cx="1272" cy="1782"/>
            </a:xfrm>
            <a:solidFill>
              <a:schemeClr val="bg2"/>
            </a:solidFill>
          </p:grpSpPr>
          <p:sp>
            <p:nvSpPr>
              <p:cNvPr id="101" name="Freeform 10"/>
              <p:cNvSpPr>
                <a:spLocks noEditPoints="1"/>
              </p:cNvSpPr>
              <p:nvPr/>
            </p:nvSpPr>
            <p:spPr bwMode="auto">
              <a:xfrm>
                <a:off x="3204" y="1582"/>
                <a:ext cx="1272" cy="1469"/>
              </a:xfrm>
              <a:custGeom>
                <a:gdLst>
                  <a:gd name="T0" fmla="*/ 0 w 1272"/>
                  <a:gd name="T1" fmla="*/ 1102 h 1469"/>
                  <a:gd name="T2" fmla="*/ 0 w 1272"/>
                  <a:gd name="T3" fmla="*/ 367 h 1469"/>
                  <a:gd name="T4" fmla="*/ 636 w 1272"/>
                  <a:gd name="T5" fmla="*/ 0 h 1469"/>
                  <a:gd name="T6" fmla="*/ 1272 w 1272"/>
                  <a:gd name="T7" fmla="*/ 367 h 1469"/>
                  <a:gd name="T8" fmla="*/ 1272 w 1272"/>
                  <a:gd name="T9" fmla="*/ 1102 h 1469"/>
                  <a:gd name="T10" fmla="*/ 636 w 1272"/>
                  <a:gd name="T11" fmla="*/ 1469 h 1469"/>
                  <a:gd name="T12" fmla="*/ 0 w 1272"/>
                  <a:gd name="T13" fmla="*/ 1102 h 1469"/>
                  <a:gd name="T14" fmla="*/ 130 w 1272"/>
                  <a:gd name="T15" fmla="*/ 443 h 1469"/>
                  <a:gd name="T16" fmla="*/ 130 w 1272"/>
                  <a:gd name="T17" fmla="*/ 1026 h 1469"/>
                  <a:gd name="T18" fmla="*/ 636 w 1272"/>
                  <a:gd name="T19" fmla="*/ 1318 h 1469"/>
                  <a:gd name="T20" fmla="*/ 1142 w 1272"/>
                  <a:gd name="T21" fmla="*/ 1026 h 1469"/>
                  <a:gd name="T22" fmla="*/ 1142 w 1272"/>
                  <a:gd name="T23" fmla="*/ 443 h 1469"/>
                  <a:gd name="T24" fmla="*/ 636 w 1272"/>
                  <a:gd name="T25" fmla="*/ 149 h 1469"/>
                  <a:gd name="T26" fmla="*/ 130 w 1272"/>
                  <a:gd name="T27" fmla="*/ 443 h 1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2" h="1469">
                    <a:moveTo>
                      <a:pt x="0" y="1102"/>
                    </a:moveTo>
                    <a:lnTo>
                      <a:pt x="0" y="367"/>
                    </a:lnTo>
                    <a:lnTo>
                      <a:pt x="636" y="0"/>
                    </a:lnTo>
                    <a:lnTo>
                      <a:pt x="1272" y="367"/>
                    </a:lnTo>
                    <a:lnTo>
                      <a:pt x="1272" y="1102"/>
                    </a:lnTo>
                    <a:lnTo>
                      <a:pt x="636" y="1469"/>
                    </a:lnTo>
                    <a:lnTo>
                      <a:pt x="0" y="1102"/>
                    </a:lnTo>
                    <a:close/>
                    <a:moveTo>
                      <a:pt x="130" y="443"/>
                    </a:moveTo>
                    <a:lnTo>
                      <a:pt x="130" y="1026"/>
                    </a:lnTo>
                    <a:lnTo>
                      <a:pt x="636" y="1318"/>
                    </a:lnTo>
                    <a:lnTo>
                      <a:pt x="1142" y="1026"/>
                    </a:lnTo>
                    <a:lnTo>
                      <a:pt x="1142" y="443"/>
                    </a:lnTo>
                    <a:lnTo>
                      <a:pt x="636" y="149"/>
                    </a:lnTo>
                    <a:lnTo>
                      <a:pt x="130" y="4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sp>
            <p:nvSpPr>
              <p:cNvPr id="102" name="Freeform 11"/>
              <p:cNvSpPr/>
              <p:nvPr/>
            </p:nvSpPr>
            <p:spPr bwMode="auto">
              <a:xfrm>
                <a:off x="3498" y="1269"/>
                <a:ext cx="686" cy="348"/>
              </a:xfrm>
              <a:custGeom>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grpSp>
        <p:sp>
          <p:nvSpPr>
            <p:cNvPr id="120" name="TextBox 119"/>
            <p:cNvSpPr txBox="1"/>
            <p:nvPr/>
          </p:nvSpPr>
          <p:spPr>
            <a:xfrm>
              <a:off x="7310008" y="1452880"/>
              <a:ext cx="568960" cy="954108"/>
            </a:xfrm>
            <a:prstGeom prst="rect">
              <a:avLst/>
            </a:prstGeom>
            <a:noFill/>
          </p:spPr>
          <p:txBody>
            <a:bodyPr wrap="none" rtlCol="0">
              <a:spAutoFit/>
            </a:bodyPr>
            <a:lstStyle/>
            <a:p>
              <a:r>
                <a:rPr lang="id-ID" sz="4050" b="1">
                  <a:solidFill>
                    <a:schemeClr val="tx1">
                      <a:lumMod val="75000"/>
                      <a:lumOff val="25000"/>
                    </a:schemeClr>
                  </a:solidFill>
                  <a:cs typeface="+mn-ea"/>
                </a:rPr>
                <a:t>3</a:t>
              </a:r>
              <a:endParaRPr lang="id-ID" sz="4050" b="1">
                <a:solidFill>
                  <a:schemeClr val="tx1">
                    <a:lumMod val="75000"/>
                    <a:lumOff val="25000"/>
                  </a:schemeClr>
                </a:solidFill>
                <a:cs typeface="+mn-ea"/>
              </a:endParaRPr>
            </a:p>
          </p:txBody>
        </p:sp>
        <p:sp>
          <p:nvSpPr>
            <p:cNvPr id="121" name="Rectangle 120"/>
            <p:cNvSpPr/>
            <p:nvPr/>
          </p:nvSpPr>
          <p:spPr>
            <a:xfrm>
              <a:off x="6760236" y="3769162"/>
              <a:ext cx="1570965" cy="769441"/>
            </a:xfrm>
            <a:prstGeom prst="rect">
              <a:avLst/>
            </a:prstGeom>
          </p:spPr>
          <p:txBody>
            <a:bodyPr wrap="square">
              <a:spAutoFit/>
            </a:bodyPr>
            <a:lstStyle/>
            <a:p>
              <a:pPr algn="ctr"/>
              <a:r>
                <a:rPr lang="zh-CN" altLang="en-US" sz="1050">
                  <a:solidFill>
                    <a:schemeClr val="tx1">
                      <a:lumMod val="75000"/>
                      <a:lumOff val="25000"/>
                    </a:schemeClr>
                  </a:solidFill>
                  <a:latin typeface="+mn-ea"/>
                  <a:cs typeface="+mn-ea"/>
                </a:rPr>
                <a:t>业务信息：使用年限，车型，里程，保险等</a:t>
              </a:r>
              <a:endParaRPr lang="zh-CN" altLang="en-US" sz="1050">
                <a:solidFill>
                  <a:schemeClr val="tx1">
                    <a:lumMod val="75000"/>
                    <a:lumOff val="25000"/>
                  </a:schemeClr>
                </a:solidFill>
                <a:latin typeface="+mn-ea"/>
                <a:cs typeface="+mn-ea"/>
              </a:endParaRPr>
            </a:p>
          </p:txBody>
        </p:sp>
        <p:sp>
          <p:nvSpPr>
            <p:cNvPr id="126" name="Freeform 49"/>
            <p:cNvSpPr>
              <a:spLocks noEditPoints="1"/>
            </p:cNvSpPr>
            <p:nvPr/>
          </p:nvSpPr>
          <p:spPr bwMode="auto">
            <a:xfrm>
              <a:off x="7388870" y="3290634"/>
              <a:ext cx="313696" cy="356535"/>
            </a:xfrm>
            <a:custGeom>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solidFill>
              <a:schemeClr val="accent2"/>
            </a:solidFill>
            <a:ln>
              <a:noFill/>
            </a:ln>
          </p:spPr>
          <p:txBody>
            <a:bodyPr vert="horz" wrap="square" lIns="68580" tIns="34290" rIns="68580" bIns="34290" numCol="1" anchor="t" anchorCtr="0" compatLnSpc="1"/>
            <a:lstStyle/>
            <a:p>
              <a:endParaRPr lang="en-US" sz="1350">
                <a:cs typeface="+mn-ea"/>
              </a:endParaRPr>
            </a:p>
          </p:txBody>
        </p:sp>
      </p:grpSp>
      <p:grpSp>
        <p:nvGrpSpPr>
          <p:cNvPr id="4" name="组合 3"/>
          <p:cNvGrpSpPr/>
          <p:nvPr/>
        </p:nvGrpSpPr>
        <p:grpSpPr>
          <a:xfrm>
            <a:off x="2717578" y="1049320"/>
            <a:ext cx="1514475" cy="2803301"/>
            <a:chOff x="3623437" y="1399092"/>
            <a:chExt cx="2019300" cy="3737735"/>
          </a:xfrm>
        </p:grpSpPr>
        <p:grpSp>
          <p:nvGrpSpPr>
            <p:cNvPr id="14" name="Group 9"/>
            <p:cNvGrpSpPr>
              <a:grpSpLocks noChangeAspect="1"/>
            </p:cNvGrpSpPr>
            <p:nvPr/>
          </p:nvGrpSpPr>
          <p:grpSpPr>
            <a:xfrm>
              <a:off x="3623437" y="2307902"/>
              <a:ext cx="2019300" cy="2828925"/>
              <a:chOff x="3204" y="1269"/>
              <a:chExt cx="1272" cy="1782"/>
            </a:xfrm>
            <a:solidFill>
              <a:schemeClr val="bg2"/>
            </a:solidFill>
          </p:grpSpPr>
          <p:sp>
            <p:nvSpPr>
              <p:cNvPr id="22" name="Freeform 10"/>
              <p:cNvSpPr>
                <a:spLocks noEditPoints="1"/>
              </p:cNvSpPr>
              <p:nvPr/>
            </p:nvSpPr>
            <p:spPr bwMode="auto">
              <a:xfrm>
                <a:off x="3204" y="1582"/>
                <a:ext cx="1272" cy="1469"/>
              </a:xfrm>
              <a:custGeom>
                <a:gdLst>
                  <a:gd name="T0" fmla="*/ 0 w 1272"/>
                  <a:gd name="T1" fmla="*/ 1102 h 1469"/>
                  <a:gd name="T2" fmla="*/ 0 w 1272"/>
                  <a:gd name="T3" fmla="*/ 367 h 1469"/>
                  <a:gd name="T4" fmla="*/ 636 w 1272"/>
                  <a:gd name="T5" fmla="*/ 0 h 1469"/>
                  <a:gd name="T6" fmla="*/ 1272 w 1272"/>
                  <a:gd name="T7" fmla="*/ 367 h 1469"/>
                  <a:gd name="T8" fmla="*/ 1272 w 1272"/>
                  <a:gd name="T9" fmla="*/ 1102 h 1469"/>
                  <a:gd name="T10" fmla="*/ 636 w 1272"/>
                  <a:gd name="T11" fmla="*/ 1469 h 1469"/>
                  <a:gd name="T12" fmla="*/ 0 w 1272"/>
                  <a:gd name="T13" fmla="*/ 1102 h 1469"/>
                  <a:gd name="T14" fmla="*/ 130 w 1272"/>
                  <a:gd name="T15" fmla="*/ 443 h 1469"/>
                  <a:gd name="T16" fmla="*/ 130 w 1272"/>
                  <a:gd name="T17" fmla="*/ 1026 h 1469"/>
                  <a:gd name="T18" fmla="*/ 636 w 1272"/>
                  <a:gd name="T19" fmla="*/ 1318 h 1469"/>
                  <a:gd name="T20" fmla="*/ 1142 w 1272"/>
                  <a:gd name="T21" fmla="*/ 1026 h 1469"/>
                  <a:gd name="T22" fmla="*/ 1142 w 1272"/>
                  <a:gd name="T23" fmla="*/ 443 h 1469"/>
                  <a:gd name="T24" fmla="*/ 636 w 1272"/>
                  <a:gd name="T25" fmla="*/ 149 h 1469"/>
                  <a:gd name="T26" fmla="*/ 130 w 1272"/>
                  <a:gd name="T27" fmla="*/ 443 h 1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2" h="1469">
                    <a:moveTo>
                      <a:pt x="0" y="1102"/>
                    </a:moveTo>
                    <a:lnTo>
                      <a:pt x="0" y="367"/>
                    </a:lnTo>
                    <a:lnTo>
                      <a:pt x="636" y="0"/>
                    </a:lnTo>
                    <a:lnTo>
                      <a:pt x="1272" y="367"/>
                    </a:lnTo>
                    <a:lnTo>
                      <a:pt x="1272" y="1102"/>
                    </a:lnTo>
                    <a:lnTo>
                      <a:pt x="636" y="1469"/>
                    </a:lnTo>
                    <a:lnTo>
                      <a:pt x="0" y="1102"/>
                    </a:lnTo>
                    <a:close/>
                    <a:moveTo>
                      <a:pt x="130" y="443"/>
                    </a:moveTo>
                    <a:lnTo>
                      <a:pt x="130" y="1026"/>
                    </a:lnTo>
                    <a:lnTo>
                      <a:pt x="636" y="1318"/>
                    </a:lnTo>
                    <a:lnTo>
                      <a:pt x="1142" y="1026"/>
                    </a:lnTo>
                    <a:lnTo>
                      <a:pt x="1142" y="443"/>
                    </a:lnTo>
                    <a:lnTo>
                      <a:pt x="636" y="149"/>
                    </a:lnTo>
                    <a:lnTo>
                      <a:pt x="130" y="4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sp>
            <p:nvSpPr>
              <p:cNvPr id="23" name="Freeform 11"/>
              <p:cNvSpPr/>
              <p:nvPr/>
            </p:nvSpPr>
            <p:spPr bwMode="auto">
              <a:xfrm>
                <a:off x="3498" y="1269"/>
                <a:ext cx="686" cy="348"/>
              </a:xfrm>
              <a:custGeom>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grpSp>
        <p:sp>
          <p:nvSpPr>
            <p:cNvPr id="118" name="TextBox 117"/>
            <p:cNvSpPr txBox="1"/>
            <p:nvPr/>
          </p:nvSpPr>
          <p:spPr>
            <a:xfrm>
              <a:off x="4356602" y="1399092"/>
              <a:ext cx="568960" cy="954108"/>
            </a:xfrm>
            <a:prstGeom prst="rect">
              <a:avLst/>
            </a:prstGeom>
            <a:noFill/>
          </p:spPr>
          <p:txBody>
            <a:bodyPr wrap="none" rtlCol="0">
              <a:spAutoFit/>
            </a:bodyPr>
            <a:lstStyle/>
            <a:p>
              <a:r>
                <a:rPr lang="id-ID" sz="4050" b="1">
                  <a:solidFill>
                    <a:schemeClr val="tx1">
                      <a:lumMod val="75000"/>
                      <a:lumOff val="25000"/>
                    </a:schemeClr>
                  </a:solidFill>
                  <a:cs typeface="+mn-ea"/>
                </a:rPr>
                <a:t>2</a:t>
              </a:r>
              <a:endParaRPr lang="id-ID" sz="4050" b="1">
                <a:solidFill>
                  <a:schemeClr val="tx1">
                    <a:lumMod val="75000"/>
                    <a:lumOff val="25000"/>
                  </a:schemeClr>
                </a:solidFill>
                <a:cs typeface="+mn-ea"/>
              </a:endParaRPr>
            </a:p>
          </p:txBody>
        </p:sp>
        <p:sp>
          <p:nvSpPr>
            <p:cNvPr id="119" name="Rectangle 118"/>
            <p:cNvSpPr/>
            <p:nvPr/>
          </p:nvSpPr>
          <p:spPr>
            <a:xfrm>
              <a:off x="3698225" y="3715374"/>
              <a:ext cx="1788176" cy="769441"/>
            </a:xfrm>
            <a:prstGeom prst="rect">
              <a:avLst/>
            </a:prstGeom>
          </p:spPr>
          <p:txBody>
            <a:bodyPr wrap="square">
              <a:spAutoFit/>
            </a:bodyPr>
            <a:lstStyle/>
            <a:p>
              <a:pPr algn="ctr"/>
              <a:r>
                <a:rPr lang="zh-CN" altLang="en-US" sz="1050">
                  <a:solidFill>
                    <a:schemeClr val="tx1">
                      <a:lumMod val="75000"/>
                      <a:lumOff val="25000"/>
                    </a:schemeClr>
                  </a:solidFill>
                  <a:latin typeface="+mn-ea"/>
                  <a:cs typeface="+mn-ea"/>
                </a:rPr>
                <a:t>基本信息：年龄，性别，车辆，工作情况，家庭等</a:t>
              </a:r>
              <a:endParaRPr lang="zh-CN" altLang="en-US" sz="1050">
                <a:solidFill>
                  <a:schemeClr val="tx1">
                    <a:lumMod val="75000"/>
                    <a:lumOff val="25000"/>
                  </a:schemeClr>
                </a:solidFill>
                <a:latin typeface="+mn-ea"/>
                <a:cs typeface="+mn-ea"/>
              </a:endParaRPr>
            </a:p>
          </p:txBody>
        </p:sp>
        <p:sp>
          <p:nvSpPr>
            <p:cNvPr id="127" name="Freeform 47"/>
            <p:cNvSpPr>
              <a:spLocks noEditPoints="1"/>
            </p:cNvSpPr>
            <p:nvPr/>
          </p:nvSpPr>
          <p:spPr bwMode="auto">
            <a:xfrm>
              <a:off x="4454819" y="3269890"/>
              <a:ext cx="356535" cy="356535"/>
            </a:xfrm>
            <a:custGeom>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accent1"/>
            </a:solidFill>
            <a:ln>
              <a:noFill/>
            </a:ln>
          </p:spPr>
          <p:txBody>
            <a:bodyPr vert="horz" wrap="square" lIns="68580" tIns="34290" rIns="68580" bIns="34290" numCol="1" anchor="t" anchorCtr="0" compatLnSpc="1"/>
            <a:lstStyle/>
            <a:p>
              <a:endParaRPr lang="en-US" sz="1350">
                <a:cs typeface="+mn-ea"/>
              </a:endParaRPr>
            </a:p>
          </p:txBody>
        </p:sp>
      </p:grpSp>
      <p:grpSp>
        <p:nvGrpSpPr>
          <p:cNvPr id="12" name="组合 11"/>
          <p:cNvGrpSpPr/>
          <p:nvPr/>
        </p:nvGrpSpPr>
        <p:grpSpPr>
          <a:xfrm>
            <a:off x="6867576" y="1089661"/>
            <a:ext cx="1514475" cy="2762960"/>
            <a:chOff x="9156768" y="1452880"/>
            <a:chExt cx="2019300" cy="3683947"/>
          </a:xfrm>
        </p:grpSpPr>
        <p:grpSp>
          <p:nvGrpSpPr>
            <p:cNvPr id="105" name="Group 9"/>
            <p:cNvGrpSpPr>
              <a:grpSpLocks noChangeAspect="1"/>
            </p:cNvGrpSpPr>
            <p:nvPr/>
          </p:nvGrpSpPr>
          <p:grpSpPr>
            <a:xfrm>
              <a:off x="9156768" y="2307902"/>
              <a:ext cx="2019300" cy="2828925"/>
              <a:chOff x="3204" y="1269"/>
              <a:chExt cx="1272" cy="1782"/>
            </a:xfrm>
            <a:solidFill>
              <a:schemeClr val="bg2"/>
            </a:solidFill>
          </p:grpSpPr>
          <p:sp>
            <p:nvSpPr>
              <p:cNvPr id="106" name="Freeform 10"/>
              <p:cNvSpPr>
                <a:spLocks noEditPoints="1"/>
              </p:cNvSpPr>
              <p:nvPr/>
            </p:nvSpPr>
            <p:spPr bwMode="auto">
              <a:xfrm>
                <a:off x="3204" y="1582"/>
                <a:ext cx="1272" cy="1469"/>
              </a:xfrm>
              <a:custGeom>
                <a:gdLst>
                  <a:gd name="T0" fmla="*/ 0 w 1272"/>
                  <a:gd name="T1" fmla="*/ 1102 h 1469"/>
                  <a:gd name="T2" fmla="*/ 0 w 1272"/>
                  <a:gd name="T3" fmla="*/ 367 h 1469"/>
                  <a:gd name="T4" fmla="*/ 636 w 1272"/>
                  <a:gd name="T5" fmla="*/ 0 h 1469"/>
                  <a:gd name="T6" fmla="*/ 1272 w 1272"/>
                  <a:gd name="T7" fmla="*/ 367 h 1469"/>
                  <a:gd name="T8" fmla="*/ 1272 w 1272"/>
                  <a:gd name="T9" fmla="*/ 1102 h 1469"/>
                  <a:gd name="T10" fmla="*/ 636 w 1272"/>
                  <a:gd name="T11" fmla="*/ 1469 h 1469"/>
                  <a:gd name="T12" fmla="*/ 0 w 1272"/>
                  <a:gd name="T13" fmla="*/ 1102 h 1469"/>
                  <a:gd name="T14" fmla="*/ 130 w 1272"/>
                  <a:gd name="T15" fmla="*/ 443 h 1469"/>
                  <a:gd name="T16" fmla="*/ 130 w 1272"/>
                  <a:gd name="T17" fmla="*/ 1026 h 1469"/>
                  <a:gd name="T18" fmla="*/ 636 w 1272"/>
                  <a:gd name="T19" fmla="*/ 1318 h 1469"/>
                  <a:gd name="T20" fmla="*/ 1142 w 1272"/>
                  <a:gd name="T21" fmla="*/ 1026 h 1469"/>
                  <a:gd name="T22" fmla="*/ 1142 w 1272"/>
                  <a:gd name="T23" fmla="*/ 443 h 1469"/>
                  <a:gd name="T24" fmla="*/ 636 w 1272"/>
                  <a:gd name="T25" fmla="*/ 149 h 1469"/>
                  <a:gd name="T26" fmla="*/ 130 w 1272"/>
                  <a:gd name="T27" fmla="*/ 443 h 1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2" h="1469">
                    <a:moveTo>
                      <a:pt x="0" y="1102"/>
                    </a:moveTo>
                    <a:lnTo>
                      <a:pt x="0" y="367"/>
                    </a:lnTo>
                    <a:lnTo>
                      <a:pt x="636" y="0"/>
                    </a:lnTo>
                    <a:lnTo>
                      <a:pt x="1272" y="367"/>
                    </a:lnTo>
                    <a:lnTo>
                      <a:pt x="1272" y="1102"/>
                    </a:lnTo>
                    <a:lnTo>
                      <a:pt x="636" y="1469"/>
                    </a:lnTo>
                    <a:lnTo>
                      <a:pt x="0" y="1102"/>
                    </a:lnTo>
                    <a:close/>
                    <a:moveTo>
                      <a:pt x="130" y="443"/>
                    </a:moveTo>
                    <a:lnTo>
                      <a:pt x="130" y="1026"/>
                    </a:lnTo>
                    <a:lnTo>
                      <a:pt x="636" y="1318"/>
                    </a:lnTo>
                    <a:lnTo>
                      <a:pt x="1142" y="1026"/>
                    </a:lnTo>
                    <a:lnTo>
                      <a:pt x="1142" y="443"/>
                    </a:lnTo>
                    <a:lnTo>
                      <a:pt x="636" y="149"/>
                    </a:lnTo>
                    <a:lnTo>
                      <a:pt x="130" y="44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sp>
            <p:nvSpPr>
              <p:cNvPr id="107" name="Freeform 11"/>
              <p:cNvSpPr/>
              <p:nvPr/>
            </p:nvSpPr>
            <p:spPr bwMode="auto">
              <a:xfrm>
                <a:off x="3498" y="1269"/>
                <a:ext cx="686" cy="348"/>
              </a:xfrm>
              <a:custGeom>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endParaRPr>
              </a:p>
            </p:txBody>
          </p:sp>
        </p:grpSp>
        <p:sp>
          <p:nvSpPr>
            <p:cNvPr id="122" name="TextBox 121"/>
            <p:cNvSpPr txBox="1"/>
            <p:nvPr/>
          </p:nvSpPr>
          <p:spPr>
            <a:xfrm>
              <a:off x="9913764" y="1452880"/>
              <a:ext cx="568960" cy="954108"/>
            </a:xfrm>
            <a:prstGeom prst="rect">
              <a:avLst/>
            </a:prstGeom>
            <a:noFill/>
          </p:spPr>
          <p:txBody>
            <a:bodyPr wrap="none" rtlCol="0">
              <a:spAutoFit/>
            </a:bodyPr>
            <a:lstStyle/>
            <a:p>
              <a:r>
                <a:rPr lang="id-ID" sz="4050" b="1">
                  <a:solidFill>
                    <a:schemeClr val="tx1">
                      <a:lumMod val="75000"/>
                      <a:lumOff val="25000"/>
                    </a:schemeClr>
                  </a:solidFill>
                  <a:cs typeface="+mn-ea"/>
                </a:rPr>
                <a:t>4</a:t>
              </a:r>
              <a:endParaRPr lang="id-ID" sz="4050" b="1">
                <a:solidFill>
                  <a:schemeClr val="tx1">
                    <a:lumMod val="75000"/>
                    <a:lumOff val="25000"/>
                  </a:schemeClr>
                </a:solidFill>
                <a:cs typeface="+mn-ea"/>
              </a:endParaRPr>
            </a:p>
          </p:txBody>
        </p:sp>
        <p:sp>
          <p:nvSpPr>
            <p:cNvPr id="123" name="Rectangle 122"/>
            <p:cNvSpPr/>
            <p:nvPr/>
          </p:nvSpPr>
          <p:spPr>
            <a:xfrm>
              <a:off x="9369785" y="3773148"/>
              <a:ext cx="1603016" cy="984885"/>
            </a:xfrm>
            <a:prstGeom prst="rect">
              <a:avLst/>
            </a:prstGeom>
          </p:spPr>
          <p:txBody>
            <a:bodyPr wrap="square">
              <a:spAutoFit/>
            </a:bodyPr>
            <a:lstStyle/>
            <a:p>
              <a:pPr algn="ctr"/>
              <a:r>
                <a:rPr lang="zh-CN" altLang="en-US" sz="1050">
                  <a:solidFill>
                    <a:schemeClr val="tx1">
                      <a:lumMod val="75000"/>
                      <a:lumOff val="25000"/>
                    </a:schemeClr>
                  </a:solidFill>
                  <a:latin typeface="+mn-ea"/>
                  <a:cs typeface="+mn-ea"/>
                </a:rPr>
                <a:t>延伸信息：亲友，宠物，工作单位，个人喜好，职业特点等</a:t>
              </a:r>
              <a:endParaRPr lang="zh-CN" altLang="en-US" sz="1050">
                <a:solidFill>
                  <a:schemeClr val="tx1">
                    <a:lumMod val="75000"/>
                    <a:lumOff val="25000"/>
                  </a:schemeClr>
                </a:solidFill>
                <a:latin typeface="+mn-ea"/>
                <a:cs typeface="+mn-ea"/>
              </a:endParaRPr>
            </a:p>
          </p:txBody>
        </p:sp>
        <p:grpSp>
          <p:nvGrpSpPr>
            <p:cNvPr id="128" name="Group 127"/>
            <p:cNvGrpSpPr/>
            <p:nvPr/>
          </p:nvGrpSpPr>
          <p:grpSpPr>
            <a:xfrm>
              <a:off x="9972094" y="3334437"/>
              <a:ext cx="354760" cy="346107"/>
              <a:chOff x="6219733" y="5833669"/>
              <a:chExt cx="354760" cy="346107"/>
            </a:xfrm>
            <a:solidFill>
              <a:schemeClr val="accent3"/>
            </a:solidFill>
          </p:grpSpPr>
          <p:sp>
            <p:nvSpPr>
              <p:cNvPr id="129" name="Freeform 212"/>
              <p:cNvSpPr/>
              <p:nvPr/>
            </p:nvSpPr>
            <p:spPr bwMode="auto">
              <a:xfrm>
                <a:off x="6219733" y="5833669"/>
                <a:ext cx="354760" cy="227442"/>
              </a:xfrm>
              <a:custGeom>
                <a:gdLst>
                  <a:gd name="T0" fmla="*/ 157 w 186"/>
                  <a:gd name="T1" fmla="*/ 119 h 119"/>
                  <a:gd name="T2" fmla="*/ 102 w 186"/>
                  <a:gd name="T3" fmla="*/ 119 h 119"/>
                  <a:gd name="T4" fmla="*/ 102 w 186"/>
                  <a:gd name="T5" fmla="*/ 113 h 119"/>
                  <a:gd name="T6" fmla="*/ 157 w 186"/>
                  <a:gd name="T7" fmla="*/ 113 h 119"/>
                  <a:gd name="T8" fmla="*/ 180 w 186"/>
                  <a:gd name="T9" fmla="*/ 90 h 119"/>
                  <a:gd name="T10" fmla="*/ 158 w 186"/>
                  <a:gd name="T11" fmla="*/ 67 h 119"/>
                  <a:gd name="T12" fmla="*/ 153 w 186"/>
                  <a:gd name="T13" fmla="*/ 66 h 119"/>
                  <a:gd name="T14" fmla="*/ 155 w 186"/>
                  <a:gd name="T15" fmla="*/ 62 h 119"/>
                  <a:gd name="T16" fmla="*/ 159 w 186"/>
                  <a:gd name="T17" fmla="*/ 45 h 119"/>
                  <a:gd name="T18" fmla="*/ 121 w 186"/>
                  <a:gd name="T19" fmla="*/ 6 h 119"/>
                  <a:gd name="T20" fmla="*/ 89 w 186"/>
                  <a:gd name="T21" fmla="*/ 22 h 119"/>
                  <a:gd name="T22" fmla="*/ 87 w 186"/>
                  <a:gd name="T23" fmla="*/ 25 h 119"/>
                  <a:gd name="T24" fmla="*/ 85 w 186"/>
                  <a:gd name="T25" fmla="*/ 22 h 119"/>
                  <a:gd name="T26" fmla="*/ 69 w 186"/>
                  <a:gd name="T27" fmla="*/ 16 h 119"/>
                  <a:gd name="T28" fmla="*/ 47 w 186"/>
                  <a:gd name="T29" fmla="*/ 36 h 119"/>
                  <a:gd name="T30" fmla="*/ 47 w 186"/>
                  <a:gd name="T31" fmla="*/ 39 h 119"/>
                  <a:gd name="T32" fmla="*/ 43 w 186"/>
                  <a:gd name="T33" fmla="*/ 39 h 119"/>
                  <a:gd name="T34" fmla="*/ 6 w 186"/>
                  <a:gd name="T35" fmla="*/ 76 h 119"/>
                  <a:gd name="T36" fmla="*/ 41 w 186"/>
                  <a:gd name="T37" fmla="*/ 113 h 119"/>
                  <a:gd name="T38" fmla="*/ 42 w 186"/>
                  <a:gd name="T39" fmla="*/ 113 h 119"/>
                  <a:gd name="T40" fmla="*/ 83 w 186"/>
                  <a:gd name="T41" fmla="*/ 113 h 119"/>
                  <a:gd name="T42" fmla="*/ 83 w 186"/>
                  <a:gd name="T43" fmla="*/ 119 h 119"/>
                  <a:gd name="T44" fmla="*/ 38 w 186"/>
                  <a:gd name="T45" fmla="*/ 119 h 119"/>
                  <a:gd name="T46" fmla="*/ 0 w 186"/>
                  <a:gd name="T47" fmla="*/ 76 h 119"/>
                  <a:gd name="T48" fmla="*/ 42 w 186"/>
                  <a:gd name="T49" fmla="*/ 33 h 119"/>
                  <a:gd name="T50" fmla="*/ 69 w 186"/>
                  <a:gd name="T51" fmla="*/ 10 h 119"/>
                  <a:gd name="T52" fmla="*/ 86 w 186"/>
                  <a:gd name="T53" fmla="*/ 16 h 119"/>
                  <a:gd name="T54" fmla="*/ 121 w 186"/>
                  <a:gd name="T55" fmla="*/ 0 h 119"/>
                  <a:gd name="T56" fmla="*/ 165 w 186"/>
                  <a:gd name="T57" fmla="*/ 45 h 119"/>
                  <a:gd name="T58" fmla="*/ 162 w 186"/>
                  <a:gd name="T59" fmla="*/ 61 h 119"/>
                  <a:gd name="T60" fmla="*/ 186 w 186"/>
                  <a:gd name="T61" fmla="*/ 90 h 119"/>
                  <a:gd name="T62" fmla="*/ 157 w 186"/>
                  <a:gd name="T63" fmla="*/ 119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9">
                    <a:moveTo>
                      <a:pt x="157" y="119"/>
                    </a:moveTo>
                    <a:cubicBezTo>
                      <a:pt x="102" y="119"/>
                      <a:pt x="102" y="119"/>
                      <a:pt x="102" y="119"/>
                    </a:cubicBezTo>
                    <a:cubicBezTo>
                      <a:pt x="102" y="113"/>
                      <a:pt x="102" y="113"/>
                      <a:pt x="102" y="113"/>
                    </a:cubicBezTo>
                    <a:cubicBezTo>
                      <a:pt x="157" y="113"/>
                      <a:pt x="157" y="113"/>
                      <a:pt x="157" y="113"/>
                    </a:cubicBezTo>
                    <a:cubicBezTo>
                      <a:pt x="169" y="113"/>
                      <a:pt x="180" y="102"/>
                      <a:pt x="180" y="90"/>
                    </a:cubicBezTo>
                    <a:cubicBezTo>
                      <a:pt x="180" y="77"/>
                      <a:pt x="170" y="67"/>
                      <a:pt x="158" y="67"/>
                    </a:cubicBezTo>
                    <a:cubicBezTo>
                      <a:pt x="153" y="66"/>
                      <a:pt x="153" y="66"/>
                      <a:pt x="153" y="66"/>
                    </a:cubicBezTo>
                    <a:cubicBezTo>
                      <a:pt x="155" y="62"/>
                      <a:pt x="155" y="62"/>
                      <a:pt x="155" y="62"/>
                    </a:cubicBezTo>
                    <a:cubicBezTo>
                      <a:pt x="158" y="57"/>
                      <a:pt x="159" y="51"/>
                      <a:pt x="159" y="45"/>
                    </a:cubicBezTo>
                    <a:cubicBezTo>
                      <a:pt x="159" y="23"/>
                      <a:pt x="142" y="6"/>
                      <a:pt x="121" y="6"/>
                    </a:cubicBezTo>
                    <a:cubicBezTo>
                      <a:pt x="108" y="6"/>
                      <a:pt x="96" y="12"/>
                      <a:pt x="89" y="22"/>
                    </a:cubicBezTo>
                    <a:cubicBezTo>
                      <a:pt x="87" y="25"/>
                      <a:pt x="87" y="25"/>
                      <a:pt x="87" y="25"/>
                    </a:cubicBezTo>
                    <a:cubicBezTo>
                      <a:pt x="85" y="22"/>
                      <a:pt x="85" y="22"/>
                      <a:pt x="85" y="22"/>
                    </a:cubicBezTo>
                    <a:cubicBezTo>
                      <a:pt x="80" y="18"/>
                      <a:pt x="75" y="16"/>
                      <a:pt x="69" y="16"/>
                    </a:cubicBezTo>
                    <a:cubicBezTo>
                      <a:pt x="58" y="16"/>
                      <a:pt x="48" y="25"/>
                      <a:pt x="47" y="36"/>
                    </a:cubicBezTo>
                    <a:cubicBezTo>
                      <a:pt x="47" y="39"/>
                      <a:pt x="47" y="39"/>
                      <a:pt x="47" y="39"/>
                    </a:cubicBezTo>
                    <a:cubicBezTo>
                      <a:pt x="43" y="39"/>
                      <a:pt x="43" y="39"/>
                      <a:pt x="43" y="39"/>
                    </a:cubicBezTo>
                    <a:cubicBezTo>
                      <a:pt x="22" y="39"/>
                      <a:pt x="6" y="56"/>
                      <a:pt x="6" y="76"/>
                    </a:cubicBezTo>
                    <a:cubicBezTo>
                      <a:pt x="6" y="96"/>
                      <a:pt x="21" y="112"/>
                      <a:pt x="41" y="113"/>
                    </a:cubicBezTo>
                    <a:cubicBezTo>
                      <a:pt x="42" y="113"/>
                      <a:pt x="42" y="113"/>
                      <a:pt x="42" y="113"/>
                    </a:cubicBezTo>
                    <a:cubicBezTo>
                      <a:pt x="83" y="113"/>
                      <a:pt x="83" y="113"/>
                      <a:pt x="83" y="113"/>
                    </a:cubicBezTo>
                    <a:cubicBezTo>
                      <a:pt x="83" y="119"/>
                      <a:pt x="83" y="119"/>
                      <a:pt x="83" y="119"/>
                    </a:cubicBezTo>
                    <a:cubicBezTo>
                      <a:pt x="38" y="119"/>
                      <a:pt x="38" y="119"/>
                      <a:pt x="38" y="119"/>
                    </a:cubicBezTo>
                    <a:cubicBezTo>
                      <a:pt x="17" y="116"/>
                      <a:pt x="0" y="98"/>
                      <a:pt x="0" y="76"/>
                    </a:cubicBezTo>
                    <a:cubicBezTo>
                      <a:pt x="0" y="53"/>
                      <a:pt x="19" y="34"/>
                      <a:pt x="42" y="33"/>
                    </a:cubicBezTo>
                    <a:cubicBezTo>
                      <a:pt x="44" y="20"/>
                      <a:pt x="55" y="10"/>
                      <a:pt x="69" y="10"/>
                    </a:cubicBezTo>
                    <a:cubicBezTo>
                      <a:pt x="75" y="10"/>
                      <a:pt x="81" y="12"/>
                      <a:pt x="86" y="16"/>
                    </a:cubicBezTo>
                    <a:cubicBezTo>
                      <a:pt x="95" y="6"/>
                      <a:pt x="107" y="0"/>
                      <a:pt x="121" y="0"/>
                    </a:cubicBezTo>
                    <a:cubicBezTo>
                      <a:pt x="145" y="0"/>
                      <a:pt x="165" y="20"/>
                      <a:pt x="165" y="45"/>
                    </a:cubicBezTo>
                    <a:cubicBezTo>
                      <a:pt x="165" y="50"/>
                      <a:pt x="164" y="56"/>
                      <a:pt x="162" y="61"/>
                    </a:cubicBezTo>
                    <a:cubicBezTo>
                      <a:pt x="176" y="64"/>
                      <a:pt x="186" y="75"/>
                      <a:pt x="186" y="90"/>
                    </a:cubicBezTo>
                    <a:cubicBezTo>
                      <a:pt x="186" y="106"/>
                      <a:pt x="173" y="119"/>
                      <a:pt x="157" y="119"/>
                    </a:cubicBezTo>
                    <a:close/>
                  </a:path>
                </a:pathLst>
              </a:custGeom>
              <a:grpFill/>
              <a:ln w="9525">
                <a:solidFill>
                  <a:schemeClr val="accent3"/>
                </a:solidFill>
                <a:round/>
              </a:ln>
            </p:spPr>
            <p:txBody>
              <a:bodyPr vert="horz" wrap="square" lIns="68580" tIns="34290" rIns="68580" bIns="34290" numCol="1" anchor="t" anchorCtr="0" compatLnSpc="1"/>
              <a:lstStyle/>
              <a:p>
                <a:endParaRPr lang="en-US" sz="1350">
                  <a:cs typeface="+mn-ea"/>
                </a:endParaRPr>
              </a:p>
            </p:txBody>
          </p:sp>
          <p:sp>
            <p:nvSpPr>
              <p:cNvPr id="130" name="Freeform 213"/>
              <p:cNvSpPr/>
              <p:nvPr/>
            </p:nvSpPr>
            <p:spPr bwMode="auto">
              <a:xfrm>
                <a:off x="6338398" y="6113027"/>
                <a:ext cx="117429" cy="66749"/>
              </a:xfrm>
              <a:custGeom>
                <a:gdLst>
                  <a:gd name="T0" fmla="*/ 47 w 95"/>
                  <a:gd name="T1" fmla="*/ 54 h 54"/>
                  <a:gd name="T2" fmla="*/ 0 w 95"/>
                  <a:gd name="T3" fmla="*/ 6 h 54"/>
                  <a:gd name="T4" fmla="*/ 6 w 95"/>
                  <a:gd name="T5" fmla="*/ 0 h 54"/>
                  <a:gd name="T6" fmla="*/ 47 w 95"/>
                  <a:gd name="T7" fmla="*/ 40 h 54"/>
                  <a:gd name="T8" fmla="*/ 89 w 95"/>
                  <a:gd name="T9" fmla="*/ 0 h 54"/>
                  <a:gd name="T10" fmla="*/ 95 w 95"/>
                  <a:gd name="T11" fmla="*/ 6 h 54"/>
                  <a:gd name="T12" fmla="*/ 47 w 95"/>
                  <a:gd name="T13" fmla="*/ 54 h 54"/>
                </a:gdLst>
                <a:cxnLst>
                  <a:cxn ang="0">
                    <a:pos x="T0" y="T1"/>
                  </a:cxn>
                  <a:cxn ang="0">
                    <a:pos x="T2" y="T3"/>
                  </a:cxn>
                  <a:cxn ang="0">
                    <a:pos x="T4" y="T5"/>
                  </a:cxn>
                  <a:cxn ang="0">
                    <a:pos x="T6" y="T7"/>
                  </a:cxn>
                  <a:cxn ang="0">
                    <a:pos x="T8" y="T9"/>
                  </a:cxn>
                  <a:cxn ang="0">
                    <a:pos x="T10" y="T11"/>
                  </a:cxn>
                  <a:cxn ang="0">
                    <a:pos x="T12" y="T13"/>
                  </a:cxn>
                </a:cxnLst>
                <a:rect l="0" t="0" r="r" b="b"/>
                <a:pathLst>
                  <a:path w="95" h="54">
                    <a:moveTo>
                      <a:pt x="47" y="54"/>
                    </a:moveTo>
                    <a:lnTo>
                      <a:pt x="0" y="6"/>
                    </a:lnTo>
                    <a:lnTo>
                      <a:pt x="6" y="0"/>
                    </a:lnTo>
                    <a:lnTo>
                      <a:pt x="47" y="40"/>
                    </a:lnTo>
                    <a:lnTo>
                      <a:pt x="89" y="0"/>
                    </a:lnTo>
                    <a:lnTo>
                      <a:pt x="95" y="6"/>
                    </a:lnTo>
                    <a:lnTo>
                      <a:pt x="47" y="54"/>
                    </a:lnTo>
                    <a:close/>
                  </a:path>
                </a:pathLst>
              </a:custGeom>
              <a:grpFill/>
              <a:ln w="9525">
                <a:solidFill>
                  <a:schemeClr val="accent3"/>
                </a:solidFill>
                <a:round/>
              </a:ln>
            </p:spPr>
            <p:txBody>
              <a:bodyPr vert="horz" wrap="square" lIns="68580" tIns="34290" rIns="68580" bIns="34290" numCol="1" anchor="t" anchorCtr="0" compatLnSpc="1"/>
              <a:lstStyle/>
              <a:p>
                <a:endParaRPr lang="en-US" sz="1350">
                  <a:cs typeface="+mn-ea"/>
                </a:endParaRPr>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76"/>
          <p:cNvGrpSpPr/>
          <p:nvPr/>
        </p:nvGrpSpPr>
        <p:grpSpPr>
          <a:xfrm>
            <a:off x="3468085" y="1696949"/>
            <a:ext cx="1112615" cy="1105984"/>
            <a:chOff x="4375361" y="2015414"/>
            <a:chExt cx="1483752" cy="1474986"/>
          </a:xfrm>
          <a:solidFill>
            <a:schemeClr val="accent1"/>
          </a:solidFill>
        </p:grpSpPr>
        <p:sp>
          <p:nvSpPr>
            <p:cNvPr id="3" name="任意多边形 2"/>
            <p:cNvSpPr/>
            <p:nvPr/>
          </p:nvSpPr>
          <p:spPr>
            <a:xfrm>
              <a:off x="4375361" y="2015414"/>
              <a:ext cx="1483752" cy="1474986"/>
            </a:xfrm>
            <a:custGeom>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sp>
          <p:nvSpPr>
            <p:cNvPr id="36" name="文本框 59"/>
            <p:cNvSpPr txBox="1"/>
            <p:nvPr/>
          </p:nvSpPr>
          <p:spPr>
            <a:xfrm rot="18900000">
              <a:off x="4655896" y="2671729"/>
              <a:ext cx="898976" cy="135770"/>
            </a:xfrm>
            <a:prstGeom prst="rect">
              <a:avLst/>
            </a:prstGeom>
            <a:grpFill/>
          </p:spPr>
          <p:txBody>
            <a:bodyPr wrap="none" rtlCol="0">
              <a:prstTxWarp prst="textArchUp">
                <a:avLst>
                  <a:gd name="adj" fmla="val 13960648"/>
                </a:avLst>
              </a:prstTxWarp>
              <a:spAutoFit/>
            </a:bodyPr>
            <a:lstStyle/>
            <a:p>
              <a:r>
                <a:rPr lang="en-US" altLang="zh-CN" sz="1800">
                  <a:solidFill>
                    <a:schemeClr val="bg1"/>
                  </a:solidFill>
                  <a:latin typeface="+mn-ea"/>
                  <a:cs typeface="+mn-ea"/>
                </a:rPr>
                <a:t>1</a:t>
              </a:r>
              <a:endParaRPr lang="zh-CN" altLang="en-US" sz="1800">
                <a:solidFill>
                  <a:schemeClr val="bg1"/>
                </a:solidFill>
                <a:latin typeface="+mn-ea"/>
                <a:cs typeface="+mn-ea"/>
              </a:endParaRPr>
            </a:p>
          </p:txBody>
        </p:sp>
      </p:grpSp>
      <p:grpSp>
        <p:nvGrpSpPr>
          <p:cNvPr id="15" name="组合 79"/>
          <p:cNvGrpSpPr/>
          <p:nvPr/>
        </p:nvGrpSpPr>
        <p:grpSpPr>
          <a:xfrm>
            <a:off x="3468086" y="2802933"/>
            <a:ext cx="1112615" cy="1105984"/>
            <a:chOff x="4375361" y="3490400"/>
            <a:chExt cx="1483752" cy="1474986"/>
          </a:xfrm>
          <a:solidFill>
            <a:schemeClr val="accent4"/>
          </a:solidFill>
        </p:grpSpPr>
        <p:sp>
          <p:nvSpPr>
            <p:cNvPr id="5" name="任意多边形 4"/>
            <p:cNvSpPr/>
            <p:nvPr/>
          </p:nvSpPr>
          <p:spPr>
            <a:xfrm flipV="1">
              <a:off x="4375361" y="3490400"/>
              <a:ext cx="1483752" cy="1474986"/>
            </a:xfrm>
            <a:custGeom>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sp>
          <p:nvSpPr>
            <p:cNvPr id="38" name="文本框 61"/>
            <p:cNvSpPr txBox="1"/>
            <p:nvPr/>
          </p:nvSpPr>
          <p:spPr>
            <a:xfrm rot="1433893">
              <a:off x="4620670" y="4234661"/>
              <a:ext cx="747144" cy="431655"/>
            </a:xfrm>
            <a:prstGeom prst="rect">
              <a:avLst/>
            </a:prstGeom>
            <a:grpFill/>
          </p:spPr>
          <p:txBody>
            <a:bodyPr wrap="none" rtlCol="0">
              <a:prstTxWarp prst="textArchUp">
                <a:avLst>
                  <a:gd name="adj" fmla="val 13960648"/>
                </a:avLst>
              </a:prstTxWarp>
              <a:spAutoFit/>
            </a:bodyPr>
            <a:lstStyle/>
            <a:p>
              <a:r>
                <a:rPr lang="en-US" altLang="zh-CN" sz="1800">
                  <a:solidFill>
                    <a:schemeClr val="bg1"/>
                  </a:solidFill>
                  <a:latin typeface="+mn-ea"/>
                  <a:cs typeface="+mn-ea"/>
                </a:rPr>
                <a:t>3</a:t>
              </a:r>
              <a:endParaRPr lang="zh-CN" altLang="en-US" sz="1800">
                <a:solidFill>
                  <a:schemeClr val="bg1"/>
                </a:solidFill>
                <a:latin typeface="+mn-ea"/>
                <a:cs typeface="+mn-ea"/>
              </a:endParaRPr>
            </a:p>
          </p:txBody>
        </p:sp>
      </p:grpSp>
      <p:grpSp>
        <p:nvGrpSpPr>
          <p:cNvPr id="25" name="组合 78"/>
          <p:cNvGrpSpPr/>
          <p:nvPr/>
        </p:nvGrpSpPr>
        <p:grpSpPr>
          <a:xfrm>
            <a:off x="4580698" y="2802933"/>
            <a:ext cx="1112615" cy="1105984"/>
            <a:chOff x="5859113" y="3490400"/>
            <a:chExt cx="1483752" cy="1474986"/>
          </a:xfrm>
          <a:solidFill>
            <a:schemeClr val="accent3"/>
          </a:solidFill>
        </p:grpSpPr>
        <p:sp>
          <p:nvSpPr>
            <p:cNvPr id="6" name="任意多边形 5"/>
            <p:cNvSpPr/>
            <p:nvPr/>
          </p:nvSpPr>
          <p:spPr>
            <a:xfrm flipH="1" flipV="1">
              <a:off x="5859113" y="3490400"/>
              <a:ext cx="1483752" cy="1474986"/>
            </a:xfrm>
            <a:custGeom>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sp>
          <p:nvSpPr>
            <p:cNvPr id="39" name="文本框 62"/>
            <p:cNvSpPr txBox="1"/>
            <p:nvPr/>
          </p:nvSpPr>
          <p:spPr>
            <a:xfrm rot="8100000">
              <a:off x="5909410" y="3927094"/>
              <a:ext cx="1051049" cy="452916"/>
            </a:xfrm>
            <a:prstGeom prst="rect">
              <a:avLst/>
            </a:prstGeom>
            <a:grpFill/>
          </p:spPr>
          <p:txBody>
            <a:bodyPr wrap="none" rtlCol="0">
              <a:prstTxWarp prst="textArchUp">
                <a:avLst>
                  <a:gd name="adj" fmla="val 13960648"/>
                </a:avLst>
              </a:prstTxWarp>
              <a:spAutoFit/>
            </a:bodyPr>
            <a:lstStyle/>
            <a:p>
              <a:r>
                <a:rPr lang="en-US" altLang="zh-CN" sz="1800">
                  <a:solidFill>
                    <a:schemeClr val="bg1"/>
                  </a:solidFill>
                  <a:latin typeface="+mn-ea"/>
                  <a:cs typeface="+mn-ea"/>
                </a:rPr>
                <a:t>4</a:t>
              </a:r>
              <a:endParaRPr lang="zh-CN" altLang="en-US" sz="1800">
                <a:solidFill>
                  <a:schemeClr val="bg1"/>
                </a:solidFill>
                <a:latin typeface="+mn-ea"/>
                <a:cs typeface="+mn-ea"/>
              </a:endParaRPr>
            </a:p>
          </p:txBody>
        </p:sp>
      </p:grpSp>
      <p:grpSp>
        <p:nvGrpSpPr>
          <p:cNvPr id="26" name="组合 77"/>
          <p:cNvGrpSpPr/>
          <p:nvPr/>
        </p:nvGrpSpPr>
        <p:grpSpPr>
          <a:xfrm>
            <a:off x="4580701" y="1696949"/>
            <a:ext cx="1112615" cy="1234011"/>
            <a:chOff x="5859113" y="2015414"/>
            <a:chExt cx="1483752" cy="1645729"/>
          </a:xfrm>
          <a:solidFill>
            <a:schemeClr val="accent2"/>
          </a:solidFill>
        </p:grpSpPr>
        <p:sp>
          <p:nvSpPr>
            <p:cNvPr id="4" name="任意多边形 3"/>
            <p:cNvSpPr/>
            <p:nvPr/>
          </p:nvSpPr>
          <p:spPr>
            <a:xfrm flipH="1">
              <a:off x="5859113" y="2015414"/>
              <a:ext cx="1483752" cy="1474986"/>
            </a:xfrm>
            <a:custGeom>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sp>
          <p:nvSpPr>
            <p:cNvPr id="37" name="文本框 60"/>
            <p:cNvSpPr txBox="1"/>
            <p:nvPr/>
          </p:nvSpPr>
          <p:spPr>
            <a:xfrm rot="3088311">
              <a:off x="5820624" y="2670003"/>
              <a:ext cx="1170499" cy="811782"/>
            </a:xfrm>
            <a:prstGeom prst="rect">
              <a:avLst/>
            </a:prstGeom>
            <a:grpFill/>
          </p:spPr>
          <p:txBody>
            <a:bodyPr wrap="none" rtlCol="0">
              <a:prstTxWarp prst="textArchUp">
                <a:avLst>
                  <a:gd name="adj" fmla="val 13960648"/>
                </a:avLst>
              </a:prstTxWarp>
              <a:spAutoFit/>
            </a:bodyPr>
            <a:lstStyle/>
            <a:p>
              <a:r>
                <a:rPr lang="en-US" altLang="zh-CN" sz="1800">
                  <a:solidFill>
                    <a:schemeClr val="bg1"/>
                  </a:solidFill>
                  <a:latin typeface="+mn-ea"/>
                  <a:cs typeface="+mn-ea"/>
                </a:rPr>
                <a:t>2</a:t>
              </a:r>
              <a:endParaRPr lang="zh-CN" altLang="en-US" sz="1800">
                <a:solidFill>
                  <a:schemeClr val="bg1"/>
                </a:solidFill>
                <a:latin typeface="+mn-ea"/>
                <a:cs typeface="+mn-ea"/>
              </a:endParaRPr>
            </a:p>
          </p:txBody>
        </p:sp>
      </p:grpSp>
      <p:grpSp>
        <p:nvGrpSpPr>
          <p:cNvPr id="27" name="组合 75"/>
          <p:cNvGrpSpPr/>
          <p:nvPr/>
        </p:nvGrpSpPr>
        <p:grpSpPr>
          <a:xfrm>
            <a:off x="3010576" y="1194922"/>
            <a:ext cx="3117485" cy="3189430"/>
            <a:chOff x="3765242" y="1345891"/>
            <a:chExt cx="4157388" cy="4253557"/>
          </a:xfrm>
        </p:grpSpPr>
        <p:grpSp>
          <p:nvGrpSpPr>
            <p:cNvPr id="28" name="组合 71"/>
            <p:cNvGrpSpPr/>
            <p:nvPr/>
          </p:nvGrpSpPr>
          <p:grpSpPr>
            <a:xfrm>
              <a:off x="5683546" y="1345891"/>
              <a:ext cx="320781" cy="4253557"/>
              <a:chOff x="5683546" y="1345891"/>
              <a:chExt cx="320781" cy="4253557"/>
            </a:xfrm>
          </p:grpSpPr>
          <p:sp>
            <p:nvSpPr>
              <p:cNvPr id="7" name="圆角矩形 6"/>
              <p:cNvSpPr/>
              <p:nvPr/>
            </p:nvSpPr>
            <p:spPr>
              <a:xfrm>
                <a:off x="5683546" y="1345891"/>
                <a:ext cx="320781" cy="4253557"/>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sp>
            <p:nvSpPr>
              <p:cNvPr id="18" name="Freeform 131"/>
              <p:cNvSpPr>
                <a:spLocks noEditPoints="1"/>
              </p:cNvSpPr>
              <p:nvPr/>
            </p:nvSpPr>
            <p:spPr bwMode="auto">
              <a:xfrm>
                <a:off x="5779477" y="1444943"/>
                <a:ext cx="159271" cy="182173"/>
              </a:xfrm>
              <a:custGeom>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accent1"/>
              </a:solidFill>
              <a:ln>
                <a:noFill/>
              </a:ln>
            </p:spPr>
            <p:txBody>
              <a:bodyPr vert="horz" wrap="square" lIns="91412" tIns="45706" rIns="91412" bIns="45706" numCol="1" anchor="t" anchorCtr="0" compatLnSpc="1"/>
              <a:lstStyle/>
              <a:p>
                <a:endParaRPr lang="zh-CN" altLang="en-US" sz="1800">
                  <a:latin typeface="+mn-ea"/>
                  <a:cs typeface="+mn-ea"/>
                </a:endParaRPr>
              </a:p>
            </p:txBody>
          </p:sp>
          <p:sp>
            <p:nvSpPr>
              <p:cNvPr id="19" name="Freeform 147"/>
              <p:cNvSpPr>
                <a:spLocks noEditPoints="1"/>
              </p:cNvSpPr>
              <p:nvPr/>
            </p:nvSpPr>
            <p:spPr bwMode="auto">
              <a:xfrm>
                <a:off x="5763006" y="5273346"/>
                <a:ext cx="150943" cy="238387"/>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12" tIns="45706" rIns="91412" bIns="45706" numCol="1" anchor="t" anchorCtr="0" compatLnSpc="1"/>
              <a:lstStyle/>
              <a:p>
                <a:endParaRPr lang="zh-CN" altLang="en-US" sz="1800">
                  <a:latin typeface="+mn-ea"/>
                  <a:cs typeface="+mn-ea"/>
                </a:endParaRPr>
              </a:p>
            </p:txBody>
          </p:sp>
        </p:grpSp>
        <p:grpSp>
          <p:nvGrpSpPr>
            <p:cNvPr id="29" name="组合 72"/>
            <p:cNvGrpSpPr/>
            <p:nvPr/>
          </p:nvGrpSpPr>
          <p:grpSpPr>
            <a:xfrm>
              <a:off x="3765242" y="3331124"/>
              <a:ext cx="4157388" cy="320782"/>
              <a:chOff x="3765242" y="3331124"/>
              <a:chExt cx="4157388" cy="320782"/>
            </a:xfrm>
          </p:grpSpPr>
          <p:sp>
            <p:nvSpPr>
              <p:cNvPr id="8" name="圆角矩形 7"/>
              <p:cNvSpPr/>
              <p:nvPr/>
            </p:nvSpPr>
            <p:spPr>
              <a:xfrm rot="5400000">
                <a:off x="5683545" y="1412821"/>
                <a:ext cx="320782" cy="4157388"/>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grpSp>
            <p:nvGrpSpPr>
              <p:cNvPr id="30" name="组合 14"/>
              <p:cNvGrpSpPr/>
              <p:nvPr/>
            </p:nvGrpSpPr>
            <p:grpSpPr>
              <a:xfrm>
                <a:off x="7641574" y="3369375"/>
                <a:ext cx="187371" cy="206588"/>
                <a:chOff x="1917700" y="530225"/>
                <a:chExt cx="495300" cy="546100"/>
              </a:xfrm>
              <a:solidFill>
                <a:srgbClr val="3A3A3A"/>
              </a:solidFill>
            </p:grpSpPr>
            <p:sp>
              <p:nvSpPr>
                <p:cNvPr id="16" name="Freeform 23"/>
                <p:cNvSpPr>
                  <a:spLocks noEditPoints="1"/>
                </p:cNvSpPr>
                <p:nvPr/>
              </p:nvSpPr>
              <p:spPr bwMode="auto">
                <a:xfrm>
                  <a:off x="1917700" y="530225"/>
                  <a:ext cx="495300" cy="546100"/>
                </a:xfrm>
                <a:custGeom>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latin typeface="+mn-ea"/>
                    <a:cs typeface="+mn-ea"/>
                  </a:endParaRPr>
                </a:p>
              </p:txBody>
            </p:sp>
            <p:sp>
              <p:nvSpPr>
                <p:cNvPr id="17" name="Freeform 24"/>
                <p:cNvSpPr/>
                <p:nvPr/>
              </p:nvSpPr>
              <p:spPr bwMode="auto">
                <a:xfrm>
                  <a:off x="1935163" y="690563"/>
                  <a:ext cx="98425" cy="93663"/>
                </a:xfrm>
                <a:custGeom>
                  <a:gdLst>
                    <a:gd name="T0" fmla="*/ 4 w 35"/>
                    <a:gd name="T1" fmla="*/ 0 h 33"/>
                    <a:gd name="T2" fmla="*/ 9 w 35"/>
                    <a:gd name="T3" fmla="*/ 26 h 33"/>
                    <a:gd name="T4" fmla="*/ 25 w 35"/>
                    <a:gd name="T5" fmla="*/ 33 h 33"/>
                    <a:gd name="T6" fmla="*/ 35 w 35"/>
                    <a:gd name="T7" fmla="*/ 31 h 33"/>
                    <a:gd name="T8" fmla="*/ 4 w 35"/>
                    <a:gd name="T9" fmla="*/ 0 h 33"/>
                  </a:gd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latin typeface="+mn-ea"/>
                    <a:cs typeface="+mn-ea"/>
                  </a:endParaRPr>
                </a:p>
              </p:txBody>
            </p:sp>
          </p:grpSp>
          <p:sp>
            <p:nvSpPr>
              <p:cNvPr id="20" name="Freeform 163"/>
              <p:cNvSpPr>
                <a:spLocks noEditPoints="1"/>
              </p:cNvSpPr>
              <p:nvPr/>
            </p:nvSpPr>
            <p:spPr bwMode="auto">
              <a:xfrm>
                <a:off x="3884080" y="3381142"/>
                <a:ext cx="261289" cy="168641"/>
              </a:xfrm>
              <a:custGeom>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accent4"/>
              </a:solidFill>
              <a:ln>
                <a:noFill/>
              </a:ln>
            </p:spPr>
            <p:txBody>
              <a:bodyPr vert="horz" wrap="square" lIns="91412" tIns="45706" rIns="91412" bIns="45706" numCol="1" anchor="t" anchorCtr="0" compatLnSpc="1"/>
              <a:lstStyle/>
              <a:p>
                <a:endParaRPr lang="zh-CN" altLang="en-US" sz="1800">
                  <a:latin typeface="+mn-ea"/>
                  <a:cs typeface="+mn-ea"/>
                </a:endParaRPr>
              </a:p>
            </p:txBody>
          </p:sp>
        </p:grpSp>
      </p:grpSp>
      <p:sp>
        <p:nvSpPr>
          <p:cNvPr id="21" name="任意多边形 20"/>
          <p:cNvSpPr/>
          <p:nvPr/>
        </p:nvSpPr>
        <p:spPr>
          <a:xfrm rot="2700000">
            <a:off x="5588946" y="1703142"/>
            <a:ext cx="143473" cy="210083"/>
          </a:xfrm>
          <a:custGeom>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7"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sp>
        <p:nvSpPr>
          <p:cNvPr id="22" name="任意多边形 21"/>
          <p:cNvSpPr/>
          <p:nvPr/>
        </p:nvSpPr>
        <p:spPr>
          <a:xfrm rot="18900000" flipH="1">
            <a:off x="3410561" y="1703149"/>
            <a:ext cx="143480" cy="210071"/>
          </a:xfrm>
          <a:custGeom>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7"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sp>
        <p:nvSpPr>
          <p:cNvPr id="23" name="任意多边形 22"/>
          <p:cNvSpPr/>
          <p:nvPr/>
        </p:nvSpPr>
        <p:spPr>
          <a:xfrm rot="18900000" flipV="1">
            <a:off x="5588941" y="3787905"/>
            <a:ext cx="143480" cy="210071"/>
          </a:xfrm>
          <a:custGeom>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7"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grpSp>
        <p:nvGrpSpPr>
          <p:cNvPr id="32" name="组合 74"/>
          <p:cNvGrpSpPr/>
          <p:nvPr/>
        </p:nvGrpSpPr>
        <p:grpSpPr>
          <a:xfrm>
            <a:off x="3953493" y="2175757"/>
            <a:ext cx="1254413" cy="1254347"/>
            <a:chOff x="5022688" y="2653974"/>
            <a:chExt cx="1672849" cy="1672849"/>
          </a:xfrm>
        </p:grpSpPr>
        <p:sp>
          <p:nvSpPr>
            <p:cNvPr id="9" name="椭圆 8"/>
            <p:cNvSpPr/>
            <p:nvPr/>
          </p:nvSpPr>
          <p:spPr>
            <a:xfrm>
              <a:off x="5022688" y="2653974"/>
              <a:ext cx="1672849" cy="1672849"/>
            </a:xfrm>
            <a:prstGeom prst="ellipse">
              <a:avLst/>
            </a:prstGeom>
            <a:solidFill>
              <a:schemeClr val="accent1"/>
            </a:solidFill>
            <a:ln>
              <a:noFill/>
            </a:ln>
            <a:effectLst/>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sp>
          <p:nvSpPr>
            <p:cNvPr id="10" name="椭圆 9"/>
            <p:cNvSpPr/>
            <p:nvPr/>
          </p:nvSpPr>
          <p:spPr>
            <a:xfrm>
              <a:off x="5103632" y="2734919"/>
              <a:ext cx="1510960" cy="151096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grpSp>
      <p:sp>
        <p:nvSpPr>
          <p:cNvPr id="12" name="直角三角形 11"/>
          <p:cNvSpPr/>
          <p:nvPr/>
        </p:nvSpPr>
        <p:spPr>
          <a:xfrm rot="2700000">
            <a:off x="4590373" y="3550819"/>
            <a:ext cx="198436" cy="198446"/>
          </a:xfrm>
          <a:prstGeom prst="rtTriangle">
            <a:avLst/>
          </a:prstGeom>
          <a:solidFill>
            <a:schemeClr val="accent3"/>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sp>
        <p:nvSpPr>
          <p:cNvPr id="14" name="直角三角形 13"/>
          <p:cNvSpPr/>
          <p:nvPr/>
        </p:nvSpPr>
        <p:spPr>
          <a:xfrm rot="18900000" flipH="1">
            <a:off x="4341154" y="1816794"/>
            <a:ext cx="198446" cy="198436"/>
          </a:xfrm>
          <a:prstGeom prst="rtTriangle">
            <a:avLst/>
          </a:prstGeom>
          <a:solidFill>
            <a:schemeClr val="accent1"/>
          </a:solidFill>
          <a:ln>
            <a:noFill/>
          </a:ln>
          <a:effectLst>
            <a:outerShdw blurRad="101600" dist="50800" sx="91000" sy="91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sp>
        <p:nvSpPr>
          <p:cNvPr id="13" name="直角三角形 12"/>
          <p:cNvSpPr/>
          <p:nvPr/>
        </p:nvSpPr>
        <p:spPr>
          <a:xfrm rot="8100000">
            <a:off x="3631713" y="2834835"/>
            <a:ext cx="198446" cy="198436"/>
          </a:xfrm>
          <a:prstGeom prst="rtTriangle">
            <a:avLst/>
          </a:prstGeom>
          <a:solidFill>
            <a:schemeClr val="accent4"/>
          </a:solidFill>
          <a:ln>
            <a:noFill/>
          </a:ln>
          <a:effectLst>
            <a:outerShdw blurRad="114300" dist="25400" dir="16200000" sx="97000" sy="97000"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sp>
        <p:nvSpPr>
          <p:cNvPr id="24" name="任意多边形 23"/>
          <p:cNvSpPr/>
          <p:nvPr/>
        </p:nvSpPr>
        <p:spPr>
          <a:xfrm rot="2700000" flipH="1" flipV="1">
            <a:off x="3410565" y="3787899"/>
            <a:ext cx="143473" cy="210083"/>
          </a:xfrm>
          <a:custGeom>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7"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sp>
        <p:nvSpPr>
          <p:cNvPr id="11" name="直角三角形 10"/>
          <p:cNvSpPr/>
          <p:nvPr/>
        </p:nvSpPr>
        <p:spPr>
          <a:xfrm rot="18900000">
            <a:off x="5351388" y="2580960"/>
            <a:ext cx="198446" cy="198436"/>
          </a:xfrm>
          <a:prstGeom prst="rtTriangle">
            <a:avLst/>
          </a:prstGeom>
          <a:solidFill>
            <a:schemeClr val="accent2"/>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grpSp>
        <p:nvGrpSpPr>
          <p:cNvPr id="53" name="组合 52"/>
          <p:cNvGrpSpPr/>
          <p:nvPr/>
        </p:nvGrpSpPr>
        <p:grpSpPr>
          <a:xfrm>
            <a:off x="708346" y="1674864"/>
            <a:ext cx="2310155" cy="609267"/>
            <a:chOff x="468937" y="2419540"/>
            <a:chExt cx="3080207" cy="812356"/>
          </a:xfrm>
        </p:grpSpPr>
        <p:sp>
          <p:nvSpPr>
            <p:cNvPr id="54" name="TextBox 18"/>
            <p:cNvSpPr txBox="1"/>
            <p:nvPr/>
          </p:nvSpPr>
          <p:spPr>
            <a:xfrm flipH="1">
              <a:off x="468937" y="2419540"/>
              <a:ext cx="2708434" cy="492442"/>
            </a:xfrm>
            <a:prstGeom prst="rect">
              <a:avLst/>
            </a:prstGeom>
            <a:noFill/>
          </p:spPr>
          <p:txBody>
            <a:bodyPr wrap="none" rtlCol="0">
              <a:spAutoFit/>
            </a:bodyPr>
            <a:lstStyle/>
            <a:p>
              <a:r>
                <a:rPr lang="zh-CN" altLang="en-US" b="1">
                  <a:latin typeface="+mn-ea"/>
                  <a:cs typeface="+mn-ea"/>
                </a:rPr>
                <a:t>点击添加主要内容</a:t>
              </a:r>
              <a:endParaRPr lang="en-US" b="1">
                <a:latin typeface="+mn-ea"/>
                <a:cs typeface="+mn-ea"/>
              </a:endParaRPr>
            </a:p>
          </p:txBody>
        </p:sp>
        <p:sp>
          <p:nvSpPr>
            <p:cNvPr id="55" name="矩形 54"/>
            <p:cNvSpPr/>
            <p:nvPr/>
          </p:nvSpPr>
          <p:spPr>
            <a:xfrm>
              <a:off x="470266" y="2823664"/>
              <a:ext cx="3078878" cy="408232"/>
            </a:xfrm>
            <a:prstGeom prst="rect">
              <a:avLst/>
            </a:prstGeom>
          </p:spPr>
          <p:txBody>
            <a:bodyPr wrap="square">
              <a:spAutoFit/>
            </a:bodyPr>
            <a:lstStyle/>
            <a:p>
              <a:pPr>
                <a:lnSpc>
                  <a:spcPct val="150000"/>
                </a:lnSpc>
              </a:pPr>
              <a:r>
                <a:rPr lang="zh-CN" altLang="en-US" sz="1050">
                  <a:latin typeface="+mn-ea"/>
                  <a:cs typeface="+mn-ea"/>
                </a:rPr>
                <a:t>树立目标，反复强调</a:t>
              </a:r>
              <a:endParaRPr lang="zh-CN" altLang="en-US" sz="1050">
                <a:latin typeface="+mn-ea"/>
                <a:cs typeface="+mn-ea"/>
              </a:endParaRPr>
            </a:p>
          </p:txBody>
        </p:sp>
      </p:grpSp>
      <p:grpSp>
        <p:nvGrpSpPr>
          <p:cNvPr id="56" name="组合 55"/>
          <p:cNvGrpSpPr/>
          <p:nvPr/>
        </p:nvGrpSpPr>
        <p:grpSpPr>
          <a:xfrm>
            <a:off x="661564" y="3056090"/>
            <a:ext cx="2306972" cy="609267"/>
            <a:chOff x="468937" y="2419540"/>
            <a:chExt cx="3075963" cy="812356"/>
          </a:xfrm>
        </p:grpSpPr>
        <p:sp>
          <p:nvSpPr>
            <p:cNvPr id="57" name="TextBox 18"/>
            <p:cNvSpPr txBox="1"/>
            <p:nvPr/>
          </p:nvSpPr>
          <p:spPr>
            <a:xfrm flipH="1">
              <a:off x="468937" y="2419540"/>
              <a:ext cx="2708434" cy="492442"/>
            </a:xfrm>
            <a:prstGeom prst="rect">
              <a:avLst/>
            </a:prstGeom>
            <a:noFill/>
          </p:spPr>
          <p:txBody>
            <a:bodyPr wrap="none" rtlCol="0">
              <a:spAutoFit/>
            </a:bodyPr>
            <a:lstStyle/>
            <a:p>
              <a:r>
                <a:rPr lang="zh-CN" altLang="en-US" b="1">
                  <a:latin typeface="+mn-ea"/>
                  <a:cs typeface="+mn-ea"/>
                </a:rPr>
                <a:t>点击添加主要内容</a:t>
              </a:r>
              <a:endParaRPr lang="en-US" b="1">
                <a:latin typeface="+mn-ea"/>
                <a:cs typeface="+mn-ea"/>
              </a:endParaRPr>
            </a:p>
          </p:txBody>
        </p:sp>
        <p:sp>
          <p:nvSpPr>
            <p:cNvPr id="58" name="矩形 57"/>
            <p:cNvSpPr/>
            <p:nvPr/>
          </p:nvSpPr>
          <p:spPr>
            <a:xfrm>
              <a:off x="470266" y="2823664"/>
              <a:ext cx="3074634" cy="408232"/>
            </a:xfrm>
            <a:prstGeom prst="rect">
              <a:avLst/>
            </a:prstGeom>
          </p:spPr>
          <p:txBody>
            <a:bodyPr wrap="square">
              <a:spAutoFit/>
            </a:bodyPr>
            <a:lstStyle/>
            <a:p>
              <a:pPr>
                <a:lnSpc>
                  <a:spcPct val="150000"/>
                </a:lnSpc>
              </a:pPr>
              <a:r>
                <a:rPr lang="zh-CN" altLang="en-US" sz="1050">
                  <a:latin typeface="+mn-ea"/>
                  <a:cs typeface="+mn-ea"/>
                </a:rPr>
                <a:t>制定流程，稳步前进</a:t>
              </a:r>
              <a:endParaRPr lang="zh-CN" altLang="en-US" sz="1050">
                <a:latin typeface="+mn-ea"/>
                <a:cs typeface="+mn-ea"/>
              </a:endParaRPr>
            </a:p>
          </p:txBody>
        </p:sp>
      </p:grpSp>
      <p:grpSp>
        <p:nvGrpSpPr>
          <p:cNvPr id="59" name="组合 58"/>
          <p:cNvGrpSpPr/>
          <p:nvPr/>
        </p:nvGrpSpPr>
        <p:grpSpPr>
          <a:xfrm>
            <a:off x="6296701" y="1774241"/>
            <a:ext cx="2299649" cy="609267"/>
            <a:chOff x="468937" y="2419540"/>
            <a:chExt cx="3066199" cy="812356"/>
          </a:xfrm>
        </p:grpSpPr>
        <p:sp>
          <p:nvSpPr>
            <p:cNvPr id="60" name="TextBox 18"/>
            <p:cNvSpPr txBox="1"/>
            <p:nvPr/>
          </p:nvSpPr>
          <p:spPr>
            <a:xfrm flipH="1">
              <a:off x="468937" y="2419540"/>
              <a:ext cx="2708434" cy="492442"/>
            </a:xfrm>
            <a:prstGeom prst="rect">
              <a:avLst/>
            </a:prstGeom>
            <a:noFill/>
          </p:spPr>
          <p:txBody>
            <a:bodyPr wrap="none" rtlCol="0">
              <a:spAutoFit/>
            </a:bodyPr>
            <a:lstStyle/>
            <a:p>
              <a:r>
                <a:rPr lang="zh-CN" altLang="en-US" b="1">
                  <a:latin typeface="+mn-ea"/>
                  <a:cs typeface="+mn-ea"/>
                </a:rPr>
                <a:t>点击添加主要内容</a:t>
              </a:r>
              <a:endParaRPr lang="en-US" b="1">
                <a:latin typeface="+mn-ea"/>
                <a:cs typeface="+mn-ea"/>
              </a:endParaRPr>
            </a:p>
          </p:txBody>
        </p:sp>
        <p:sp>
          <p:nvSpPr>
            <p:cNvPr id="61" name="矩形 60"/>
            <p:cNvSpPr/>
            <p:nvPr/>
          </p:nvSpPr>
          <p:spPr>
            <a:xfrm>
              <a:off x="470268" y="2823664"/>
              <a:ext cx="3064868" cy="408232"/>
            </a:xfrm>
            <a:prstGeom prst="rect">
              <a:avLst/>
            </a:prstGeom>
          </p:spPr>
          <p:txBody>
            <a:bodyPr wrap="square">
              <a:spAutoFit/>
            </a:bodyPr>
            <a:lstStyle/>
            <a:p>
              <a:pPr>
                <a:lnSpc>
                  <a:spcPct val="150000"/>
                </a:lnSpc>
              </a:pPr>
              <a:r>
                <a:rPr lang="zh-CN" altLang="en-US" sz="1050">
                  <a:latin typeface="+mn-ea"/>
                  <a:cs typeface="+mn-ea"/>
                </a:rPr>
                <a:t>制定规矩，欲破先立</a:t>
              </a:r>
              <a:endParaRPr lang="zh-CN" altLang="en-US" sz="1050">
                <a:latin typeface="+mn-ea"/>
                <a:cs typeface="+mn-ea"/>
              </a:endParaRPr>
            </a:p>
          </p:txBody>
        </p:sp>
      </p:grpSp>
      <p:grpSp>
        <p:nvGrpSpPr>
          <p:cNvPr id="62" name="组合 61"/>
          <p:cNvGrpSpPr/>
          <p:nvPr/>
        </p:nvGrpSpPr>
        <p:grpSpPr>
          <a:xfrm>
            <a:off x="6296701" y="3160128"/>
            <a:ext cx="2299649" cy="609267"/>
            <a:chOff x="468937" y="2419540"/>
            <a:chExt cx="3066199" cy="812356"/>
          </a:xfrm>
        </p:grpSpPr>
        <p:sp>
          <p:nvSpPr>
            <p:cNvPr id="63" name="TextBox 18"/>
            <p:cNvSpPr txBox="1"/>
            <p:nvPr/>
          </p:nvSpPr>
          <p:spPr>
            <a:xfrm flipH="1">
              <a:off x="468937" y="2419540"/>
              <a:ext cx="2708434" cy="492442"/>
            </a:xfrm>
            <a:prstGeom prst="rect">
              <a:avLst/>
            </a:prstGeom>
            <a:noFill/>
          </p:spPr>
          <p:txBody>
            <a:bodyPr wrap="none" rtlCol="0">
              <a:spAutoFit/>
            </a:bodyPr>
            <a:lstStyle/>
            <a:p>
              <a:r>
                <a:rPr lang="zh-CN" altLang="en-US" b="1">
                  <a:latin typeface="+mn-ea"/>
                  <a:cs typeface="+mn-ea"/>
                </a:rPr>
                <a:t>点击添加主要内容</a:t>
              </a:r>
              <a:endParaRPr lang="en-US" b="1">
                <a:latin typeface="+mn-ea"/>
                <a:cs typeface="+mn-ea"/>
              </a:endParaRPr>
            </a:p>
          </p:txBody>
        </p:sp>
        <p:sp>
          <p:nvSpPr>
            <p:cNvPr id="64" name="矩形 63"/>
            <p:cNvSpPr/>
            <p:nvPr/>
          </p:nvSpPr>
          <p:spPr>
            <a:xfrm>
              <a:off x="470268" y="2823664"/>
              <a:ext cx="3064868" cy="408232"/>
            </a:xfrm>
            <a:prstGeom prst="rect">
              <a:avLst/>
            </a:prstGeom>
          </p:spPr>
          <p:txBody>
            <a:bodyPr wrap="square">
              <a:spAutoFit/>
            </a:bodyPr>
            <a:lstStyle/>
            <a:p>
              <a:pPr>
                <a:lnSpc>
                  <a:spcPct val="150000"/>
                </a:lnSpc>
              </a:pPr>
              <a:r>
                <a:rPr lang="zh-CN" altLang="en-US" sz="1050">
                  <a:latin typeface="+mn-ea"/>
                  <a:cs typeface="+mn-ea"/>
                </a:rPr>
                <a:t>盘点总结，求异存同</a:t>
              </a:r>
              <a:endParaRPr lang="zh-CN" altLang="en-US" sz="1050">
                <a:latin typeface="+mn-ea"/>
                <a:cs typeface="+mn-ea"/>
              </a:endParaRPr>
            </a:p>
          </p:txBody>
        </p:sp>
      </p:grpSp>
      <p:sp>
        <p:nvSpPr>
          <p:cNvPr id="31" name="矩形 30"/>
          <p:cNvSpPr/>
          <p:nvPr/>
        </p:nvSpPr>
        <p:spPr>
          <a:xfrm>
            <a:off x="704566" y="698298"/>
            <a:ext cx="7834504" cy="458459"/>
          </a:xfrm>
          <a:prstGeom prst="rect">
            <a:avLst/>
          </a:prstGeom>
        </p:spPr>
        <p:txBody>
          <a:bodyPr wrap="square">
            <a:spAutoFit/>
          </a:bodyPr>
          <a:lstStyle/>
          <a:p>
            <a:pPr>
              <a:lnSpc>
                <a:spcPct val="150000"/>
              </a:lnSpc>
            </a:pPr>
            <a:r>
              <a:rPr lang="zh-CN" altLang="en-US" sz="1050" b="1">
                <a:solidFill>
                  <a:schemeClr val="tx1">
                    <a:lumMod val="85000"/>
                    <a:lumOff val="15000"/>
                  </a:schemeClr>
                </a:solidFill>
                <a:cs typeface="+mn-ea"/>
                <a:sym typeface="+mn-lt"/>
              </a:rPr>
              <a:t>客户管理不是上门送礼，也不是吃吃喝喝</a:t>
            </a:r>
            <a:r>
              <a:rPr lang="zh-CN" altLang="en-US" sz="1050" b="1">
                <a:gradFill>
                  <a:gsLst>
                    <a:gs pos="0">
                      <a:srgbClr val="CD1723"/>
                    </a:gs>
                    <a:gs pos="100000">
                      <a:srgbClr val="E53D34"/>
                    </a:gs>
                  </a:gsLst>
                  <a:lin ang="2700000" scaled="0"/>
                </a:gradFill>
                <a:cs typeface="+mn-ea"/>
                <a:sym typeface="+mn-lt"/>
              </a:rPr>
              <a:t>（客户管理到底是什么？），</a:t>
            </a:r>
            <a:r>
              <a:rPr lang="zh-CN" altLang="en-US" sz="1050" b="1">
                <a:solidFill>
                  <a:schemeClr val="tx1">
                    <a:lumMod val="85000"/>
                    <a:lumOff val="15000"/>
                  </a:schemeClr>
                </a:solidFill>
                <a:cs typeface="+mn-ea"/>
                <a:sym typeface="+mn-lt"/>
              </a:rPr>
              <a:t>要落实客户管理工作就必须要明确工作的原则和工作的标准</a:t>
            </a:r>
            <a:r>
              <a:rPr lang="zh-CN" altLang="en-US" b="1">
                <a:solidFill>
                  <a:schemeClr val="tx1">
                    <a:lumMod val="85000"/>
                    <a:lumOff val="15000"/>
                  </a:schemeClr>
                </a:solidFill>
                <a:cs typeface="+mn-ea"/>
                <a:sym typeface="+mn-lt"/>
              </a:rPr>
              <a:t>。</a:t>
            </a:r>
            <a:endParaRPr lang="zh-CN" altLang="en-US" b="1">
              <a:solidFill>
                <a:schemeClr val="tx1">
                  <a:lumMod val="85000"/>
                  <a:lumOff val="15000"/>
                </a:schemeClr>
              </a:solidFill>
              <a:cs typeface="+mn-ea"/>
              <a:sym typeface="+mn-lt"/>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250" fill="hold"/>
                                        <p:tgtEl>
                                          <p:spTgt spid="22"/>
                                        </p:tgtEl>
                                        <p:attrNameLst>
                                          <p:attrName>ppt_w</p:attrName>
                                        </p:attrNameLst>
                                      </p:cBhvr>
                                      <p:tavLst>
                                        <p:tav tm="0">
                                          <p:val>
                                            <p:fltVal val="0"/>
                                          </p:val>
                                        </p:tav>
                                        <p:tav tm="100000">
                                          <p:val>
                                            <p:strVal val="#ppt_w"/>
                                          </p:val>
                                        </p:tav>
                                      </p:tavLst>
                                    </p:anim>
                                    <p:anim calcmode="lin" valueType="num">
                                      <p:cBhvr>
                                        <p:cTn id="22" dur="250" fill="hold"/>
                                        <p:tgtEl>
                                          <p:spTgt spid="22"/>
                                        </p:tgtEl>
                                        <p:attrNameLst>
                                          <p:attrName>ppt_h</p:attrName>
                                        </p:attrNameLst>
                                      </p:cBhvr>
                                      <p:tavLst>
                                        <p:tav tm="0">
                                          <p:val>
                                            <p:fltVal val="0"/>
                                          </p:val>
                                        </p:tav>
                                        <p:tav tm="100000">
                                          <p:val>
                                            <p:strVal val="#ppt_h"/>
                                          </p:val>
                                        </p:tav>
                                      </p:tavLst>
                                    </p:anim>
                                    <p:animEffect transition="in" filter="fade">
                                      <p:cBhvr>
                                        <p:cTn id="23" dur="250"/>
                                        <p:tgtEl>
                                          <p:spTgt spid="22"/>
                                        </p:tgtEl>
                                      </p:cBhvr>
                                    </p:animEffect>
                                  </p:childTnLst>
                                </p:cTn>
                              </p:par>
                            </p:childTnLst>
                          </p:cTn>
                        </p:par>
                        <p:par>
                          <p:cTn id="24" fill="hold" nodeType="afterGroup">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50"/>
                                        <p:tgtEl>
                                          <p:spTgt spid="14"/>
                                        </p:tgtEl>
                                      </p:cBhvr>
                                    </p:animEffect>
                                  </p:childTnLst>
                                </p:cTn>
                              </p:par>
                            </p:childTnLst>
                          </p:cTn>
                        </p:par>
                        <p:par>
                          <p:cTn id="28" fill="hold" nodeType="afterGroup">
                            <p:stCondLst>
                              <p:cond delay="20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nodeType="afterGroup">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nodeType="afterGroup">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50"/>
                                        <p:tgtEl>
                                          <p:spTgt spid="11"/>
                                        </p:tgtEl>
                                      </p:cBhvr>
                                    </p:animEffect>
                                  </p:childTnLst>
                                </p:cTn>
                              </p:par>
                            </p:childTnLst>
                          </p:cTn>
                        </p:par>
                        <p:par>
                          <p:cTn id="42" fill="hold" nodeType="afterGroup">
                            <p:stCondLst>
                              <p:cond delay="3000"/>
                            </p:stCondLst>
                            <p:childTnLst>
                              <p:par>
                                <p:cTn id="43" presetID="2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nodeType="afterGroup">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250" fill="hold"/>
                                        <p:tgtEl>
                                          <p:spTgt spid="23"/>
                                        </p:tgtEl>
                                        <p:attrNameLst>
                                          <p:attrName>ppt_w</p:attrName>
                                        </p:attrNameLst>
                                      </p:cBhvr>
                                      <p:tavLst>
                                        <p:tav tm="0">
                                          <p:val>
                                            <p:fltVal val="0"/>
                                          </p:val>
                                        </p:tav>
                                        <p:tav tm="100000">
                                          <p:val>
                                            <p:strVal val="#ppt_w"/>
                                          </p:val>
                                        </p:tav>
                                      </p:tavLst>
                                    </p:anim>
                                    <p:anim calcmode="lin" valueType="num">
                                      <p:cBhvr>
                                        <p:cTn id="50" dur="250" fill="hold"/>
                                        <p:tgtEl>
                                          <p:spTgt spid="23"/>
                                        </p:tgtEl>
                                        <p:attrNameLst>
                                          <p:attrName>ppt_h</p:attrName>
                                        </p:attrNameLst>
                                      </p:cBhvr>
                                      <p:tavLst>
                                        <p:tav tm="0">
                                          <p:val>
                                            <p:fltVal val="0"/>
                                          </p:val>
                                        </p:tav>
                                        <p:tav tm="100000">
                                          <p:val>
                                            <p:strVal val="#ppt_h"/>
                                          </p:val>
                                        </p:tav>
                                      </p:tavLst>
                                    </p:anim>
                                    <p:animEffect transition="in" filter="fade">
                                      <p:cBhvr>
                                        <p:cTn id="51" dur="250"/>
                                        <p:tgtEl>
                                          <p:spTgt spid="23"/>
                                        </p:tgtEl>
                                      </p:cBhvr>
                                    </p:animEffect>
                                  </p:childTnLst>
                                </p:cTn>
                              </p:par>
                            </p:childTnLst>
                          </p:cTn>
                        </p:par>
                        <p:par>
                          <p:cTn id="52" fill="hold" nodeType="afterGroup">
                            <p:stCondLst>
                              <p:cond delay="375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250"/>
                                        <p:tgtEl>
                                          <p:spTgt spid="12"/>
                                        </p:tgtEl>
                                      </p:cBhvr>
                                    </p:animEffect>
                                  </p:childTnLst>
                                </p:cTn>
                              </p:par>
                            </p:childTnLst>
                          </p:cTn>
                        </p:par>
                        <p:par>
                          <p:cTn id="56" fill="hold" nodeType="afterGroup">
                            <p:stCondLst>
                              <p:cond delay="4000"/>
                            </p:stCondLst>
                            <p:childTnLst>
                              <p:par>
                                <p:cTn id="57" presetID="22" presetClass="entr" presetSubtype="8"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nodeType="afterGroup">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250" fill="hold"/>
                                        <p:tgtEl>
                                          <p:spTgt spid="24"/>
                                        </p:tgtEl>
                                        <p:attrNameLst>
                                          <p:attrName>ppt_w</p:attrName>
                                        </p:attrNameLst>
                                      </p:cBhvr>
                                      <p:tavLst>
                                        <p:tav tm="0">
                                          <p:val>
                                            <p:fltVal val="0"/>
                                          </p:val>
                                        </p:tav>
                                        <p:tav tm="100000">
                                          <p:val>
                                            <p:strVal val="#ppt_w"/>
                                          </p:val>
                                        </p:tav>
                                      </p:tavLst>
                                    </p:anim>
                                    <p:anim calcmode="lin" valueType="num">
                                      <p:cBhvr>
                                        <p:cTn id="64" dur="250" fill="hold"/>
                                        <p:tgtEl>
                                          <p:spTgt spid="24"/>
                                        </p:tgtEl>
                                        <p:attrNameLst>
                                          <p:attrName>ppt_h</p:attrName>
                                        </p:attrNameLst>
                                      </p:cBhvr>
                                      <p:tavLst>
                                        <p:tav tm="0">
                                          <p:val>
                                            <p:fltVal val="0"/>
                                          </p:val>
                                        </p:tav>
                                        <p:tav tm="100000">
                                          <p:val>
                                            <p:strVal val="#ppt_h"/>
                                          </p:val>
                                        </p:tav>
                                      </p:tavLst>
                                    </p:anim>
                                    <p:animEffect transition="in" filter="fade">
                                      <p:cBhvr>
                                        <p:cTn id="65" dur="250"/>
                                        <p:tgtEl>
                                          <p:spTgt spid="24"/>
                                        </p:tgtEl>
                                      </p:cBhvr>
                                    </p:animEffect>
                                  </p:childTnLst>
                                </p:cTn>
                              </p:par>
                            </p:childTnLst>
                          </p:cTn>
                        </p:par>
                        <p:par>
                          <p:cTn id="66" fill="hold" nodeType="afterGroup">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250"/>
                                        <p:tgtEl>
                                          <p:spTgt spid="13"/>
                                        </p:tgtEl>
                                      </p:cBhvr>
                                    </p:animEffect>
                                  </p:childTnLst>
                                </p:cTn>
                              </p:par>
                            </p:childTnLst>
                          </p:cTn>
                        </p:par>
                      </p:childTnLst>
                    </p:cTn>
                  </p:par>
                  <p:par>
                    <p:cTn id="70" fill="hold" nodeType="clickPar">
                      <p:stCondLst>
                        <p:cond delay="indefinite"/>
                        <p:cond evt="onBegin" delay="0">
                          <p:tn val="69"/>
                        </p:cond>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cond evt="onBegin" delay="0">
                          <p:tn val="76"/>
                        </p:cond>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1000"/>
                                        <p:tgtEl>
                                          <p:spTgt spid="56"/>
                                        </p:tgtEl>
                                      </p:cBhvr>
                                    </p:animEffect>
                                    <p:anim calcmode="lin" valueType="num">
                                      <p:cBhvr>
                                        <p:cTn id="82" dur="1000" fill="hold"/>
                                        <p:tgtEl>
                                          <p:spTgt spid="56"/>
                                        </p:tgtEl>
                                        <p:attrNameLst>
                                          <p:attrName>ppt_x</p:attrName>
                                        </p:attrNameLst>
                                      </p:cBhvr>
                                      <p:tavLst>
                                        <p:tav tm="0">
                                          <p:val>
                                            <p:strVal val="#ppt_x"/>
                                          </p:val>
                                        </p:tav>
                                        <p:tav tm="100000">
                                          <p:val>
                                            <p:strVal val="#ppt_x"/>
                                          </p:val>
                                        </p:tav>
                                      </p:tavLst>
                                    </p:anim>
                                    <p:anim calcmode="lin" valueType="num">
                                      <p:cBhvr>
                                        <p:cTn id="8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cond evt="onBegin" delay="0">
                          <p:tn val="83"/>
                        </p:cond>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1000"/>
                                        <p:tgtEl>
                                          <p:spTgt spid="59"/>
                                        </p:tgtEl>
                                      </p:cBhvr>
                                    </p:animEffect>
                                    <p:anim calcmode="lin" valueType="num">
                                      <p:cBhvr>
                                        <p:cTn id="89" dur="1000" fill="hold"/>
                                        <p:tgtEl>
                                          <p:spTgt spid="59"/>
                                        </p:tgtEl>
                                        <p:attrNameLst>
                                          <p:attrName>ppt_x</p:attrName>
                                        </p:attrNameLst>
                                      </p:cBhvr>
                                      <p:tavLst>
                                        <p:tav tm="0">
                                          <p:val>
                                            <p:strVal val="#ppt_x"/>
                                          </p:val>
                                        </p:tav>
                                        <p:tav tm="100000">
                                          <p:val>
                                            <p:strVal val="#ppt_x"/>
                                          </p:val>
                                        </p:tav>
                                      </p:tavLst>
                                    </p:anim>
                                    <p:anim calcmode="lin" valueType="num">
                                      <p:cBhvr>
                                        <p:cTn id="9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91" fill="hold" nodeType="clickPar">
                      <p:stCondLst>
                        <p:cond delay="indefinite"/>
                        <p:cond evt="onBegin" delay="0">
                          <p:tn val="90"/>
                        </p:cond>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12" grpId="0" animBg="1"/>
      <p:bldP spid="14" grpId="0" animBg="1"/>
      <p:bldP spid="13" grpId="0" animBg="1"/>
      <p:bldP spid="24" grpId="0" animBg="1"/>
      <p:bldP spid="11"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76"/>
          <p:cNvGrpSpPr/>
          <p:nvPr/>
        </p:nvGrpSpPr>
        <p:grpSpPr>
          <a:xfrm>
            <a:off x="3468085" y="1696949"/>
            <a:ext cx="1112615" cy="1105984"/>
            <a:chOff x="4375361" y="2015414"/>
            <a:chExt cx="1483752" cy="1474986"/>
          </a:xfrm>
          <a:solidFill>
            <a:schemeClr val="accent1"/>
          </a:solidFill>
        </p:grpSpPr>
        <p:sp>
          <p:nvSpPr>
            <p:cNvPr id="3" name="任意多边形 2"/>
            <p:cNvSpPr/>
            <p:nvPr/>
          </p:nvSpPr>
          <p:spPr>
            <a:xfrm>
              <a:off x="4375361" y="2015414"/>
              <a:ext cx="1483752" cy="1474986"/>
            </a:xfrm>
            <a:custGeom>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sp>
          <p:nvSpPr>
            <p:cNvPr id="36" name="文本框 59"/>
            <p:cNvSpPr txBox="1"/>
            <p:nvPr/>
          </p:nvSpPr>
          <p:spPr>
            <a:xfrm rot="18900000">
              <a:off x="4655896" y="2671729"/>
              <a:ext cx="898976" cy="135770"/>
            </a:xfrm>
            <a:prstGeom prst="rect">
              <a:avLst/>
            </a:prstGeom>
            <a:grpFill/>
          </p:spPr>
          <p:txBody>
            <a:bodyPr wrap="none" rtlCol="0">
              <a:prstTxWarp prst="textArchUp">
                <a:avLst>
                  <a:gd name="adj" fmla="val 13960648"/>
                </a:avLst>
              </a:prstTxWarp>
              <a:spAutoFit/>
            </a:bodyPr>
            <a:lstStyle/>
            <a:p>
              <a:r>
                <a:rPr lang="en-US" altLang="zh-CN" sz="1800">
                  <a:solidFill>
                    <a:schemeClr val="bg1"/>
                  </a:solidFill>
                  <a:latin typeface="+mn-ea"/>
                  <a:cs typeface="+mn-ea"/>
                </a:rPr>
                <a:t>1</a:t>
              </a:r>
              <a:endParaRPr lang="zh-CN" altLang="en-US" sz="1800">
                <a:solidFill>
                  <a:schemeClr val="bg1"/>
                </a:solidFill>
                <a:latin typeface="+mn-ea"/>
                <a:cs typeface="+mn-ea"/>
              </a:endParaRPr>
            </a:p>
          </p:txBody>
        </p:sp>
      </p:grpSp>
      <p:grpSp>
        <p:nvGrpSpPr>
          <p:cNvPr id="15" name="组合 79"/>
          <p:cNvGrpSpPr/>
          <p:nvPr/>
        </p:nvGrpSpPr>
        <p:grpSpPr>
          <a:xfrm>
            <a:off x="3468086" y="2802933"/>
            <a:ext cx="1112615" cy="1105984"/>
            <a:chOff x="4375361" y="3490400"/>
            <a:chExt cx="1483752" cy="1474986"/>
          </a:xfrm>
          <a:solidFill>
            <a:schemeClr val="accent4"/>
          </a:solidFill>
        </p:grpSpPr>
        <p:sp>
          <p:nvSpPr>
            <p:cNvPr id="5" name="任意多边形 4"/>
            <p:cNvSpPr/>
            <p:nvPr/>
          </p:nvSpPr>
          <p:spPr>
            <a:xfrm flipV="1">
              <a:off x="4375361" y="3490400"/>
              <a:ext cx="1483752" cy="1474986"/>
            </a:xfrm>
            <a:custGeom>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sp>
          <p:nvSpPr>
            <p:cNvPr id="38" name="文本框 61"/>
            <p:cNvSpPr txBox="1"/>
            <p:nvPr/>
          </p:nvSpPr>
          <p:spPr>
            <a:xfrm rot="1433893">
              <a:off x="4620670" y="4234661"/>
              <a:ext cx="747144" cy="431655"/>
            </a:xfrm>
            <a:prstGeom prst="rect">
              <a:avLst/>
            </a:prstGeom>
            <a:grpFill/>
          </p:spPr>
          <p:txBody>
            <a:bodyPr wrap="none" rtlCol="0">
              <a:prstTxWarp prst="textArchUp">
                <a:avLst>
                  <a:gd name="adj" fmla="val 13960648"/>
                </a:avLst>
              </a:prstTxWarp>
              <a:spAutoFit/>
            </a:bodyPr>
            <a:lstStyle/>
            <a:p>
              <a:r>
                <a:rPr lang="en-US" altLang="zh-CN" sz="1800">
                  <a:solidFill>
                    <a:schemeClr val="bg1"/>
                  </a:solidFill>
                  <a:latin typeface="+mn-ea"/>
                  <a:cs typeface="+mn-ea"/>
                </a:rPr>
                <a:t>3</a:t>
              </a:r>
              <a:endParaRPr lang="zh-CN" altLang="en-US" sz="1800">
                <a:solidFill>
                  <a:schemeClr val="bg1"/>
                </a:solidFill>
                <a:latin typeface="+mn-ea"/>
                <a:cs typeface="+mn-ea"/>
              </a:endParaRPr>
            </a:p>
          </p:txBody>
        </p:sp>
      </p:grpSp>
      <p:grpSp>
        <p:nvGrpSpPr>
          <p:cNvPr id="25" name="组合 78"/>
          <p:cNvGrpSpPr/>
          <p:nvPr/>
        </p:nvGrpSpPr>
        <p:grpSpPr>
          <a:xfrm>
            <a:off x="4580698" y="2802933"/>
            <a:ext cx="1112615" cy="1105984"/>
            <a:chOff x="5859113" y="3490400"/>
            <a:chExt cx="1483752" cy="1474986"/>
          </a:xfrm>
          <a:solidFill>
            <a:schemeClr val="accent3"/>
          </a:solidFill>
        </p:grpSpPr>
        <p:sp>
          <p:nvSpPr>
            <p:cNvPr id="6" name="任意多边形 5"/>
            <p:cNvSpPr/>
            <p:nvPr/>
          </p:nvSpPr>
          <p:spPr>
            <a:xfrm flipH="1" flipV="1">
              <a:off x="5859113" y="3490400"/>
              <a:ext cx="1483752" cy="1474986"/>
            </a:xfrm>
            <a:custGeom>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sp>
          <p:nvSpPr>
            <p:cNvPr id="39" name="文本框 62"/>
            <p:cNvSpPr txBox="1"/>
            <p:nvPr/>
          </p:nvSpPr>
          <p:spPr>
            <a:xfrm rot="8100000">
              <a:off x="5909410" y="3927094"/>
              <a:ext cx="1051049" cy="452916"/>
            </a:xfrm>
            <a:prstGeom prst="rect">
              <a:avLst/>
            </a:prstGeom>
            <a:grpFill/>
          </p:spPr>
          <p:txBody>
            <a:bodyPr wrap="none" rtlCol="0">
              <a:prstTxWarp prst="textArchUp">
                <a:avLst>
                  <a:gd name="adj" fmla="val 13960648"/>
                </a:avLst>
              </a:prstTxWarp>
              <a:spAutoFit/>
            </a:bodyPr>
            <a:lstStyle/>
            <a:p>
              <a:r>
                <a:rPr lang="en-US" altLang="zh-CN" sz="1800">
                  <a:solidFill>
                    <a:schemeClr val="bg1"/>
                  </a:solidFill>
                  <a:latin typeface="+mn-ea"/>
                  <a:cs typeface="+mn-ea"/>
                </a:rPr>
                <a:t>4</a:t>
              </a:r>
              <a:endParaRPr lang="zh-CN" altLang="en-US" sz="1800">
                <a:solidFill>
                  <a:schemeClr val="bg1"/>
                </a:solidFill>
                <a:latin typeface="+mn-ea"/>
                <a:cs typeface="+mn-ea"/>
              </a:endParaRPr>
            </a:p>
          </p:txBody>
        </p:sp>
      </p:grpSp>
      <p:grpSp>
        <p:nvGrpSpPr>
          <p:cNvPr id="26" name="组合 77"/>
          <p:cNvGrpSpPr/>
          <p:nvPr/>
        </p:nvGrpSpPr>
        <p:grpSpPr>
          <a:xfrm>
            <a:off x="4580701" y="1696949"/>
            <a:ext cx="1112615" cy="1234011"/>
            <a:chOff x="5859113" y="2015414"/>
            <a:chExt cx="1483752" cy="1645729"/>
          </a:xfrm>
          <a:solidFill>
            <a:schemeClr val="accent2"/>
          </a:solidFill>
        </p:grpSpPr>
        <p:sp>
          <p:nvSpPr>
            <p:cNvPr id="4" name="任意多边形 3"/>
            <p:cNvSpPr/>
            <p:nvPr/>
          </p:nvSpPr>
          <p:spPr>
            <a:xfrm flipH="1">
              <a:off x="5859113" y="2015414"/>
              <a:ext cx="1483752" cy="1474986"/>
            </a:xfrm>
            <a:custGeom>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sp>
          <p:nvSpPr>
            <p:cNvPr id="37" name="文本框 60"/>
            <p:cNvSpPr txBox="1"/>
            <p:nvPr/>
          </p:nvSpPr>
          <p:spPr>
            <a:xfrm rot="3088311">
              <a:off x="5820624" y="2670003"/>
              <a:ext cx="1170499" cy="811782"/>
            </a:xfrm>
            <a:prstGeom prst="rect">
              <a:avLst/>
            </a:prstGeom>
            <a:grpFill/>
          </p:spPr>
          <p:txBody>
            <a:bodyPr wrap="none" rtlCol="0">
              <a:prstTxWarp prst="textArchUp">
                <a:avLst>
                  <a:gd name="adj" fmla="val 13960648"/>
                </a:avLst>
              </a:prstTxWarp>
              <a:spAutoFit/>
            </a:bodyPr>
            <a:lstStyle/>
            <a:p>
              <a:r>
                <a:rPr lang="en-US" altLang="zh-CN" sz="1800">
                  <a:solidFill>
                    <a:schemeClr val="bg1"/>
                  </a:solidFill>
                  <a:latin typeface="+mn-ea"/>
                  <a:cs typeface="+mn-ea"/>
                </a:rPr>
                <a:t>2</a:t>
              </a:r>
              <a:endParaRPr lang="zh-CN" altLang="en-US" sz="1800">
                <a:solidFill>
                  <a:schemeClr val="bg1"/>
                </a:solidFill>
                <a:latin typeface="+mn-ea"/>
                <a:cs typeface="+mn-ea"/>
              </a:endParaRPr>
            </a:p>
          </p:txBody>
        </p:sp>
      </p:grpSp>
      <p:grpSp>
        <p:nvGrpSpPr>
          <p:cNvPr id="27" name="组合 75"/>
          <p:cNvGrpSpPr/>
          <p:nvPr/>
        </p:nvGrpSpPr>
        <p:grpSpPr>
          <a:xfrm>
            <a:off x="3010576" y="1194922"/>
            <a:ext cx="3117485" cy="3189430"/>
            <a:chOff x="3765242" y="1345891"/>
            <a:chExt cx="4157388" cy="4253557"/>
          </a:xfrm>
        </p:grpSpPr>
        <p:grpSp>
          <p:nvGrpSpPr>
            <p:cNvPr id="28" name="组合 71"/>
            <p:cNvGrpSpPr/>
            <p:nvPr/>
          </p:nvGrpSpPr>
          <p:grpSpPr>
            <a:xfrm>
              <a:off x="5683546" y="1345891"/>
              <a:ext cx="320781" cy="4253557"/>
              <a:chOff x="5683546" y="1345891"/>
              <a:chExt cx="320781" cy="4253557"/>
            </a:xfrm>
          </p:grpSpPr>
          <p:sp>
            <p:nvSpPr>
              <p:cNvPr id="7" name="圆角矩形 6"/>
              <p:cNvSpPr/>
              <p:nvPr/>
            </p:nvSpPr>
            <p:spPr>
              <a:xfrm>
                <a:off x="5683546" y="1345891"/>
                <a:ext cx="320781" cy="4253557"/>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sp>
            <p:nvSpPr>
              <p:cNvPr id="18" name="Freeform 131"/>
              <p:cNvSpPr>
                <a:spLocks noEditPoints="1"/>
              </p:cNvSpPr>
              <p:nvPr/>
            </p:nvSpPr>
            <p:spPr bwMode="auto">
              <a:xfrm>
                <a:off x="5779477" y="1444943"/>
                <a:ext cx="159271" cy="182173"/>
              </a:xfrm>
              <a:custGeom>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accent1"/>
              </a:solidFill>
              <a:ln>
                <a:noFill/>
              </a:ln>
            </p:spPr>
            <p:txBody>
              <a:bodyPr vert="horz" wrap="square" lIns="91412" tIns="45706" rIns="91412" bIns="45706" numCol="1" anchor="t" anchorCtr="0" compatLnSpc="1"/>
              <a:lstStyle/>
              <a:p>
                <a:endParaRPr lang="zh-CN" altLang="en-US" sz="1800">
                  <a:latin typeface="+mn-ea"/>
                  <a:cs typeface="+mn-ea"/>
                </a:endParaRPr>
              </a:p>
            </p:txBody>
          </p:sp>
          <p:sp>
            <p:nvSpPr>
              <p:cNvPr id="19" name="Freeform 147"/>
              <p:cNvSpPr>
                <a:spLocks noEditPoints="1"/>
              </p:cNvSpPr>
              <p:nvPr/>
            </p:nvSpPr>
            <p:spPr bwMode="auto">
              <a:xfrm>
                <a:off x="5763006" y="5273346"/>
                <a:ext cx="150943" cy="238387"/>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12" tIns="45706" rIns="91412" bIns="45706" numCol="1" anchor="t" anchorCtr="0" compatLnSpc="1"/>
              <a:lstStyle/>
              <a:p>
                <a:endParaRPr lang="zh-CN" altLang="en-US" sz="1800">
                  <a:latin typeface="+mn-ea"/>
                  <a:cs typeface="+mn-ea"/>
                </a:endParaRPr>
              </a:p>
            </p:txBody>
          </p:sp>
        </p:grpSp>
        <p:grpSp>
          <p:nvGrpSpPr>
            <p:cNvPr id="29" name="组合 72"/>
            <p:cNvGrpSpPr/>
            <p:nvPr/>
          </p:nvGrpSpPr>
          <p:grpSpPr>
            <a:xfrm>
              <a:off x="3765242" y="3331124"/>
              <a:ext cx="4157388" cy="320782"/>
              <a:chOff x="3765242" y="3331124"/>
              <a:chExt cx="4157388" cy="320782"/>
            </a:xfrm>
          </p:grpSpPr>
          <p:sp>
            <p:nvSpPr>
              <p:cNvPr id="8" name="圆角矩形 7"/>
              <p:cNvSpPr/>
              <p:nvPr/>
            </p:nvSpPr>
            <p:spPr>
              <a:xfrm rot="5400000">
                <a:off x="5683545" y="1412821"/>
                <a:ext cx="320782" cy="4157388"/>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grpSp>
            <p:nvGrpSpPr>
              <p:cNvPr id="30" name="组合 14"/>
              <p:cNvGrpSpPr/>
              <p:nvPr/>
            </p:nvGrpSpPr>
            <p:grpSpPr>
              <a:xfrm>
                <a:off x="7641574" y="3369375"/>
                <a:ext cx="187371" cy="206588"/>
                <a:chOff x="1917700" y="530225"/>
                <a:chExt cx="495300" cy="546100"/>
              </a:xfrm>
              <a:solidFill>
                <a:srgbClr val="3A3A3A"/>
              </a:solidFill>
            </p:grpSpPr>
            <p:sp>
              <p:nvSpPr>
                <p:cNvPr id="16" name="Freeform 23"/>
                <p:cNvSpPr>
                  <a:spLocks noEditPoints="1"/>
                </p:cNvSpPr>
                <p:nvPr/>
              </p:nvSpPr>
              <p:spPr bwMode="auto">
                <a:xfrm>
                  <a:off x="1917700" y="530225"/>
                  <a:ext cx="495300" cy="546100"/>
                </a:xfrm>
                <a:custGeom>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latin typeface="+mn-ea"/>
                    <a:cs typeface="+mn-ea"/>
                  </a:endParaRPr>
                </a:p>
              </p:txBody>
            </p:sp>
            <p:sp>
              <p:nvSpPr>
                <p:cNvPr id="17" name="Freeform 24"/>
                <p:cNvSpPr/>
                <p:nvPr/>
              </p:nvSpPr>
              <p:spPr bwMode="auto">
                <a:xfrm>
                  <a:off x="1935163" y="690563"/>
                  <a:ext cx="98425" cy="93663"/>
                </a:xfrm>
                <a:custGeom>
                  <a:gdLst>
                    <a:gd name="T0" fmla="*/ 4 w 35"/>
                    <a:gd name="T1" fmla="*/ 0 h 33"/>
                    <a:gd name="T2" fmla="*/ 9 w 35"/>
                    <a:gd name="T3" fmla="*/ 26 h 33"/>
                    <a:gd name="T4" fmla="*/ 25 w 35"/>
                    <a:gd name="T5" fmla="*/ 33 h 33"/>
                    <a:gd name="T6" fmla="*/ 35 w 35"/>
                    <a:gd name="T7" fmla="*/ 31 h 33"/>
                    <a:gd name="T8" fmla="*/ 4 w 35"/>
                    <a:gd name="T9" fmla="*/ 0 h 33"/>
                  </a:gd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latin typeface="+mn-ea"/>
                    <a:cs typeface="+mn-ea"/>
                  </a:endParaRPr>
                </a:p>
              </p:txBody>
            </p:sp>
          </p:grpSp>
          <p:sp>
            <p:nvSpPr>
              <p:cNvPr id="20" name="Freeform 163"/>
              <p:cNvSpPr>
                <a:spLocks noEditPoints="1"/>
              </p:cNvSpPr>
              <p:nvPr/>
            </p:nvSpPr>
            <p:spPr bwMode="auto">
              <a:xfrm>
                <a:off x="3884080" y="3381142"/>
                <a:ext cx="261289" cy="168641"/>
              </a:xfrm>
              <a:custGeom>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accent4"/>
              </a:solidFill>
              <a:ln>
                <a:noFill/>
              </a:ln>
            </p:spPr>
            <p:txBody>
              <a:bodyPr vert="horz" wrap="square" lIns="91412" tIns="45706" rIns="91412" bIns="45706" numCol="1" anchor="t" anchorCtr="0" compatLnSpc="1"/>
              <a:lstStyle/>
              <a:p>
                <a:endParaRPr lang="zh-CN" altLang="en-US" sz="1800">
                  <a:latin typeface="+mn-ea"/>
                  <a:cs typeface="+mn-ea"/>
                </a:endParaRPr>
              </a:p>
            </p:txBody>
          </p:sp>
        </p:grpSp>
      </p:grpSp>
      <p:sp>
        <p:nvSpPr>
          <p:cNvPr id="21" name="任意多边形 20"/>
          <p:cNvSpPr/>
          <p:nvPr/>
        </p:nvSpPr>
        <p:spPr>
          <a:xfrm rot="2700000">
            <a:off x="5588946" y="1703142"/>
            <a:ext cx="143473" cy="210083"/>
          </a:xfrm>
          <a:custGeom>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7"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sp>
        <p:nvSpPr>
          <p:cNvPr id="22" name="任意多边形 21"/>
          <p:cNvSpPr/>
          <p:nvPr/>
        </p:nvSpPr>
        <p:spPr>
          <a:xfrm rot="18900000" flipH="1">
            <a:off x="3410561" y="1703149"/>
            <a:ext cx="143480" cy="210071"/>
          </a:xfrm>
          <a:custGeom>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7"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sp>
        <p:nvSpPr>
          <p:cNvPr id="23" name="任意多边形 22"/>
          <p:cNvSpPr/>
          <p:nvPr/>
        </p:nvSpPr>
        <p:spPr>
          <a:xfrm rot="18900000" flipV="1">
            <a:off x="5588941" y="3787905"/>
            <a:ext cx="143480" cy="210071"/>
          </a:xfrm>
          <a:custGeom>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7"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grpSp>
        <p:nvGrpSpPr>
          <p:cNvPr id="32" name="组合 74"/>
          <p:cNvGrpSpPr/>
          <p:nvPr/>
        </p:nvGrpSpPr>
        <p:grpSpPr>
          <a:xfrm>
            <a:off x="3953493" y="2175757"/>
            <a:ext cx="1254413" cy="1254347"/>
            <a:chOff x="5022688" y="2653974"/>
            <a:chExt cx="1672849" cy="1672849"/>
          </a:xfrm>
        </p:grpSpPr>
        <p:sp>
          <p:nvSpPr>
            <p:cNvPr id="9" name="椭圆 8"/>
            <p:cNvSpPr/>
            <p:nvPr/>
          </p:nvSpPr>
          <p:spPr>
            <a:xfrm>
              <a:off x="5022688" y="2653974"/>
              <a:ext cx="1672849" cy="1672849"/>
            </a:xfrm>
            <a:prstGeom prst="ellipse">
              <a:avLst/>
            </a:prstGeom>
            <a:solidFill>
              <a:schemeClr val="accent1"/>
            </a:solidFill>
            <a:ln>
              <a:noFill/>
            </a:ln>
            <a:effectLst/>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sp>
          <p:nvSpPr>
            <p:cNvPr id="10" name="椭圆 9"/>
            <p:cNvSpPr/>
            <p:nvPr/>
          </p:nvSpPr>
          <p:spPr>
            <a:xfrm>
              <a:off x="5103632" y="2734919"/>
              <a:ext cx="1510960" cy="151096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cs typeface="+mn-ea"/>
              </a:endParaRPr>
            </a:p>
          </p:txBody>
        </p:sp>
      </p:grpSp>
      <p:sp>
        <p:nvSpPr>
          <p:cNvPr id="12" name="直角三角形 11"/>
          <p:cNvSpPr/>
          <p:nvPr/>
        </p:nvSpPr>
        <p:spPr>
          <a:xfrm rot="2700000">
            <a:off x="4590373" y="3550819"/>
            <a:ext cx="198436" cy="198446"/>
          </a:xfrm>
          <a:prstGeom prst="rtTriangle">
            <a:avLst/>
          </a:prstGeom>
          <a:solidFill>
            <a:schemeClr val="accent3"/>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sp>
        <p:nvSpPr>
          <p:cNvPr id="14" name="直角三角形 13"/>
          <p:cNvSpPr/>
          <p:nvPr/>
        </p:nvSpPr>
        <p:spPr>
          <a:xfrm rot="18900000" flipH="1">
            <a:off x="4341154" y="1816794"/>
            <a:ext cx="198446" cy="198436"/>
          </a:xfrm>
          <a:prstGeom prst="rtTriangle">
            <a:avLst/>
          </a:prstGeom>
          <a:solidFill>
            <a:schemeClr val="accent1"/>
          </a:solidFill>
          <a:ln>
            <a:noFill/>
          </a:ln>
          <a:effectLst>
            <a:outerShdw blurRad="101600" dist="50800" sx="91000" sy="91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sp>
        <p:nvSpPr>
          <p:cNvPr id="13" name="直角三角形 12"/>
          <p:cNvSpPr/>
          <p:nvPr/>
        </p:nvSpPr>
        <p:spPr>
          <a:xfrm rot="8100000">
            <a:off x="3631713" y="2834835"/>
            <a:ext cx="198446" cy="198436"/>
          </a:xfrm>
          <a:prstGeom prst="rtTriangle">
            <a:avLst/>
          </a:prstGeom>
          <a:solidFill>
            <a:schemeClr val="accent4"/>
          </a:solidFill>
          <a:ln>
            <a:noFill/>
          </a:ln>
          <a:effectLst>
            <a:outerShdw blurRad="114300" dist="25400" dir="16200000" sx="97000" sy="97000"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sp>
        <p:nvSpPr>
          <p:cNvPr id="24" name="任意多边形 23"/>
          <p:cNvSpPr/>
          <p:nvPr/>
        </p:nvSpPr>
        <p:spPr>
          <a:xfrm rot="2700000" flipH="1" flipV="1">
            <a:off x="3410565" y="3787899"/>
            <a:ext cx="143473" cy="210083"/>
          </a:xfrm>
          <a:custGeom>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7"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sp>
        <p:nvSpPr>
          <p:cNvPr id="11" name="直角三角形 10"/>
          <p:cNvSpPr/>
          <p:nvPr/>
        </p:nvSpPr>
        <p:spPr>
          <a:xfrm rot="18900000">
            <a:off x="5351388" y="2580960"/>
            <a:ext cx="198446" cy="198436"/>
          </a:xfrm>
          <a:prstGeom prst="rtTriangle">
            <a:avLst/>
          </a:prstGeom>
          <a:solidFill>
            <a:schemeClr val="accent2"/>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latin typeface="+mn-ea"/>
              <a:cs typeface="+mn-ea"/>
            </a:endParaRPr>
          </a:p>
        </p:txBody>
      </p:sp>
      <p:grpSp>
        <p:nvGrpSpPr>
          <p:cNvPr id="53" name="组合 52"/>
          <p:cNvGrpSpPr/>
          <p:nvPr/>
        </p:nvGrpSpPr>
        <p:grpSpPr>
          <a:xfrm>
            <a:off x="708346" y="1674864"/>
            <a:ext cx="2310155" cy="609267"/>
            <a:chOff x="468937" y="2419540"/>
            <a:chExt cx="3080207" cy="812356"/>
          </a:xfrm>
        </p:grpSpPr>
        <p:sp>
          <p:nvSpPr>
            <p:cNvPr id="54" name="TextBox 18"/>
            <p:cNvSpPr txBox="1"/>
            <p:nvPr/>
          </p:nvSpPr>
          <p:spPr>
            <a:xfrm flipH="1">
              <a:off x="468937" y="2419540"/>
              <a:ext cx="1785104" cy="492443"/>
            </a:xfrm>
            <a:prstGeom prst="rect">
              <a:avLst/>
            </a:prstGeom>
            <a:noFill/>
          </p:spPr>
          <p:txBody>
            <a:bodyPr wrap="none" rtlCol="0">
              <a:spAutoFit/>
            </a:bodyPr>
            <a:lstStyle/>
            <a:p>
              <a:r>
                <a:rPr lang="zh-CN" altLang="en-US" b="1">
                  <a:latin typeface="+mn-ea"/>
                  <a:cs typeface="+mn-ea"/>
                </a:rPr>
                <a:t>定位细分：</a:t>
              </a:r>
              <a:endParaRPr lang="en-US" b="1">
                <a:latin typeface="+mn-ea"/>
                <a:cs typeface="+mn-ea"/>
              </a:endParaRPr>
            </a:p>
          </p:txBody>
        </p:sp>
        <p:sp>
          <p:nvSpPr>
            <p:cNvPr id="55" name="矩形 54"/>
            <p:cNvSpPr/>
            <p:nvPr/>
          </p:nvSpPr>
          <p:spPr>
            <a:xfrm>
              <a:off x="470266" y="2823664"/>
              <a:ext cx="3078878" cy="408232"/>
            </a:xfrm>
            <a:prstGeom prst="rect">
              <a:avLst/>
            </a:prstGeom>
          </p:spPr>
          <p:txBody>
            <a:bodyPr wrap="square">
              <a:spAutoFit/>
            </a:bodyPr>
            <a:lstStyle/>
            <a:p>
              <a:pPr>
                <a:lnSpc>
                  <a:spcPct val="150000"/>
                </a:lnSpc>
              </a:pPr>
              <a:r>
                <a:rPr lang="zh-CN" altLang="en-US" sz="1050">
                  <a:latin typeface="+mn-ea"/>
                  <a:cs typeface="+mn-ea"/>
                </a:rPr>
                <a:t>产品定位在，细分客户</a:t>
              </a:r>
              <a:endParaRPr lang="zh-CN" altLang="en-US" sz="1050">
                <a:latin typeface="+mn-ea"/>
                <a:cs typeface="+mn-ea"/>
              </a:endParaRPr>
            </a:p>
          </p:txBody>
        </p:sp>
      </p:grpSp>
      <p:grpSp>
        <p:nvGrpSpPr>
          <p:cNvPr id="56" name="组合 55"/>
          <p:cNvGrpSpPr/>
          <p:nvPr/>
        </p:nvGrpSpPr>
        <p:grpSpPr>
          <a:xfrm>
            <a:off x="661564" y="3056090"/>
            <a:ext cx="2306972" cy="609267"/>
            <a:chOff x="468937" y="2419540"/>
            <a:chExt cx="3075963" cy="812356"/>
          </a:xfrm>
        </p:grpSpPr>
        <p:sp>
          <p:nvSpPr>
            <p:cNvPr id="57" name="TextBox 18"/>
            <p:cNvSpPr txBox="1"/>
            <p:nvPr/>
          </p:nvSpPr>
          <p:spPr>
            <a:xfrm flipH="1">
              <a:off x="468937" y="2419540"/>
              <a:ext cx="1785104" cy="492443"/>
            </a:xfrm>
            <a:prstGeom prst="rect">
              <a:avLst/>
            </a:prstGeom>
            <a:noFill/>
          </p:spPr>
          <p:txBody>
            <a:bodyPr wrap="none" rtlCol="0">
              <a:spAutoFit/>
            </a:bodyPr>
            <a:lstStyle/>
            <a:p>
              <a:r>
                <a:rPr lang="zh-CN" altLang="en-US" b="1">
                  <a:latin typeface="+mn-ea"/>
                  <a:cs typeface="+mn-ea"/>
                </a:rPr>
                <a:t>整体包装：</a:t>
              </a:r>
              <a:endParaRPr lang="en-US" b="1">
                <a:latin typeface="+mn-ea"/>
                <a:cs typeface="+mn-ea"/>
              </a:endParaRPr>
            </a:p>
          </p:txBody>
        </p:sp>
        <p:sp>
          <p:nvSpPr>
            <p:cNvPr id="58" name="矩形 57"/>
            <p:cNvSpPr/>
            <p:nvPr/>
          </p:nvSpPr>
          <p:spPr>
            <a:xfrm>
              <a:off x="470266" y="2823664"/>
              <a:ext cx="3074634" cy="408232"/>
            </a:xfrm>
            <a:prstGeom prst="rect">
              <a:avLst/>
            </a:prstGeom>
          </p:spPr>
          <p:txBody>
            <a:bodyPr wrap="square">
              <a:spAutoFit/>
            </a:bodyPr>
            <a:lstStyle/>
            <a:p>
              <a:pPr>
                <a:lnSpc>
                  <a:spcPct val="150000"/>
                </a:lnSpc>
              </a:pPr>
              <a:r>
                <a:rPr lang="zh-CN" altLang="en-US" sz="1050">
                  <a:latin typeface="+mn-ea"/>
                  <a:cs typeface="+mn-ea"/>
                </a:rPr>
                <a:t>外包装，品牌，话术，价格</a:t>
              </a:r>
              <a:endParaRPr lang="zh-CN" altLang="en-US" sz="1050">
                <a:latin typeface="+mn-ea"/>
                <a:cs typeface="+mn-ea"/>
              </a:endParaRPr>
            </a:p>
          </p:txBody>
        </p:sp>
      </p:grpSp>
      <p:grpSp>
        <p:nvGrpSpPr>
          <p:cNvPr id="59" name="组合 58"/>
          <p:cNvGrpSpPr/>
          <p:nvPr/>
        </p:nvGrpSpPr>
        <p:grpSpPr>
          <a:xfrm>
            <a:off x="6296701" y="1774241"/>
            <a:ext cx="2299649" cy="609267"/>
            <a:chOff x="468937" y="2419540"/>
            <a:chExt cx="3066199" cy="812356"/>
          </a:xfrm>
        </p:grpSpPr>
        <p:sp>
          <p:nvSpPr>
            <p:cNvPr id="60" name="TextBox 18"/>
            <p:cNvSpPr txBox="1"/>
            <p:nvPr/>
          </p:nvSpPr>
          <p:spPr>
            <a:xfrm flipH="1">
              <a:off x="468937" y="2419540"/>
              <a:ext cx="1785104" cy="492443"/>
            </a:xfrm>
            <a:prstGeom prst="rect">
              <a:avLst/>
            </a:prstGeom>
            <a:noFill/>
          </p:spPr>
          <p:txBody>
            <a:bodyPr wrap="none" rtlCol="0">
              <a:spAutoFit/>
            </a:bodyPr>
            <a:lstStyle/>
            <a:p>
              <a:r>
                <a:rPr lang="zh-CN" altLang="en-US" b="1">
                  <a:latin typeface="+mn-ea"/>
                  <a:cs typeface="+mn-ea"/>
                </a:rPr>
                <a:t>客户习惯：</a:t>
              </a:r>
              <a:endParaRPr lang="en-US" b="1">
                <a:latin typeface="+mn-ea"/>
                <a:cs typeface="+mn-ea"/>
              </a:endParaRPr>
            </a:p>
          </p:txBody>
        </p:sp>
        <p:sp>
          <p:nvSpPr>
            <p:cNvPr id="61" name="矩形 60"/>
            <p:cNvSpPr/>
            <p:nvPr/>
          </p:nvSpPr>
          <p:spPr>
            <a:xfrm>
              <a:off x="470268" y="2823664"/>
              <a:ext cx="3064868" cy="408232"/>
            </a:xfrm>
            <a:prstGeom prst="rect">
              <a:avLst/>
            </a:prstGeom>
          </p:spPr>
          <p:txBody>
            <a:bodyPr wrap="square">
              <a:spAutoFit/>
            </a:bodyPr>
            <a:lstStyle/>
            <a:p>
              <a:pPr>
                <a:lnSpc>
                  <a:spcPct val="150000"/>
                </a:lnSpc>
              </a:pPr>
              <a:r>
                <a:rPr lang="zh-CN" altLang="en-US" sz="1050">
                  <a:latin typeface="+mn-ea"/>
                  <a:cs typeface="+mn-ea"/>
                </a:rPr>
                <a:t>信息传递方式要尊重客户习惯</a:t>
              </a:r>
              <a:endParaRPr lang="zh-CN" altLang="en-US" sz="1050">
                <a:latin typeface="+mn-ea"/>
                <a:cs typeface="+mn-ea"/>
              </a:endParaRPr>
            </a:p>
          </p:txBody>
        </p:sp>
      </p:grpSp>
      <p:grpSp>
        <p:nvGrpSpPr>
          <p:cNvPr id="62" name="组合 61"/>
          <p:cNvGrpSpPr/>
          <p:nvPr/>
        </p:nvGrpSpPr>
        <p:grpSpPr>
          <a:xfrm>
            <a:off x="6296701" y="3160128"/>
            <a:ext cx="2299649" cy="609267"/>
            <a:chOff x="468937" y="2419540"/>
            <a:chExt cx="3066199" cy="812356"/>
          </a:xfrm>
        </p:grpSpPr>
        <p:sp>
          <p:nvSpPr>
            <p:cNvPr id="63" name="TextBox 18"/>
            <p:cNvSpPr txBox="1"/>
            <p:nvPr/>
          </p:nvSpPr>
          <p:spPr>
            <a:xfrm flipH="1">
              <a:off x="468937" y="2419540"/>
              <a:ext cx="1785104" cy="492443"/>
            </a:xfrm>
            <a:prstGeom prst="rect">
              <a:avLst/>
            </a:prstGeom>
            <a:noFill/>
          </p:spPr>
          <p:txBody>
            <a:bodyPr wrap="none" rtlCol="0">
              <a:spAutoFit/>
            </a:bodyPr>
            <a:lstStyle/>
            <a:p>
              <a:r>
                <a:rPr lang="zh-CN" altLang="en-US" b="1">
                  <a:latin typeface="+mn-ea"/>
                  <a:cs typeface="+mn-ea"/>
                </a:rPr>
                <a:t>产品变形：</a:t>
              </a:r>
              <a:endParaRPr lang="en-US" b="1">
                <a:latin typeface="+mn-ea"/>
                <a:cs typeface="+mn-ea"/>
              </a:endParaRPr>
            </a:p>
          </p:txBody>
        </p:sp>
        <p:sp>
          <p:nvSpPr>
            <p:cNvPr id="64" name="矩形 63"/>
            <p:cNvSpPr/>
            <p:nvPr/>
          </p:nvSpPr>
          <p:spPr>
            <a:xfrm>
              <a:off x="470268" y="2823664"/>
              <a:ext cx="3064868" cy="408232"/>
            </a:xfrm>
            <a:prstGeom prst="rect">
              <a:avLst/>
            </a:prstGeom>
          </p:spPr>
          <p:txBody>
            <a:bodyPr wrap="square">
              <a:spAutoFit/>
            </a:bodyPr>
            <a:lstStyle/>
            <a:p>
              <a:pPr>
                <a:lnSpc>
                  <a:spcPct val="150000"/>
                </a:lnSpc>
              </a:pPr>
              <a:r>
                <a:rPr lang="zh-CN" altLang="en-US" sz="1050">
                  <a:latin typeface="+mn-ea"/>
                  <a:cs typeface="+mn-ea"/>
                </a:rPr>
                <a:t>结算方式变形，促销手段变形</a:t>
              </a:r>
              <a:endParaRPr lang="zh-CN" altLang="en-US" sz="1050">
                <a:latin typeface="+mn-ea"/>
                <a:cs typeface="+mn-ea"/>
              </a:endParaRPr>
            </a:p>
          </p:txBody>
        </p:sp>
      </p:grpSp>
      <p:sp>
        <p:nvSpPr>
          <p:cNvPr id="31" name="矩形 30"/>
          <p:cNvSpPr/>
          <p:nvPr/>
        </p:nvSpPr>
        <p:spPr>
          <a:xfrm>
            <a:off x="704566" y="698298"/>
            <a:ext cx="7834504" cy="305918"/>
          </a:xfrm>
          <a:prstGeom prst="rect">
            <a:avLst/>
          </a:prstGeom>
        </p:spPr>
        <p:txBody>
          <a:bodyPr wrap="square">
            <a:spAutoFit/>
          </a:bodyPr>
          <a:lstStyle/>
          <a:p>
            <a:pPr>
              <a:lnSpc>
                <a:spcPct val="150000"/>
              </a:lnSpc>
            </a:pPr>
            <a:r>
              <a:rPr lang="zh-CN" altLang="en-US" sz="1050" b="1">
                <a:solidFill>
                  <a:schemeClr val="tx1">
                    <a:lumMod val="85000"/>
                    <a:lumOff val="15000"/>
                  </a:schemeClr>
                </a:solidFill>
                <a:cs typeface="+mn-ea"/>
                <a:sym typeface="+mn-lt"/>
              </a:rPr>
              <a:t>要定制专属的客户服务，不是给客户打上所谓</a:t>
            </a:r>
            <a:r>
              <a:rPr lang="en-US" altLang="zh-CN" sz="1050" b="1">
                <a:solidFill>
                  <a:schemeClr val="tx1">
                    <a:lumMod val="85000"/>
                    <a:lumOff val="15000"/>
                  </a:schemeClr>
                </a:solidFill>
                <a:cs typeface="+mn-ea"/>
                <a:sym typeface="+mn-lt"/>
              </a:rPr>
              <a:t>VIP</a:t>
            </a:r>
            <a:r>
              <a:rPr lang="zh-CN" altLang="en-US" sz="1050" b="1">
                <a:solidFill>
                  <a:schemeClr val="tx1">
                    <a:lumMod val="85000"/>
                    <a:lumOff val="15000"/>
                  </a:schemeClr>
                </a:solidFill>
                <a:cs typeface="+mn-ea"/>
                <a:sym typeface="+mn-lt"/>
              </a:rPr>
              <a:t>的标签。同时，也要给客户</a:t>
            </a:r>
            <a:r>
              <a:rPr lang="en-US" altLang="zh-CN" sz="1050" b="1">
                <a:solidFill>
                  <a:schemeClr val="tx1">
                    <a:lumMod val="85000"/>
                    <a:lumOff val="15000"/>
                  </a:schemeClr>
                </a:solidFill>
                <a:cs typeface="+mn-ea"/>
                <a:sym typeface="+mn-lt"/>
              </a:rPr>
              <a:t>VIP</a:t>
            </a:r>
            <a:r>
              <a:rPr lang="zh-CN" altLang="en-US" sz="1050" b="1">
                <a:solidFill>
                  <a:schemeClr val="tx1">
                    <a:lumMod val="85000"/>
                    <a:lumOff val="15000"/>
                  </a:schemeClr>
                </a:solidFill>
                <a:cs typeface="+mn-ea"/>
                <a:sym typeface="+mn-lt"/>
              </a:rPr>
              <a:t>的别样待遇。要做到这一点就需要从产品业务入手。</a:t>
            </a:r>
            <a:endParaRPr lang="zh-CN" altLang="en-US" sz="1050" b="1">
              <a:solidFill>
                <a:schemeClr val="tx1">
                  <a:lumMod val="85000"/>
                  <a:lumOff val="15000"/>
                </a:schemeClr>
              </a:solidFill>
              <a:cs typeface="+mn-ea"/>
              <a:sym typeface="+mn-lt"/>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250" fill="hold"/>
                                        <p:tgtEl>
                                          <p:spTgt spid="22"/>
                                        </p:tgtEl>
                                        <p:attrNameLst>
                                          <p:attrName>ppt_w</p:attrName>
                                        </p:attrNameLst>
                                      </p:cBhvr>
                                      <p:tavLst>
                                        <p:tav tm="0">
                                          <p:val>
                                            <p:fltVal val="0"/>
                                          </p:val>
                                        </p:tav>
                                        <p:tav tm="100000">
                                          <p:val>
                                            <p:strVal val="#ppt_w"/>
                                          </p:val>
                                        </p:tav>
                                      </p:tavLst>
                                    </p:anim>
                                    <p:anim calcmode="lin" valueType="num">
                                      <p:cBhvr>
                                        <p:cTn id="22" dur="250" fill="hold"/>
                                        <p:tgtEl>
                                          <p:spTgt spid="22"/>
                                        </p:tgtEl>
                                        <p:attrNameLst>
                                          <p:attrName>ppt_h</p:attrName>
                                        </p:attrNameLst>
                                      </p:cBhvr>
                                      <p:tavLst>
                                        <p:tav tm="0">
                                          <p:val>
                                            <p:fltVal val="0"/>
                                          </p:val>
                                        </p:tav>
                                        <p:tav tm="100000">
                                          <p:val>
                                            <p:strVal val="#ppt_h"/>
                                          </p:val>
                                        </p:tav>
                                      </p:tavLst>
                                    </p:anim>
                                    <p:animEffect transition="in" filter="fade">
                                      <p:cBhvr>
                                        <p:cTn id="23" dur="250"/>
                                        <p:tgtEl>
                                          <p:spTgt spid="22"/>
                                        </p:tgtEl>
                                      </p:cBhvr>
                                    </p:animEffect>
                                  </p:childTnLst>
                                </p:cTn>
                              </p:par>
                            </p:childTnLst>
                          </p:cTn>
                        </p:par>
                        <p:par>
                          <p:cTn id="24" fill="hold" nodeType="afterGroup">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50"/>
                                        <p:tgtEl>
                                          <p:spTgt spid="14"/>
                                        </p:tgtEl>
                                      </p:cBhvr>
                                    </p:animEffect>
                                  </p:childTnLst>
                                </p:cTn>
                              </p:par>
                            </p:childTnLst>
                          </p:cTn>
                        </p:par>
                        <p:par>
                          <p:cTn id="28" fill="hold" nodeType="afterGroup">
                            <p:stCondLst>
                              <p:cond delay="20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nodeType="afterGroup">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nodeType="afterGroup">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50"/>
                                        <p:tgtEl>
                                          <p:spTgt spid="11"/>
                                        </p:tgtEl>
                                      </p:cBhvr>
                                    </p:animEffect>
                                  </p:childTnLst>
                                </p:cTn>
                              </p:par>
                            </p:childTnLst>
                          </p:cTn>
                        </p:par>
                        <p:par>
                          <p:cTn id="42" fill="hold" nodeType="afterGroup">
                            <p:stCondLst>
                              <p:cond delay="3000"/>
                            </p:stCondLst>
                            <p:childTnLst>
                              <p:par>
                                <p:cTn id="43" presetID="2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nodeType="afterGroup">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250" fill="hold"/>
                                        <p:tgtEl>
                                          <p:spTgt spid="23"/>
                                        </p:tgtEl>
                                        <p:attrNameLst>
                                          <p:attrName>ppt_w</p:attrName>
                                        </p:attrNameLst>
                                      </p:cBhvr>
                                      <p:tavLst>
                                        <p:tav tm="0">
                                          <p:val>
                                            <p:fltVal val="0"/>
                                          </p:val>
                                        </p:tav>
                                        <p:tav tm="100000">
                                          <p:val>
                                            <p:strVal val="#ppt_w"/>
                                          </p:val>
                                        </p:tav>
                                      </p:tavLst>
                                    </p:anim>
                                    <p:anim calcmode="lin" valueType="num">
                                      <p:cBhvr>
                                        <p:cTn id="50" dur="250" fill="hold"/>
                                        <p:tgtEl>
                                          <p:spTgt spid="23"/>
                                        </p:tgtEl>
                                        <p:attrNameLst>
                                          <p:attrName>ppt_h</p:attrName>
                                        </p:attrNameLst>
                                      </p:cBhvr>
                                      <p:tavLst>
                                        <p:tav tm="0">
                                          <p:val>
                                            <p:fltVal val="0"/>
                                          </p:val>
                                        </p:tav>
                                        <p:tav tm="100000">
                                          <p:val>
                                            <p:strVal val="#ppt_h"/>
                                          </p:val>
                                        </p:tav>
                                      </p:tavLst>
                                    </p:anim>
                                    <p:animEffect transition="in" filter="fade">
                                      <p:cBhvr>
                                        <p:cTn id="51" dur="250"/>
                                        <p:tgtEl>
                                          <p:spTgt spid="23"/>
                                        </p:tgtEl>
                                      </p:cBhvr>
                                    </p:animEffect>
                                  </p:childTnLst>
                                </p:cTn>
                              </p:par>
                            </p:childTnLst>
                          </p:cTn>
                        </p:par>
                        <p:par>
                          <p:cTn id="52" fill="hold" nodeType="afterGroup">
                            <p:stCondLst>
                              <p:cond delay="375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250"/>
                                        <p:tgtEl>
                                          <p:spTgt spid="12"/>
                                        </p:tgtEl>
                                      </p:cBhvr>
                                    </p:animEffect>
                                  </p:childTnLst>
                                </p:cTn>
                              </p:par>
                            </p:childTnLst>
                          </p:cTn>
                        </p:par>
                        <p:par>
                          <p:cTn id="56" fill="hold" nodeType="afterGroup">
                            <p:stCondLst>
                              <p:cond delay="4000"/>
                            </p:stCondLst>
                            <p:childTnLst>
                              <p:par>
                                <p:cTn id="57" presetID="22" presetClass="entr" presetSubtype="8"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nodeType="afterGroup">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250" fill="hold"/>
                                        <p:tgtEl>
                                          <p:spTgt spid="24"/>
                                        </p:tgtEl>
                                        <p:attrNameLst>
                                          <p:attrName>ppt_w</p:attrName>
                                        </p:attrNameLst>
                                      </p:cBhvr>
                                      <p:tavLst>
                                        <p:tav tm="0">
                                          <p:val>
                                            <p:fltVal val="0"/>
                                          </p:val>
                                        </p:tav>
                                        <p:tav tm="100000">
                                          <p:val>
                                            <p:strVal val="#ppt_w"/>
                                          </p:val>
                                        </p:tav>
                                      </p:tavLst>
                                    </p:anim>
                                    <p:anim calcmode="lin" valueType="num">
                                      <p:cBhvr>
                                        <p:cTn id="64" dur="250" fill="hold"/>
                                        <p:tgtEl>
                                          <p:spTgt spid="24"/>
                                        </p:tgtEl>
                                        <p:attrNameLst>
                                          <p:attrName>ppt_h</p:attrName>
                                        </p:attrNameLst>
                                      </p:cBhvr>
                                      <p:tavLst>
                                        <p:tav tm="0">
                                          <p:val>
                                            <p:fltVal val="0"/>
                                          </p:val>
                                        </p:tav>
                                        <p:tav tm="100000">
                                          <p:val>
                                            <p:strVal val="#ppt_h"/>
                                          </p:val>
                                        </p:tav>
                                      </p:tavLst>
                                    </p:anim>
                                    <p:animEffect transition="in" filter="fade">
                                      <p:cBhvr>
                                        <p:cTn id="65" dur="250"/>
                                        <p:tgtEl>
                                          <p:spTgt spid="24"/>
                                        </p:tgtEl>
                                      </p:cBhvr>
                                    </p:animEffect>
                                  </p:childTnLst>
                                </p:cTn>
                              </p:par>
                            </p:childTnLst>
                          </p:cTn>
                        </p:par>
                        <p:par>
                          <p:cTn id="66" fill="hold" nodeType="afterGroup">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250"/>
                                        <p:tgtEl>
                                          <p:spTgt spid="13"/>
                                        </p:tgtEl>
                                      </p:cBhvr>
                                    </p:animEffect>
                                  </p:childTnLst>
                                </p:cTn>
                              </p:par>
                            </p:childTnLst>
                          </p:cTn>
                        </p:par>
                      </p:childTnLst>
                    </p:cTn>
                  </p:par>
                  <p:par>
                    <p:cTn id="70" fill="hold" nodeType="clickPar">
                      <p:stCondLst>
                        <p:cond delay="indefinite"/>
                        <p:cond evt="onBegin" delay="0">
                          <p:tn val="69"/>
                        </p:cond>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cond evt="onBegin" delay="0">
                          <p:tn val="76"/>
                        </p:cond>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1000"/>
                                        <p:tgtEl>
                                          <p:spTgt spid="56"/>
                                        </p:tgtEl>
                                      </p:cBhvr>
                                    </p:animEffect>
                                    <p:anim calcmode="lin" valueType="num">
                                      <p:cBhvr>
                                        <p:cTn id="82" dur="1000" fill="hold"/>
                                        <p:tgtEl>
                                          <p:spTgt spid="56"/>
                                        </p:tgtEl>
                                        <p:attrNameLst>
                                          <p:attrName>ppt_x</p:attrName>
                                        </p:attrNameLst>
                                      </p:cBhvr>
                                      <p:tavLst>
                                        <p:tav tm="0">
                                          <p:val>
                                            <p:strVal val="#ppt_x"/>
                                          </p:val>
                                        </p:tav>
                                        <p:tav tm="100000">
                                          <p:val>
                                            <p:strVal val="#ppt_x"/>
                                          </p:val>
                                        </p:tav>
                                      </p:tavLst>
                                    </p:anim>
                                    <p:anim calcmode="lin" valueType="num">
                                      <p:cBhvr>
                                        <p:cTn id="8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cond evt="onBegin" delay="0">
                          <p:tn val="83"/>
                        </p:cond>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1000"/>
                                        <p:tgtEl>
                                          <p:spTgt spid="59"/>
                                        </p:tgtEl>
                                      </p:cBhvr>
                                    </p:animEffect>
                                    <p:anim calcmode="lin" valueType="num">
                                      <p:cBhvr>
                                        <p:cTn id="89" dur="1000" fill="hold"/>
                                        <p:tgtEl>
                                          <p:spTgt spid="59"/>
                                        </p:tgtEl>
                                        <p:attrNameLst>
                                          <p:attrName>ppt_x</p:attrName>
                                        </p:attrNameLst>
                                      </p:cBhvr>
                                      <p:tavLst>
                                        <p:tav tm="0">
                                          <p:val>
                                            <p:strVal val="#ppt_x"/>
                                          </p:val>
                                        </p:tav>
                                        <p:tav tm="100000">
                                          <p:val>
                                            <p:strVal val="#ppt_x"/>
                                          </p:val>
                                        </p:tav>
                                      </p:tavLst>
                                    </p:anim>
                                    <p:anim calcmode="lin" valueType="num">
                                      <p:cBhvr>
                                        <p:cTn id="9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91" fill="hold" nodeType="clickPar">
                      <p:stCondLst>
                        <p:cond delay="indefinite"/>
                        <p:cond evt="onBegin" delay="0">
                          <p:tn val="90"/>
                        </p:cond>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12" grpId="0" animBg="1"/>
      <p:bldP spid="14" grpId="0" animBg="1"/>
      <p:bldP spid="13" grpId="0" animBg="1"/>
      <p:bldP spid="24" grpId="0" animBg="1"/>
      <p:bldP spid="11"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10"/>
          <p:cNvGrpSpPr/>
          <p:nvPr/>
        </p:nvGrpSpPr>
        <p:grpSpPr>
          <a:xfrm>
            <a:off x="5208560" y="2269053"/>
            <a:ext cx="1004080" cy="1004080"/>
            <a:chOff x="6920031" y="3363156"/>
            <a:chExt cx="1338773" cy="1338773"/>
          </a:xfrm>
        </p:grpSpPr>
        <p:sp>
          <p:nvSpPr>
            <p:cNvPr id="3" name="Oval 7"/>
            <p:cNvSpPr/>
            <p:nvPr/>
          </p:nvSpPr>
          <p:spPr>
            <a:xfrm>
              <a:off x="6920031" y="3363156"/>
              <a:ext cx="1338773" cy="1338773"/>
            </a:xfrm>
            <a:prstGeom prst="ellipse">
              <a:avLst/>
            </a:prstGeom>
            <a:solidFill>
              <a:schemeClr val="accent2">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mn-ea"/>
              </a:endParaRPr>
            </a:p>
          </p:txBody>
        </p:sp>
        <p:grpSp>
          <p:nvGrpSpPr>
            <p:cNvPr id="4" name="Group 20"/>
            <p:cNvGrpSpPr/>
            <p:nvPr/>
          </p:nvGrpSpPr>
          <p:grpSpPr>
            <a:xfrm>
              <a:off x="7357245" y="3796320"/>
              <a:ext cx="464344" cy="465138"/>
              <a:chOff x="7287419" y="3505994"/>
              <a:chExt cx="464344" cy="465138"/>
            </a:xfrm>
            <a:solidFill>
              <a:schemeClr val="bg2"/>
            </a:solidFill>
          </p:grpSpPr>
          <p:sp>
            <p:nvSpPr>
              <p:cNvPr id="5" name="AutoShape 37"/>
              <p:cNvSpPr/>
              <p:nvPr/>
            </p:nvSpPr>
            <p:spPr bwMode="auto">
              <a:xfrm>
                <a:off x="7287419" y="354965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050">
                  <a:latin typeface="Arial" panose="020b0604020202020204" pitchFamily="34" charset="0"/>
                  <a:cs typeface="+mn-ea"/>
                  <a:sym typeface="Gill Sans" charset="0"/>
                </a:endParaRPr>
              </a:p>
            </p:txBody>
          </p:sp>
          <p:sp>
            <p:nvSpPr>
              <p:cNvPr id="6" name="AutoShape 38"/>
              <p:cNvSpPr/>
              <p:nvPr/>
            </p:nvSpPr>
            <p:spPr bwMode="auto">
              <a:xfrm>
                <a:off x="7490619" y="373856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050">
                  <a:latin typeface="Arial" panose="020b0604020202020204" pitchFamily="34" charset="0"/>
                  <a:cs typeface="+mn-ea"/>
                  <a:sym typeface="Gill Sans" charset="0"/>
                </a:endParaRPr>
              </a:p>
            </p:txBody>
          </p:sp>
          <p:sp>
            <p:nvSpPr>
              <p:cNvPr id="7" name="AutoShape 39"/>
              <p:cNvSpPr/>
              <p:nvPr/>
            </p:nvSpPr>
            <p:spPr bwMode="auto">
              <a:xfrm>
                <a:off x="7679532" y="350599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050">
                  <a:latin typeface="Arial" panose="020b0604020202020204" pitchFamily="34" charset="0"/>
                  <a:cs typeface="+mn-ea"/>
                  <a:sym typeface="Gill Sans" charset="0"/>
                </a:endParaRPr>
              </a:p>
            </p:txBody>
          </p:sp>
          <p:sp>
            <p:nvSpPr>
              <p:cNvPr id="8" name="AutoShape 40"/>
              <p:cNvSpPr/>
              <p:nvPr/>
            </p:nvSpPr>
            <p:spPr bwMode="auto">
              <a:xfrm>
                <a:off x="7403307" y="372427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050">
                  <a:latin typeface="Arial" panose="020b0604020202020204" pitchFamily="34" charset="0"/>
                  <a:cs typeface="+mn-ea"/>
                  <a:sym typeface="Gill Sans" charset="0"/>
                </a:endParaRPr>
              </a:p>
            </p:txBody>
          </p:sp>
          <p:sp>
            <p:nvSpPr>
              <p:cNvPr id="9" name="AutoShape 41"/>
              <p:cNvSpPr/>
              <p:nvPr/>
            </p:nvSpPr>
            <p:spPr bwMode="auto">
              <a:xfrm>
                <a:off x="7461250" y="382587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050">
                  <a:latin typeface="Arial" panose="020b0604020202020204" pitchFamily="34" charset="0"/>
                  <a:cs typeface="+mn-ea"/>
                  <a:sym typeface="Gill Sans" charset="0"/>
                </a:endParaRPr>
              </a:p>
            </p:txBody>
          </p:sp>
          <p:sp>
            <p:nvSpPr>
              <p:cNvPr id="10" name="AutoShape 42"/>
              <p:cNvSpPr/>
              <p:nvPr/>
            </p:nvSpPr>
            <p:spPr bwMode="auto">
              <a:xfrm>
                <a:off x="7693819" y="360759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050">
                  <a:latin typeface="Arial" panose="020b0604020202020204" pitchFamily="34" charset="0"/>
                  <a:cs typeface="+mn-ea"/>
                  <a:sym typeface="Gill Sans" charset="0"/>
                </a:endParaRPr>
              </a:p>
            </p:txBody>
          </p:sp>
        </p:grpSp>
      </p:grpSp>
      <p:grpSp>
        <p:nvGrpSpPr>
          <p:cNvPr id="11" name="Group 11"/>
          <p:cNvGrpSpPr/>
          <p:nvPr/>
        </p:nvGrpSpPr>
        <p:grpSpPr>
          <a:xfrm>
            <a:off x="4590536" y="1671848"/>
            <a:ext cx="1004080" cy="1004080"/>
            <a:chOff x="6096000" y="2566881"/>
            <a:chExt cx="1338773" cy="1338773"/>
          </a:xfrm>
        </p:grpSpPr>
        <p:sp>
          <p:nvSpPr>
            <p:cNvPr id="12" name="Oval 6"/>
            <p:cNvSpPr/>
            <p:nvPr/>
          </p:nvSpPr>
          <p:spPr>
            <a:xfrm>
              <a:off x="6096000" y="2566881"/>
              <a:ext cx="1338773" cy="1338773"/>
            </a:xfrm>
            <a:prstGeom prst="ellipse">
              <a:avLst/>
            </a:prstGeom>
            <a:solidFill>
              <a:schemeClr val="accent3">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mn-ea"/>
              </a:endParaRPr>
            </a:p>
          </p:txBody>
        </p:sp>
        <p:grpSp>
          <p:nvGrpSpPr>
            <p:cNvPr id="13" name="Group 27"/>
            <p:cNvGrpSpPr/>
            <p:nvPr/>
          </p:nvGrpSpPr>
          <p:grpSpPr>
            <a:xfrm>
              <a:off x="6551978" y="3004095"/>
              <a:ext cx="434975" cy="464344"/>
              <a:chOff x="9159875" y="1647825"/>
              <a:chExt cx="434975" cy="464344"/>
            </a:xfrm>
            <a:solidFill>
              <a:schemeClr val="bg2"/>
            </a:solidFill>
          </p:grpSpPr>
          <p:sp>
            <p:nvSpPr>
              <p:cNvPr id="14" name="AutoShape 78"/>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rial" panose="020b0604020202020204" pitchFamily="34" charset="0"/>
                  <a:cs typeface="+mn-ea"/>
                  <a:sym typeface="Gill Sans" charset="0"/>
                </a:endParaRPr>
              </a:p>
            </p:txBody>
          </p:sp>
          <p:sp>
            <p:nvSpPr>
              <p:cNvPr id="15" name="AutoShape 79"/>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rial" panose="020b0604020202020204" pitchFamily="34" charset="0"/>
                  <a:cs typeface="+mn-ea"/>
                  <a:sym typeface="Gill Sans" charset="0"/>
                </a:endParaRPr>
              </a:p>
            </p:txBody>
          </p:sp>
          <p:sp>
            <p:nvSpPr>
              <p:cNvPr id="16" name="AutoShape 80"/>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rial" panose="020b0604020202020204" pitchFamily="34" charset="0"/>
                  <a:cs typeface="+mn-ea"/>
                  <a:sym typeface="Gill Sans" charset="0"/>
                </a:endParaRPr>
              </a:p>
            </p:txBody>
          </p:sp>
        </p:grpSp>
      </p:grpSp>
      <p:grpSp>
        <p:nvGrpSpPr>
          <p:cNvPr id="17" name="Group 12"/>
          <p:cNvGrpSpPr/>
          <p:nvPr/>
        </p:nvGrpSpPr>
        <p:grpSpPr>
          <a:xfrm>
            <a:off x="3290151" y="1079122"/>
            <a:ext cx="1470074" cy="1470074"/>
            <a:chOff x="4362154" y="1776581"/>
            <a:chExt cx="1960098" cy="1960098"/>
          </a:xfrm>
        </p:grpSpPr>
        <p:sp>
          <p:nvSpPr>
            <p:cNvPr id="18" name="Oval 5"/>
            <p:cNvSpPr/>
            <p:nvPr/>
          </p:nvSpPr>
          <p:spPr>
            <a:xfrm>
              <a:off x="4362154" y="1776581"/>
              <a:ext cx="1960098" cy="1960098"/>
            </a:xfrm>
            <a:prstGeom prst="ellipse">
              <a:avLst/>
            </a:prstGeom>
            <a:solidFill>
              <a:schemeClr val="accent4">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mn-ea"/>
              </a:endParaRPr>
            </a:p>
          </p:txBody>
        </p:sp>
        <p:sp>
          <p:nvSpPr>
            <p:cNvPr id="19" name="Freeform 43"/>
            <p:cNvSpPr>
              <a:spLocks noEditPoints="1"/>
            </p:cNvSpPr>
            <p:nvPr/>
          </p:nvSpPr>
          <p:spPr bwMode="auto">
            <a:xfrm>
              <a:off x="4899621" y="2488223"/>
              <a:ext cx="904951" cy="528990"/>
            </a:xfrm>
            <a:custGeom>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2"/>
            </a:solidFill>
            <a:ln>
              <a:noFill/>
            </a:ln>
          </p:spPr>
          <p:txBody>
            <a:bodyPr vert="horz" wrap="square" lIns="68580" tIns="34290" rIns="68580" bIns="34290" numCol="1" anchor="t" anchorCtr="0" compatLnSpc="1"/>
            <a:lstStyle/>
            <a:p>
              <a:endParaRPr lang="en-GB" sz="1050">
                <a:latin typeface="Arial" panose="020b0604020202020204" pitchFamily="34" charset="0"/>
                <a:cs typeface="+mn-ea"/>
              </a:endParaRPr>
            </a:p>
          </p:txBody>
        </p:sp>
      </p:grpSp>
      <p:grpSp>
        <p:nvGrpSpPr>
          <p:cNvPr id="20" name="Group 9"/>
          <p:cNvGrpSpPr/>
          <p:nvPr/>
        </p:nvGrpSpPr>
        <p:grpSpPr>
          <a:xfrm>
            <a:off x="4590537" y="3046965"/>
            <a:ext cx="1336430" cy="1336430"/>
            <a:chOff x="6096000" y="4400370"/>
            <a:chExt cx="1781907" cy="1781907"/>
          </a:xfrm>
        </p:grpSpPr>
        <p:sp>
          <p:nvSpPr>
            <p:cNvPr id="21" name="Oval 8"/>
            <p:cNvSpPr/>
            <p:nvPr/>
          </p:nvSpPr>
          <p:spPr>
            <a:xfrm>
              <a:off x="6096000" y="4400370"/>
              <a:ext cx="1781907" cy="1781907"/>
            </a:xfrm>
            <a:prstGeom prst="ellipse">
              <a:avLst/>
            </a:prstGeom>
            <a:solidFill>
              <a:schemeClr val="accent1">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mn-ea"/>
              </a:endParaRPr>
            </a:p>
          </p:txBody>
        </p:sp>
        <p:grpSp>
          <p:nvGrpSpPr>
            <p:cNvPr id="22" name="Group 44"/>
            <p:cNvGrpSpPr/>
            <p:nvPr/>
          </p:nvGrpSpPr>
          <p:grpSpPr>
            <a:xfrm>
              <a:off x="6612822" y="4917650"/>
              <a:ext cx="632375" cy="747345"/>
              <a:chOff x="1325323" y="3586519"/>
              <a:chExt cx="632375" cy="747345"/>
            </a:xfrm>
            <a:solidFill>
              <a:schemeClr val="bg2"/>
            </a:solidFill>
          </p:grpSpPr>
          <p:sp>
            <p:nvSpPr>
              <p:cNvPr id="23" name="Freeform 45"/>
              <p:cNvSpPr>
                <a:spLocks noEditPoints="1"/>
              </p:cNvSpPr>
              <p:nvPr/>
            </p:nvSpPr>
            <p:spPr bwMode="auto">
              <a:xfrm>
                <a:off x="1325323" y="3586519"/>
                <a:ext cx="632375" cy="747345"/>
              </a:xfrm>
              <a:custGeom>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latin typeface="Arial" panose="020b0604020202020204" pitchFamily="34" charset="0"/>
                  <a:cs typeface="+mn-ea"/>
                </a:endParaRPr>
              </a:p>
            </p:txBody>
          </p:sp>
          <p:sp>
            <p:nvSpPr>
              <p:cNvPr id="24" name="Freeform 46"/>
              <p:cNvSpPr/>
              <p:nvPr/>
            </p:nvSpPr>
            <p:spPr bwMode="auto">
              <a:xfrm>
                <a:off x="1503405" y="3752885"/>
                <a:ext cx="248347" cy="223554"/>
              </a:xfrm>
              <a:custGeom>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latin typeface="Arial" panose="020b0604020202020204" pitchFamily="34" charset="0"/>
                  <a:cs typeface="+mn-ea"/>
                </a:endParaRPr>
              </a:p>
            </p:txBody>
          </p:sp>
        </p:grpSp>
      </p:grpSp>
      <p:grpSp>
        <p:nvGrpSpPr>
          <p:cNvPr id="25" name="Group 50"/>
          <p:cNvGrpSpPr/>
          <p:nvPr/>
        </p:nvGrpSpPr>
        <p:grpSpPr>
          <a:xfrm>
            <a:off x="5594615" y="1189020"/>
            <a:ext cx="2945460" cy="447185"/>
            <a:chOff x="7581721" y="2424467"/>
            <a:chExt cx="3927280" cy="596246"/>
          </a:xfrm>
        </p:grpSpPr>
        <p:sp>
          <p:nvSpPr>
            <p:cNvPr id="26" name="TextBox 48"/>
            <p:cNvSpPr txBox="1"/>
            <p:nvPr/>
          </p:nvSpPr>
          <p:spPr>
            <a:xfrm>
              <a:off x="7581721" y="2424467"/>
              <a:ext cx="1682512" cy="338554"/>
            </a:xfrm>
            <a:prstGeom prst="rect">
              <a:avLst/>
            </a:prstGeom>
            <a:noFill/>
          </p:spPr>
          <p:txBody>
            <a:bodyPr wrap="none" rtlCol="0">
              <a:spAutoFit/>
            </a:bodyPr>
            <a:lstStyle/>
            <a:p>
              <a:r>
                <a:rPr lang="zh-CN" altLang="en-US" sz="1050" b="1">
                  <a:latin typeface="Arial" panose="020b0604020202020204" pitchFamily="34" charset="0"/>
                  <a:cs typeface="+mn-ea"/>
                </a:rPr>
                <a:t>点击添加主要内容</a:t>
              </a:r>
              <a:endParaRPr lang="en-GB" altLang="zh-CN" sz="1050" b="1">
                <a:latin typeface="Arial" panose="020b0604020202020204" pitchFamily="34" charset="0"/>
                <a:cs typeface="+mn-ea"/>
              </a:endParaRPr>
            </a:p>
          </p:txBody>
        </p:sp>
        <p:sp>
          <p:nvSpPr>
            <p:cNvPr id="27" name="Rectangle 49"/>
            <p:cNvSpPr/>
            <p:nvPr/>
          </p:nvSpPr>
          <p:spPr>
            <a:xfrm>
              <a:off x="7581722" y="2712938"/>
              <a:ext cx="3927279" cy="307775"/>
            </a:xfrm>
            <a:prstGeom prst="rect">
              <a:avLst/>
            </a:prstGeom>
          </p:spPr>
          <p:txBody>
            <a:bodyPr wrap="square">
              <a:spAutoFit/>
            </a:bodyPr>
            <a:lstStyle/>
            <a:p>
              <a:r>
                <a:rPr lang="zh-CN" altLang="en-US" sz="900">
                  <a:latin typeface="Arial" panose="020b0604020202020204" pitchFamily="34" charset="0"/>
                  <a:cs typeface="+mn-ea"/>
                </a:rPr>
                <a:t>会议营销，免费诱饵</a:t>
              </a:r>
              <a:r>
                <a:rPr lang="en-US" altLang="zh-CN" sz="900">
                  <a:latin typeface="Arial" panose="020b0604020202020204" pitchFamily="34" charset="0"/>
                  <a:cs typeface="+mn-ea"/>
                </a:rPr>
                <a:t>—</a:t>
              </a:r>
              <a:r>
                <a:rPr lang="zh-CN" altLang="en-US" sz="900">
                  <a:latin typeface="Arial" panose="020b0604020202020204" pitchFamily="34" charset="0"/>
                  <a:cs typeface="+mn-ea"/>
                </a:rPr>
                <a:t>上瘾的毒药</a:t>
              </a:r>
              <a:endParaRPr lang="zh-CN" altLang="en-US" sz="900">
                <a:latin typeface="Arial" panose="020b0604020202020204" pitchFamily="34" charset="0"/>
                <a:cs typeface="+mn-ea"/>
              </a:endParaRPr>
            </a:p>
          </p:txBody>
        </p:sp>
      </p:grpSp>
      <p:grpSp>
        <p:nvGrpSpPr>
          <p:cNvPr id="28" name="Group 51"/>
          <p:cNvGrpSpPr/>
          <p:nvPr/>
        </p:nvGrpSpPr>
        <p:grpSpPr>
          <a:xfrm>
            <a:off x="6254878" y="2395833"/>
            <a:ext cx="2446943" cy="465219"/>
            <a:chOff x="7581723" y="2400424"/>
            <a:chExt cx="3262590" cy="620292"/>
          </a:xfrm>
        </p:grpSpPr>
        <p:sp>
          <p:nvSpPr>
            <p:cNvPr id="29" name="TextBox 52"/>
            <p:cNvSpPr txBox="1"/>
            <p:nvPr/>
          </p:nvSpPr>
          <p:spPr>
            <a:xfrm>
              <a:off x="7581723" y="2400424"/>
              <a:ext cx="1682512" cy="338554"/>
            </a:xfrm>
            <a:prstGeom prst="rect">
              <a:avLst/>
            </a:prstGeom>
            <a:noFill/>
          </p:spPr>
          <p:txBody>
            <a:bodyPr wrap="none" rtlCol="0">
              <a:spAutoFit/>
            </a:bodyPr>
            <a:lstStyle/>
            <a:p>
              <a:r>
                <a:rPr lang="zh-CN" altLang="en-US" sz="1050" b="1">
                  <a:latin typeface="Arial" panose="020b0604020202020204" pitchFamily="34" charset="0"/>
                  <a:cs typeface="+mn-ea"/>
                </a:rPr>
                <a:t>点击添加主要内容</a:t>
              </a:r>
              <a:endParaRPr lang="en-GB" altLang="zh-CN" sz="1050" b="1">
                <a:latin typeface="Arial" panose="020b0604020202020204" pitchFamily="34" charset="0"/>
                <a:cs typeface="+mn-ea"/>
              </a:endParaRPr>
            </a:p>
          </p:txBody>
        </p:sp>
        <p:sp>
          <p:nvSpPr>
            <p:cNvPr id="30" name="Rectangle 53"/>
            <p:cNvSpPr/>
            <p:nvPr/>
          </p:nvSpPr>
          <p:spPr>
            <a:xfrm>
              <a:off x="7581723" y="2712940"/>
              <a:ext cx="3262590" cy="307776"/>
            </a:xfrm>
            <a:prstGeom prst="rect">
              <a:avLst/>
            </a:prstGeom>
          </p:spPr>
          <p:txBody>
            <a:bodyPr wrap="square">
              <a:spAutoFit/>
            </a:bodyPr>
            <a:lstStyle/>
            <a:p>
              <a:r>
                <a:rPr lang="zh-CN" altLang="en-US" sz="900">
                  <a:latin typeface="Arial" panose="020b0604020202020204" pitchFamily="34" charset="0"/>
                  <a:cs typeface="+mn-ea"/>
                </a:rPr>
                <a:t>把规模做大更容易获得眼球和资源</a:t>
              </a:r>
              <a:endParaRPr lang="zh-CN" altLang="en-US" sz="900">
                <a:latin typeface="Arial" panose="020b0604020202020204" pitchFamily="34" charset="0"/>
                <a:cs typeface="+mn-ea"/>
              </a:endParaRPr>
            </a:p>
          </p:txBody>
        </p:sp>
      </p:grpSp>
      <p:grpSp>
        <p:nvGrpSpPr>
          <p:cNvPr id="31" name="Group 54"/>
          <p:cNvGrpSpPr/>
          <p:nvPr/>
        </p:nvGrpSpPr>
        <p:grpSpPr>
          <a:xfrm>
            <a:off x="6060529" y="3641939"/>
            <a:ext cx="2446943" cy="584058"/>
            <a:chOff x="7581722" y="2426638"/>
            <a:chExt cx="3262591" cy="778742"/>
          </a:xfrm>
        </p:grpSpPr>
        <p:sp>
          <p:nvSpPr>
            <p:cNvPr id="32" name="TextBox 55"/>
            <p:cNvSpPr txBox="1"/>
            <p:nvPr/>
          </p:nvSpPr>
          <p:spPr>
            <a:xfrm>
              <a:off x="7581722" y="2426638"/>
              <a:ext cx="1682512" cy="338554"/>
            </a:xfrm>
            <a:prstGeom prst="rect">
              <a:avLst/>
            </a:prstGeom>
            <a:noFill/>
          </p:spPr>
          <p:txBody>
            <a:bodyPr wrap="none" rtlCol="0">
              <a:spAutoFit/>
            </a:bodyPr>
            <a:lstStyle/>
            <a:p>
              <a:r>
                <a:rPr lang="zh-CN" altLang="en-US" sz="1050" b="1">
                  <a:latin typeface="Arial" panose="020b0604020202020204" pitchFamily="34" charset="0"/>
                  <a:cs typeface="+mn-ea"/>
                </a:rPr>
                <a:t>点击添加主要内容</a:t>
              </a:r>
              <a:endParaRPr lang="en-GB" altLang="zh-CN" sz="1050" b="1">
                <a:latin typeface="Arial" panose="020b0604020202020204" pitchFamily="34" charset="0"/>
                <a:cs typeface="+mn-ea"/>
              </a:endParaRPr>
            </a:p>
          </p:txBody>
        </p:sp>
        <p:sp>
          <p:nvSpPr>
            <p:cNvPr id="33" name="Rectangle 56"/>
            <p:cNvSpPr/>
            <p:nvPr/>
          </p:nvSpPr>
          <p:spPr>
            <a:xfrm>
              <a:off x="7581723" y="2712939"/>
              <a:ext cx="3262590" cy="492441"/>
            </a:xfrm>
            <a:prstGeom prst="rect">
              <a:avLst/>
            </a:prstGeom>
          </p:spPr>
          <p:txBody>
            <a:bodyPr wrap="square">
              <a:spAutoFit/>
            </a:bodyPr>
            <a:lstStyle/>
            <a:p>
              <a:r>
                <a:rPr lang="zh-CN" altLang="en-US" sz="900">
                  <a:latin typeface="Arial" panose="020b0604020202020204" pitchFamily="34" charset="0"/>
                  <a:cs typeface="+mn-ea"/>
                </a:rPr>
                <a:t>感觉舒服：</a:t>
              </a:r>
              <a:endParaRPr lang="zh-CN" altLang="en-US" sz="900">
                <a:latin typeface="Arial" panose="020b0604020202020204" pitchFamily="34" charset="0"/>
                <a:cs typeface="+mn-ea"/>
              </a:endParaRPr>
            </a:p>
            <a:p>
              <a:r>
                <a:rPr lang="zh-CN" altLang="en-US" sz="900">
                  <a:latin typeface="Arial" panose="020b0604020202020204" pitchFamily="34" charset="0"/>
                  <a:cs typeface="+mn-ea"/>
                </a:rPr>
                <a:t>做更多与销售无关的事情</a:t>
              </a:r>
              <a:endParaRPr lang="zh-CN" altLang="en-US" sz="900">
                <a:latin typeface="Arial" panose="020b0604020202020204" pitchFamily="34" charset="0"/>
                <a:cs typeface="+mn-ea"/>
              </a:endParaRPr>
            </a:p>
          </p:txBody>
        </p:sp>
      </p:grpSp>
      <p:grpSp>
        <p:nvGrpSpPr>
          <p:cNvPr id="34" name="Group 57"/>
          <p:cNvGrpSpPr/>
          <p:nvPr/>
        </p:nvGrpSpPr>
        <p:grpSpPr>
          <a:xfrm flipH="1">
            <a:off x="667938" y="1158791"/>
            <a:ext cx="2512928" cy="477413"/>
            <a:chOff x="7581722" y="2384164"/>
            <a:chExt cx="3350571" cy="636551"/>
          </a:xfrm>
        </p:grpSpPr>
        <p:sp>
          <p:nvSpPr>
            <p:cNvPr id="35" name="TextBox 58"/>
            <p:cNvSpPr txBox="1"/>
            <p:nvPr/>
          </p:nvSpPr>
          <p:spPr>
            <a:xfrm>
              <a:off x="7581722" y="2384164"/>
              <a:ext cx="1682512" cy="338554"/>
            </a:xfrm>
            <a:prstGeom prst="rect">
              <a:avLst/>
            </a:prstGeom>
            <a:noFill/>
          </p:spPr>
          <p:txBody>
            <a:bodyPr wrap="none" rtlCol="0">
              <a:spAutoFit/>
            </a:bodyPr>
            <a:lstStyle/>
            <a:p>
              <a:pPr algn="r"/>
              <a:r>
                <a:rPr lang="zh-CN" altLang="en-US" sz="1050" b="1">
                  <a:latin typeface="Arial" panose="020b0604020202020204" pitchFamily="34" charset="0"/>
                  <a:cs typeface="+mn-ea"/>
                </a:rPr>
                <a:t>点击添加主要内容</a:t>
              </a:r>
              <a:endParaRPr lang="en-GB" sz="1050" b="1">
                <a:latin typeface="Arial" panose="020b0604020202020204" pitchFamily="34" charset="0"/>
                <a:cs typeface="+mn-ea"/>
              </a:endParaRPr>
            </a:p>
          </p:txBody>
        </p:sp>
        <p:sp>
          <p:nvSpPr>
            <p:cNvPr id="36" name="Rectangle 59"/>
            <p:cNvSpPr/>
            <p:nvPr/>
          </p:nvSpPr>
          <p:spPr>
            <a:xfrm>
              <a:off x="7581723" y="2712939"/>
              <a:ext cx="3350570" cy="307776"/>
            </a:xfrm>
            <a:prstGeom prst="rect">
              <a:avLst/>
            </a:prstGeom>
          </p:spPr>
          <p:txBody>
            <a:bodyPr wrap="square">
              <a:spAutoFit/>
            </a:bodyPr>
            <a:lstStyle/>
            <a:p>
              <a:pPr algn="r"/>
              <a:r>
                <a:rPr lang="zh-CN" altLang="en-US" sz="900">
                  <a:latin typeface="Arial" panose="020b0604020202020204" pitchFamily="34" charset="0"/>
                  <a:cs typeface="+mn-ea"/>
                </a:rPr>
                <a:t>资源整合就是把相关元素集结到一起实现多赢</a:t>
              </a:r>
              <a:endParaRPr lang="zh-CN" altLang="en-US" sz="900">
                <a:latin typeface="Arial" panose="020b0604020202020204" pitchFamily="34" charset="0"/>
                <a:cs typeface="+mn-ea"/>
              </a:endParaRPr>
            </a:p>
          </p:txBody>
        </p:sp>
      </p:grpSp>
      <p:grpSp>
        <p:nvGrpSpPr>
          <p:cNvPr id="37" name="Group 60"/>
          <p:cNvGrpSpPr/>
          <p:nvPr/>
        </p:nvGrpSpPr>
        <p:grpSpPr>
          <a:xfrm flipH="1">
            <a:off x="383470" y="2383640"/>
            <a:ext cx="2446943" cy="615914"/>
            <a:chOff x="7581722" y="2384164"/>
            <a:chExt cx="3262591" cy="821218"/>
          </a:xfrm>
        </p:grpSpPr>
        <p:sp>
          <p:nvSpPr>
            <p:cNvPr id="38" name="TextBox 61"/>
            <p:cNvSpPr txBox="1"/>
            <p:nvPr/>
          </p:nvSpPr>
          <p:spPr>
            <a:xfrm>
              <a:off x="7581722" y="2384164"/>
              <a:ext cx="1682512" cy="338554"/>
            </a:xfrm>
            <a:prstGeom prst="rect">
              <a:avLst/>
            </a:prstGeom>
            <a:noFill/>
          </p:spPr>
          <p:txBody>
            <a:bodyPr wrap="none" rtlCol="0">
              <a:spAutoFit/>
            </a:bodyPr>
            <a:lstStyle/>
            <a:p>
              <a:pPr algn="r"/>
              <a:r>
                <a:rPr lang="zh-CN" altLang="en-US" sz="1050" b="1">
                  <a:latin typeface="Arial" panose="020b0604020202020204" pitchFamily="34" charset="0"/>
                  <a:cs typeface="+mn-ea"/>
                </a:rPr>
                <a:t>点击添加主要内容</a:t>
              </a:r>
              <a:endParaRPr lang="en-GB" altLang="zh-CN" sz="1050" b="1">
                <a:latin typeface="Arial" panose="020b0604020202020204" pitchFamily="34" charset="0"/>
                <a:cs typeface="+mn-ea"/>
              </a:endParaRPr>
            </a:p>
          </p:txBody>
        </p:sp>
        <p:sp>
          <p:nvSpPr>
            <p:cNvPr id="39" name="Rectangle 62"/>
            <p:cNvSpPr/>
            <p:nvPr/>
          </p:nvSpPr>
          <p:spPr>
            <a:xfrm>
              <a:off x="7581723" y="2712940"/>
              <a:ext cx="3262590" cy="492442"/>
            </a:xfrm>
            <a:prstGeom prst="rect">
              <a:avLst/>
            </a:prstGeom>
          </p:spPr>
          <p:txBody>
            <a:bodyPr wrap="square">
              <a:spAutoFit/>
            </a:bodyPr>
            <a:lstStyle/>
            <a:p>
              <a:pPr algn="r"/>
              <a:r>
                <a:rPr lang="zh-CN" altLang="en-US" sz="900">
                  <a:latin typeface="Arial" panose="020b0604020202020204" pitchFamily="34" charset="0"/>
                  <a:cs typeface="+mn-ea"/>
                </a:rPr>
                <a:t>策划就是扯一扯，把不相干的人和事扯到一块</a:t>
              </a:r>
              <a:endParaRPr lang="zh-CN" altLang="en-US" sz="900">
                <a:latin typeface="Arial" panose="020b0604020202020204" pitchFamily="34" charset="0"/>
                <a:cs typeface="+mn-ea"/>
              </a:endParaRPr>
            </a:p>
          </p:txBody>
        </p:sp>
      </p:grpSp>
      <p:grpSp>
        <p:nvGrpSpPr>
          <p:cNvPr id="40" name="Group 63"/>
          <p:cNvGrpSpPr/>
          <p:nvPr/>
        </p:nvGrpSpPr>
        <p:grpSpPr>
          <a:xfrm flipH="1">
            <a:off x="694069" y="3610083"/>
            <a:ext cx="2446943" cy="615914"/>
            <a:chOff x="7581722" y="2384164"/>
            <a:chExt cx="3262591" cy="821218"/>
          </a:xfrm>
        </p:grpSpPr>
        <p:sp>
          <p:nvSpPr>
            <p:cNvPr id="41" name="TextBox 64"/>
            <p:cNvSpPr txBox="1"/>
            <p:nvPr/>
          </p:nvSpPr>
          <p:spPr>
            <a:xfrm>
              <a:off x="7581722" y="2384164"/>
              <a:ext cx="1682512" cy="338554"/>
            </a:xfrm>
            <a:prstGeom prst="rect">
              <a:avLst/>
            </a:prstGeom>
            <a:noFill/>
          </p:spPr>
          <p:txBody>
            <a:bodyPr wrap="none" rtlCol="0">
              <a:spAutoFit/>
            </a:bodyPr>
            <a:lstStyle/>
            <a:p>
              <a:pPr algn="r"/>
              <a:r>
                <a:rPr lang="zh-CN" altLang="en-US" sz="1050" b="1">
                  <a:latin typeface="Arial" panose="020b0604020202020204" pitchFamily="34" charset="0"/>
                  <a:cs typeface="+mn-ea"/>
                </a:rPr>
                <a:t>点击添加主要内容</a:t>
              </a:r>
              <a:endParaRPr lang="en-GB" altLang="zh-CN" sz="1050" b="1">
                <a:latin typeface="Arial" panose="020b0604020202020204" pitchFamily="34" charset="0"/>
                <a:cs typeface="+mn-ea"/>
              </a:endParaRPr>
            </a:p>
          </p:txBody>
        </p:sp>
        <p:sp>
          <p:nvSpPr>
            <p:cNvPr id="42" name="Rectangle 65"/>
            <p:cNvSpPr/>
            <p:nvPr/>
          </p:nvSpPr>
          <p:spPr>
            <a:xfrm>
              <a:off x="7581723" y="2712940"/>
              <a:ext cx="3262590" cy="492442"/>
            </a:xfrm>
            <a:prstGeom prst="rect">
              <a:avLst/>
            </a:prstGeom>
          </p:spPr>
          <p:txBody>
            <a:bodyPr wrap="square">
              <a:spAutoFit/>
            </a:bodyPr>
            <a:lstStyle/>
            <a:p>
              <a:pPr algn="r"/>
              <a:r>
                <a:rPr lang="zh-CN" altLang="en-US" sz="900">
                  <a:latin typeface="Arial" panose="020b0604020202020204" pitchFamily="34" charset="0"/>
                  <a:cs typeface="+mn-ea"/>
                </a:rPr>
                <a:t>自己制造广告载体，把花钱宣传变成免费传播</a:t>
              </a:r>
              <a:endParaRPr lang="zh-CN" altLang="en-US" sz="900">
                <a:latin typeface="Arial" panose="020b0604020202020204" pitchFamily="34" charset="0"/>
                <a:cs typeface="+mn-ea"/>
              </a:endParaRPr>
            </a:p>
          </p:txBody>
        </p:sp>
      </p:grpSp>
      <p:grpSp>
        <p:nvGrpSpPr>
          <p:cNvPr id="43" name="Group 13"/>
          <p:cNvGrpSpPr/>
          <p:nvPr/>
        </p:nvGrpSpPr>
        <p:grpSpPr>
          <a:xfrm>
            <a:off x="2968433" y="2249943"/>
            <a:ext cx="1004080" cy="1004080"/>
            <a:chOff x="3933196" y="3337676"/>
            <a:chExt cx="1338773" cy="1338773"/>
          </a:xfrm>
        </p:grpSpPr>
        <p:sp>
          <p:nvSpPr>
            <p:cNvPr id="44" name="Oval 4"/>
            <p:cNvSpPr/>
            <p:nvPr/>
          </p:nvSpPr>
          <p:spPr>
            <a:xfrm>
              <a:off x="3933196" y="3337676"/>
              <a:ext cx="1338773" cy="1338773"/>
            </a:xfrm>
            <a:prstGeom prst="ellipse">
              <a:avLst/>
            </a:prstGeom>
            <a:solidFill>
              <a:schemeClr val="accent1">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mn-ea"/>
              </a:endParaRPr>
            </a:p>
          </p:txBody>
        </p:sp>
        <p:grpSp>
          <p:nvGrpSpPr>
            <p:cNvPr id="45" name="Group 31"/>
            <p:cNvGrpSpPr/>
            <p:nvPr/>
          </p:nvGrpSpPr>
          <p:grpSpPr>
            <a:xfrm>
              <a:off x="4370013" y="3811402"/>
              <a:ext cx="465138" cy="391319"/>
              <a:chOff x="5368132" y="2625725"/>
              <a:chExt cx="465138" cy="391319"/>
            </a:xfrm>
            <a:solidFill>
              <a:schemeClr val="bg2"/>
            </a:solidFill>
          </p:grpSpPr>
          <p:sp>
            <p:nvSpPr>
              <p:cNvPr id="46"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rial" panose="020b0604020202020204" pitchFamily="34" charset="0"/>
                  <a:cs typeface="+mn-ea"/>
                  <a:sym typeface="Gill Sans" charset="0"/>
                </a:endParaRPr>
              </a:p>
            </p:txBody>
          </p:sp>
          <p:sp>
            <p:nvSpPr>
              <p:cNvPr id="47"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rial" panose="020b0604020202020204" pitchFamily="34" charset="0"/>
                  <a:cs typeface="+mn-ea"/>
                  <a:sym typeface="Gill Sans" charset="0"/>
                </a:endParaRPr>
              </a:p>
            </p:txBody>
          </p:sp>
          <p:sp>
            <p:nvSpPr>
              <p:cNvPr id="48"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rial" panose="020b0604020202020204" pitchFamily="34" charset="0"/>
                  <a:cs typeface="+mn-ea"/>
                  <a:sym typeface="Gill Sans" charset="0"/>
                </a:endParaRPr>
              </a:p>
            </p:txBody>
          </p:sp>
        </p:grpSp>
      </p:grpSp>
      <p:grpSp>
        <p:nvGrpSpPr>
          <p:cNvPr id="49" name="Group 14"/>
          <p:cNvGrpSpPr/>
          <p:nvPr/>
        </p:nvGrpSpPr>
        <p:grpSpPr>
          <a:xfrm>
            <a:off x="3218132" y="3168425"/>
            <a:ext cx="754380" cy="754380"/>
            <a:chOff x="4266129" y="4562318"/>
            <a:chExt cx="1005840" cy="1005840"/>
          </a:xfrm>
        </p:grpSpPr>
        <p:sp>
          <p:nvSpPr>
            <p:cNvPr id="50" name="Oval 3"/>
            <p:cNvSpPr/>
            <p:nvPr/>
          </p:nvSpPr>
          <p:spPr>
            <a:xfrm>
              <a:off x="4266129" y="4562318"/>
              <a:ext cx="1005840" cy="1005840"/>
            </a:xfrm>
            <a:prstGeom prst="ellipse">
              <a:avLst/>
            </a:prstGeom>
            <a:solidFill>
              <a:schemeClr val="accent1">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mn-ea"/>
              </a:endParaRPr>
            </a:p>
          </p:txBody>
        </p:sp>
        <p:grpSp>
          <p:nvGrpSpPr>
            <p:cNvPr id="51" name="Group 35"/>
            <p:cNvGrpSpPr/>
            <p:nvPr/>
          </p:nvGrpSpPr>
          <p:grpSpPr>
            <a:xfrm>
              <a:off x="4536877" y="4882511"/>
              <a:ext cx="464344" cy="362744"/>
              <a:chOff x="2581275" y="1710532"/>
              <a:chExt cx="464344" cy="362744"/>
            </a:xfrm>
            <a:solidFill>
              <a:schemeClr val="bg2"/>
            </a:solidFill>
          </p:grpSpPr>
          <p:sp>
            <p:nvSpPr>
              <p:cNvPr id="52" name="AutoShape 140"/>
              <p:cNvSpPr/>
              <p:nvPr/>
            </p:nvSpPr>
            <p:spPr bwMode="auto">
              <a:xfrm>
                <a:off x="2639219" y="1768475"/>
                <a:ext cx="290513" cy="235744"/>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rial" panose="020b0604020202020204" pitchFamily="34" charset="0"/>
                  <a:cs typeface="+mn-ea"/>
                  <a:sym typeface="Gill Sans" charset="0"/>
                </a:endParaRPr>
              </a:p>
            </p:txBody>
          </p:sp>
          <p:sp>
            <p:nvSpPr>
              <p:cNvPr id="53" name="AutoShape 141"/>
              <p:cNvSpPr/>
              <p:nvPr/>
            </p:nvSpPr>
            <p:spPr bwMode="auto">
              <a:xfrm>
                <a:off x="2581275" y="1710532"/>
                <a:ext cx="464344" cy="362744"/>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rial" panose="020b0604020202020204" pitchFamily="34" charset="0"/>
                  <a:cs typeface="+mn-ea"/>
                  <a:sym typeface="Gill Sans" charset="0"/>
                </a:endParaRPr>
              </a:p>
            </p:txBody>
          </p:sp>
          <p:sp>
            <p:nvSpPr>
              <p:cNvPr id="54" name="AutoShape 142"/>
              <p:cNvSpPr/>
              <p:nvPr/>
            </p:nvSpPr>
            <p:spPr bwMode="auto">
              <a:xfrm>
                <a:off x="2944019" y="1783557"/>
                <a:ext cx="43656" cy="428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rial" panose="020b0604020202020204" pitchFamily="34" charset="0"/>
                  <a:cs typeface="+mn-ea"/>
                  <a:sym typeface="Gill Sans" charset="0"/>
                </a:endParaRPr>
              </a:p>
            </p:txBody>
          </p:sp>
          <p:sp>
            <p:nvSpPr>
              <p:cNvPr id="55" name="AutoShape 143"/>
              <p:cNvSpPr/>
              <p:nvPr/>
            </p:nvSpPr>
            <p:spPr bwMode="auto">
              <a:xfrm>
                <a:off x="2929732" y="1971675"/>
                <a:ext cx="57944"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rial" panose="020b0604020202020204" pitchFamily="34" charset="0"/>
                  <a:cs typeface="+mn-ea"/>
                  <a:sym typeface="Gill Sans" charset="0"/>
                </a:endParaRPr>
              </a:p>
            </p:txBody>
          </p:sp>
          <p:sp>
            <p:nvSpPr>
              <p:cNvPr id="56" name="AutoShape 144"/>
              <p:cNvSpPr/>
              <p:nvPr/>
            </p:nvSpPr>
            <p:spPr bwMode="auto">
              <a:xfrm>
                <a:off x="2944019" y="1928019"/>
                <a:ext cx="58738"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rial" panose="020b0604020202020204" pitchFamily="34" charset="0"/>
                  <a:cs typeface="+mn-ea"/>
                  <a:sym typeface="Gill Sans" charset="0"/>
                </a:endParaRPr>
              </a:p>
            </p:txBody>
          </p:sp>
          <p:sp>
            <p:nvSpPr>
              <p:cNvPr id="57" name="AutoShape 145"/>
              <p:cNvSpPr/>
              <p:nvPr/>
            </p:nvSpPr>
            <p:spPr bwMode="auto">
              <a:xfrm>
                <a:off x="2944019" y="1885157"/>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rial" panose="020b0604020202020204" pitchFamily="34" charset="0"/>
                  <a:cs typeface="+mn-ea"/>
                  <a:sym typeface="Gill Sans" charset="0"/>
                </a:endParaRPr>
              </a:p>
            </p:txBody>
          </p:sp>
          <p:sp>
            <p:nvSpPr>
              <p:cNvPr id="58" name="AutoShape 146"/>
              <p:cNvSpPr/>
              <p:nvPr/>
            </p:nvSpPr>
            <p:spPr bwMode="auto">
              <a:xfrm>
                <a:off x="2697957" y="1826419"/>
                <a:ext cx="86519" cy="6111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rial" panose="020b0604020202020204" pitchFamily="34" charset="0"/>
                  <a:cs typeface="+mn-ea"/>
                  <a:sym typeface="Gill Sans" charset="0"/>
                </a:endParaRPr>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par>
                          <p:cTn id="40" fill="hold" nodeType="afterGroup">
                            <p:stCondLst>
                              <p:cond delay="30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nodeType="afterGroup">
                            <p:stCondLst>
                              <p:cond delay="3500"/>
                            </p:stCondLst>
                            <p:childTnLst>
                              <p:par>
                                <p:cTn id="45" presetID="10"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nodeType="afterGroup">
                            <p:stCondLst>
                              <p:cond delay="4000"/>
                            </p:stCondLst>
                            <p:childTnLst>
                              <p:par>
                                <p:cTn id="49" presetID="10"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nodeType="afterGroup">
                            <p:stCondLst>
                              <p:cond delay="4500"/>
                            </p:stCondLst>
                            <p:childTnLst>
                              <p:par>
                                <p:cTn id="53" presetID="10" presetClass="entr" presetSubtype="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par>
                          <p:cTn id="56" fill="hold" nodeType="afterGroup">
                            <p:stCondLst>
                              <p:cond delay="5000"/>
                            </p:stCondLst>
                            <p:childTnLst>
                              <p:par>
                                <p:cTn id="57" presetID="10" presetClass="entr" presetSubtype="0"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nodeType="afterGroup">
                            <p:stCondLst>
                              <p:cond delay="5500"/>
                            </p:stCondLst>
                            <p:childTnLst>
                              <p:par>
                                <p:cTn id="61" presetID="10"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3108225" y="1118005"/>
            <a:ext cx="2839213" cy="4024703"/>
            <a:chOff x="4143697" y="1490074"/>
            <a:chExt cx="3786785" cy="5367926"/>
          </a:xfrm>
        </p:grpSpPr>
        <p:sp>
          <p:nvSpPr>
            <p:cNvPr id="3" name="等腰三角形 2"/>
            <p:cNvSpPr/>
            <p:nvPr/>
          </p:nvSpPr>
          <p:spPr>
            <a:xfrm>
              <a:off x="5676900" y="2619375"/>
              <a:ext cx="838200" cy="4238625"/>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4" name="等腰三角形 3"/>
            <p:cNvSpPr/>
            <p:nvPr/>
          </p:nvSpPr>
          <p:spPr>
            <a:xfrm rot="19398918" flipH="1">
              <a:off x="5455672" y="5623648"/>
              <a:ext cx="238688" cy="847141"/>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5" name="等腰三角形 4"/>
            <p:cNvSpPr/>
            <p:nvPr/>
          </p:nvSpPr>
          <p:spPr>
            <a:xfrm rot="18459578" flipH="1">
              <a:off x="5509931" y="3854413"/>
              <a:ext cx="238688" cy="847141"/>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6" name="等腰三角形 5"/>
            <p:cNvSpPr/>
            <p:nvPr/>
          </p:nvSpPr>
          <p:spPr>
            <a:xfrm rot="2398410" flipH="1">
              <a:off x="6290935" y="3368440"/>
              <a:ext cx="239629" cy="876101"/>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7" name="等腰三角形 6"/>
            <p:cNvSpPr/>
            <p:nvPr/>
          </p:nvSpPr>
          <p:spPr>
            <a:xfrm rot="2619467" flipH="1">
              <a:off x="6484542" y="4962728"/>
              <a:ext cx="238688" cy="904473"/>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8" name="椭圆 7"/>
            <p:cNvSpPr/>
            <p:nvPr/>
          </p:nvSpPr>
          <p:spPr>
            <a:xfrm>
              <a:off x="5276850" y="1490074"/>
              <a:ext cx="1638300" cy="163830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9" name="椭圆 8"/>
            <p:cNvSpPr/>
            <p:nvPr/>
          </p:nvSpPr>
          <p:spPr>
            <a:xfrm>
              <a:off x="6314531" y="3065104"/>
              <a:ext cx="873396" cy="873396"/>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10" name="椭圆 9"/>
            <p:cNvSpPr/>
            <p:nvPr/>
          </p:nvSpPr>
          <p:spPr>
            <a:xfrm>
              <a:off x="6437562" y="4331616"/>
              <a:ext cx="1492920" cy="149292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11" name="椭圆 10"/>
            <p:cNvSpPr/>
            <p:nvPr/>
          </p:nvSpPr>
          <p:spPr>
            <a:xfrm>
              <a:off x="4782143" y="5236954"/>
              <a:ext cx="877790" cy="87779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12" name="椭圆 11"/>
            <p:cNvSpPr/>
            <p:nvPr/>
          </p:nvSpPr>
          <p:spPr>
            <a:xfrm>
              <a:off x="4143697" y="2973566"/>
              <a:ext cx="1657686" cy="1657686"/>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13" name="任意多边形: 形状 12" title="rJ6JfFNieuj79RlItJXO"/>
            <p:cNvSpPr/>
            <p:nvPr/>
          </p:nvSpPr>
          <p:spPr bwMode="auto">
            <a:xfrm>
              <a:off x="6976503" y="4692381"/>
              <a:ext cx="516292" cy="691637"/>
            </a:xfrm>
            <a:custGeom>
              <a:gdLst>
                <a:gd name="connsiteX0" fmla="*/ 127000 w 252413"/>
                <a:gd name="connsiteY0" fmla="*/ 292100 h 338138"/>
                <a:gd name="connsiteX1" fmla="*/ 111125 w 252413"/>
                <a:gd name="connsiteY1" fmla="*/ 307975 h 338138"/>
                <a:gd name="connsiteX2" fmla="*/ 127000 w 252413"/>
                <a:gd name="connsiteY2" fmla="*/ 323850 h 338138"/>
                <a:gd name="connsiteX3" fmla="*/ 142875 w 252413"/>
                <a:gd name="connsiteY3" fmla="*/ 307975 h 338138"/>
                <a:gd name="connsiteX4" fmla="*/ 127000 w 252413"/>
                <a:gd name="connsiteY4" fmla="*/ 292100 h 338138"/>
                <a:gd name="connsiteX5" fmla="*/ 60637 w 252413"/>
                <a:gd name="connsiteY5" fmla="*/ 241300 h 338138"/>
                <a:gd name="connsiteX6" fmla="*/ 123259 w 252413"/>
                <a:gd name="connsiteY6" fmla="*/ 241300 h 338138"/>
                <a:gd name="connsiteX7" fmla="*/ 128588 w 252413"/>
                <a:gd name="connsiteY7" fmla="*/ 248356 h 338138"/>
                <a:gd name="connsiteX8" fmla="*/ 123259 w 252413"/>
                <a:gd name="connsiteY8" fmla="*/ 254000 h 338138"/>
                <a:gd name="connsiteX9" fmla="*/ 60637 w 252413"/>
                <a:gd name="connsiteY9" fmla="*/ 254000 h 338138"/>
                <a:gd name="connsiteX10" fmla="*/ 53975 w 252413"/>
                <a:gd name="connsiteY10" fmla="*/ 248356 h 338138"/>
                <a:gd name="connsiteX11" fmla="*/ 60637 w 252413"/>
                <a:gd name="connsiteY11" fmla="*/ 241300 h 338138"/>
                <a:gd name="connsiteX12" fmla="*/ 60637 w 252413"/>
                <a:gd name="connsiteY12" fmla="*/ 219075 h 338138"/>
                <a:gd name="connsiteX13" fmla="*/ 123259 w 252413"/>
                <a:gd name="connsiteY13" fmla="*/ 219075 h 338138"/>
                <a:gd name="connsiteX14" fmla="*/ 128588 w 252413"/>
                <a:gd name="connsiteY14" fmla="*/ 224720 h 338138"/>
                <a:gd name="connsiteX15" fmla="*/ 123259 w 252413"/>
                <a:gd name="connsiteY15" fmla="*/ 231775 h 338138"/>
                <a:gd name="connsiteX16" fmla="*/ 60637 w 252413"/>
                <a:gd name="connsiteY16" fmla="*/ 231775 h 338138"/>
                <a:gd name="connsiteX17" fmla="*/ 53975 w 252413"/>
                <a:gd name="connsiteY17" fmla="*/ 224720 h 338138"/>
                <a:gd name="connsiteX18" fmla="*/ 60637 w 252413"/>
                <a:gd name="connsiteY18" fmla="*/ 219075 h 338138"/>
                <a:gd name="connsiteX19" fmla="*/ 60637 w 252413"/>
                <a:gd name="connsiteY19" fmla="*/ 196850 h 338138"/>
                <a:gd name="connsiteX20" fmla="*/ 123259 w 252413"/>
                <a:gd name="connsiteY20" fmla="*/ 196850 h 338138"/>
                <a:gd name="connsiteX21" fmla="*/ 128588 w 252413"/>
                <a:gd name="connsiteY21" fmla="*/ 202407 h 338138"/>
                <a:gd name="connsiteX22" fmla="*/ 123259 w 252413"/>
                <a:gd name="connsiteY22" fmla="*/ 207963 h 338138"/>
                <a:gd name="connsiteX23" fmla="*/ 60637 w 252413"/>
                <a:gd name="connsiteY23" fmla="*/ 207963 h 338138"/>
                <a:gd name="connsiteX24" fmla="*/ 53975 w 252413"/>
                <a:gd name="connsiteY24" fmla="*/ 202407 h 338138"/>
                <a:gd name="connsiteX25" fmla="*/ 60637 w 252413"/>
                <a:gd name="connsiteY25" fmla="*/ 196850 h 338138"/>
                <a:gd name="connsiteX26" fmla="*/ 60637 w 252413"/>
                <a:gd name="connsiteY26" fmla="*/ 174625 h 338138"/>
                <a:gd name="connsiteX27" fmla="*/ 123259 w 252413"/>
                <a:gd name="connsiteY27" fmla="*/ 174625 h 338138"/>
                <a:gd name="connsiteX28" fmla="*/ 128588 w 252413"/>
                <a:gd name="connsiteY28" fmla="*/ 180182 h 338138"/>
                <a:gd name="connsiteX29" fmla="*/ 123259 w 252413"/>
                <a:gd name="connsiteY29" fmla="*/ 185738 h 338138"/>
                <a:gd name="connsiteX30" fmla="*/ 60637 w 252413"/>
                <a:gd name="connsiteY30" fmla="*/ 185738 h 338138"/>
                <a:gd name="connsiteX31" fmla="*/ 53975 w 252413"/>
                <a:gd name="connsiteY31" fmla="*/ 180182 h 338138"/>
                <a:gd name="connsiteX32" fmla="*/ 60637 w 252413"/>
                <a:gd name="connsiteY32" fmla="*/ 174625 h 338138"/>
                <a:gd name="connsiteX33" fmla="*/ 149784 w 252413"/>
                <a:gd name="connsiteY33" fmla="*/ 155575 h 338138"/>
                <a:gd name="connsiteX34" fmla="*/ 188356 w 252413"/>
                <a:gd name="connsiteY34" fmla="*/ 155575 h 338138"/>
                <a:gd name="connsiteX35" fmla="*/ 193676 w 252413"/>
                <a:gd name="connsiteY35" fmla="*/ 160852 h 338138"/>
                <a:gd name="connsiteX36" fmla="*/ 193676 w 252413"/>
                <a:gd name="connsiteY36" fmla="*/ 242642 h 338138"/>
                <a:gd name="connsiteX37" fmla="*/ 188356 w 252413"/>
                <a:gd name="connsiteY37" fmla="*/ 249238 h 338138"/>
                <a:gd name="connsiteX38" fmla="*/ 149784 w 252413"/>
                <a:gd name="connsiteY38" fmla="*/ 249238 h 338138"/>
                <a:gd name="connsiteX39" fmla="*/ 144463 w 252413"/>
                <a:gd name="connsiteY39" fmla="*/ 242642 h 338138"/>
                <a:gd name="connsiteX40" fmla="*/ 144463 w 252413"/>
                <a:gd name="connsiteY40" fmla="*/ 160852 h 338138"/>
                <a:gd name="connsiteX41" fmla="*/ 149784 w 252413"/>
                <a:gd name="connsiteY41" fmla="*/ 155575 h 338138"/>
                <a:gd name="connsiteX42" fmla="*/ 60637 w 252413"/>
                <a:gd name="connsiteY42" fmla="*/ 150813 h 338138"/>
                <a:gd name="connsiteX43" fmla="*/ 123259 w 252413"/>
                <a:gd name="connsiteY43" fmla="*/ 150813 h 338138"/>
                <a:gd name="connsiteX44" fmla="*/ 128588 w 252413"/>
                <a:gd name="connsiteY44" fmla="*/ 156987 h 338138"/>
                <a:gd name="connsiteX45" fmla="*/ 123259 w 252413"/>
                <a:gd name="connsiteY45" fmla="*/ 161926 h 338138"/>
                <a:gd name="connsiteX46" fmla="*/ 60637 w 252413"/>
                <a:gd name="connsiteY46" fmla="*/ 161926 h 338138"/>
                <a:gd name="connsiteX47" fmla="*/ 53975 w 252413"/>
                <a:gd name="connsiteY47" fmla="*/ 156987 h 338138"/>
                <a:gd name="connsiteX48" fmla="*/ 60637 w 252413"/>
                <a:gd name="connsiteY48" fmla="*/ 150813 h 338138"/>
                <a:gd name="connsiteX49" fmla="*/ 59267 w 252413"/>
                <a:gd name="connsiteY49" fmla="*/ 128588 h 338138"/>
                <a:gd name="connsiteX50" fmla="*/ 191559 w 252413"/>
                <a:gd name="connsiteY50" fmla="*/ 128588 h 338138"/>
                <a:gd name="connsiteX51" fmla="*/ 196850 w 252413"/>
                <a:gd name="connsiteY51" fmla="*/ 133527 h 338138"/>
                <a:gd name="connsiteX52" fmla="*/ 191559 w 252413"/>
                <a:gd name="connsiteY52" fmla="*/ 139701 h 338138"/>
                <a:gd name="connsiteX53" fmla="*/ 59267 w 252413"/>
                <a:gd name="connsiteY53" fmla="*/ 139701 h 338138"/>
                <a:gd name="connsiteX54" fmla="*/ 53975 w 252413"/>
                <a:gd name="connsiteY54" fmla="*/ 133527 h 338138"/>
                <a:gd name="connsiteX55" fmla="*/ 59267 w 252413"/>
                <a:gd name="connsiteY55" fmla="*/ 128588 h 338138"/>
                <a:gd name="connsiteX56" fmla="*/ 127568 w 252413"/>
                <a:gd name="connsiteY56" fmla="*/ 106363 h 338138"/>
                <a:gd name="connsiteX57" fmla="*/ 191522 w 252413"/>
                <a:gd name="connsiteY57" fmla="*/ 106363 h 338138"/>
                <a:gd name="connsiteX58" fmla="*/ 196851 w 252413"/>
                <a:gd name="connsiteY58" fmla="*/ 111125 h 338138"/>
                <a:gd name="connsiteX59" fmla="*/ 191522 w 252413"/>
                <a:gd name="connsiteY59" fmla="*/ 115888 h 338138"/>
                <a:gd name="connsiteX60" fmla="*/ 127568 w 252413"/>
                <a:gd name="connsiteY60" fmla="*/ 115888 h 338138"/>
                <a:gd name="connsiteX61" fmla="*/ 122238 w 252413"/>
                <a:gd name="connsiteY61" fmla="*/ 111125 h 338138"/>
                <a:gd name="connsiteX62" fmla="*/ 127568 w 252413"/>
                <a:gd name="connsiteY62" fmla="*/ 106363 h 338138"/>
                <a:gd name="connsiteX63" fmla="*/ 127568 w 252413"/>
                <a:gd name="connsiteY63" fmla="*/ 84138 h 338138"/>
                <a:gd name="connsiteX64" fmla="*/ 191522 w 252413"/>
                <a:gd name="connsiteY64" fmla="*/ 84138 h 338138"/>
                <a:gd name="connsiteX65" fmla="*/ 196851 w 252413"/>
                <a:gd name="connsiteY65" fmla="*/ 88900 h 338138"/>
                <a:gd name="connsiteX66" fmla="*/ 191522 w 252413"/>
                <a:gd name="connsiteY66" fmla="*/ 93663 h 338138"/>
                <a:gd name="connsiteX67" fmla="*/ 127568 w 252413"/>
                <a:gd name="connsiteY67" fmla="*/ 93663 h 338138"/>
                <a:gd name="connsiteX68" fmla="*/ 122238 w 252413"/>
                <a:gd name="connsiteY68" fmla="*/ 88900 h 338138"/>
                <a:gd name="connsiteX69" fmla="*/ 127568 w 252413"/>
                <a:gd name="connsiteY69" fmla="*/ 84138 h 338138"/>
                <a:gd name="connsiteX70" fmla="*/ 64136 w 252413"/>
                <a:gd name="connsiteY70" fmla="*/ 65088 h 338138"/>
                <a:gd name="connsiteX71" fmla="*/ 107316 w 252413"/>
                <a:gd name="connsiteY71" fmla="*/ 65088 h 338138"/>
                <a:gd name="connsiteX72" fmla="*/ 112713 w 252413"/>
                <a:gd name="connsiteY72" fmla="*/ 71702 h 338138"/>
                <a:gd name="connsiteX73" fmla="*/ 112713 w 252413"/>
                <a:gd name="connsiteY73" fmla="*/ 106098 h 338138"/>
                <a:gd name="connsiteX74" fmla="*/ 107316 w 252413"/>
                <a:gd name="connsiteY74" fmla="*/ 112713 h 338138"/>
                <a:gd name="connsiteX75" fmla="*/ 64136 w 252413"/>
                <a:gd name="connsiteY75" fmla="*/ 112713 h 338138"/>
                <a:gd name="connsiteX76" fmla="*/ 58738 w 252413"/>
                <a:gd name="connsiteY76" fmla="*/ 106098 h 338138"/>
                <a:gd name="connsiteX77" fmla="*/ 58738 w 252413"/>
                <a:gd name="connsiteY77" fmla="*/ 71702 h 338138"/>
                <a:gd name="connsiteX78" fmla="*/ 64136 w 252413"/>
                <a:gd name="connsiteY78" fmla="*/ 65088 h 338138"/>
                <a:gd name="connsiteX79" fmla="*/ 127568 w 252413"/>
                <a:gd name="connsiteY79" fmla="*/ 60325 h 338138"/>
                <a:gd name="connsiteX80" fmla="*/ 191522 w 252413"/>
                <a:gd name="connsiteY80" fmla="*/ 60325 h 338138"/>
                <a:gd name="connsiteX81" fmla="*/ 196851 w 252413"/>
                <a:gd name="connsiteY81" fmla="*/ 66499 h 338138"/>
                <a:gd name="connsiteX82" fmla="*/ 191522 w 252413"/>
                <a:gd name="connsiteY82" fmla="*/ 71438 h 338138"/>
                <a:gd name="connsiteX83" fmla="*/ 127568 w 252413"/>
                <a:gd name="connsiteY83" fmla="*/ 71438 h 338138"/>
                <a:gd name="connsiteX84" fmla="*/ 122238 w 252413"/>
                <a:gd name="connsiteY84" fmla="*/ 66499 h 338138"/>
                <a:gd name="connsiteX85" fmla="*/ 127568 w 252413"/>
                <a:gd name="connsiteY85" fmla="*/ 60325 h 338138"/>
                <a:gd name="connsiteX86" fmla="*/ 42572 w 252413"/>
                <a:gd name="connsiteY86" fmla="*/ 34925 h 338138"/>
                <a:gd name="connsiteX87" fmla="*/ 33338 w 252413"/>
                <a:gd name="connsiteY87" fmla="*/ 44126 h 338138"/>
                <a:gd name="connsiteX88" fmla="*/ 33338 w 252413"/>
                <a:gd name="connsiteY88" fmla="*/ 279400 h 338138"/>
                <a:gd name="connsiteX89" fmla="*/ 220663 w 252413"/>
                <a:gd name="connsiteY89" fmla="*/ 279400 h 338138"/>
                <a:gd name="connsiteX90" fmla="*/ 220663 w 252413"/>
                <a:gd name="connsiteY90" fmla="*/ 44126 h 338138"/>
                <a:gd name="connsiteX91" fmla="*/ 211429 w 252413"/>
                <a:gd name="connsiteY91" fmla="*/ 34925 h 338138"/>
                <a:gd name="connsiteX92" fmla="*/ 42572 w 252413"/>
                <a:gd name="connsiteY92" fmla="*/ 34925 h 338138"/>
                <a:gd name="connsiteX93" fmla="*/ 42069 w 252413"/>
                <a:gd name="connsiteY93" fmla="*/ 0 h 338138"/>
                <a:gd name="connsiteX94" fmla="*/ 210344 w 252413"/>
                <a:gd name="connsiteY94" fmla="*/ 0 h 338138"/>
                <a:gd name="connsiteX95" fmla="*/ 252413 w 252413"/>
                <a:gd name="connsiteY95" fmla="*/ 43588 h 338138"/>
                <a:gd name="connsiteX96" fmla="*/ 252413 w 252413"/>
                <a:gd name="connsiteY96" fmla="*/ 294550 h 338138"/>
                <a:gd name="connsiteX97" fmla="*/ 210344 w 252413"/>
                <a:gd name="connsiteY97" fmla="*/ 338138 h 338138"/>
                <a:gd name="connsiteX98" fmla="*/ 42069 w 252413"/>
                <a:gd name="connsiteY98" fmla="*/ 338138 h 338138"/>
                <a:gd name="connsiteX99" fmla="*/ 0 w 252413"/>
                <a:gd name="connsiteY99" fmla="*/ 294550 h 338138"/>
                <a:gd name="connsiteX100" fmla="*/ 0 w 252413"/>
                <a:gd name="connsiteY100" fmla="*/ 43588 h 338138"/>
                <a:gd name="connsiteX101" fmla="*/ 42069 w 252413"/>
                <a:gd name="connsiteY101"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2412" h="338138">
                  <a:moveTo>
                    <a:pt x="127000" y="292100"/>
                  </a:moveTo>
                  <a:cubicBezTo>
                    <a:pt x="118232" y="292100"/>
                    <a:pt x="111125" y="299207"/>
                    <a:pt x="111125" y="307975"/>
                  </a:cubicBezTo>
                  <a:cubicBezTo>
                    <a:pt x="111125" y="316743"/>
                    <a:pt x="118232" y="323850"/>
                    <a:pt x="127000" y="323850"/>
                  </a:cubicBezTo>
                  <a:cubicBezTo>
                    <a:pt x="135768" y="323850"/>
                    <a:pt x="142875" y="316743"/>
                    <a:pt x="142875" y="307975"/>
                  </a:cubicBezTo>
                  <a:cubicBezTo>
                    <a:pt x="142875" y="299207"/>
                    <a:pt x="135768" y="292100"/>
                    <a:pt x="127000" y="292100"/>
                  </a:cubicBezTo>
                  <a:close/>
                  <a:moveTo>
                    <a:pt x="60637" y="241300"/>
                  </a:moveTo>
                  <a:cubicBezTo>
                    <a:pt x="60637" y="241300"/>
                    <a:pt x="60637" y="241300"/>
                    <a:pt x="123259" y="241300"/>
                  </a:cubicBezTo>
                  <a:cubicBezTo>
                    <a:pt x="127256" y="241300"/>
                    <a:pt x="128588" y="244122"/>
                    <a:pt x="128588" y="248356"/>
                  </a:cubicBezTo>
                  <a:cubicBezTo>
                    <a:pt x="128588" y="251178"/>
                    <a:pt x="127256" y="254000"/>
                    <a:pt x="123259" y="254000"/>
                  </a:cubicBezTo>
                  <a:cubicBezTo>
                    <a:pt x="123259" y="254000"/>
                    <a:pt x="123259" y="254000"/>
                    <a:pt x="60637" y="254000"/>
                  </a:cubicBezTo>
                  <a:cubicBezTo>
                    <a:pt x="56640" y="254000"/>
                    <a:pt x="53975" y="251178"/>
                    <a:pt x="53975" y="248356"/>
                  </a:cubicBezTo>
                  <a:cubicBezTo>
                    <a:pt x="53975" y="244122"/>
                    <a:pt x="56640" y="241300"/>
                    <a:pt x="60637" y="241300"/>
                  </a:cubicBezTo>
                  <a:close/>
                  <a:moveTo>
                    <a:pt x="60637" y="219075"/>
                  </a:moveTo>
                  <a:cubicBezTo>
                    <a:pt x="60637" y="219075"/>
                    <a:pt x="60637" y="219075"/>
                    <a:pt x="123259" y="219075"/>
                  </a:cubicBezTo>
                  <a:cubicBezTo>
                    <a:pt x="127256" y="219075"/>
                    <a:pt x="128588" y="221897"/>
                    <a:pt x="128588" y="224720"/>
                  </a:cubicBezTo>
                  <a:cubicBezTo>
                    <a:pt x="128588" y="228953"/>
                    <a:pt x="127256" y="231775"/>
                    <a:pt x="123259" y="231775"/>
                  </a:cubicBezTo>
                  <a:cubicBezTo>
                    <a:pt x="123259" y="231775"/>
                    <a:pt x="123259" y="231775"/>
                    <a:pt x="60637" y="231775"/>
                  </a:cubicBezTo>
                  <a:cubicBezTo>
                    <a:pt x="56640" y="231775"/>
                    <a:pt x="53975" y="228953"/>
                    <a:pt x="53975" y="224720"/>
                  </a:cubicBezTo>
                  <a:cubicBezTo>
                    <a:pt x="53975" y="221897"/>
                    <a:pt x="56640" y="219075"/>
                    <a:pt x="60637" y="219075"/>
                  </a:cubicBezTo>
                  <a:close/>
                  <a:moveTo>
                    <a:pt x="60637" y="196850"/>
                  </a:moveTo>
                  <a:cubicBezTo>
                    <a:pt x="60637" y="196850"/>
                    <a:pt x="60637" y="196850"/>
                    <a:pt x="123259" y="196850"/>
                  </a:cubicBezTo>
                  <a:cubicBezTo>
                    <a:pt x="127256" y="196850"/>
                    <a:pt x="128588" y="199628"/>
                    <a:pt x="128588" y="202407"/>
                  </a:cubicBezTo>
                  <a:cubicBezTo>
                    <a:pt x="128588" y="206574"/>
                    <a:pt x="127256" y="207963"/>
                    <a:pt x="123259" y="207963"/>
                  </a:cubicBezTo>
                  <a:cubicBezTo>
                    <a:pt x="123259" y="207963"/>
                    <a:pt x="123259" y="207963"/>
                    <a:pt x="60637" y="207963"/>
                  </a:cubicBezTo>
                  <a:cubicBezTo>
                    <a:pt x="56640" y="207963"/>
                    <a:pt x="53975" y="206574"/>
                    <a:pt x="53975" y="202407"/>
                  </a:cubicBezTo>
                  <a:cubicBezTo>
                    <a:pt x="53975" y="199628"/>
                    <a:pt x="56640" y="196850"/>
                    <a:pt x="60637" y="196850"/>
                  </a:cubicBezTo>
                  <a:close/>
                  <a:moveTo>
                    <a:pt x="60637" y="174625"/>
                  </a:moveTo>
                  <a:cubicBezTo>
                    <a:pt x="60637" y="174625"/>
                    <a:pt x="60637" y="174625"/>
                    <a:pt x="123259" y="174625"/>
                  </a:cubicBezTo>
                  <a:cubicBezTo>
                    <a:pt x="127256" y="174625"/>
                    <a:pt x="128588" y="177403"/>
                    <a:pt x="128588" y="180182"/>
                  </a:cubicBezTo>
                  <a:cubicBezTo>
                    <a:pt x="128588" y="182960"/>
                    <a:pt x="127256" y="185738"/>
                    <a:pt x="123259" y="185738"/>
                  </a:cubicBezTo>
                  <a:cubicBezTo>
                    <a:pt x="123259" y="185738"/>
                    <a:pt x="123259" y="185738"/>
                    <a:pt x="60637" y="185738"/>
                  </a:cubicBezTo>
                  <a:cubicBezTo>
                    <a:pt x="56640" y="185738"/>
                    <a:pt x="53975" y="182960"/>
                    <a:pt x="53975" y="180182"/>
                  </a:cubicBezTo>
                  <a:cubicBezTo>
                    <a:pt x="53975" y="177403"/>
                    <a:pt x="56640" y="174625"/>
                    <a:pt x="60637" y="174625"/>
                  </a:cubicBezTo>
                  <a:close/>
                  <a:moveTo>
                    <a:pt x="149784" y="155575"/>
                  </a:moveTo>
                  <a:cubicBezTo>
                    <a:pt x="149784" y="155575"/>
                    <a:pt x="149784" y="155575"/>
                    <a:pt x="188356" y="155575"/>
                  </a:cubicBezTo>
                  <a:cubicBezTo>
                    <a:pt x="191016" y="155575"/>
                    <a:pt x="193676" y="158214"/>
                    <a:pt x="193676" y="160852"/>
                  </a:cubicBezTo>
                  <a:cubicBezTo>
                    <a:pt x="193676" y="160852"/>
                    <a:pt x="193676" y="160852"/>
                    <a:pt x="193676" y="242642"/>
                  </a:cubicBezTo>
                  <a:cubicBezTo>
                    <a:pt x="193676" y="246600"/>
                    <a:pt x="191016" y="249238"/>
                    <a:pt x="188356" y="249238"/>
                  </a:cubicBezTo>
                  <a:cubicBezTo>
                    <a:pt x="188356" y="249238"/>
                    <a:pt x="188356" y="249238"/>
                    <a:pt x="149784" y="249238"/>
                  </a:cubicBezTo>
                  <a:cubicBezTo>
                    <a:pt x="147123" y="249238"/>
                    <a:pt x="144463" y="246600"/>
                    <a:pt x="144463" y="242642"/>
                  </a:cubicBezTo>
                  <a:cubicBezTo>
                    <a:pt x="144463" y="242642"/>
                    <a:pt x="144463" y="242642"/>
                    <a:pt x="144463" y="160852"/>
                  </a:cubicBezTo>
                  <a:cubicBezTo>
                    <a:pt x="144463" y="158214"/>
                    <a:pt x="147123" y="155575"/>
                    <a:pt x="149784" y="155575"/>
                  </a:cubicBezTo>
                  <a:close/>
                  <a:moveTo>
                    <a:pt x="60637" y="150813"/>
                  </a:moveTo>
                  <a:cubicBezTo>
                    <a:pt x="60637" y="150813"/>
                    <a:pt x="60637" y="150813"/>
                    <a:pt x="123259" y="150813"/>
                  </a:cubicBezTo>
                  <a:cubicBezTo>
                    <a:pt x="127256" y="150813"/>
                    <a:pt x="128588" y="153283"/>
                    <a:pt x="128588" y="156987"/>
                  </a:cubicBezTo>
                  <a:cubicBezTo>
                    <a:pt x="128588" y="159457"/>
                    <a:pt x="127256" y="161926"/>
                    <a:pt x="123259" y="161926"/>
                  </a:cubicBezTo>
                  <a:cubicBezTo>
                    <a:pt x="123259" y="161926"/>
                    <a:pt x="123259" y="161926"/>
                    <a:pt x="60637" y="161926"/>
                  </a:cubicBezTo>
                  <a:cubicBezTo>
                    <a:pt x="56640" y="161926"/>
                    <a:pt x="53975" y="159457"/>
                    <a:pt x="53975" y="156987"/>
                  </a:cubicBezTo>
                  <a:cubicBezTo>
                    <a:pt x="53975" y="153283"/>
                    <a:pt x="56640" y="150813"/>
                    <a:pt x="60637" y="150813"/>
                  </a:cubicBezTo>
                  <a:close/>
                  <a:moveTo>
                    <a:pt x="59267" y="128588"/>
                  </a:moveTo>
                  <a:cubicBezTo>
                    <a:pt x="59267" y="128588"/>
                    <a:pt x="59267" y="128588"/>
                    <a:pt x="191559" y="128588"/>
                  </a:cubicBezTo>
                  <a:cubicBezTo>
                    <a:pt x="194204" y="128588"/>
                    <a:pt x="196850" y="131058"/>
                    <a:pt x="196850" y="133527"/>
                  </a:cubicBezTo>
                  <a:cubicBezTo>
                    <a:pt x="196850" y="137232"/>
                    <a:pt x="194204" y="139701"/>
                    <a:pt x="191559" y="139701"/>
                  </a:cubicBezTo>
                  <a:cubicBezTo>
                    <a:pt x="191559" y="139701"/>
                    <a:pt x="191559" y="139701"/>
                    <a:pt x="59267" y="139701"/>
                  </a:cubicBezTo>
                  <a:cubicBezTo>
                    <a:pt x="56621" y="139701"/>
                    <a:pt x="53975" y="137232"/>
                    <a:pt x="53975" y="133527"/>
                  </a:cubicBezTo>
                  <a:cubicBezTo>
                    <a:pt x="53975" y="131058"/>
                    <a:pt x="56621" y="128588"/>
                    <a:pt x="59267" y="128588"/>
                  </a:cubicBezTo>
                  <a:close/>
                  <a:moveTo>
                    <a:pt x="127568" y="106363"/>
                  </a:moveTo>
                  <a:cubicBezTo>
                    <a:pt x="127568" y="106363"/>
                    <a:pt x="127568" y="106363"/>
                    <a:pt x="191522" y="106363"/>
                  </a:cubicBezTo>
                  <a:cubicBezTo>
                    <a:pt x="194186" y="106363"/>
                    <a:pt x="196851" y="108744"/>
                    <a:pt x="196851" y="111125"/>
                  </a:cubicBezTo>
                  <a:cubicBezTo>
                    <a:pt x="196851" y="114697"/>
                    <a:pt x="194186" y="115888"/>
                    <a:pt x="191522" y="115888"/>
                  </a:cubicBezTo>
                  <a:cubicBezTo>
                    <a:pt x="191522" y="115888"/>
                    <a:pt x="191522" y="115888"/>
                    <a:pt x="127568" y="115888"/>
                  </a:cubicBezTo>
                  <a:cubicBezTo>
                    <a:pt x="124903" y="115888"/>
                    <a:pt x="122238" y="114697"/>
                    <a:pt x="122238" y="111125"/>
                  </a:cubicBezTo>
                  <a:cubicBezTo>
                    <a:pt x="122238" y="108744"/>
                    <a:pt x="124903" y="106363"/>
                    <a:pt x="127568" y="106363"/>
                  </a:cubicBezTo>
                  <a:close/>
                  <a:moveTo>
                    <a:pt x="127568" y="84138"/>
                  </a:moveTo>
                  <a:cubicBezTo>
                    <a:pt x="127568" y="84138"/>
                    <a:pt x="127568" y="84138"/>
                    <a:pt x="191522" y="84138"/>
                  </a:cubicBezTo>
                  <a:cubicBezTo>
                    <a:pt x="194186" y="84138"/>
                    <a:pt x="196851" y="86519"/>
                    <a:pt x="196851" y="88900"/>
                  </a:cubicBezTo>
                  <a:cubicBezTo>
                    <a:pt x="196851" y="91282"/>
                    <a:pt x="194186" y="93663"/>
                    <a:pt x="191522" y="93663"/>
                  </a:cubicBezTo>
                  <a:cubicBezTo>
                    <a:pt x="191522" y="93663"/>
                    <a:pt x="191522" y="93663"/>
                    <a:pt x="127568" y="93663"/>
                  </a:cubicBezTo>
                  <a:cubicBezTo>
                    <a:pt x="124903" y="93663"/>
                    <a:pt x="122238" y="91282"/>
                    <a:pt x="122238" y="88900"/>
                  </a:cubicBezTo>
                  <a:cubicBezTo>
                    <a:pt x="122238" y="86519"/>
                    <a:pt x="124903" y="84138"/>
                    <a:pt x="127568" y="84138"/>
                  </a:cubicBezTo>
                  <a:close/>
                  <a:moveTo>
                    <a:pt x="64136" y="65088"/>
                  </a:moveTo>
                  <a:cubicBezTo>
                    <a:pt x="64136" y="65088"/>
                    <a:pt x="64136" y="65088"/>
                    <a:pt x="107316" y="65088"/>
                  </a:cubicBezTo>
                  <a:cubicBezTo>
                    <a:pt x="110014" y="65088"/>
                    <a:pt x="112713" y="67734"/>
                    <a:pt x="112713" y="71702"/>
                  </a:cubicBezTo>
                  <a:cubicBezTo>
                    <a:pt x="112713" y="71702"/>
                    <a:pt x="112713" y="71702"/>
                    <a:pt x="112713" y="106098"/>
                  </a:cubicBezTo>
                  <a:cubicBezTo>
                    <a:pt x="112713" y="110067"/>
                    <a:pt x="110014" y="112713"/>
                    <a:pt x="107316" y="112713"/>
                  </a:cubicBezTo>
                  <a:cubicBezTo>
                    <a:pt x="107316" y="112713"/>
                    <a:pt x="107316" y="112713"/>
                    <a:pt x="64136" y="112713"/>
                  </a:cubicBezTo>
                  <a:cubicBezTo>
                    <a:pt x="61437" y="112713"/>
                    <a:pt x="58738" y="110067"/>
                    <a:pt x="58738" y="106098"/>
                  </a:cubicBezTo>
                  <a:cubicBezTo>
                    <a:pt x="58738" y="106098"/>
                    <a:pt x="58738" y="106098"/>
                    <a:pt x="58738" y="71702"/>
                  </a:cubicBezTo>
                  <a:cubicBezTo>
                    <a:pt x="58738" y="67734"/>
                    <a:pt x="61437" y="65088"/>
                    <a:pt x="64136" y="65088"/>
                  </a:cubicBezTo>
                  <a:close/>
                  <a:moveTo>
                    <a:pt x="127568" y="60325"/>
                  </a:moveTo>
                  <a:cubicBezTo>
                    <a:pt x="127568" y="60325"/>
                    <a:pt x="127568" y="60325"/>
                    <a:pt x="191522" y="60325"/>
                  </a:cubicBezTo>
                  <a:cubicBezTo>
                    <a:pt x="194186" y="60325"/>
                    <a:pt x="196851" y="62794"/>
                    <a:pt x="196851" y="66499"/>
                  </a:cubicBezTo>
                  <a:cubicBezTo>
                    <a:pt x="196851" y="68968"/>
                    <a:pt x="194186" y="71438"/>
                    <a:pt x="191522" y="71438"/>
                  </a:cubicBezTo>
                  <a:cubicBezTo>
                    <a:pt x="191522" y="71438"/>
                    <a:pt x="191522" y="71438"/>
                    <a:pt x="127568" y="71438"/>
                  </a:cubicBezTo>
                  <a:cubicBezTo>
                    <a:pt x="124903" y="71438"/>
                    <a:pt x="122238" y="68968"/>
                    <a:pt x="122238" y="66499"/>
                  </a:cubicBezTo>
                  <a:cubicBezTo>
                    <a:pt x="122238" y="62794"/>
                    <a:pt x="124903" y="60325"/>
                    <a:pt x="127568" y="60325"/>
                  </a:cubicBezTo>
                  <a:close/>
                  <a:moveTo>
                    <a:pt x="42572" y="34925"/>
                  </a:moveTo>
                  <a:cubicBezTo>
                    <a:pt x="37295" y="34925"/>
                    <a:pt x="33338" y="38868"/>
                    <a:pt x="33338" y="44126"/>
                  </a:cubicBezTo>
                  <a:lnTo>
                    <a:pt x="33338" y="279400"/>
                  </a:lnTo>
                  <a:cubicBezTo>
                    <a:pt x="33338" y="279400"/>
                    <a:pt x="33338" y="279400"/>
                    <a:pt x="220663" y="279400"/>
                  </a:cubicBezTo>
                  <a:cubicBezTo>
                    <a:pt x="220663" y="279400"/>
                    <a:pt x="220663" y="279400"/>
                    <a:pt x="220663" y="44126"/>
                  </a:cubicBezTo>
                  <a:cubicBezTo>
                    <a:pt x="220663" y="38868"/>
                    <a:pt x="216706" y="34925"/>
                    <a:pt x="211429" y="34925"/>
                  </a:cubicBezTo>
                  <a:cubicBezTo>
                    <a:pt x="211429" y="34925"/>
                    <a:pt x="211429" y="34925"/>
                    <a:pt x="42572" y="34925"/>
                  </a:cubicBezTo>
                  <a:close/>
                  <a:moveTo>
                    <a:pt x="42069" y="0"/>
                  </a:moveTo>
                  <a:cubicBezTo>
                    <a:pt x="42069" y="0"/>
                    <a:pt x="42069" y="0"/>
                    <a:pt x="210344" y="0"/>
                  </a:cubicBezTo>
                  <a:cubicBezTo>
                    <a:pt x="234008" y="0"/>
                    <a:pt x="252413" y="19813"/>
                    <a:pt x="252413" y="43588"/>
                  </a:cubicBezTo>
                  <a:cubicBezTo>
                    <a:pt x="252413" y="43588"/>
                    <a:pt x="252413" y="43588"/>
                    <a:pt x="252413" y="294550"/>
                  </a:cubicBezTo>
                  <a:cubicBezTo>
                    <a:pt x="252413" y="318325"/>
                    <a:pt x="234008" y="338138"/>
                    <a:pt x="210344" y="338138"/>
                  </a:cubicBezTo>
                  <a:cubicBezTo>
                    <a:pt x="210344" y="338138"/>
                    <a:pt x="210344" y="338138"/>
                    <a:pt x="42069" y="338138"/>
                  </a:cubicBezTo>
                  <a:cubicBezTo>
                    <a:pt x="18405" y="338138"/>
                    <a:pt x="0" y="318325"/>
                    <a:pt x="0" y="294550"/>
                  </a:cubicBezTo>
                  <a:cubicBezTo>
                    <a:pt x="0" y="294550"/>
                    <a:pt x="0" y="294550"/>
                    <a:pt x="0" y="43588"/>
                  </a:cubicBezTo>
                  <a:cubicBezTo>
                    <a:pt x="0" y="19813"/>
                    <a:pt x="18405" y="0"/>
                    <a:pt x="42069" y="0"/>
                  </a:cubicBezTo>
                  <a:close/>
                </a:path>
              </a:pathLst>
            </a:custGeom>
            <a:solidFill>
              <a:schemeClr val="bg1"/>
            </a:solidFill>
            <a:ln>
              <a:noFill/>
            </a:ln>
          </p:spPr>
          <p:txBody>
            <a:bodyPr anchor="ctr"/>
            <a:lstStyle/>
            <a:p>
              <a:pPr algn="ctr"/>
              <a:endParaRPr sz="1800">
                <a:cs typeface="+mn-ea"/>
                <a:sym typeface="+mn-lt"/>
              </a:endParaRPr>
            </a:p>
          </p:txBody>
        </p:sp>
        <p:sp>
          <p:nvSpPr>
            <p:cNvPr id="14" name="任意多边形: 形状 13" title="xKpUrv6ycS"/>
            <p:cNvSpPr>
              <a:spLocks noChangeAspect="1"/>
            </p:cNvSpPr>
            <p:nvPr/>
          </p:nvSpPr>
          <p:spPr bwMode="auto">
            <a:xfrm>
              <a:off x="5833803" y="1935670"/>
              <a:ext cx="547229" cy="686402"/>
            </a:xfrm>
            <a:custGeom>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chemeClr val="bg1"/>
            </a:solidFill>
            <a:ln>
              <a:noFill/>
            </a:ln>
          </p:spPr>
          <p:txBody>
            <a:bodyPr anchor="ctr"/>
            <a:lstStyle/>
            <a:p>
              <a:pPr algn="ctr"/>
              <a:endParaRPr sz="1800">
                <a:cs typeface="+mn-ea"/>
                <a:sym typeface="+mn-lt"/>
              </a:endParaRPr>
            </a:p>
          </p:txBody>
        </p:sp>
        <p:sp>
          <p:nvSpPr>
            <p:cNvPr id="15" name="任意多边形: 形状 14" title="DN0G3AjvxA"/>
            <p:cNvSpPr/>
            <p:nvPr/>
          </p:nvSpPr>
          <p:spPr bwMode="auto">
            <a:xfrm>
              <a:off x="4648106" y="3512564"/>
              <a:ext cx="673606" cy="569245"/>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1800">
                <a:cs typeface="+mn-ea"/>
                <a:sym typeface="+mn-lt"/>
              </a:endParaRPr>
            </a:p>
          </p:txBody>
        </p:sp>
      </p:grpSp>
      <p:grpSp>
        <p:nvGrpSpPr>
          <p:cNvPr id="16" name="组合 15"/>
          <p:cNvGrpSpPr/>
          <p:nvPr/>
        </p:nvGrpSpPr>
        <p:grpSpPr>
          <a:xfrm>
            <a:off x="683062" y="1917806"/>
            <a:ext cx="2294371" cy="851385"/>
            <a:chOff x="468937" y="2419540"/>
            <a:chExt cx="3059161" cy="1135180"/>
          </a:xfrm>
        </p:grpSpPr>
        <p:sp>
          <p:nvSpPr>
            <p:cNvPr id="17" name="TextBox 18"/>
            <p:cNvSpPr txBox="1"/>
            <p:nvPr/>
          </p:nvSpPr>
          <p:spPr>
            <a:xfrm flipH="1">
              <a:off x="468937" y="2419540"/>
              <a:ext cx="2725532" cy="492442"/>
            </a:xfrm>
            <a:prstGeom prst="rect">
              <a:avLst/>
            </a:prstGeom>
            <a:noFill/>
          </p:spPr>
          <p:txBody>
            <a:bodyPr wrap="none" rtlCol="0">
              <a:spAutoFit/>
            </a:bodyPr>
            <a:lstStyle/>
            <a:p>
              <a:r>
                <a:rPr lang="zh-CN" altLang="en-US" b="1">
                  <a:latin typeface="+mn-ea"/>
                  <a:cs typeface="+mn-ea"/>
                </a:rPr>
                <a:t>点击添加主要内容</a:t>
              </a:r>
              <a:endParaRPr lang="en-US" b="1">
                <a:latin typeface="+mn-ea"/>
                <a:cs typeface="+mn-ea"/>
              </a:endParaRPr>
            </a:p>
          </p:txBody>
        </p:sp>
        <p:sp>
          <p:nvSpPr>
            <p:cNvPr id="18" name="矩形 17"/>
            <p:cNvSpPr/>
            <p:nvPr/>
          </p:nvSpPr>
          <p:spPr>
            <a:xfrm>
              <a:off x="470268" y="2823664"/>
              <a:ext cx="3057830" cy="731056"/>
            </a:xfrm>
            <a:prstGeom prst="rect">
              <a:avLst/>
            </a:prstGeom>
          </p:spPr>
          <p:txBody>
            <a:bodyPr wrap="square">
              <a:spAutoFit/>
            </a:bodyPr>
            <a:lstStyle/>
            <a:p>
              <a:pPr>
                <a:lnSpc>
                  <a:spcPct val="150000"/>
                </a:lnSpc>
              </a:pPr>
              <a:r>
                <a:rPr lang="zh-CN" altLang="en-US" sz="1050">
                  <a:cs typeface="+mn-ea"/>
                </a:rPr>
                <a:t>你最专业：精通双方知识，服务及时</a:t>
              </a:r>
              <a:endParaRPr lang="zh-CN" altLang="en-US" sz="1050">
                <a:cs typeface="+mn-ea"/>
              </a:endParaRPr>
            </a:p>
          </p:txBody>
        </p:sp>
      </p:grpSp>
      <p:grpSp>
        <p:nvGrpSpPr>
          <p:cNvPr id="19" name="组合 18"/>
          <p:cNvGrpSpPr/>
          <p:nvPr/>
        </p:nvGrpSpPr>
        <p:grpSpPr>
          <a:xfrm>
            <a:off x="683062" y="3317981"/>
            <a:ext cx="2285102" cy="851385"/>
            <a:chOff x="468937" y="2419540"/>
            <a:chExt cx="3046803" cy="1135180"/>
          </a:xfrm>
        </p:grpSpPr>
        <p:sp>
          <p:nvSpPr>
            <p:cNvPr id="20" name="TextBox 18"/>
            <p:cNvSpPr txBox="1"/>
            <p:nvPr/>
          </p:nvSpPr>
          <p:spPr>
            <a:xfrm flipH="1">
              <a:off x="468937" y="2419540"/>
              <a:ext cx="2725532" cy="492442"/>
            </a:xfrm>
            <a:prstGeom prst="rect">
              <a:avLst/>
            </a:prstGeom>
            <a:noFill/>
          </p:spPr>
          <p:txBody>
            <a:bodyPr wrap="none" rtlCol="0">
              <a:spAutoFit/>
            </a:bodyPr>
            <a:lstStyle/>
            <a:p>
              <a:r>
                <a:rPr lang="zh-CN" altLang="en-US" b="1">
                  <a:latin typeface="+mn-ea"/>
                  <a:cs typeface="+mn-ea"/>
                </a:rPr>
                <a:t>点击添加主要内容</a:t>
              </a:r>
              <a:endParaRPr lang="en-US" b="1">
                <a:latin typeface="+mn-ea"/>
                <a:cs typeface="+mn-ea"/>
              </a:endParaRPr>
            </a:p>
          </p:txBody>
        </p:sp>
        <p:sp>
          <p:nvSpPr>
            <p:cNvPr id="21" name="矩形 20"/>
            <p:cNvSpPr/>
            <p:nvPr/>
          </p:nvSpPr>
          <p:spPr>
            <a:xfrm>
              <a:off x="470266" y="2823664"/>
              <a:ext cx="3045474" cy="731056"/>
            </a:xfrm>
            <a:prstGeom prst="rect">
              <a:avLst/>
            </a:prstGeom>
          </p:spPr>
          <p:txBody>
            <a:bodyPr wrap="square">
              <a:spAutoFit/>
            </a:bodyPr>
            <a:lstStyle/>
            <a:p>
              <a:pPr>
                <a:lnSpc>
                  <a:spcPct val="150000"/>
                </a:lnSpc>
              </a:pPr>
              <a:r>
                <a:rPr lang="zh-CN" altLang="en-US" sz="1050">
                  <a:cs typeface="+mn-ea"/>
                </a:rPr>
                <a:t>兄弟姐妹：你为他着想，他能感觉到</a:t>
              </a:r>
              <a:endParaRPr lang="zh-CN" altLang="en-US" sz="1050">
                <a:cs typeface="+mn-ea"/>
              </a:endParaRPr>
            </a:p>
          </p:txBody>
        </p:sp>
      </p:grpSp>
      <p:grpSp>
        <p:nvGrpSpPr>
          <p:cNvPr id="22" name="组合 21"/>
          <p:cNvGrpSpPr/>
          <p:nvPr/>
        </p:nvGrpSpPr>
        <p:grpSpPr>
          <a:xfrm>
            <a:off x="6072355" y="1917806"/>
            <a:ext cx="2341940" cy="851385"/>
            <a:chOff x="468937" y="2419540"/>
            <a:chExt cx="3122587" cy="1135180"/>
          </a:xfrm>
        </p:grpSpPr>
        <p:sp>
          <p:nvSpPr>
            <p:cNvPr id="23" name="TextBox 18"/>
            <p:cNvSpPr txBox="1"/>
            <p:nvPr/>
          </p:nvSpPr>
          <p:spPr>
            <a:xfrm flipH="1">
              <a:off x="468937" y="2419540"/>
              <a:ext cx="2725532" cy="492442"/>
            </a:xfrm>
            <a:prstGeom prst="rect">
              <a:avLst/>
            </a:prstGeom>
            <a:noFill/>
          </p:spPr>
          <p:txBody>
            <a:bodyPr wrap="none" rtlCol="0">
              <a:spAutoFit/>
            </a:bodyPr>
            <a:lstStyle/>
            <a:p>
              <a:r>
                <a:rPr lang="zh-CN" altLang="en-US" b="1">
                  <a:latin typeface="+mn-ea"/>
                  <a:cs typeface="+mn-ea"/>
                </a:rPr>
                <a:t>点击添加主要内容</a:t>
              </a:r>
              <a:endParaRPr lang="en-US" b="1">
                <a:latin typeface="+mn-ea"/>
                <a:cs typeface="+mn-ea"/>
              </a:endParaRPr>
            </a:p>
          </p:txBody>
        </p:sp>
        <p:sp>
          <p:nvSpPr>
            <p:cNvPr id="24" name="矩形 23"/>
            <p:cNvSpPr/>
            <p:nvPr/>
          </p:nvSpPr>
          <p:spPr>
            <a:xfrm>
              <a:off x="470268" y="2823664"/>
              <a:ext cx="3121256" cy="731056"/>
            </a:xfrm>
            <a:prstGeom prst="rect">
              <a:avLst/>
            </a:prstGeom>
          </p:spPr>
          <p:txBody>
            <a:bodyPr wrap="square">
              <a:spAutoFit/>
            </a:bodyPr>
            <a:lstStyle/>
            <a:p>
              <a:pPr>
                <a:lnSpc>
                  <a:spcPct val="150000"/>
                </a:lnSpc>
              </a:pPr>
              <a:r>
                <a:rPr lang="zh-CN" altLang="en-US" sz="1050">
                  <a:cs typeface="+mn-ea"/>
                </a:rPr>
                <a:t>共同语言：相似爱好，相似经历，相似感受</a:t>
              </a:r>
              <a:endParaRPr lang="zh-CN" altLang="en-US" sz="1050">
                <a:cs typeface="+mn-ea"/>
              </a:endParaRPr>
            </a:p>
          </p:txBody>
        </p:sp>
      </p:grpSp>
      <p:grpSp>
        <p:nvGrpSpPr>
          <p:cNvPr id="25" name="组合 24"/>
          <p:cNvGrpSpPr/>
          <p:nvPr/>
        </p:nvGrpSpPr>
        <p:grpSpPr>
          <a:xfrm>
            <a:off x="6072355" y="3317981"/>
            <a:ext cx="2341940" cy="609011"/>
            <a:chOff x="468937" y="2419540"/>
            <a:chExt cx="3122587" cy="812015"/>
          </a:xfrm>
        </p:grpSpPr>
        <p:sp>
          <p:nvSpPr>
            <p:cNvPr id="26" name="TextBox 18"/>
            <p:cNvSpPr txBox="1"/>
            <p:nvPr/>
          </p:nvSpPr>
          <p:spPr>
            <a:xfrm flipH="1">
              <a:off x="468937" y="2419540"/>
              <a:ext cx="2725532" cy="492442"/>
            </a:xfrm>
            <a:prstGeom prst="rect">
              <a:avLst/>
            </a:prstGeom>
            <a:noFill/>
          </p:spPr>
          <p:txBody>
            <a:bodyPr wrap="none" rtlCol="0">
              <a:spAutoFit/>
            </a:bodyPr>
            <a:lstStyle/>
            <a:p>
              <a:r>
                <a:rPr lang="zh-CN" altLang="en-US" b="1">
                  <a:latin typeface="+mn-ea"/>
                  <a:cs typeface="+mn-ea"/>
                </a:rPr>
                <a:t>点击添加主要内容</a:t>
              </a:r>
              <a:endParaRPr lang="en-US" b="1">
                <a:latin typeface="+mn-ea"/>
                <a:cs typeface="+mn-ea"/>
              </a:endParaRPr>
            </a:p>
          </p:txBody>
        </p:sp>
        <p:sp>
          <p:nvSpPr>
            <p:cNvPr id="27" name="矩形 26"/>
            <p:cNvSpPr/>
            <p:nvPr/>
          </p:nvSpPr>
          <p:spPr>
            <a:xfrm>
              <a:off x="470268" y="2823664"/>
              <a:ext cx="3121256" cy="407891"/>
            </a:xfrm>
            <a:prstGeom prst="rect">
              <a:avLst/>
            </a:prstGeom>
          </p:spPr>
          <p:txBody>
            <a:bodyPr wrap="square">
              <a:spAutoFit/>
            </a:bodyPr>
            <a:lstStyle/>
            <a:p>
              <a:pPr>
                <a:lnSpc>
                  <a:spcPct val="150000"/>
                </a:lnSpc>
              </a:pPr>
              <a:r>
                <a:rPr lang="zh-CN" altLang="en-US" sz="1050">
                  <a:cs typeface="+mn-ea"/>
                </a:rPr>
                <a:t>建立信任：适当拒绝购买</a:t>
              </a:r>
              <a:endParaRPr lang="zh-CN" altLang="en-US" sz="1050">
                <a:cs typeface="+mn-ea"/>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1" name="组合 70"/>
          <p:cNvGrpSpPr/>
          <p:nvPr/>
        </p:nvGrpSpPr>
        <p:grpSpPr>
          <a:xfrm>
            <a:off x="914400" y="-1"/>
            <a:ext cx="1625168" cy="3257551"/>
            <a:chOff x="427920" y="-115912"/>
            <a:chExt cx="1236058" cy="2477604"/>
          </a:xfrm>
        </p:grpSpPr>
        <p:sp>
          <p:nvSpPr>
            <p:cNvPr id="49" name="同心圆 48"/>
            <p:cNvSpPr/>
            <p:nvPr/>
          </p:nvSpPr>
          <p:spPr>
            <a:xfrm>
              <a:off x="427920" y="1125634"/>
              <a:ext cx="1236058" cy="1236058"/>
            </a:xfrm>
            <a:prstGeom prst="donut">
              <a:avLst>
                <a:gd name="adj" fmla="val 72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3" name="直接连接符 62"/>
            <p:cNvCxnSpPr/>
            <p:nvPr/>
          </p:nvCxnSpPr>
          <p:spPr>
            <a:xfrm flipH="1" flipV="1">
              <a:off x="1066800" y="-115912"/>
              <a:ext cx="0" cy="12560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4" name="任意多边形 53"/>
          <p:cNvSpPr/>
          <p:nvPr/>
        </p:nvSpPr>
        <p:spPr>
          <a:xfrm>
            <a:off x="7103642" y="-1"/>
            <a:ext cx="1674092" cy="1177939"/>
          </a:xfrm>
          <a:custGeom>
            <a:gdLst>
              <a:gd name="connsiteX0" fmla="*/ 0 w 1674092"/>
              <a:gd name="connsiteY0" fmla="*/ 0 h 1177939"/>
              <a:gd name="connsiteX1" fmla="*/ 99899 w 1674092"/>
              <a:gd name="connsiteY1" fmla="*/ 0 h 1177939"/>
              <a:gd name="connsiteX2" fmla="*/ 99899 w 1674092"/>
              <a:gd name="connsiteY2" fmla="*/ 324010 h 1177939"/>
              <a:gd name="connsiteX3" fmla="*/ 837046 w 1674092"/>
              <a:gd name="connsiteY3" fmla="*/ 1061157 h 1177939"/>
              <a:gd name="connsiteX4" fmla="*/ 1574193 w 1674092"/>
              <a:gd name="connsiteY4" fmla="*/ 324010 h 1177939"/>
              <a:gd name="connsiteX5" fmla="*/ 1574193 w 1674092"/>
              <a:gd name="connsiteY5" fmla="*/ 0 h 1177939"/>
              <a:gd name="connsiteX6" fmla="*/ 1674092 w 1674092"/>
              <a:gd name="connsiteY6" fmla="*/ 0 h 1177939"/>
              <a:gd name="connsiteX7" fmla="*/ 1674092 w 1674092"/>
              <a:gd name="connsiteY7" fmla="*/ 340893 h 1177939"/>
              <a:gd name="connsiteX8" fmla="*/ 837046 w 1674092"/>
              <a:gd name="connsiteY8" fmla="*/ 1177939 h 1177939"/>
              <a:gd name="connsiteX9" fmla="*/ 0 w 1674092"/>
              <a:gd name="connsiteY9" fmla="*/ 340893 h 11779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092" h="1177939">
                <a:moveTo>
                  <a:pt x="0" y="0"/>
                </a:moveTo>
                <a:lnTo>
                  <a:pt x="99899" y="0"/>
                </a:lnTo>
                <a:lnTo>
                  <a:pt x="99899" y="324010"/>
                </a:lnTo>
                <a:cubicBezTo>
                  <a:pt x="99899" y="731125"/>
                  <a:pt x="429931" y="1061157"/>
                  <a:pt x="837046" y="1061157"/>
                </a:cubicBezTo>
                <a:cubicBezTo>
                  <a:pt x="1244161" y="1061157"/>
                  <a:pt x="1574193" y="731125"/>
                  <a:pt x="1574193" y="324010"/>
                </a:cubicBezTo>
                <a:lnTo>
                  <a:pt x="1574193" y="0"/>
                </a:lnTo>
                <a:lnTo>
                  <a:pt x="1674092" y="0"/>
                </a:lnTo>
                <a:lnTo>
                  <a:pt x="1674092" y="340893"/>
                </a:lnTo>
                <a:cubicBezTo>
                  <a:pt x="1674092" y="803181"/>
                  <a:pt x="1299334" y="1177939"/>
                  <a:pt x="837046" y="1177939"/>
                </a:cubicBezTo>
                <a:cubicBezTo>
                  <a:pt x="374758" y="1177939"/>
                  <a:pt x="0" y="803181"/>
                  <a:pt x="0" y="34089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5" name="任意多边形 54"/>
          <p:cNvSpPr/>
          <p:nvPr/>
        </p:nvSpPr>
        <p:spPr>
          <a:xfrm>
            <a:off x="-12679" y="0"/>
            <a:ext cx="751752" cy="742950"/>
          </a:xfrm>
          <a:custGeom>
            <a:gdLst>
              <a:gd name="connsiteX0" fmla="*/ 0 w 953235"/>
              <a:gd name="connsiteY0" fmla="*/ 0 h 942074"/>
              <a:gd name="connsiteX1" fmla="*/ 56883 w 953235"/>
              <a:gd name="connsiteY1" fmla="*/ 0 h 942074"/>
              <a:gd name="connsiteX2" fmla="*/ 56883 w 953235"/>
              <a:gd name="connsiteY2" fmla="*/ 455843 h 942074"/>
              <a:gd name="connsiteX3" fmla="*/ 476618 w 953235"/>
              <a:gd name="connsiteY3" fmla="*/ 875578 h 942074"/>
              <a:gd name="connsiteX4" fmla="*/ 896352 w 953235"/>
              <a:gd name="connsiteY4" fmla="*/ 455843 h 942074"/>
              <a:gd name="connsiteX5" fmla="*/ 896352 w 953235"/>
              <a:gd name="connsiteY5" fmla="*/ 0 h 942074"/>
              <a:gd name="connsiteX6" fmla="*/ 953235 w 953235"/>
              <a:gd name="connsiteY6" fmla="*/ 0 h 942074"/>
              <a:gd name="connsiteX7" fmla="*/ 953235 w 953235"/>
              <a:gd name="connsiteY7" fmla="*/ 465456 h 942074"/>
              <a:gd name="connsiteX8" fmla="*/ 476618 w 953235"/>
              <a:gd name="connsiteY8" fmla="*/ 942074 h 942074"/>
              <a:gd name="connsiteX9" fmla="*/ 0 w 953235"/>
              <a:gd name="connsiteY9" fmla="*/ 465456 h 9420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234" h="942074">
                <a:moveTo>
                  <a:pt x="0" y="0"/>
                </a:moveTo>
                <a:lnTo>
                  <a:pt x="56883" y="0"/>
                </a:lnTo>
                <a:lnTo>
                  <a:pt x="56883" y="455843"/>
                </a:lnTo>
                <a:cubicBezTo>
                  <a:pt x="56883" y="687656"/>
                  <a:pt x="244805" y="875578"/>
                  <a:pt x="476618" y="875578"/>
                </a:cubicBezTo>
                <a:cubicBezTo>
                  <a:pt x="708431" y="875578"/>
                  <a:pt x="896352" y="687656"/>
                  <a:pt x="896352" y="455843"/>
                </a:cubicBezTo>
                <a:lnTo>
                  <a:pt x="896352" y="0"/>
                </a:lnTo>
                <a:lnTo>
                  <a:pt x="953235" y="0"/>
                </a:lnTo>
                <a:lnTo>
                  <a:pt x="953235" y="465456"/>
                </a:lnTo>
                <a:cubicBezTo>
                  <a:pt x="953235" y="728685"/>
                  <a:pt x="739846" y="942074"/>
                  <a:pt x="476618" y="942074"/>
                </a:cubicBezTo>
                <a:cubicBezTo>
                  <a:pt x="213389" y="942074"/>
                  <a:pt x="0" y="728685"/>
                  <a:pt x="0" y="46545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69" name="组合 68"/>
          <p:cNvGrpSpPr/>
          <p:nvPr/>
        </p:nvGrpSpPr>
        <p:grpSpPr>
          <a:xfrm>
            <a:off x="2957426" y="-1"/>
            <a:ext cx="399369" cy="501998"/>
            <a:chOff x="2957426" y="-1"/>
            <a:chExt cx="399369" cy="501998"/>
          </a:xfrm>
        </p:grpSpPr>
        <p:sp>
          <p:nvSpPr>
            <p:cNvPr id="48" name="同心圆 47"/>
            <p:cNvSpPr/>
            <p:nvPr/>
          </p:nvSpPr>
          <p:spPr>
            <a:xfrm>
              <a:off x="2957426" y="102628"/>
              <a:ext cx="399369" cy="399369"/>
            </a:xfrm>
            <a:prstGeom prst="donut">
              <a:avLst>
                <a:gd name="adj" fmla="val 126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7" name="直接连接符 66"/>
            <p:cNvCxnSpPr/>
            <p:nvPr/>
          </p:nvCxnSpPr>
          <p:spPr>
            <a:xfrm flipH="1" flipV="1">
              <a:off x="3164541" y="-1"/>
              <a:ext cx="0" cy="12462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4857750"/>
            <a:ext cx="9144000" cy="285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53" name="组合 52"/>
          <p:cNvGrpSpPr/>
          <p:nvPr/>
        </p:nvGrpSpPr>
        <p:grpSpPr>
          <a:xfrm>
            <a:off x="981635" y="1688890"/>
            <a:ext cx="1510389" cy="1510390"/>
            <a:chOff x="1139245" y="1423838"/>
            <a:chExt cx="1510389" cy="1510390"/>
          </a:xfrm>
        </p:grpSpPr>
        <p:grpSp>
          <p:nvGrpSpPr>
            <p:cNvPr id="56" name="组合 55"/>
            <p:cNvGrpSpPr/>
            <p:nvPr/>
          </p:nvGrpSpPr>
          <p:grpSpPr>
            <a:xfrm>
              <a:off x="1139245" y="1423838"/>
              <a:ext cx="1510389" cy="1510390"/>
              <a:chOff x="1447264" y="399296"/>
              <a:chExt cx="1510389" cy="1510390"/>
            </a:xfrm>
          </p:grpSpPr>
          <p:grpSp>
            <p:nvGrpSpPr>
              <p:cNvPr id="58" name="组合 57"/>
              <p:cNvGrpSpPr/>
              <p:nvPr/>
            </p:nvGrpSpPr>
            <p:grpSpPr>
              <a:xfrm>
                <a:off x="1447264" y="399296"/>
                <a:ext cx="1510389" cy="1510390"/>
                <a:chOff x="5443216" y="1567820"/>
                <a:chExt cx="1664340" cy="1664341"/>
              </a:xfrm>
              <a:solidFill>
                <a:schemeClr val="accent1"/>
              </a:solidFill>
              <a:effectLst/>
            </p:grpSpPr>
            <p:sp>
              <p:nvSpPr>
                <p:cNvPr id="60" name="任意多边形 59"/>
                <p:cNvSpPr/>
                <p:nvPr/>
              </p:nvSpPr>
              <p:spPr>
                <a:xfrm>
                  <a:off x="5443216" y="1567820"/>
                  <a:ext cx="1664340" cy="1664341"/>
                </a:xfrm>
                <a:custGeom>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prstClr val="white"/>
                    </a:solidFill>
                    <a:cs typeface="+mn-ea"/>
                  </a:endParaRPr>
                </a:p>
              </p:txBody>
            </p:sp>
            <p:sp>
              <p:nvSpPr>
                <p:cNvPr id="61" name="椭圆 60"/>
                <p:cNvSpPr/>
                <p:nvPr/>
              </p:nvSpPr>
              <p:spPr>
                <a:xfrm>
                  <a:off x="5666551" y="1791154"/>
                  <a:ext cx="1217673" cy="1217673"/>
                </a:xfrm>
                <a:prstGeom prst="ellipse">
                  <a:avLst/>
                </a:prstGeom>
                <a:grpFill/>
                <a:ln w="3810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endParaRPr>
                </a:p>
              </p:txBody>
            </p:sp>
            <p:sp>
              <p:nvSpPr>
                <p:cNvPr id="62" name="椭圆 61"/>
                <p:cNvSpPr/>
                <p:nvPr/>
              </p:nvSpPr>
              <p:spPr>
                <a:xfrm>
                  <a:off x="5720139" y="1844742"/>
                  <a:ext cx="1110496" cy="111049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endParaRPr>
                </a:p>
              </p:txBody>
            </p:sp>
          </p:grpSp>
          <p:sp>
            <p:nvSpPr>
              <p:cNvPr id="59" name="椭圆 58"/>
              <p:cNvSpPr/>
              <p:nvPr/>
            </p:nvSpPr>
            <p:spPr>
              <a:xfrm>
                <a:off x="1734883" y="686914"/>
                <a:ext cx="935155" cy="9351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solidFill>
                    <a:prstClr val="white"/>
                  </a:solidFill>
                  <a:cs typeface="+mn-ea"/>
                </a:endParaRPr>
              </a:p>
            </p:txBody>
          </p:sp>
        </p:grpSp>
        <p:sp>
          <p:nvSpPr>
            <p:cNvPr id="57" name="TextBox 26"/>
            <p:cNvSpPr txBox="1"/>
            <p:nvPr/>
          </p:nvSpPr>
          <p:spPr bwMode="auto">
            <a:xfrm>
              <a:off x="1520245" y="1804838"/>
              <a:ext cx="704039" cy="707886"/>
            </a:xfrm>
            <a:prstGeom prst="rect">
              <a:avLst/>
            </a:prstGeom>
            <a:noFill/>
          </p:spPr>
          <p:txBody>
            <a:bodyPr wrap="none">
              <a:spAutoFit/>
            </a:bodyPr>
            <a:lstStyle/>
            <a:p>
              <a:pPr>
                <a:defRPr/>
              </a:pPr>
              <a:r>
                <a:rPr lang="en-US" altLang="zh-CN" sz="4000" b="1" kern="0">
                  <a:solidFill>
                    <a:schemeClr val="accent1"/>
                  </a:solidFill>
                  <a:latin typeface="+mn-ea"/>
                  <a:cs typeface="+mn-ea"/>
                </a:rPr>
                <a:t>03</a:t>
              </a:r>
              <a:endParaRPr lang="zh-CN" altLang="en-US" sz="4000" b="1" kern="0">
                <a:solidFill>
                  <a:schemeClr val="accent1"/>
                </a:solidFill>
                <a:latin typeface="+mn-ea"/>
                <a:cs typeface="+mn-ea"/>
              </a:endParaRPr>
            </a:p>
          </p:txBody>
        </p:sp>
      </p:grpSp>
      <p:cxnSp>
        <p:nvCxnSpPr>
          <p:cNvPr id="64" name="直接连接符 63"/>
          <p:cNvCxnSpPr/>
          <p:nvPr/>
        </p:nvCxnSpPr>
        <p:spPr>
          <a:xfrm>
            <a:off x="3287543" y="2591041"/>
            <a:ext cx="3236046" cy="0"/>
          </a:xfrm>
          <a:prstGeom prst="line">
            <a:avLst/>
          </a:prstGeom>
          <a:ln w="19050">
            <a:solidFill>
              <a:schemeClr val="accent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2858163" y="1936509"/>
            <a:ext cx="4367221" cy="692497"/>
          </a:xfrm>
          <a:prstGeom prst="rect">
            <a:avLst/>
          </a:prstGeom>
        </p:spPr>
        <p:txBody>
          <a:bodyPr wrap="none" lIns="68580" tIns="34290" rIns="68580" bIns="34290">
            <a:spAutoFit/>
          </a:bodyPr>
          <a:lstStyle/>
          <a:p>
            <a:r>
              <a:rPr lang="zh-CN" altLang="en-US" sz="4050" b="1">
                <a:solidFill>
                  <a:schemeClr val="accent1"/>
                </a:solidFill>
                <a:latin typeface="+mn-ea"/>
                <a:cs typeface="+mn-ea"/>
              </a:rPr>
              <a:t>关于客户管理</a:t>
            </a:r>
            <a:r>
              <a:rPr lang="en-US" altLang="zh-CN" sz="4050" b="1">
                <a:solidFill>
                  <a:schemeClr val="accent1"/>
                </a:solidFill>
                <a:latin typeface="+mn-ea"/>
                <a:cs typeface="+mn-ea"/>
              </a:rPr>
              <a:t>Q&amp;A</a:t>
            </a:r>
            <a:endParaRPr lang="zh-CN" altLang="en-US" sz="4050" b="1">
              <a:solidFill>
                <a:schemeClr val="accent1"/>
              </a:solidFill>
              <a:latin typeface="+mn-ea"/>
              <a:cs typeface="+mn-ea"/>
            </a:endParaRPr>
          </a:p>
        </p:txBody>
      </p:sp>
      <p:sp>
        <p:nvSpPr>
          <p:cNvPr id="66" name="矩形 65"/>
          <p:cNvSpPr/>
          <p:nvPr/>
        </p:nvSpPr>
        <p:spPr>
          <a:xfrm>
            <a:off x="3323243" y="2666971"/>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a:solidFill>
                  <a:schemeClr val="accent1"/>
                </a:solidFill>
                <a:latin typeface="+mn-ea"/>
                <a:cs typeface="+mn-ea"/>
              </a:rPr>
              <a:t>点击添加内容</a:t>
            </a:r>
            <a:endParaRPr lang="zh-CN" altLang="en-US" sz="1350">
              <a:solidFill>
                <a:schemeClr val="accent1"/>
              </a:solidFill>
              <a:latin typeface="+mn-ea"/>
              <a:cs typeface="+mn-ea"/>
            </a:endParaRPr>
          </a:p>
        </p:txBody>
      </p:sp>
      <p:sp>
        <p:nvSpPr>
          <p:cNvPr id="68" name="矩形 67"/>
          <p:cNvSpPr/>
          <p:nvPr/>
        </p:nvSpPr>
        <p:spPr>
          <a:xfrm>
            <a:off x="5129939" y="2635399"/>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a:solidFill>
                  <a:schemeClr val="accent1"/>
                </a:solidFill>
                <a:latin typeface="+mn-ea"/>
                <a:cs typeface="+mn-ea"/>
              </a:rPr>
              <a:t>点击添加内容</a:t>
            </a:r>
            <a:endParaRPr lang="zh-CN" altLang="en-US" sz="1350">
              <a:solidFill>
                <a:schemeClr val="accent1"/>
              </a:solidFill>
              <a:latin typeface="+mn-ea"/>
              <a:cs typeface="+mn-ea"/>
            </a:endParaRPr>
          </a:p>
        </p:txBody>
      </p:sp>
      <p:sp>
        <p:nvSpPr>
          <p:cNvPr id="70" name="矩形 69"/>
          <p:cNvSpPr/>
          <p:nvPr/>
        </p:nvSpPr>
        <p:spPr>
          <a:xfrm>
            <a:off x="3323243" y="2904351"/>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a:solidFill>
                  <a:schemeClr val="accent1"/>
                </a:solidFill>
                <a:latin typeface="+mn-ea"/>
                <a:cs typeface="+mn-ea"/>
              </a:rPr>
              <a:t>点击添加内容</a:t>
            </a:r>
            <a:endParaRPr lang="zh-CN" altLang="en-US" sz="1350">
              <a:solidFill>
                <a:schemeClr val="accent1"/>
              </a:solidFill>
              <a:latin typeface="+mn-ea"/>
              <a:cs typeface="+mn-ea"/>
            </a:endParaRPr>
          </a:p>
        </p:txBody>
      </p:sp>
      <p:sp>
        <p:nvSpPr>
          <p:cNvPr id="72" name="矩形 71"/>
          <p:cNvSpPr/>
          <p:nvPr/>
        </p:nvSpPr>
        <p:spPr>
          <a:xfrm>
            <a:off x="5129939" y="2872777"/>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a:solidFill>
                  <a:schemeClr val="accent1"/>
                </a:solidFill>
                <a:latin typeface="+mn-ea"/>
                <a:cs typeface="+mn-ea"/>
              </a:rPr>
              <a:t>点击添加内容</a:t>
            </a:r>
            <a:endParaRPr lang="zh-CN" altLang="en-US" sz="1350">
              <a:solidFill>
                <a:schemeClr val="accent1"/>
              </a:solidFill>
              <a:latin typeface="+mn-ea"/>
              <a:cs typeface="+mn-ea"/>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ecel="3000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1000" fill="hold"/>
                                        <p:tgtEl>
                                          <p:spTgt spid="69"/>
                                        </p:tgtEl>
                                        <p:attrNameLst>
                                          <p:attrName>ppt_x</p:attrName>
                                        </p:attrNameLst>
                                      </p:cBhvr>
                                      <p:tavLst>
                                        <p:tav tm="0">
                                          <p:val>
                                            <p:strVal val="#ppt_x"/>
                                          </p:val>
                                        </p:tav>
                                        <p:tav tm="100000">
                                          <p:val>
                                            <p:strVal val="#ppt_x"/>
                                          </p:val>
                                        </p:tav>
                                      </p:tavLst>
                                    </p:anim>
                                    <p:anim calcmode="lin" valueType="num">
                                      <p:cBhvr additive="base">
                                        <p:cTn id="8" dur="1000" fill="hold"/>
                                        <p:tgtEl>
                                          <p:spTgt spid="69"/>
                                        </p:tgtEl>
                                        <p:attrNameLst>
                                          <p:attrName>ppt_y</p:attrName>
                                        </p:attrNameLst>
                                      </p:cBhvr>
                                      <p:tavLst>
                                        <p:tav tm="0">
                                          <p:val>
                                            <p:strVal val="0-#ppt_h/2"/>
                                          </p:val>
                                        </p:tav>
                                        <p:tav tm="100000">
                                          <p:val>
                                            <p:strVal val="#ppt_y"/>
                                          </p:val>
                                        </p:tav>
                                      </p:tavLst>
                                    </p:anim>
                                  </p:childTnLst>
                                </p:cTn>
                              </p:par>
                              <p:par>
                                <p:cTn id="9" presetID="2" presetClass="entr" presetSubtype="1" decel="3000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1000" fill="hold"/>
                                        <p:tgtEl>
                                          <p:spTgt spid="71"/>
                                        </p:tgtEl>
                                        <p:attrNameLst>
                                          <p:attrName>ppt_x</p:attrName>
                                        </p:attrNameLst>
                                      </p:cBhvr>
                                      <p:tavLst>
                                        <p:tav tm="0">
                                          <p:val>
                                            <p:strVal val="#ppt_x"/>
                                          </p:val>
                                        </p:tav>
                                        <p:tav tm="100000">
                                          <p:val>
                                            <p:strVal val="#ppt_x"/>
                                          </p:val>
                                        </p:tav>
                                      </p:tavLst>
                                    </p:anim>
                                    <p:anim calcmode="lin" valueType="num">
                                      <p:cBhvr additive="base">
                                        <p:cTn id="12" dur="1000" fill="hold"/>
                                        <p:tgtEl>
                                          <p:spTgt spid="71"/>
                                        </p:tgtEl>
                                        <p:attrNameLst>
                                          <p:attrName>ppt_y</p:attrName>
                                        </p:attrNameLst>
                                      </p:cBhvr>
                                      <p:tavLst>
                                        <p:tav tm="0">
                                          <p:val>
                                            <p:strVal val="0-#ppt_h/2"/>
                                          </p:val>
                                        </p:tav>
                                        <p:tav tm="100000">
                                          <p:val>
                                            <p:strVal val="#ppt_y"/>
                                          </p:val>
                                        </p:tav>
                                      </p:tavLst>
                                    </p:anim>
                                  </p:childTnLst>
                                </p:cTn>
                              </p:par>
                              <p:par>
                                <p:cTn id="13" presetID="2" presetClass="entr" presetSubtype="1" decel="3000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ppt_x"/>
                                          </p:val>
                                        </p:tav>
                                        <p:tav tm="100000">
                                          <p:val>
                                            <p:strVal val="#ppt_x"/>
                                          </p:val>
                                        </p:tav>
                                      </p:tavLst>
                                    </p:anim>
                                    <p:anim calcmode="lin" valueType="num">
                                      <p:cBhvr additive="base">
                                        <p:cTn id="16" dur="1000" fill="hold"/>
                                        <p:tgtEl>
                                          <p:spTgt spid="55"/>
                                        </p:tgtEl>
                                        <p:attrNameLst>
                                          <p:attrName>ppt_y</p:attrName>
                                        </p:attrNameLst>
                                      </p:cBhvr>
                                      <p:tavLst>
                                        <p:tav tm="0">
                                          <p:val>
                                            <p:strVal val="0-#ppt_h/2"/>
                                          </p:val>
                                        </p:tav>
                                        <p:tav tm="100000">
                                          <p:val>
                                            <p:strVal val="#ppt_y"/>
                                          </p:val>
                                        </p:tav>
                                      </p:tavLst>
                                    </p:anim>
                                  </p:childTnLst>
                                </p:cTn>
                              </p:par>
                              <p:par>
                                <p:cTn id="17" presetID="2" presetClass="entr" presetSubtype="1" decel="3000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1000" fill="hold"/>
                                        <p:tgtEl>
                                          <p:spTgt spid="54"/>
                                        </p:tgtEl>
                                        <p:attrNameLst>
                                          <p:attrName>ppt_x</p:attrName>
                                        </p:attrNameLst>
                                      </p:cBhvr>
                                      <p:tavLst>
                                        <p:tav tm="0">
                                          <p:val>
                                            <p:strVal val="#ppt_x"/>
                                          </p:val>
                                        </p:tav>
                                        <p:tav tm="100000">
                                          <p:val>
                                            <p:strVal val="#ppt_x"/>
                                          </p:val>
                                        </p:tav>
                                      </p:tavLst>
                                    </p:anim>
                                    <p:anim calcmode="lin" valueType="num">
                                      <p:cBhvr additive="base">
                                        <p:cTn id="20" dur="1000" fill="hold"/>
                                        <p:tgtEl>
                                          <p:spTgt spid="5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nodeType="after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left)">
                                      <p:cBhvr>
                                        <p:cTn id="33" dur="500"/>
                                        <p:tgtEl>
                                          <p:spTgt spid="64"/>
                                        </p:tgtEl>
                                      </p:cBhvr>
                                    </p:animEffect>
                                  </p:childTnLst>
                                </p:cTn>
                              </p:par>
                            </p:childTnLst>
                          </p:cTn>
                        </p:par>
                        <p:par>
                          <p:cTn id="34" fill="hold" nodeType="afterGroup">
                            <p:stCondLst>
                              <p:cond delay="1500"/>
                            </p:stCondLst>
                            <p:childTnLst>
                              <p:par>
                                <p:cTn id="35" presetID="2" presetClass="entr" presetSubtype="2" decel="100000" fill="hold" grpId="0" nodeType="afterEffect">
                                  <p:stCondLst>
                                    <p:cond delay="0"/>
                                  </p:stCondLst>
                                  <p:iterate type="lt">
                                    <p:tmPct val="10000"/>
                                  </p:iterate>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1+#ppt_w/2"/>
                                          </p:val>
                                        </p:tav>
                                        <p:tav tm="100000">
                                          <p:val>
                                            <p:strVal val="#ppt_x"/>
                                          </p:val>
                                        </p:tav>
                                      </p:tavLst>
                                    </p:anim>
                                    <p:anim calcmode="lin" valueType="num">
                                      <p:cBhvr additive="base">
                                        <p:cTn id="38" dur="500" fill="hold"/>
                                        <p:tgtEl>
                                          <p:spTgt spid="6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strVal val="#ppt_w+.3"/>
                                          </p:val>
                                        </p:tav>
                                        <p:tav tm="100000">
                                          <p:val>
                                            <p:strVal val="#ppt_w"/>
                                          </p:val>
                                        </p:tav>
                                      </p:tavLst>
                                    </p:anim>
                                    <p:anim calcmode="lin" valueType="num">
                                      <p:cBhvr>
                                        <p:cTn id="43" dur="1000" fill="hold"/>
                                        <p:tgtEl>
                                          <p:spTgt spid="66"/>
                                        </p:tgtEl>
                                        <p:attrNameLst>
                                          <p:attrName>ppt_h</p:attrName>
                                        </p:attrNameLst>
                                      </p:cBhvr>
                                      <p:tavLst>
                                        <p:tav tm="0">
                                          <p:val>
                                            <p:strVal val="#ppt_h"/>
                                          </p:val>
                                        </p:tav>
                                        <p:tav tm="100000">
                                          <p:val>
                                            <p:strVal val="#ppt_h"/>
                                          </p:val>
                                        </p:tav>
                                      </p:tavLst>
                                    </p:anim>
                                    <p:animEffect transition="in" filter="fade">
                                      <p:cBhvr>
                                        <p:cTn id="44" dur="1000"/>
                                        <p:tgtEl>
                                          <p:spTgt spid="66"/>
                                        </p:tgtEl>
                                      </p:cBhvr>
                                    </p:animEffect>
                                  </p:childTnLst>
                                </p:cTn>
                              </p:par>
                              <p:par>
                                <p:cTn id="45" presetID="50" presetClass="entr" presetSubtype="0" decel="100000" fill="hold" grpId="0" nodeType="withEffect">
                                  <p:stCondLst>
                                    <p:cond delay="450"/>
                                  </p:stCondLst>
                                  <p:childTnLst>
                                    <p:set>
                                      <p:cBhvr>
                                        <p:cTn id="46" dur="1" fill="hold">
                                          <p:stCondLst>
                                            <p:cond delay="0"/>
                                          </p:stCondLst>
                                        </p:cTn>
                                        <p:tgtEl>
                                          <p:spTgt spid="68"/>
                                        </p:tgtEl>
                                        <p:attrNameLst>
                                          <p:attrName>style.visibility</p:attrName>
                                        </p:attrNameLst>
                                      </p:cBhvr>
                                      <p:to>
                                        <p:strVal val="visible"/>
                                      </p:to>
                                    </p:set>
                                    <p:anim calcmode="lin" valueType="num">
                                      <p:cBhvr>
                                        <p:cTn id="47" dur="1000" fill="hold"/>
                                        <p:tgtEl>
                                          <p:spTgt spid="68"/>
                                        </p:tgtEl>
                                        <p:attrNameLst>
                                          <p:attrName>ppt_w</p:attrName>
                                        </p:attrNameLst>
                                      </p:cBhvr>
                                      <p:tavLst>
                                        <p:tav tm="0">
                                          <p:val>
                                            <p:strVal val="#ppt_w+.3"/>
                                          </p:val>
                                        </p:tav>
                                        <p:tav tm="100000">
                                          <p:val>
                                            <p:strVal val="#ppt_w"/>
                                          </p:val>
                                        </p:tav>
                                      </p:tavLst>
                                    </p:anim>
                                    <p:anim calcmode="lin" valueType="num">
                                      <p:cBhvr>
                                        <p:cTn id="48" dur="1000" fill="hold"/>
                                        <p:tgtEl>
                                          <p:spTgt spid="68"/>
                                        </p:tgtEl>
                                        <p:attrNameLst>
                                          <p:attrName>ppt_h</p:attrName>
                                        </p:attrNameLst>
                                      </p:cBhvr>
                                      <p:tavLst>
                                        <p:tav tm="0">
                                          <p:val>
                                            <p:strVal val="#ppt_h"/>
                                          </p:val>
                                        </p:tav>
                                        <p:tav tm="100000">
                                          <p:val>
                                            <p:strVal val="#ppt_h"/>
                                          </p:val>
                                        </p:tav>
                                      </p:tavLst>
                                    </p:anim>
                                    <p:animEffect transition="in" filter="fade">
                                      <p:cBhvr>
                                        <p:cTn id="49" dur="1000"/>
                                        <p:tgtEl>
                                          <p:spTgt spid="68"/>
                                        </p:tgtEl>
                                      </p:cBhvr>
                                    </p:animEffect>
                                  </p:childTnLst>
                                </p:cTn>
                              </p:par>
                              <p:par>
                                <p:cTn id="50" presetID="50" presetClass="entr" presetSubtype="0" decel="100000" fill="hold" grpId="0" nodeType="withEffect">
                                  <p:stCondLst>
                                    <p:cond delay="85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50" presetClass="entr" presetSubtype="0" decel="100000" fill="hold" grpId="0" nodeType="withEffect">
                                  <p:stCondLst>
                                    <p:cond delay="1250"/>
                                  </p:stCondLst>
                                  <p:childTnLst>
                                    <p:set>
                                      <p:cBhvr>
                                        <p:cTn id="56" dur="1" fill="hold">
                                          <p:stCondLst>
                                            <p:cond delay="0"/>
                                          </p:stCondLst>
                                        </p:cTn>
                                        <p:tgtEl>
                                          <p:spTgt spid="72"/>
                                        </p:tgtEl>
                                        <p:attrNameLst>
                                          <p:attrName>style.visibility</p:attrName>
                                        </p:attrNameLst>
                                      </p:cBhvr>
                                      <p:to>
                                        <p:strVal val="visible"/>
                                      </p:to>
                                    </p:set>
                                    <p:anim calcmode="lin" valueType="num">
                                      <p:cBhvr>
                                        <p:cTn id="57" dur="1000" fill="hold"/>
                                        <p:tgtEl>
                                          <p:spTgt spid="72"/>
                                        </p:tgtEl>
                                        <p:attrNameLst>
                                          <p:attrName>ppt_w</p:attrName>
                                        </p:attrNameLst>
                                      </p:cBhvr>
                                      <p:tavLst>
                                        <p:tav tm="0">
                                          <p:val>
                                            <p:strVal val="#ppt_w+.3"/>
                                          </p:val>
                                        </p:tav>
                                        <p:tav tm="100000">
                                          <p:val>
                                            <p:strVal val="#ppt_w"/>
                                          </p:val>
                                        </p:tav>
                                      </p:tavLst>
                                    </p:anim>
                                    <p:anim calcmode="lin" valueType="num">
                                      <p:cBhvr>
                                        <p:cTn id="58" dur="1000" fill="hold"/>
                                        <p:tgtEl>
                                          <p:spTgt spid="72"/>
                                        </p:tgtEl>
                                        <p:attrNameLst>
                                          <p:attrName>ppt_h</p:attrName>
                                        </p:attrNameLst>
                                      </p:cBhvr>
                                      <p:tavLst>
                                        <p:tav tm="0">
                                          <p:val>
                                            <p:strVal val="#ppt_h"/>
                                          </p:val>
                                        </p:tav>
                                        <p:tav tm="100000">
                                          <p:val>
                                            <p:strVal val="#ppt_h"/>
                                          </p:val>
                                        </p:tav>
                                      </p:tavLst>
                                    </p:anim>
                                    <p:animEffect transition="in" filter="fade">
                                      <p:cBhvr>
                                        <p:cTn id="59"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2" grpId="0" animBg="1"/>
      <p:bldP spid="65" grpId="0"/>
      <p:bldP spid="66" grpId="0"/>
      <p:bldP spid="68" grpId="0"/>
      <p:bldP spid="70" grpId="0"/>
      <p:bldP spid="72"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3810000" y="285750"/>
            <a:ext cx="1524000" cy="416442"/>
          </a:xfrm>
          <a:prstGeom prst="rect">
            <a:avLst/>
          </a:prstGeom>
        </p:spPr>
      </p:pic>
      <p:sp>
        <p:nvSpPr>
          <p:cNvPr id="3" name="文本框 2"/>
          <p:cNvSpPr txBox="1"/>
          <p:nvPr/>
        </p:nvSpPr>
        <p:spPr>
          <a:xfrm>
            <a:off x="3429000" y="895350"/>
            <a:ext cx="2059704" cy="707886"/>
          </a:xfrm>
          <a:prstGeom prst="rect">
            <a:avLst/>
          </a:prstGeom>
          <a:noFill/>
        </p:spPr>
        <p:txBody>
          <a:bodyPr wrap="square" rtlCol="0">
            <a:spAutoFit/>
          </a:bodyPr>
          <a:lstStyle/>
          <a:p>
            <a:pPr algn="ctr"/>
            <a:r>
              <a:rPr lang="zh-CN" altLang="en-US" sz="4000" b="1" spc="600">
                <a:gradFill>
                  <a:gsLst>
                    <a:gs pos="0">
                      <a:srgbClr val="123171"/>
                    </a:gs>
                    <a:gs pos="100000">
                      <a:srgbClr val="2B4F9D"/>
                    </a:gs>
                  </a:gsLst>
                  <a:lin ang="2700000" scaled="0"/>
                </a:gradFill>
                <a:cs typeface="+mn-ea"/>
                <a:sym typeface="+mn-lt"/>
              </a:rPr>
              <a:t>前言</a:t>
            </a:r>
            <a:endParaRPr lang="zh-CN" altLang="en-US" sz="4000" b="1" spc="600">
              <a:gradFill>
                <a:gsLst>
                  <a:gs pos="0">
                    <a:srgbClr val="123171"/>
                  </a:gs>
                  <a:gs pos="100000">
                    <a:srgbClr val="2B4F9D"/>
                  </a:gs>
                </a:gsLst>
                <a:lin ang="2700000" scaled="0"/>
              </a:gradFill>
              <a:cs typeface="+mn-ea"/>
              <a:sym typeface="+mn-lt"/>
            </a:endParaRPr>
          </a:p>
        </p:txBody>
      </p:sp>
      <p:sp>
        <p:nvSpPr>
          <p:cNvPr id="4" name="TextBox 5"/>
          <p:cNvSpPr txBox="1"/>
          <p:nvPr/>
        </p:nvSpPr>
        <p:spPr>
          <a:xfrm>
            <a:off x="1828800" y="1796394"/>
            <a:ext cx="5658644" cy="2181715"/>
          </a:xfrm>
          <a:prstGeom prst="rect">
            <a:avLst/>
          </a:prstGeom>
          <a:noFill/>
        </p:spPr>
        <p:txBody>
          <a:bodyPr wrap="square" lIns="91404" tIns="45702" rIns="91404" bIns="45702" rtlCol="0">
            <a:spAutoFit/>
          </a:bodyPr>
          <a:lstStyle/>
          <a:p>
            <a:pPr indent="457200" algn="just" defTabSz="913765" fontAlgn="auto">
              <a:lnSpc>
                <a:spcPct val="200000"/>
              </a:lnSpc>
              <a:spcBef>
                <a:spcPct val="0"/>
              </a:spcBef>
              <a:spcAft>
                <a:spcPct val="0"/>
              </a:spcAft>
            </a:pPr>
            <a:r>
              <a:rPr lang="zh-CN" altLang="en-US" sz="1400">
                <a:gradFill>
                  <a:gsLst>
                    <a:gs pos="0">
                      <a:schemeClr val="tx1"/>
                    </a:gs>
                    <a:gs pos="0">
                      <a:schemeClr val="tx1"/>
                    </a:gs>
                    <a:gs pos="100000">
                      <a:schemeClr val="tx1"/>
                    </a:gs>
                  </a:gsLst>
                  <a:path path="circle">
                    <a:fillToRect r="100000" b="100000"/>
                  </a:path>
                </a:gradFill>
                <a:cs typeface="+mn-ea"/>
                <a:sym typeface="+mn-lt"/>
              </a:rPr>
              <a:t>客户关系管理的定义是：企业为提高核心竞争力，利用相应的信息技术以及互联网技术协调企业与顾客间在销售、营销和服务上的交互，从而提升其管理方式，向客户提供创新式的个性化的客户交互和服务的过程。其最终目标是吸引新客户、保留老客户以及将已有客户转为忠实客户，增加市场。</a:t>
            </a:r>
            <a:endParaRPr lang="zh-CN" altLang="en-US" sz="1400">
              <a:gradFill>
                <a:gsLst>
                  <a:gs pos="0">
                    <a:schemeClr val="tx1"/>
                  </a:gs>
                  <a:gs pos="0">
                    <a:schemeClr val="tx1"/>
                  </a:gs>
                  <a:gs pos="100000">
                    <a:schemeClr val="tx1"/>
                  </a:gs>
                </a:gsLst>
                <a:path path="circle">
                  <a:fillToRect r="100000" b="100000"/>
                </a:path>
              </a:gradFill>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8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ppt_w</p:attrName>
                                        </p:attrNameLst>
                                      </p:cBhvr>
                                      <p:tavLst>
                                        <p:tav tm="0">
                                          <p:val>
                                            <p:fltVal val="0"/>
                                          </p:val>
                                        </p:tav>
                                        <p:tav tm="100000">
                                          <p:val>
                                            <p:strVal val="#ppt_w"/>
                                          </p:val>
                                        </p:tav>
                                      </p:tavLst>
                                    </p:anim>
                                    <p:anim calcmode="lin" valueType="num">
                                      <p:cBhvr>
                                        <p:cTn id="13" dur="400" fill="hold"/>
                                        <p:tgtEl>
                                          <p:spTgt spid="4"/>
                                        </p:tgtEl>
                                        <p:attrNameLst>
                                          <p:attrName>ppt_h</p:attrName>
                                        </p:attrNameLst>
                                      </p:cBhvr>
                                      <p:tavLst>
                                        <p:tav tm="0">
                                          <p:val>
                                            <p:fltVal val="0"/>
                                          </p:val>
                                        </p:tav>
                                        <p:tav tm="100000">
                                          <p:val>
                                            <p:strVal val="#ppt_h"/>
                                          </p:val>
                                        </p:tav>
                                      </p:tavLst>
                                    </p:anim>
                                    <p:animEffect transition="in" filter="fade">
                                      <p:cBhvr>
                                        <p:cTn id="14"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Line 16"/>
          <p:cNvSpPr>
            <a:spLocks noChangeShapeType="1"/>
          </p:cNvSpPr>
          <p:nvPr/>
        </p:nvSpPr>
        <p:spPr bwMode="auto">
          <a:xfrm flipH="1">
            <a:off x="2542690" y="1778669"/>
            <a:ext cx="593445" cy="603678"/>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53" tIns="34277" rIns="68553" bIns="34277" numCol="1" anchor="t" anchorCtr="0" compatLnSpc="1"/>
          <a:lstStyle/>
          <a:p>
            <a:endParaRPr lang="zh-CN" altLang="en-US" sz="1350">
              <a:cs typeface="+mn-ea"/>
            </a:endParaRPr>
          </a:p>
        </p:txBody>
      </p:sp>
      <p:sp>
        <p:nvSpPr>
          <p:cNvPr id="17" name="Line 17"/>
          <p:cNvSpPr>
            <a:spLocks noChangeShapeType="1"/>
          </p:cNvSpPr>
          <p:nvPr/>
        </p:nvSpPr>
        <p:spPr bwMode="auto">
          <a:xfrm flipH="1" flipV="1">
            <a:off x="2624545" y="3067878"/>
            <a:ext cx="795188" cy="730426"/>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53" tIns="34277" rIns="68553" bIns="34277" numCol="1" anchor="t" anchorCtr="0" compatLnSpc="1"/>
          <a:lstStyle/>
          <a:p>
            <a:endParaRPr lang="zh-CN" altLang="en-US" sz="1350">
              <a:cs typeface="+mn-ea"/>
            </a:endParaRPr>
          </a:p>
        </p:txBody>
      </p:sp>
      <p:sp>
        <p:nvSpPr>
          <p:cNvPr id="18" name="Line 18"/>
          <p:cNvSpPr>
            <a:spLocks noChangeShapeType="1"/>
          </p:cNvSpPr>
          <p:nvPr/>
        </p:nvSpPr>
        <p:spPr bwMode="auto">
          <a:xfrm flipH="1">
            <a:off x="2655240" y="2677183"/>
            <a:ext cx="1160500" cy="32582"/>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53" tIns="34277" rIns="68553" bIns="34277" numCol="1" anchor="t" anchorCtr="0" compatLnSpc="1"/>
          <a:lstStyle/>
          <a:p>
            <a:endParaRPr lang="zh-CN" altLang="en-US" sz="1350">
              <a:cs typeface="+mn-ea"/>
            </a:endParaRPr>
          </a:p>
        </p:txBody>
      </p:sp>
      <p:sp>
        <p:nvSpPr>
          <p:cNvPr id="19" name="Oval 10"/>
          <p:cNvSpPr>
            <a:spLocks noChangeArrowheads="1"/>
          </p:cNvSpPr>
          <p:nvPr/>
        </p:nvSpPr>
        <p:spPr bwMode="auto">
          <a:xfrm flipH="1">
            <a:off x="3012857" y="1074129"/>
            <a:ext cx="778365" cy="778365"/>
          </a:xfrm>
          <a:prstGeom prst="ellipse">
            <a:avLst/>
          </a:prstGeom>
          <a:solidFill>
            <a:schemeClr val="accent1"/>
          </a:solidFill>
          <a:ln>
            <a:noFill/>
          </a:ln>
        </p:spPr>
        <p:txBody>
          <a:bodyPr vert="horz" wrap="square" lIns="68553" tIns="34277" rIns="68553" bIns="34277" numCol="1" anchor="t" anchorCtr="0" compatLnSpc="1"/>
          <a:lstStyle/>
          <a:p>
            <a:endParaRPr lang="zh-CN" altLang="en-US" sz="1350">
              <a:solidFill>
                <a:srgbClr val="F8F8F8"/>
              </a:solidFill>
              <a:cs typeface="+mn-ea"/>
            </a:endParaRPr>
          </a:p>
        </p:txBody>
      </p:sp>
      <p:sp>
        <p:nvSpPr>
          <p:cNvPr id="20" name="TextBox 9"/>
          <p:cNvSpPr txBox="1"/>
          <p:nvPr/>
        </p:nvSpPr>
        <p:spPr>
          <a:xfrm flipH="1">
            <a:off x="3097540" y="1197957"/>
            <a:ext cx="609000" cy="553741"/>
          </a:xfrm>
          <a:prstGeom prst="rect">
            <a:avLst/>
          </a:prstGeom>
          <a:noFill/>
        </p:spPr>
        <p:txBody>
          <a:bodyPr wrap="square" rtlCol="0">
            <a:spAutoFit/>
          </a:bodyPr>
          <a:lstStyle/>
          <a:p>
            <a:pPr algn="ctr"/>
            <a:r>
              <a:rPr lang="zh-CN" altLang="en-US" sz="1500" b="1">
                <a:solidFill>
                  <a:srgbClr val="F8F8F8"/>
                </a:solidFill>
                <a:latin typeface="+mn-ea"/>
                <a:cs typeface="+mn-ea"/>
              </a:rPr>
              <a:t>标题之一</a:t>
            </a:r>
            <a:endParaRPr lang="zh-CN" altLang="en-US" sz="1500" b="1">
              <a:solidFill>
                <a:srgbClr val="F8F8F8"/>
              </a:solidFill>
              <a:latin typeface="+mn-ea"/>
              <a:cs typeface="+mn-ea"/>
            </a:endParaRPr>
          </a:p>
        </p:txBody>
      </p:sp>
      <p:sp>
        <p:nvSpPr>
          <p:cNvPr id="21" name="Oval 12"/>
          <p:cNvSpPr>
            <a:spLocks noChangeArrowheads="1"/>
          </p:cNvSpPr>
          <p:nvPr/>
        </p:nvSpPr>
        <p:spPr bwMode="auto">
          <a:xfrm flipH="1">
            <a:off x="3935321" y="2249596"/>
            <a:ext cx="778365" cy="778365"/>
          </a:xfrm>
          <a:prstGeom prst="ellipse">
            <a:avLst/>
          </a:prstGeom>
          <a:solidFill>
            <a:schemeClr val="accent2"/>
          </a:solidFill>
          <a:ln>
            <a:noFill/>
          </a:ln>
        </p:spPr>
        <p:txBody>
          <a:bodyPr vert="horz" wrap="square" lIns="68553" tIns="34277" rIns="68553" bIns="34277" numCol="1" anchor="t" anchorCtr="0" compatLnSpc="1"/>
          <a:lstStyle/>
          <a:p>
            <a:endParaRPr lang="zh-CN" altLang="en-US" sz="1350">
              <a:solidFill>
                <a:srgbClr val="F8F8F8"/>
              </a:solidFill>
              <a:latin typeface="+mn-ea"/>
              <a:cs typeface="+mn-ea"/>
            </a:endParaRPr>
          </a:p>
        </p:txBody>
      </p:sp>
      <p:sp>
        <p:nvSpPr>
          <p:cNvPr id="22" name="TextBox 11"/>
          <p:cNvSpPr txBox="1"/>
          <p:nvPr/>
        </p:nvSpPr>
        <p:spPr>
          <a:xfrm flipH="1">
            <a:off x="4044108" y="2368770"/>
            <a:ext cx="609000" cy="553741"/>
          </a:xfrm>
          <a:prstGeom prst="rect">
            <a:avLst/>
          </a:prstGeom>
          <a:noFill/>
        </p:spPr>
        <p:txBody>
          <a:bodyPr wrap="square" rtlCol="0">
            <a:spAutoFit/>
          </a:bodyPr>
          <a:lstStyle/>
          <a:p>
            <a:pPr algn="ctr"/>
            <a:r>
              <a:rPr lang="zh-CN" altLang="en-US" sz="1500" b="1">
                <a:solidFill>
                  <a:srgbClr val="F8F8F8"/>
                </a:solidFill>
                <a:latin typeface="+mn-ea"/>
                <a:cs typeface="+mn-ea"/>
              </a:rPr>
              <a:t>标题之二</a:t>
            </a:r>
            <a:endParaRPr lang="zh-CN" altLang="en-US" sz="1500" b="1">
              <a:solidFill>
                <a:srgbClr val="F8F8F8"/>
              </a:solidFill>
              <a:latin typeface="+mn-ea"/>
              <a:cs typeface="+mn-ea"/>
            </a:endParaRPr>
          </a:p>
        </p:txBody>
      </p:sp>
      <p:sp>
        <p:nvSpPr>
          <p:cNvPr id="23" name="Oval 11"/>
          <p:cNvSpPr>
            <a:spLocks noChangeArrowheads="1"/>
          </p:cNvSpPr>
          <p:nvPr/>
        </p:nvSpPr>
        <p:spPr bwMode="auto">
          <a:xfrm flipH="1">
            <a:off x="3508619" y="3571378"/>
            <a:ext cx="778365" cy="779555"/>
          </a:xfrm>
          <a:prstGeom prst="ellipse">
            <a:avLst/>
          </a:prstGeom>
          <a:solidFill>
            <a:schemeClr val="accent1"/>
          </a:solidFill>
          <a:ln>
            <a:noFill/>
          </a:ln>
        </p:spPr>
        <p:txBody>
          <a:bodyPr vert="horz" wrap="square" lIns="68553" tIns="34277" rIns="68553" bIns="34277" numCol="1" anchor="t" anchorCtr="0" compatLnSpc="1"/>
          <a:lstStyle/>
          <a:p>
            <a:endParaRPr lang="zh-CN" altLang="en-US" sz="1350">
              <a:solidFill>
                <a:srgbClr val="F8F8F8"/>
              </a:solidFill>
              <a:latin typeface="+mn-ea"/>
              <a:cs typeface="+mn-ea"/>
            </a:endParaRPr>
          </a:p>
        </p:txBody>
      </p:sp>
      <p:sp>
        <p:nvSpPr>
          <p:cNvPr id="24" name="TextBox 13"/>
          <p:cNvSpPr txBox="1"/>
          <p:nvPr/>
        </p:nvSpPr>
        <p:spPr>
          <a:xfrm flipH="1">
            <a:off x="3613013" y="3676980"/>
            <a:ext cx="581261" cy="553741"/>
          </a:xfrm>
          <a:prstGeom prst="rect">
            <a:avLst/>
          </a:prstGeom>
          <a:noFill/>
        </p:spPr>
        <p:txBody>
          <a:bodyPr wrap="square" rtlCol="0">
            <a:spAutoFit/>
          </a:bodyPr>
          <a:lstStyle/>
          <a:p>
            <a:pPr algn="ctr"/>
            <a:r>
              <a:rPr lang="zh-CN" altLang="en-US" sz="1500" b="1">
                <a:solidFill>
                  <a:srgbClr val="F8F8F8"/>
                </a:solidFill>
                <a:latin typeface="+mn-ea"/>
                <a:cs typeface="+mn-ea"/>
              </a:rPr>
              <a:t>标题之三</a:t>
            </a:r>
            <a:endParaRPr lang="zh-CN" altLang="en-US" sz="1500" b="1">
              <a:solidFill>
                <a:srgbClr val="F8F8F8"/>
              </a:solidFill>
              <a:latin typeface="+mn-ea"/>
              <a:cs typeface="+mn-ea"/>
            </a:endParaRPr>
          </a:p>
        </p:txBody>
      </p:sp>
      <p:sp>
        <p:nvSpPr>
          <p:cNvPr id="25" name="Oval 8"/>
          <p:cNvSpPr>
            <a:spLocks noChangeArrowheads="1"/>
          </p:cNvSpPr>
          <p:nvPr/>
        </p:nvSpPr>
        <p:spPr bwMode="auto">
          <a:xfrm flipH="1">
            <a:off x="728088" y="1952610"/>
            <a:ext cx="1807570" cy="1807568"/>
          </a:xfrm>
          <a:prstGeom prst="ellipse">
            <a:avLst/>
          </a:prstGeom>
          <a:solidFill>
            <a:schemeClr val="bg1">
              <a:lumMod val="65000"/>
              <a:alpha val="30000"/>
            </a:schemeClr>
          </a:solidFill>
          <a:ln>
            <a:noFill/>
          </a:ln>
        </p:spPr>
        <p:txBody>
          <a:bodyPr vert="horz" wrap="square" lIns="68553" tIns="34277" rIns="68553" bIns="34277" numCol="1" anchor="t" anchorCtr="0" compatLnSpc="1"/>
          <a:lstStyle/>
          <a:p>
            <a:endParaRPr lang="zh-CN" altLang="en-US" sz="1350">
              <a:cs typeface="+mn-ea"/>
            </a:endParaRPr>
          </a:p>
        </p:txBody>
      </p:sp>
      <p:sp>
        <p:nvSpPr>
          <p:cNvPr id="26" name="Oval 9"/>
          <p:cNvSpPr>
            <a:spLocks noChangeArrowheads="1"/>
          </p:cNvSpPr>
          <p:nvPr/>
        </p:nvSpPr>
        <p:spPr bwMode="auto">
          <a:xfrm flipH="1">
            <a:off x="870766" y="2095287"/>
            <a:ext cx="1522215" cy="1523405"/>
          </a:xfrm>
          <a:prstGeom prst="ellipse">
            <a:avLst/>
          </a:prstGeom>
          <a:solidFill>
            <a:schemeClr val="accent1"/>
          </a:solidFill>
          <a:ln>
            <a:noFill/>
          </a:ln>
        </p:spPr>
        <p:txBody>
          <a:bodyPr vert="horz" wrap="square" lIns="68553" tIns="34277" rIns="68553" bIns="34277" numCol="1" anchor="t" anchorCtr="0" compatLnSpc="1"/>
          <a:lstStyle/>
          <a:p>
            <a:endParaRPr lang="zh-CN" altLang="en-US" sz="1350">
              <a:cs typeface="+mn-ea"/>
            </a:endParaRPr>
          </a:p>
        </p:txBody>
      </p:sp>
      <p:sp>
        <p:nvSpPr>
          <p:cNvPr id="39" name="TextBox 23"/>
          <p:cNvSpPr txBox="1"/>
          <p:nvPr/>
        </p:nvSpPr>
        <p:spPr>
          <a:xfrm>
            <a:off x="1260695" y="2437870"/>
            <a:ext cx="723275" cy="415498"/>
          </a:xfrm>
          <a:prstGeom prst="rect">
            <a:avLst/>
          </a:prstGeom>
          <a:noFill/>
        </p:spPr>
        <p:txBody>
          <a:bodyPr wrap="none" rtlCol="0">
            <a:spAutoFit/>
          </a:bodyPr>
          <a:lstStyle/>
          <a:p>
            <a:r>
              <a:rPr lang="zh-CN" altLang="en-US" sz="2100" b="1">
                <a:solidFill>
                  <a:schemeClr val="bg1"/>
                </a:solidFill>
                <a:latin typeface="+mn-ea"/>
                <a:cs typeface="+mn-ea"/>
              </a:rPr>
              <a:t>输入</a:t>
            </a:r>
            <a:endParaRPr lang="zh-CN" altLang="en-US" sz="2100" b="1">
              <a:solidFill>
                <a:schemeClr val="bg1"/>
              </a:solidFill>
              <a:latin typeface="+mn-ea"/>
              <a:cs typeface="+mn-ea"/>
            </a:endParaRPr>
          </a:p>
        </p:txBody>
      </p:sp>
      <p:sp>
        <p:nvSpPr>
          <p:cNvPr id="40" name="TextBox 24"/>
          <p:cNvSpPr txBox="1"/>
          <p:nvPr/>
        </p:nvSpPr>
        <p:spPr>
          <a:xfrm>
            <a:off x="1249395" y="2878061"/>
            <a:ext cx="723275" cy="415498"/>
          </a:xfrm>
          <a:prstGeom prst="rect">
            <a:avLst/>
          </a:prstGeom>
          <a:noFill/>
        </p:spPr>
        <p:txBody>
          <a:bodyPr wrap="none" rtlCol="0">
            <a:spAutoFit/>
          </a:bodyPr>
          <a:lstStyle/>
          <a:p>
            <a:r>
              <a:rPr lang="zh-CN" altLang="en-US" sz="2100" b="1">
                <a:solidFill>
                  <a:schemeClr val="bg1"/>
                </a:solidFill>
                <a:latin typeface="+mn-ea"/>
                <a:cs typeface="+mn-ea"/>
              </a:rPr>
              <a:t>标题</a:t>
            </a:r>
            <a:endParaRPr lang="zh-CN" altLang="en-US" sz="2100" b="1">
              <a:solidFill>
                <a:schemeClr val="bg1"/>
              </a:solidFill>
              <a:latin typeface="+mn-ea"/>
              <a:cs typeface="+mn-ea"/>
            </a:endParaRPr>
          </a:p>
        </p:txBody>
      </p:sp>
      <p:sp>
        <p:nvSpPr>
          <p:cNvPr id="27" name="文本框 26"/>
          <p:cNvSpPr txBox="1"/>
          <p:nvPr/>
        </p:nvSpPr>
        <p:spPr>
          <a:xfrm>
            <a:off x="4705380" y="1276350"/>
            <a:ext cx="3604114" cy="735394"/>
          </a:xfrm>
          <a:prstGeom prst="rect">
            <a:avLst/>
          </a:prstGeom>
          <a:noFill/>
        </p:spPr>
        <p:txBody>
          <a:bodyPr wrap="square" rtlCol="0">
            <a:spAutoFit/>
          </a:bodyPr>
          <a:lstStyle/>
          <a:p>
            <a:pPr>
              <a:lnSpc>
                <a:spcPct val="150000"/>
              </a:lnSpc>
            </a:pPr>
            <a:r>
              <a:rPr lang="zh-CN" altLang="en-US" sz="3200" b="1">
                <a:cs typeface="+mn-ea"/>
                <a:sym typeface="+mn-lt"/>
              </a:rPr>
              <a:t>（问题讨论与答疑）</a:t>
            </a:r>
            <a:endParaRPr lang="zh-CN" altLang="en-US" sz="3200" b="1">
              <a:cs typeface="+mn-ea"/>
              <a:sym typeface="+mn-lt"/>
            </a:endParaRPr>
          </a:p>
        </p:txBody>
      </p:sp>
      <p:sp>
        <p:nvSpPr>
          <p:cNvPr id="28" name="文本框 27"/>
          <p:cNvSpPr txBox="1"/>
          <p:nvPr/>
        </p:nvSpPr>
        <p:spPr>
          <a:xfrm>
            <a:off x="4949088" y="2407599"/>
            <a:ext cx="3656246" cy="1517788"/>
          </a:xfrm>
          <a:prstGeom prst="rect">
            <a:avLst/>
          </a:prstGeom>
          <a:noFill/>
        </p:spPr>
        <p:txBody>
          <a:bodyPr wrap="square" rtlCol="0">
            <a:spAutoFit/>
          </a:bodyPr>
          <a:lstStyle/>
          <a:p>
            <a:pPr>
              <a:lnSpc>
                <a:spcPct val="150000"/>
              </a:lnSpc>
            </a:pPr>
            <a:r>
              <a:rPr lang="zh-CN" altLang="en-US" sz="1050">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050">
              <a:cs typeface="+mn-ea"/>
              <a:sym typeface="+mn-lt"/>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Scale>
                                      <p:cBhvr>
                                        <p:cTn id="1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25"/>
                                        </p:tgtEl>
                                        <p:attrNameLst>
                                          <p:attrName>ppt_x</p:attrName>
                                          <p:attrName>ppt_y</p:attrName>
                                        </p:attrNameLst>
                                      </p:cBhvr>
                                    </p:animMotion>
                                    <p:animEffect transition="in" filter="fade">
                                      <p:cBhvr>
                                        <p:cTn id="14" dur="1000"/>
                                        <p:tgtEl>
                                          <p:spTgt spid="25"/>
                                        </p:tgtEl>
                                      </p:cBhvr>
                                    </p:animEffect>
                                  </p:childTnLst>
                                </p:cTn>
                              </p:par>
                            </p:childTnLst>
                          </p:cTn>
                        </p:par>
                        <p:par>
                          <p:cTn id="15" fill="hold" nodeType="afterGroup">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300" fill="hold"/>
                                        <p:tgtEl>
                                          <p:spTgt spid="40"/>
                                        </p:tgtEl>
                                        <p:attrNameLst>
                                          <p:attrName>ppt_w</p:attrName>
                                        </p:attrNameLst>
                                      </p:cBhvr>
                                      <p:tavLst>
                                        <p:tav tm="0">
                                          <p:val>
                                            <p:fltVal val="0"/>
                                          </p:val>
                                        </p:tav>
                                        <p:tav tm="100000">
                                          <p:val>
                                            <p:strVal val="#ppt_w"/>
                                          </p:val>
                                        </p:tav>
                                      </p:tavLst>
                                    </p:anim>
                                    <p:anim calcmode="lin" valueType="num">
                                      <p:cBhvr>
                                        <p:cTn id="19" dur="300" fill="hold"/>
                                        <p:tgtEl>
                                          <p:spTgt spid="40"/>
                                        </p:tgtEl>
                                        <p:attrNameLst>
                                          <p:attrName>ppt_h</p:attrName>
                                        </p:attrNameLst>
                                      </p:cBhvr>
                                      <p:tavLst>
                                        <p:tav tm="0">
                                          <p:val>
                                            <p:fltVal val="0"/>
                                          </p:val>
                                        </p:tav>
                                        <p:tav tm="100000">
                                          <p:val>
                                            <p:strVal val="#ppt_h"/>
                                          </p:val>
                                        </p:tav>
                                      </p:tavLst>
                                    </p:anim>
                                    <p:anim calcmode="lin" valueType="num">
                                      <p:cBhvr>
                                        <p:cTn id="20" dur="300" fill="hold"/>
                                        <p:tgtEl>
                                          <p:spTgt spid="40"/>
                                        </p:tgtEl>
                                        <p:attrNameLst>
                                          <p:attrName>style.rotation</p:attrName>
                                        </p:attrNameLst>
                                      </p:cBhvr>
                                      <p:tavLst>
                                        <p:tav tm="0">
                                          <p:val>
                                            <p:fltVal val="90"/>
                                          </p:val>
                                        </p:tav>
                                        <p:tav tm="100000">
                                          <p:val>
                                            <p:fltVal val="0"/>
                                          </p:val>
                                        </p:tav>
                                      </p:tavLst>
                                    </p:anim>
                                    <p:animEffect transition="in" filter="fade">
                                      <p:cBhvr>
                                        <p:cTn id="21" dur="300"/>
                                        <p:tgtEl>
                                          <p:spTgt spid="40"/>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300" fill="hold"/>
                                        <p:tgtEl>
                                          <p:spTgt spid="39"/>
                                        </p:tgtEl>
                                        <p:attrNameLst>
                                          <p:attrName>ppt_w</p:attrName>
                                        </p:attrNameLst>
                                      </p:cBhvr>
                                      <p:tavLst>
                                        <p:tav tm="0">
                                          <p:val>
                                            <p:fltVal val="0"/>
                                          </p:val>
                                        </p:tav>
                                        <p:tav tm="100000">
                                          <p:val>
                                            <p:strVal val="#ppt_w"/>
                                          </p:val>
                                        </p:tav>
                                      </p:tavLst>
                                    </p:anim>
                                    <p:anim calcmode="lin" valueType="num">
                                      <p:cBhvr>
                                        <p:cTn id="25" dur="300" fill="hold"/>
                                        <p:tgtEl>
                                          <p:spTgt spid="39"/>
                                        </p:tgtEl>
                                        <p:attrNameLst>
                                          <p:attrName>ppt_h</p:attrName>
                                        </p:attrNameLst>
                                      </p:cBhvr>
                                      <p:tavLst>
                                        <p:tav tm="0">
                                          <p:val>
                                            <p:fltVal val="0"/>
                                          </p:val>
                                        </p:tav>
                                        <p:tav tm="100000">
                                          <p:val>
                                            <p:strVal val="#ppt_h"/>
                                          </p:val>
                                        </p:tav>
                                      </p:tavLst>
                                    </p:anim>
                                    <p:anim calcmode="lin" valueType="num">
                                      <p:cBhvr>
                                        <p:cTn id="26" dur="300" fill="hold"/>
                                        <p:tgtEl>
                                          <p:spTgt spid="39"/>
                                        </p:tgtEl>
                                        <p:attrNameLst>
                                          <p:attrName>style.rotation</p:attrName>
                                        </p:attrNameLst>
                                      </p:cBhvr>
                                      <p:tavLst>
                                        <p:tav tm="0">
                                          <p:val>
                                            <p:fltVal val="90"/>
                                          </p:val>
                                        </p:tav>
                                        <p:tav tm="100000">
                                          <p:val>
                                            <p:fltVal val="0"/>
                                          </p:val>
                                        </p:tav>
                                      </p:tavLst>
                                    </p:anim>
                                    <p:animEffect transition="in" filter="fade">
                                      <p:cBhvr>
                                        <p:cTn id="27" dur="300"/>
                                        <p:tgtEl>
                                          <p:spTgt spid="39"/>
                                        </p:tgtEl>
                                      </p:cBhvr>
                                    </p:animEffect>
                                  </p:childTnLst>
                                </p:cTn>
                              </p:par>
                            </p:childTnLst>
                          </p:cTn>
                        </p:par>
                        <p:par>
                          <p:cTn id="28" fill="hold" nodeType="afterGroup">
                            <p:stCondLst>
                              <p:cond delay="13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nodeType="afterGroup">
                            <p:stCondLst>
                              <p:cond delay="180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grpId="0" nodeType="withEffect">
                                  <p:stCondLst>
                                    <p:cond delay="1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par>
                          <p:cTn id="54" fill="hold" nodeType="afterGroup">
                            <p:stCondLst>
                              <p:cond delay="2500"/>
                            </p:stCondLst>
                            <p:childTnLst>
                              <p:par>
                                <p:cTn id="55" presetID="31"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400" fill="hold"/>
                                        <p:tgtEl>
                                          <p:spTgt spid="20"/>
                                        </p:tgtEl>
                                        <p:attrNameLst>
                                          <p:attrName>ppt_w</p:attrName>
                                        </p:attrNameLst>
                                      </p:cBhvr>
                                      <p:tavLst>
                                        <p:tav tm="0">
                                          <p:val>
                                            <p:fltVal val="0"/>
                                          </p:val>
                                        </p:tav>
                                        <p:tav tm="100000">
                                          <p:val>
                                            <p:strVal val="#ppt_w"/>
                                          </p:val>
                                        </p:tav>
                                      </p:tavLst>
                                    </p:anim>
                                    <p:anim calcmode="lin" valueType="num">
                                      <p:cBhvr>
                                        <p:cTn id="58" dur="400" fill="hold"/>
                                        <p:tgtEl>
                                          <p:spTgt spid="20"/>
                                        </p:tgtEl>
                                        <p:attrNameLst>
                                          <p:attrName>ppt_h</p:attrName>
                                        </p:attrNameLst>
                                      </p:cBhvr>
                                      <p:tavLst>
                                        <p:tav tm="0">
                                          <p:val>
                                            <p:fltVal val="0"/>
                                          </p:val>
                                        </p:tav>
                                        <p:tav tm="100000">
                                          <p:val>
                                            <p:strVal val="#ppt_h"/>
                                          </p:val>
                                        </p:tav>
                                      </p:tavLst>
                                    </p:anim>
                                    <p:anim calcmode="lin" valueType="num">
                                      <p:cBhvr>
                                        <p:cTn id="59" dur="400" fill="hold"/>
                                        <p:tgtEl>
                                          <p:spTgt spid="20"/>
                                        </p:tgtEl>
                                        <p:attrNameLst>
                                          <p:attrName>style.rotation</p:attrName>
                                        </p:attrNameLst>
                                      </p:cBhvr>
                                      <p:tavLst>
                                        <p:tav tm="0">
                                          <p:val>
                                            <p:fltVal val="90"/>
                                          </p:val>
                                        </p:tav>
                                        <p:tav tm="100000">
                                          <p:val>
                                            <p:fltVal val="0"/>
                                          </p:val>
                                        </p:tav>
                                      </p:tavLst>
                                    </p:anim>
                                    <p:animEffect transition="in" filter="fade">
                                      <p:cBhvr>
                                        <p:cTn id="60" dur="400"/>
                                        <p:tgtEl>
                                          <p:spTgt spid="20"/>
                                        </p:tgtEl>
                                      </p:cBhvr>
                                    </p:animEffect>
                                  </p:childTnLst>
                                </p:cTn>
                              </p:par>
                            </p:childTnLst>
                          </p:cTn>
                        </p:par>
                        <p:par>
                          <p:cTn id="61" fill="hold" nodeType="afterGroup">
                            <p:stCondLst>
                              <p:cond delay="2900"/>
                            </p:stCondLst>
                            <p:childTnLst>
                              <p:par>
                                <p:cTn id="62" presetID="31"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400" fill="hold"/>
                                        <p:tgtEl>
                                          <p:spTgt spid="22"/>
                                        </p:tgtEl>
                                        <p:attrNameLst>
                                          <p:attrName>ppt_w</p:attrName>
                                        </p:attrNameLst>
                                      </p:cBhvr>
                                      <p:tavLst>
                                        <p:tav tm="0">
                                          <p:val>
                                            <p:fltVal val="0"/>
                                          </p:val>
                                        </p:tav>
                                        <p:tav tm="100000">
                                          <p:val>
                                            <p:strVal val="#ppt_w"/>
                                          </p:val>
                                        </p:tav>
                                      </p:tavLst>
                                    </p:anim>
                                    <p:anim calcmode="lin" valueType="num">
                                      <p:cBhvr>
                                        <p:cTn id="65" dur="400" fill="hold"/>
                                        <p:tgtEl>
                                          <p:spTgt spid="22"/>
                                        </p:tgtEl>
                                        <p:attrNameLst>
                                          <p:attrName>ppt_h</p:attrName>
                                        </p:attrNameLst>
                                      </p:cBhvr>
                                      <p:tavLst>
                                        <p:tav tm="0">
                                          <p:val>
                                            <p:fltVal val="0"/>
                                          </p:val>
                                        </p:tav>
                                        <p:tav tm="100000">
                                          <p:val>
                                            <p:strVal val="#ppt_h"/>
                                          </p:val>
                                        </p:tav>
                                      </p:tavLst>
                                    </p:anim>
                                    <p:anim calcmode="lin" valueType="num">
                                      <p:cBhvr>
                                        <p:cTn id="66" dur="400" fill="hold"/>
                                        <p:tgtEl>
                                          <p:spTgt spid="22"/>
                                        </p:tgtEl>
                                        <p:attrNameLst>
                                          <p:attrName>style.rotation</p:attrName>
                                        </p:attrNameLst>
                                      </p:cBhvr>
                                      <p:tavLst>
                                        <p:tav tm="0">
                                          <p:val>
                                            <p:fltVal val="90"/>
                                          </p:val>
                                        </p:tav>
                                        <p:tav tm="100000">
                                          <p:val>
                                            <p:fltVal val="0"/>
                                          </p:val>
                                        </p:tav>
                                      </p:tavLst>
                                    </p:anim>
                                    <p:animEffect transition="in" filter="fade">
                                      <p:cBhvr>
                                        <p:cTn id="67" dur="400"/>
                                        <p:tgtEl>
                                          <p:spTgt spid="22"/>
                                        </p:tgtEl>
                                      </p:cBhvr>
                                    </p:animEffect>
                                  </p:childTnLst>
                                </p:cTn>
                              </p:par>
                            </p:childTnLst>
                          </p:cTn>
                        </p:par>
                        <p:par>
                          <p:cTn id="68" fill="hold" nodeType="afterGroup">
                            <p:stCondLst>
                              <p:cond delay="3300"/>
                            </p:stCondLst>
                            <p:childTnLst>
                              <p:par>
                                <p:cTn id="69" presetID="31"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400" fill="hold"/>
                                        <p:tgtEl>
                                          <p:spTgt spid="24"/>
                                        </p:tgtEl>
                                        <p:attrNameLst>
                                          <p:attrName>ppt_w</p:attrName>
                                        </p:attrNameLst>
                                      </p:cBhvr>
                                      <p:tavLst>
                                        <p:tav tm="0">
                                          <p:val>
                                            <p:fltVal val="0"/>
                                          </p:val>
                                        </p:tav>
                                        <p:tav tm="100000">
                                          <p:val>
                                            <p:strVal val="#ppt_w"/>
                                          </p:val>
                                        </p:tav>
                                      </p:tavLst>
                                    </p:anim>
                                    <p:anim calcmode="lin" valueType="num">
                                      <p:cBhvr>
                                        <p:cTn id="72" dur="400" fill="hold"/>
                                        <p:tgtEl>
                                          <p:spTgt spid="24"/>
                                        </p:tgtEl>
                                        <p:attrNameLst>
                                          <p:attrName>ppt_h</p:attrName>
                                        </p:attrNameLst>
                                      </p:cBhvr>
                                      <p:tavLst>
                                        <p:tav tm="0">
                                          <p:val>
                                            <p:fltVal val="0"/>
                                          </p:val>
                                        </p:tav>
                                        <p:tav tm="100000">
                                          <p:val>
                                            <p:strVal val="#ppt_h"/>
                                          </p:val>
                                        </p:tav>
                                      </p:tavLst>
                                    </p:anim>
                                    <p:anim calcmode="lin" valueType="num">
                                      <p:cBhvr>
                                        <p:cTn id="73" dur="400" fill="hold"/>
                                        <p:tgtEl>
                                          <p:spTgt spid="24"/>
                                        </p:tgtEl>
                                        <p:attrNameLst>
                                          <p:attrName>style.rotation</p:attrName>
                                        </p:attrNameLst>
                                      </p:cBhvr>
                                      <p:tavLst>
                                        <p:tav tm="0">
                                          <p:val>
                                            <p:fltVal val="90"/>
                                          </p:val>
                                        </p:tav>
                                        <p:tav tm="100000">
                                          <p:val>
                                            <p:fltVal val="0"/>
                                          </p:val>
                                        </p:tav>
                                      </p:tavLst>
                                    </p:anim>
                                    <p:animEffect transition="in" filter="fade">
                                      <p:cBhvr>
                                        <p:cTn id="74" dur="400"/>
                                        <p:tgtEl>
                                          <p:spTgt spid="24"/>
                                        </p:tgtEl>
                                      </p:cBhvr>
                                    </p:animEffect>
                                  </p:childTnLst>
                                </p:cTn>
                              </p:par>
                            </p:childTnLst>
                          </p:cTn>
                        </p:par>
                        <p:par>
                          <p:cTn id="75" fill="hold" nodeType="afterGroup">
                            <p:stCondLst>
                              <p:cond delay="3700"/>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27"/>
                                        </p:tgtEl>
                                        <p:attrNameLst>
                                          <p:attrName>style.visibility</p:attrName>
                                        </p:attrNameLst>
                                      </p:cBhvr>
                                      <p:to>
                                        <p:strVal val="visible"/>
                                      </p:to>
                                    </p:set>
                                    <p:anim calcmode="lin" valueType="num">
                                      <p:cBhvr>
                                        <p:cTn id="78" dur="300" fill="hold"/>
                                        <p:tgtEl>
                                          <p:spTgt spid="27"/>
                                        </p:tgtEl>
                                        <p:attrNameLst>
                                          <p:attrName>ppt_w</p:attrName>
                                        </p:attrNameLst>
                                      </p:cBhvr>
                                      <p:tavLst>
                                        <p:tav tm="0">
                                          <p:val>
                                            <p:fltVal val="0"/>
                                          </p:val>
                                        </p:tav>
                                        <p:tav tm="100000">
                                          <p:val>
                                            <p:strVal val="#ppt_w"/>
                                          </p:val>
                                        </p:tav>
                                      </p:tavLst>
                                    </p:anim>
                                    <p:anim calcmode="lin" valueType="num">
                                      <p:cBhvr>
                                        <p:cTn id="79" dur="300" fill="hold"/>
                                        <p:tgtEl>
                                          <p:spTgt spid="27"/>
                                        </p:tgtEl>
                                        <p:attrNameLst>
                                          <p:attrName>ppt_h</p:attrName>
                                        </p:attrNameLst>
                                      </p:cBhvr>
                                      <p:tavLst>
                                        <p:tav tm="0">
                                          <p:val>
                                            <p:fltVal val="0"/>
                                          </p:val>
                                        </p:tav>
                                        <p:tav tm="100000">
                                          <p:val>
                                            <p:strVal val="#ppt_h"/>
                                          </p:val>
                                        </p:tav>
                                      </p:tavLst>
                                    </p:anim>
                                    <p:animEffect transition="in" filter="fade">
                                      <p:cBhvr>
                                        <p:cTn id="80" dur="300"/>
                                        <p:tgtEl>
                                          <p:spTgt spid="27"/>
                                        </p:tgtEl>
                                      </p:cBhvr>
                                    </p:animEffect>
                                  </p:childTnLst>
                                </p:cTn>
                              </p:par>
                            </p:childTnLst>
                          </p:cTn>
                        </p:par>
                        <p:par>
                          <p:cTn id="81" fill="hold" nodeType="afterGroup">
                            <p:stCondLst>
                              <p:cond delay="4000"/>
                            </p:stCondLst>
                            <p:childTnLst>
                              <p:par>
                                <p:cTn id="82" presetID="53" presetClass="entr" presetSubtype="16" fill="hold" grpId="0" nodeType="afterEffect">
                                  <p:stCondLst>
                                    <p:cond delay="0"/>
                                  </p:stCondLst>
                                  <p:iterate type="lt">
                                    <p:tmPct val="10000"/>
                                  </p:iterate>
                                  <p:childTnLst>
                                    <p:set>
                                      <p:cBhvr>
                                        <p:cTn id="83" dur="1" fill="hold">
                                          <p:stCondLst>
                                            <p:cond delay="0"/>
                                          </p:stCondLst>
                                        </p:cTn>
                                        <p:tgtEl>
                                          <p:spTgt spid="28"/>
                                        </p:tgtEl>
                                        <p:attrNameLst>
                                          <p:attrName>style.visibility</p:attrName>
                                        </p:attrNameLst>
                                      </p:cBhvr>
                                      <p:to>
                                        <p:strVal val="visible"/>
                                      </p:to>
                                    </p:set>
                                    <p:anim calcmode="lin" valueType="num">
                                      <p:cBhvr>
                                        <p:cTn id="84" dur="300" fill="hold"/>
                                        <p:tgtEl>
                                          <p:spTgt spid="28"/>
                                        </p:tgtEl>
                                        <p:attrNameLst>
                                          <p:attrName>ppt_w</p:attrName>
                                        </p:attrNameLst>
                                      </p:cBhvr>
                                      <p:tavLst>
                                        <p:tav tm="0">
                                          <p:val>
                                            <p:fltVal val="0"/>
                                          </p:val>
                                        </p:tav>
                                        <p:tav tm="100000">
                                          <p:val>
                                            <p:strVal val="#ppt_w"/>
                                          </p:val>
                                        </p:tav>
                                      </p:tavLst>
                                    </p:anim>
                                    <p:anim calcmode="lin" valueType="num">
                                      <p:cBhvr>
                                        <p:cTn id="85" dur="300" fill="hold"/>
                                        <p:tgtEl>
                                          <p:spTgt spid="28"/>
                                        </p:tgtEl>
                                        <p:attrNameLst>
                                          <p:attrName>ppt_h</p:attrName>
                                        </p:attrNameLst>
                                      </p:cBhvr>
                                      <p:tavLst>
                                        <p:tav tm="0">
                                          <p:val>
                                            <p:fltVal val="0"/>
                                          </p:val>
                                        </p:tav>
                                        <p:tav tm="100000">
                                          <p:val>
                                            <p:strVal val="#ppt_h"/>
                                          </p:val>
                                        </p:tav>
                                      </p:tavLst>
                                    </p:anim>
                                    <p:animEffect transition="in" filter="fade">
                                      <p:cBhvr>
                                        <p:cTn id="86"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animBg="1"/>
      <p:bldP spid="22" grpId="0"/>
      <p:bldP spid="23" grpId="0" animBg="1"/>
      <p:bldP spid="24" grpId="0"/>
      <p:bldP spid="25" grpId="0" animBg="1"/>
      <p:bldP spid="26" grpId="0" animBg="1"/>
      <p:bldP spid="39" grpId="0"/>
      <p:bldP spid="40" grpId="0"/>
      <p:bldP spid="27" grpId="0"/>
      <p:bldP spid="28"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1" name="组合 70"/>
          <p:cNvGrpSpPr/>
          <p:nvPr/>
        </p:nvGrpSpPr>
        <p:grpSpPr>
          <a:xfrm>
            <a:off x="427920" y="0"/>
            <a:ext cx="1236058" cy="2361692"/>
            <a:chOff x="427920" y="0"/>
            <a:chExt cx="1236058" cy="2361692"/>
          </a:xfrm>
        </p:grpSpPr>
        <p:sp>
          <p:nvSpPr>
            <p:cNvPr id="49" name="同心圆 48"/>
            <p:cNvSpPr/>
            <p:nvPr/>
          </p:nvSpPr>
          <p:spPr>
            <a:xfrm>
              <a:off x="427920" y="1125634"/>
              <a:ext cx="1236058" cy="1236058"/>
            </a:xfrm>
            <a:prstGeom prst="donut">
              <a:avLst>
                <a:gd name="adj" fmla="val 72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3" name="直接连接符 62"/>
            <p:cNvCxnSpPr/>
            <p:nvPr/>
          </p:nvCxnSpPr>
          <p:spPr>
            <a:xfrm flipH="1" flipV="1">
              <a:off x="1066800" y="0"/>
              <a:ext cx="0" cy="114017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681026" y="-1"/>
            <a:ext cx="3514456" cy="4365218"/>
            <a:chOff x="681026" y="-1"/>
            <a:chExt cx="3514456" cy="4365218"/>
          </a:xfrm>
        </p:grpSpPr>
        <p:sp>
          <p:nvSpPr>
            <p:cNvPr id="56" name="椭圆 55"/>
            <p:cNvSpPr/>
            <p:nvPr/>
          </p:nvSpPr>
          <p:spPr>
            <a:xfrm>
              <a:off x="808399" y="986966"/>
              <a:ext cx="3274916" cy="32749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3" name="同心圆 2"/>
            <p:cNvSpPr/>
            <p:nvPr/>
          </p:nvSpPr>
          <p:spPr>
            <a:xfrm>
              <a:off x="681026" y="850761"/>
              <a:ext cx="3514456" cy="3514456"/>
            </a:xfrm>
            <a:prstGeom prst="donut">
              <a:avLst>
                <a:gd name="adj" fmla="val 45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5" name="直接连接符 64"/>
            <p:cNvCxnSpPr/>
            <p:nvPr/>
          </p:nvCxnSpPr>
          <p:spPr>
            <a:xfrm flipH="1" flipV="1">
              <a:off x="2438400" y="-1"/>
              <a:ext cx="0" cy="85076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4572000" y="2475992"/>
            <a:ext cx="3429000" cy="384721"/>
          </a:xfrm>
          <a:prstGeom prst="rect">
            <a:avLst/>
          </a:prstGeom>
          <a:solidFill>
            <a:schemeClr val="accent1"/>
          </a:solidFill>
          <a:ln>
            <a:noFill/>
          </a:ln>
        </p:spPr>
        <p:txBody>
          <a:bodyPr wrap="square">
            <a:spAutoFit/>
          </a:bodyPr>
          <a:lstStyle/>
          <a:p>
            <a:pPr algn="ctr"/>
            <a:r>
              <a:rPr lang="zh-CN" altLang="en-US" sz="1900" spc="600">
                <a:ln w="12700">
                  <a:noFill/>
                </a:ln>
                <a:solidFill>
                  <a:schemeClr val="bg1"/>
                </a:solidFill>
                <a:cs typeface="+mn-ea"/>
              </a:rPr>
              <a:t>演示完毕感谢您的观看</a:t>
            </a:r>
            <a:endParaRPr lang="zh-CN" altLang="en-US" sz="1900" spc="600">
              <a:ln w="12700">
                <a:noFill/>
              </a:ln>
              <a:solidFill>
                <a:schemeClr val="bg1"/>
              </a:solidFill>
              <a:cs typeface="+mn-ea"/>
            </a:endParaRPr>
          </a:p>
        </p:txBody>
      </p:sp>
      <p:sp>
        <p:nvSpPr>
          <p:cNvPr id="12" name="矩形 11"/>
          <p:cNvSpPr/>
          <p:nvPr/>
        </p:nvSpPr>
        <p:spPr>
          <a:xfrm>
            <a:off x="4465508" y="2904117"/>
            <a:ext cx="3868316" cy="430887"/>
          </a:xfrm>
          <a:prstGeom prst="rect">
            <a:avLst/>
          </a:prstGeom>
          <a:ln>
            <a:noFill/>
          </a:ln>
        </p:spPr>
        <p:txBody>
          <a:bodyPr wrap="square">
            <a:spAutoFit/>
          </a:bodyPr>
          <a:lstStyle/>
          <a:p>
            <a:r>
              <a:rPr lang="en-US" altLang="zh-CN" sz="1100">
                <a:ln w="12700">
                  <a:noFill/>
                </a:ln>
                <a:solidFill>
                  <a:schemeClr val="accent1"/>
                </a:solidFill>
                <a:cs typeface="+mn-ea"/>
              </a:rPr>
              <a:t>planning of business marketing activities planning of business marketing activities</a:t>
            </a:r>
            <a:endParaRPr lang="zh-CN" altLang="en-US" sz="1100">
              <a:ln w="12700">
                <a:noFill/>
              </a:ln>
              <a:solidFill>
                <a:schemeClr val="accent1"/>
              </a:solidFill>
              <a:cs typeface="+mn-ea"/>
            </a:endParaRPr>
          </a:p>
        </p:txBody>
      </p:sp>
      <p:sp>
        <p:nvSpPr>
          <p:cNvPr id="54" name="任意多边形 53"/>
          <p:cNvSpPr/>
          <p:nvPr/>
        </p:nvSpPr>
        <p:spPr>
          <a:xfrm>
            <a:off x="7103642" y="-1"/>
            <a:ext cx="1674092" cy="1177939"/>
          </a:xfrm>
          <a:custGeom>
            <a:gdLst>
              <a:gd name="connsiteX0" fmla="*/ 0 w 1674092"/>
              <a:gd name="connsiteY0" fmla="*/ 0 h 1177939"/>
              <a:gd name="connsiteX1" fmla="*/ 99899 w 1674092"/>
              <a:gd name="connsiteY1" fmla="*/ 0 h 1177939"/>
              <a:gd name="connsiteX2" fmla="*/ 99899 w 1674092"/>
              <a:gd name="connsiteY2" fmla="*/ 324010 h 1177939"/>
              <a:gd name="connsiteX3" fmla="*/ 837046 w 1674092"/>
              <a:gd name="connsiteY3" fmla="*/ 1061157 h 1177939"/>
              <a:gd name="connsiteX4" fmla="*/ 1574193 w 1674092"/>
              <a:gd name="connsiteY4" fmla="*/ 324010 h 1177939"/>
              <a:gd name="connsiteX5" fmla="*/ 1574193 w 1674092"/>
              <a:gd name="connsiteY5" fmla="*/ 0 h 1177939"/>
              <a:gd name="connsiteX6" fmla="*/ 1674092 w 1674092"/>
              <a:gd name="connsiteY6" fmla="*/ 0 h 1177939"/>
              <a:gd name="connsiteX7" fmla="*/ 1674092 w 1674092"/>
              <a:gd name="connsiteY7" fmla="*/ 340893 h 1177939"/>
              <a:gd name="connsiteX8" fmla="*/ 837046 w 1674092"/>
              <a:gd name="connsiteY8" fmla="*/ 1177939 h 1177939"/>
              <a:gd name="connsiteX9" fmla="*/ 0 w 1674092"/>
              <a:gd name="connsiteY9" fmla="*/ 340893 h 11779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092" h="1177939">
                <a:moveTo>
                  <a:pt x="0" y="0"/>
                </a:moveTo>
                <a:lnTo>
                  <a:pt x="99899" y="0"/>
                </a:lnTo>
                <a:lnTo>
                  <a:pt x="99899" y="324010"/>
                </a:lnTo>
                <a:cubicBezTo>
                  <a:pt x="99899" y="731125"/>
                  <a:pt x="429931" y="1061157"/>
                  <a:pt x="837046" y="1061157"/>
                </a:cubicBezTo>
                <a:cubicBezTo>
                  <a:pt x="1244161" y="1061157"/>
                  <a:pt x="1574193" y="731125"/>
                  <a:pt x="1574193" y="324010"/>
                </a:cubicBezTo>
                <a:lnTo>
                  <a:pt x="1574193" y="0"/>
                </a:lnTo>
                <a:lnTo>
                  <a:pt x="1674092" y="0"/>
                </a:lnTo>
                <a:lnTo>
                  <a:pt x="1674092" y="340893"/>
                </a:lnTo>
                <a:cubicBezTo>
                  <a:pt x="1674092" y="803181"/>
                  <a:pt x="1299334" y="1177939"/>
                  <a:pt x="837046" y="1177939"/>
                </a:cubicBezTo>
                <a:cubicBezTo>
                  <a:pt x="374758" y="1177939"/>
                  <a:pt x="0" y="803181"/>
                  <a:pt x="0" y="3408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5" name="任意多边形 54"/>
          <p:cNvSpPr/>
          <p:nvPr/>
        </p:nvSpPr>
        <p:spPr>
          <a:xfrm>
            <a:off x="-12679" y="0"/>
            <a:ext cx="751752" cy="742950"/>
          </a:xfrm>
          <a:custGeom>
            <a:gdLst>
              <a:gd name="connsiteX0" fmla="*/ 0 w 953235"/>
              <a:gd name="connsiteY0" fmla="*/ 0 h 942074"/>
              <a:gd name="connsiteX1" fmla="*/ 56883 w 953235"/>
              <a:gd name="connsiteY1" fmla="*/ 0 h 942074"/>
              <a:gd name="connsiteX2" fmla="*/ 56883 w 953235"/>
              <a:gd name="connsiteY2" fmla="*/ 455843 h 942074"/>
              <a:gd name="connsiteX3" fmla="*/ 476618 w 953235"/>
              <a:gd name="connsiteY3" fmla="*/ 875578 h 942074"/>
              <a:gd name="connsiteX4" fmla="*/ 896352 w 953235"/>
              <a:gd name="connsiteY4" fmla="*/ 455843 h 942074"/>
              <a:gd name="connsiteX5" fmla="*/ 896352 w 953235"/>
              <a:gd name="connsiteY5" fmla="*/ 0 h 942074"/>
              <a:gd name="connsiteX6" fmla="*/ 953235 w 953235"/>
              <a:gd name="connsiteY6" fmla="*/ 0 h 942074"/>
              <a:gd name="connsiteX7" fmla="*/ 953235 w 953235"/>
              <a:gd name="connsiteY7" fmla="*/ 465456 h 942074"/>
              <a:gd name="connsiteX8" fmla="*/ 476618 w 953235"/>
              <a:gd name="connsiteY8" fmla="*/ 942074 h 942074"/>
              <a:gd name="connsiteX9" fmla="*/ 0 w 953235"/>
              <a:gd name="connsiteY9" fmla="*/ 465456 h 9420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234" h="942074">
                <a:moveTo>
                  <a:pt x="0" y="0"/>
                </a:moveTo>
                <a:lnTo>
                  <a:pt x="56883" y="0"/>
                </a:lnTo>
                <a:lnTo>
                  <a:pt x="56883" y="455843"/>
                </a:lnTo>
                <a:cubicBezTo>
                  <a:pt x="56883" y="687656"/>
                  <a:pt x="244805" y="875578"/>
                  <a:pt x="476618" y="875578"/>
                </a:cubicBezTo>
                <a:cubicBezTo>
                  <a:pt x="708431" y="875578"/>
                  <a:pt x="896352" y="687656"/>
                  <a:pt x="896352" y="455843"/>
                </a:cubicBezTo>
                <a:lnTo>
                  <a:pt x="896352" y="0"/>
                </a:lnTo>
                <a:lnTo>
                  <a:pt x="953235" y="0"/>
                </a:lnTo>
                <a:lnTo>
                  <a:pt x="953235" y="465456"/>
                </a:lnTo>
                <a:cubicBezTo>
                  <a:pt x="953235" y="728685"/>
                  <a:pt x="739846" y="942074"/>
                  <a:pt x="476618" y="942074"/>
                </a:cubicBezTo>
                <a:cubicBezTo>
                  <a:pt x="213389" y="942074"/>
                  <a:pt x="0" y="728685"/>
                  <a:pt x="0" y="46545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7" name="椭圆 56"/>
          <p:cNvSpPr/>
          <p:nvPr/>
        </p:nvSpPr>
        <p:spPr>
          <a:xfrm>
            <a:off x="956208" y="1134775"/>
            <a:ext cx="2979298" cy="2979298"/>
          </a:xfrm>
          <a:prstGeom prst="ellipse">
            <a:avLst/>
          </a:prstGeom>
          <a:blipFill dpi="0" rotWithShape="1">
            <a:blip r:embed="rId3"/>
            <a:stretch>
              <a:fillRect l="-8000" r="-7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8" name="矩形 57"/>
          <p:cNvSpPr/>
          <p:nvPr/>
        </p:nvSpPr>
        <p:spPr>
          <a:xfrm>
            <a:off x="4419600" y="1428750"/>
            <a:ext cx="3685624" cy="1107996"/>
          </a:xfrm>
          <a:prstGeom prst="rect">
            <a:avLst/>
          </a:prstGeom>
          <a:ln>
            <a:noFill/>
          </a:ln>
        </p:spPr>
        <p:txBody>
          <a:bodyPr wrap="none">
            <a:spAutoFit/>
          </a:bodyPr>
          <a:lstStyle/>
          <a:p>
            <a:r>
              <a:rPr lang="zh-CN" altLang="en-US" sz="6600" b="1" spc="225">
                <a:ln w="12700">
                  <a:noFill/>
                </a:ln>
                <a:solidFill>
                  <a:schemeClr val="accent2"/>
                </a:solidFill>
                <a:latin typeface="+mn-ea"/>
                <a:cs typeface="+mn-ea"/>
              </a:rPr>
              <a:t>客户关系</a:t>
            </a:r>
            <a:endParaRPr lang="zh-CN" altLang="en-US" sz="6600" b="1" spc="225">
              <a:ln w="12700">
                <a:noFill/>
              </a:ln>
              <a:solidFill>
                <a:schemeClr val="accent2"/>
              </a:solidFill>
              <a:latin typeface="+mn-ea"/>
              <a:cs typeface="+mn-ea"/>
            </a:endParaRPr>
          </a:p>
        </p:txBody>
      </p:sp>
      <p:pic>
        <p:nvPicPr>
          <p:cNvPr id="59" name="图片 58"/>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63090" y="508049"/>
            <a:ext cx="579467" cy="594646"/>
          </a:xfrm>
          <a:prstGeom prst="rect">
            <a:avLst/>
          </a:prstGeom>
        </p:spPr>
      </p:pic>
      <p:grpSp>
        <p:nvGrpSpPr>
          <p:cNvPr id="69" name="组合 68"/>
          <p:cNvGrpSpPr/>
          <p:nvPr/>
        </p:nvGrpSpPr>
        <p:grpSpPr>
          <a:xfrm>
            <a:off x="2957426" y="-1"/>
            <a:ext cx="399369" cy="501998"/>
            <a:chOff x="2957426" y="-1"/>
            <a:chExt cx="399369" cy="501998"/>
          </a:xfrm>
        </p:grpSpPr>
        <p:sp>
          <p:nvSpPr>
            <p:cNvPr id="48" name="同心圆 47"/>
            <p:cNvSpPr/>
            <p:nvPr/>
          </p:nvSpPr>
          <p:spPr>
            <a:xfrm>
              <a:off x="2957426" y="102628"/>
              <a:ext cx="399369" cy="399369"/>
            </a:xfrm>
            <a:prstGeom prst="donut">
              <a:avLst>
                <a:gd name="adj" fmla="val 126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7" name="直接连接符 66"/>
            <p:cNvCxnSpPr/>
            <p:nvPr/>
          </p:nvCxnSpPr>
          <p:spPr>
            <a:xfrm flipH="1" flipV="1">
              <a:off x="3164541" y="-1"/>
              <a:ext cx="0" cy="12462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2" name="矩形 71"/>
          <p:cNvSpPr/>
          <p:nvPr/>
        </p:nvSpPr>
        <p:spPr>
          <a:xfrm>
            <a:off x="4495800" y="3285351"/>
            <a:ext cx="2395207" cy="276999"/>
          </a:xfrm>
          <a:prstGeom prst="rect">
            <a:avLst/>
          </a:prstGeom>
          <a:ln>
            <a:noFill/>
          </a:ln>
        </p:spPr>
        <p:txBody>
          <a:bodyPr wrap="none">
            <a:spAutoFit/>
          </a:bodyPr>
          <a:lstStyle/>
          <a:p>
            <a:r>
              <a:rPr lang="zh-CN" altLang="en-US" sz="1200">
                <a:ln w="12700">
                  <a:noFill/>
                </a:ln>
                <a:solidFill>
                  <a:schemeClr val="accent1"/>
                </a:solidFill>
                <a:latin typeface="+mn-ea"/>
                <a:cs typeface="+mn-ea"/>
              </a:rPr>
              <a:t>宣讲人：某某某   时间：</a:t>
            </a:r>
            <a:r>
              <a:rPr lang="en-US" altLang="zh-CN" sz="1200">
                <a:ln w="12700">
                  <a:noFill/>
                </a:ln>
                <a:solidFill>
                  <a:schemeClr val="accent1"/>
                </a:solidFill>
                <a:latin typeface="+mn-ea"/>
                <a:cs typeface="+mn-ea"/>
              </a:rPr>
              <a:t>2019.X.X</a:t>
            </a:r>
            <a:endParaRPr lang="zh-CN" altLang="en-US" sz="1200">
              <a:ln w="12700">
                <a:noFill/>
              </a:ln>
              <a:solidFill>
                <a:schemeClr val="accent1"/>
              </a:solidFill>
              <a:latin typeface="+mn-ea"/>
              <a:cs typeface="+mn-ea"/>
            </a:endParaRPr>
          </a:p>
        </p:txBody>
      </p:sp>
      <p:sp>
        <p:nvSpPr>
          <p:cNvPr id="74" name="矩形 73"/>
          <p:cNvSpPr/>
          <p:nvPr/>
        </p:nvSpPr>
        <p:spPr>
          <a:xfrm>
            <a:off x="0" y="4857750"/>
            <a:ext cx="91440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ecel="3000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000" fill="hold"/>
                                        <p:tgtEl>
                                          <p:spTgt spid="70"/>
                                        </p:tgtEl>
                                        <p:attrNameLst>
                                          <p:attrName>ppt_x</p:attrName>
                                        </p:attrNameLst>
                                      </p:cBhvr>
                                      <p:tavLst>
                                        <p:tav tm="0">
                                          <p:val>
                                            <p:strVal val="#ppt_x"/>
                                          </p:val>
                                        </p:tav>
                                        <p:tav tm="100000">
                                          <p:val>
                                            <p:strVal val="#ppt_x"/>
                                          </p:val>
                                        </p:tav>
                                      </p:tavLst>
                                    </p:anim>
                                    <p:anim calcmode="lin" valueType="num">
                                      <p:cBhvr additive="base">
                                        <p:cTn id="8" dur="1000" fill="hold"/>
                                        <p:tgtEl>
                                          <p:spTgt spid="70"/>
                                        </p:tgtEl>
                                        <p:attrNameLst>
                                          <p:attrName>ppt_y</p:attrName>
                                        </p:attrNameLst>
                                      </p:cBhvr>
                                      <p:tavLst>
                                        <p:tav tm="0">
                                          <p:val>
                                            <p:strVal val="0-#ppt_h/2"/>
                                          </p:val>
                                        </p:tav>
                                        <p:tav tm="100000">
                                          <p:val>
                                            <p:strVal val="#ppt_y"/>
                                          </p:val>
                                        </p:tav>
                                      </p:tavLst>
                                    </p:anim>
                                  </p:childTnLst>
                                </p:cTn>
                              </p:par>
                              <p:par>
                                <p:cTn id="9" presetID="2" presetClass="entr" presetSubtype="1" decel="3000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1000" fill="hold"/>
                                        <p:tgtEl>
                                          <p:spTgt spid="69"/>
                                        </p:tgtEl>
                                        <p:attrNameLst>
                                          <p:attrName>ppt_x</p:attrName>
                                        </p:attrNameLst>
                                      </p:cBhvr>
                                      <p:tavLst>
                                        <p:tav tm="0">
                                          <p:val>
                                            <p:strVal val="#ppt_x"/>
                                          </p:val>
                                        </p:tav>
                                        <p:tav tm="100000">
                                          <p:val>
                                            <p:strVal val="#ppt_x"/>
                                          </p:val>
                                        </p:tav>
                                      </p:tavLst>
                                    </p:anim>
                                    <p:anim calcmode="lin" valueType="num">
                                      <p:cBhvr additive="base">
                                        <p:cTn id="12" dur="1000" fill="hold"/>
                                        <p:tgtEl>
                                          <p:spTgt spid="69"/>
                                        </p:tgtEl>
                                        <p:attrNameLst>
                                          <p:attrName>ppt_y</p:attrName>
                                        </p:attrNameLst>
                                      </p:cBhvr>
                                      <p:tavLst>
                                        <p:tav tm="0">
                                          <p:val>
                                            <p:strVal val="0-#ppt_h/2"/>
                                          </p:val>
                                        </p:tav>
                                        <p:tav tm="100000">
                                          <p:val>
                                            <p:strVal val="#ppt_y"/>
                                          </p:val>
                                        </p:tav>
                                      </p:tavLst>
                                    </p:anim>
                                  </p:childTnLst>
                                </p:cTn>
                              </p:par>
                              <p:par>
                                <p:cTn id="13" presetID="2" presetClass="entr" presetSubtype="1" decel="3000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1000" fill="hold"/>
                                        <p:tgtEl>
                                          <p:spTgt spid="71"/>
                                        </p:tgtEl>
                                        <p:attrNameLst>
                                          <p:attrName>ppt_x</p:attrName>
                                        </p:attrNameLst>
                                      </p:cBhvr>
                                      <p:tavLst>
                                        <p:tav tm="0">
                                          <p:val>
                                            <p:strVal val="#ppt_x"/>
                                          </p:val>
                                        </p:tav>
                                        <p:tav tm="100000">
                                          <p:val>
                                            <p:strVal val="#ppt_x"/>
                                          </p:val>
                                        </p:tav>
                                      </p:tavLst>
                                    </p:anim>
                                    <p:anim calcmode="lin" valueType="num">
                                      <p:cBhvr additive="base">
                                        <p:cTn id="16" dur="1000" fill="hold"/>
                                        <p:tgtEl>
                                          <p:spTgt spid="71"/>
                                        </p:tgtEl>
                                        <p:attrNameLst>
                                          <p:attrName>ppt_y</p:attrName>
                                        </p:attrNameLst>
                                      </p:cBhvr>
                                      <p:tavLst>
                                        <p:tav tm="0">
                                          <p:val>
                                            <p:strVal val="0-#ppt_h/2"/>
                                          </p:val>
                                        </p:tav>
                                        <p:tav tm="100000">
                                          <p:val>
                                            <p:strVal val="#ppt_y"/>
                                          </p:val>
                                        </p:tav>
                                      </p:tavLst>
                                    </p:anim>
                                  </p:childTnLst>
                                </p:cTn>
                              </p:par>
                              <p:par>
                                <p:cTn id="17" presetID="2" presetClass="entr" presetSubtype="1" decel="3000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000" fill="hold"/>
                                        <p:tgtEl>
                                          <p:spTgt spid="55"/>
                                        </p:tgtEl>
                                        <p:attrNameLst>
                                          <p:attrName>ppt_x</p:attrName>
                                        </p:attrNameLst>
                                      </p:cBhvr>
                                      <p:tavLst>
                                        <p:tav tm="0">
                                          <p:val>
                                            <p:strVal val="#ppt_x"/>
                                          </p:val>
                                        </p:tav>
                                        <p:tav tm="100000">
                                          <p:val>
                                            <p:strVal val="#ppt_x"/>
                                          </p:val>
                                        </p:tav>
                                      </p:tavLst>
                                    </p:anim>
                                    <p:anim calcmode="lin" valueType="num">
                                      <p:cBhvr additive="base">
                                        <p:cTn id="20" dur="1000" fill="hold"/>
                                        <p:tgtEl>
                                          <p:spTgt spid="55"/>
                                        </p:tgtEl>
                                        <p:attrNameLst>
                                          <p:attrName>ppt_y</p:attrName>
                                        </p:attrNameLst>
                                      </p:cBhvr>
                                      <p:tavLst>
                                        <p:tav tm="0">
                                          <p:val>
                                            <p:strVal val="0-#ppt_h/2"/>
                                          </p:val>
                                        </p:tav>
                                        <p:tav tm="100000">
                                          <p:val>
                                            <p:strVal val="#ppt_y"/>
                                          </p:val>
                                        </p:tav>
                                      </p:tavLst>
                                    </p:anim>
                                  </p:childTnLst>
                                </p:cTn>
                              </p:par>
                              <p:par>
                                <p:cTn id="21" presetID="2" presetClass="entr" presetSubtype="1" decel="3000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000" fill="hold"/>
                                        <p:tgtEl>
                                          <p:spTgt spid="54"/>
                                        </p:tgtEl>
                                        <p:attrNameLst>
                                          <p:attrName>ppt_x</p:attrName>
                                        </p:attrNameLst>
                                      </p:cBhvr>
                                      <p:tavLst>
                                        <p:tav tm="0">
                                          <p:val>
                                            <p:strVal val="#ppt_x"/>
                                          </p:val>
                                        </p:tav>
                                        <p:tav tm="100000">
                                          <p:val>
                                            <p:strVal val="#ppt_x"/>
                                          </p:val>
                                        </p:tav>
                                      </p:tavLst>
                                    </p:anim>
                                    <p:anim calcmode="lin" valueType="num">
                                      <p:cBhvr additive="base">
                                        <p:cTn id="24" dur="1000" fill="hold"/>
                                        <p:tgtEl>
                                          <p:spTgt spid="54"/>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ppt_x"/>
                                          </p:val>
                                        </p:tav>
                                        <p:tav tm="100000">
                                          <p:val>
                                            <p:strVal val="#ppt_x"/>
                                          </p:val>
                                        </p:tav>
                                      </p:tavLst>
                                    </p:anim>
                                    <p:anim calcmode="lin" valueType="num">
                                      <p:cBhvr additive="base">
                                        <p:cTn id="28" dur="500" fill="hold"/>
                                        <p:tgtEl>
                                          <p:spTgt spid="7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nodeType="afterGroup">
                            <p:stCondLst>
                              <p:cond delay="1500"/>
                            </p:stCondLst>
                            <p:childTnLst>
                              <p:par>
                                <p:cTn id="36" presetID="53" presetClass="entr" presetSubtype="16"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childTnLst>
                          </p:cTn>
                        </p:par>
                        <p:par>
                          <p:cTn id="41" fill="hold" nodeType="afterGroup">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500" fill="hold"/>
                                        <p:tgtEl>
                                          <p:spTgt spid="58"/>
                                        </p:tgtEl>
                                        <p:attrNameLst>
                                          <p:attrName>ppt_w</p:attrName>
                                        </p:attrNameLst>
                                      </p:cBhvr>
                                      <p:tavLst>
                                        <p:tav tm="0">
                                          <p:val>
                                            <p:fltVal val="0"/>
                                          </p:val>
                                        </p:tav>
                                        <p:tav tm="100000">
                                          <p:val>
                                            <p:strVal val="#ppt_w"/>
                                          </p:val>
                                        </p:tav>
                                      </p:tavLst>
                                    </p:anim>
                                    <p:anim calcmode="lin" valueType="num">
                                      <p:cBhvr>
                                        <p:cTn id="45" dur="500" fill="hold"/>
                                        <p:tgtEl>
                                          <p:spTgt spid="58"/>
                                        </p:tgtEl>
                                        <p:attrNameLst>
                                          <p:attrName>ppt_h</p:attrName>
                                        </p:attrNameLst>
                                      </p:cBhvr>
                                      <p:tavLst>
                                        <p:tav tm="0">
                                          <p:val>
                                            <p:fltVal val="0"/>
                                          </p:val>
                                        </p:tav>
                                        <p:tav tm="100000">
                                          <p:val>
                                            <p:strVal val="#ppt_h"/>
                                          </p:val>
                                        </p:tav>
                                      </p:tavLst>
                                    </p:anim>
                                    <p:animEffect transition="in" filter="fade">
                                      <p:cBhvr>
                                        <p:cTn id="46" dur="500"/>
                                        <p:tgtEl>
                                          <p:spTgt spid="58"/>
                                        </p:tgtEl>
                                      </p:cBhvr>
                                    </p:animEffect>
                                  </p:childTnLst>
                                </p:cTn>
                              </p:par>
                            </p:childTnLst>
                          </p:cTn>
                        </p:par>
                        <p:par>
                          <p:cTn id="47" fill="hold" nodeType="afterGroup">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par>
                          <p:cTn id="51" fill="hold" nodeType="afterGroup">
                            <p:stCondLst>
                              <p:cond delay="3000"/>
                            </p:stCondLst>
                            <p:childTnLst>
                              <p:par>
                                <p:cTn id="52" presetID="14" presetClass="entr" presetSubtype="1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randombar(horizontal)">
                                      <p:cBhvr>
                                        <p:cTn id="54" dur="500"/>
                                        <p:tgtEl>
                                          <p:spTgt spid="12"/>
                                        </p:tgtEl>
                                      </p:cBhvr>
                                    </p:animEffect>
                                  </p:childTnLst>
                                </p:cTn>
                              </p:par>
                            </p:childTnLst>
                          </p:cTn>
                        </p:par>
                        <p:par>
                          <p:cTn id="55" fill="hold" nodeType="afterGroup">
                            <p:stCondLst>
                              <p:cond delay="35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54" grpId="0" animBg="1"/>
      <p:bldP spid="55" grpId="0" animBg="1"/>
      <p:bldP spid="57" grpId="0" animBg="1"/>
      <p:bldP spid="58" grpId="0"/>
      <p:bldP spid="72" grpId="0"/>
      <p:bldP spid="74"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39554" y="1667950"/>
            <a:ext cx="335606" cy="36952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4" name="矩形 3"/>
          <p:cNvSpPr/>
          <p:nvPr/>
        </p:nvSpPr>
        <p:spPr>
          <a:xfrm>
            <a:off x="2770695" y="166973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178356" y="123862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6414156" y="123594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38917" name="矩形 11"/>
          <p:cNvSpPr/>
          <p:nvPr/>
        </p:nvSpPr>
        <p:spPr>
          <a:xfrm>
            <a:off x="2220875" y="2215987"/>
            <a:ext cx="4701153" cy="951479"/>
          </a:xfrm>
          <a:prstGeom prst="rect">
            <a:avLst/>
          </a:prstGeom>
          <a:noFill/>
          <a:ln w="25400">
            <a:noFill/>
          </a:ln>
        </p:spPr>
        <p:txBody>
          <a:bodyPr lIns="68544" tIns="34270" rIns="68544" bIns="34270" anchor="ctr"/>
          <a:lstStyle/>
          <a:p>
            <a:pPr eaLnBrk="0" hangingPunct="0">
              <a:lnSpc>
                <a:spcPts val="2400"/>
              </a:lnSpc>
            </a:pP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模板下载：</a:t>
            </a:r>
            <a:r>
              <a:rPr lang="en-US" altLang="zh-CN" sz="790" b="1">
                <a:solidFill>
                  <a:srgbClr val="FFC000"/>
                </a:solidFill>
                <a:latin typeface="微软雅黑" panose="020b0503020204020204" charset="-122"/>
                <a:ea typeface="微软雅黑" panose="020b0503020204020204" charset="-122"/>
                <a:hlinkClick r:id="rId3"/>
              </a:rPr>
              <a:t>www.ppthui.com/muban/</a:t>
            </a:r>
            <a:r>
              <a:rPr lang="en-US" altLang="zh-CN" sz="790" b="1">
                <a:solidFill>
                  <a:srgbClr val="FFC000"/>
                </a:solidFill>
                <a:latin typeface="微软雅黑" panose="020b0503020204020204" charset="-122"/>
                <a:ea typeface="微软雅黑" panose="020b0503020204020204" charset="-122"/>
              </a:rPr>
              <a:t>            </a:t>
            </a:r>
            <a:r>
              <a:rPr lang="zh-CN" altLang="en-US" sz="790" b="1">
                <a:solidFill>
                  <a:srgbClr val="4A452A"/>
                </a:solidFill>
                <a:latin typeface="微软雅黑" panose="020b0503020204020204" charset="-122"/>
                <a:ea typeface="微软雅黑" panose="020b0503020204020204" charset="-122"/>
              </a:rPr>
              <a:t>行业</a:t>
            </a: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a:t>
            </a:r>
            <a:r>
              <a:rPr lang="en-US" altLang="zh-CN" sz="790" b="1">
                <a:solidFill>
                  <a:srgbClr val="4A452A"/>
                </a:solidFill>
                <a:latin typeface="微软雅黑" panose="020b0503020204020204" charset="-122"/>
                <a:ea typeface="微软雅黑" panose="020b0503020204020204" charset="-122"/>
                <a:hlinkClick r:id="rId4"/>
              </a:rPr>
              <a:t>www.ppthui.com/hangye/</a:t>
            </a:r>
            <a:endParaRPr lang="en-US" altLang="zh-CN" sz="790"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790" b="1">
                <a:solidFill>
                  <a:srgbClr val="4A452A"/>
                </a:solidFill>
                <a:latin typeface="微软雅黑" panose="020b0503020204020204" charset="-122"/>
                <a:ea typeface="微软雅黑" panose="020b0503020204020204" charset="-122"/>
              </a:rPr>
              <a:t>工作</a:t>
            </a: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a:t>
            </a:r>
            <a:r>
              <a:rPr lang="en-US" altLang="zh-CN" sz="790" b="1">
                <a:solidFill>
                  <a:srgbClr val="4A452A"/>
                </a:solidFill>
                <a:latin typeface="微软雅黑" panose="020b0503020204020204" charset="-122"/>
                <a:ea typeface="微软雅黑" panose="020b0503020204020204" charset="-122"/>
                <a:hlinkClick r:id="rId5"/>
              </a:rPr>
              <a:t>www.ppthui.com/gongzuo/</a:t>
            </a:r>
            <a:r>
              <a:rPr lang="en-US" altLang="zh-CN" sz="790" b="1">
                <a:solidFill>
                  <a:srgbClr val="4A452A"/>
                </a:solidFill>
                <a:latin typeface="微软雅黑" panose="020b0503020204020204" charset="-122"/>
                <a:ea typeface="微软雅黑" panose="020b0503020204020204" charset="-122"/>
              </a:rPr>
              <a:t>         </a:t>
            </a:r>
            <a:r>
              <a:rPr lang="zh-CN" altLang="en-US" sz="790" b="1">
                <a:solidFill>
                  <a:srgbClr val="4A452A"/>
                </a:solidFill>
                <a:latin typeface="微软雅黑" panose="020b0503020204020204" charset="-122"/>
                <a:ea typeface="微软雅黑" panose="020b0503020204020204" charset="-122"/>
              </a:rPr>
              <a:t>节日</a:t>
            </a: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a:t>
            </a:r>
            <a:r>
              <a:rPr lang="en-US" altLang="zh-CN" sz="790" b="1">
                <a:solidFill>
                  <a:srgbClr val="4A452A"/>
                </a:solidFill>
                <a:latin typeface="微软雅黑" panose="020b0503020204020204" charset="-122"/>
                <a:ea typeface="微软雅黑" panose="020b0503020204020204" charset="-122"/>
                <a:hlinkClick r:id="rId6"/>
              </a:rPr>
              <a:t>www.ppthui.com/jieri/</a:t>
            </a:r>
            <a:endParaRPr lang="en-US" altLang="zh-CN" sz="790" b="1">
              <a:solidFill>
                <a:srgbClr val="4A452A"/>
              </a:solidFill>
              <a:latin typeface="微软雅黑" panose="020b0503020204020204" charset="-122"/>
              <a:ea typeface="微软雅黑" panose="020b0503020204020204" charset="-122"/>
            </a:endParaRPr>
          </a:p>
          <a:p>
            <a:pPr eaLnBrk="0" hangingPunct="0">
              <a:lnSpc>
                <a:spcPts val="2400"/>
              </a:lnSpc>
            </a:pPr>
            <a:endParaRPr lang="en-US" altLang="zh-CN" sz="790"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3500817" y="98816"/>
            <a:ext cx="2142163" cy="1071082"/>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3607594" y="2908935"/>
            <a:ext cx="1929289" cy="1929289"/>
          </a:xfrm>
          <a:prstGeom prst="rect">
            <a:avLst/>
          </a:prstGeom>
        </p:spPr>
      </p:pic>
      <p:sp>
        <p:nvSpPr>
          <p:cNvPr id="5" name="文本框 4"/>
          <p:cNvSpPr txBox="1"/>
          <p:nvPr/>
        </p:nvSpPr>
        <p:spPr>
          <a:xfrm>
            <a:off x="2655094" y="4838224"/>
            <a:ext cx="3834765" cy="212090"/>
          </a:xfrm>
          <a:prstGeom prst="rect">
            <a:avLst/>
          </a:prstGeom>
          <a:noFill/>
        </p:spPr>
        <p:txBody>
          <a:bodyPr wrap="square" rtlCol="0">
            <a:spAutoFit/>
          </a:bodyPr>
          <a:lstStyle/>
          <a:p>
            <a:r>
              <a:rPr lang="zh-CN" altLang="en-US" sz="790" b="1">
                <a:solidFill>
                  <a:srgbClr val="4A452A"/>
                </a:solidFill>
                <a:latin typeface="微软雅黑" panose="020b0503020204020204" charset="-122"/>
                <a:ea typeface="微软雅黑" panose="020b0503020204020204" charset="-122"/>
              </a:rPr>
              <a:t>扫描关注公众号“PPT汇”收藏网站防止遗忘</a:t>
            </a:r>
            <a:r>
              <a:rPr lang="en-US" altLang="zh-CN" sz="790" b="1">
                <a:solidFill>
                  <a:srgbClr val="4A452A"/>
                </a:solidFill>
                <a:latin typeface="微软雅黑" panose="020b0503020204020204" charset="-122"/>
                <a:ea typeface="微软雅黑" panose="020b0503020204020204" charset="-122"/>
              </a:rPr>
              <a:t>/</a:t>
            </a:r>
            <a:r>
              <a:rPr lang="zh-CN" altLang="en-US" sz="790" b="1">
                <a:solidFill>
                  <a:srgbClr val="4A452A"/>
                </a:solidFill>
                <a:latin typeface="微软雅黑" panose="020b0503020204020204" charset="-122"/>
                <a:ea typeface="微软雅黑" panose="020b0503020204020204" charset="-122"/>
              </a:rPr>
              <a:t>免费获取更多精选PPT模板下载资源</a:t>
            </a:r>
            <a:endParaRPr lang="zh-CN" altLang="en-US" sz="790" b="1">
              <a:solidFill>
                <a:srgbClr val="4A452A"/>
              </a:solidFill>
              <a:latin typeface="微软雅黑" panose="020b0503020204020204" charset="-122"/>
              <a:ea typeface="微软雅黑" panose="020b0503020204020204" charset="-122"/>
            </a:endParaRPr>
          </a:p>
        </p:txBody>
      </p:sp>
    </p:spTree>
  </p:cSld>
  <p:clrMapOvr>
    <a:masterClrMapping/>
  </p:clrMapOvr>
  <p:transition spd="med" advClick="0" advTm="0">
    <p:push dir="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panose="020b0503020204020204" charset="-122"/>
                <a:cs typeface="微软雅黑" panose="020b0503020204020204" charset="-122"/>
              </a:rPr>
              <a:t>PPT模板下载：</a:t>
            </a:r>
            <a:r>
              <a:rPr lang="en-US" altLang="zh-CN" sz="900">
                <a:latin typeface="微软雅黑" panose="020b0503020204020204" charset="-122"/>
                <a:ea typeface="微软雅黑" panose="020b0503020204020204" charset="-122"/>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900" b="1">
                <a:latin typeface="微软雅黑" panose="020b0503020204020204" charset="-122"/>
                <a:ea typeface="微软雅黑" panose="020b0503020204020204" charset="-122"/>
                <a:cs typeface="微软雅黑" panose="020b0503020204020204" charset="-122"/>
              </a:rPr>
              <a:t>行业PPT模板：</a:t>
            </a:r>
            <a:r>
              <a:rPr lang="en-US" altLang="zh-CN" sz="9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panose="020b0503020204020204" charset="-122"/>
                <a:cs typeface="微软雅黑" panose="020b0503020204020204" charset="-122"/>
              </a:rPr>
              <a:t>工作PPT模板：</a:t>
            </a:r>
            <a:r>
              <a:rPr lang="en-US" altLang="zh-CN" sz="900">
                <a:latin typeface="微软雅黑" panose="020b0503020204020204" charset="-122"/>
                <a:ea typeface="微软雅黑" panose="020b0503020204020204" charset="-122"/>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900" b="1">
                <a:latin typeface="微软雅黑" panose="020b0503020204020204" charset="-122"/>
                <a:ea typeface="微软雅黑" panose="020b0503020204020204" charset="-122"/>
                <a:cs typeface="微软雅黑" panose="020b0503020204020204" charset="-122"/>
              </a:rPr>
              <a:t>节日PPT模板：</a:t>
            </a:r>
            <a:r>
              <a:rPr lang="en-US" altLang="zh-CN" sz="9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panose="020b0503020204020204" charset="-122"/>
                <a:cs typeface="微软雅黑" panose="020b0503020204020204" charset="-122"/>
              </a:rPr>
              <a:t>党政军事PPT：</a:t>
            </a:r>
            <a:r>
              <a:rPr lang="en-US" altLang="zh-CN" sz="9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9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900" b="1">
                <a:latin typeface="微软雅黑" panose="020b0503020204020204" charset="-122"/>
                <a:ea typeface="微软雅黑" panose="020b0503020204020204" charset="-122"/>
                <a:cs typeface="微软雅黑" panose="020b0503020204020204" charset="-122"/>
              </a:rPr>
              <a:t>教育说课课件：</a:t>
            </a:r>
            <a:r>
              <a:rPr lang="en-US" altLang="zh-CN" sz="9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9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panose="020b0503020204020204" charset="-122"/>
                <a:cs typeface="微软雅黑" panose="020b0503020204020204" charset="-122"/>
              </a:rPr>
              <a:t>PPT</a:t>
            </a:r>
            <a:r>
              <a:rPr lang="zh-CN" altLang="en-US" sz="900" b="1">
                <a:latin typeface="微软雅黑" panose="020b0503020204020204" charset="-122"/>
                <a:ea typeface="微软雅黑" panose="020b0503020204020204" charset="-122"/>
                <a:cs typeface="微软雅黑" panose="020b0503020204020204" charset="-122"/>
              </a:rPr>
              <a:t>模板：</a:t>
            </a:r>
            <a:r>
              <a:rPr lang="zh-CN" altLang="en-US" sz="9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9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行业</a:t>
            </a:r>
            <a:r>
              <a:rPr lang="en-US" altLang="zh-CN" sz="900" b="1">
                <a:latin typeface="微软雅黑" panose="020b0503020204020204" charset="-122"/>
                <a:ea typeface="微软雅黑" panose="020b0503020204020204" charset="-122"/>
                <a:cs typeface="微软雅黑" panose="020b0503020204020204" charset="-122"/>
              </a:rPr>
              <a:t>PPT</a:t>
            </a:r>
            <a:r>
              <a:rPr lang="zh-CN" altLang="en-US" sz="900" b="1">
                <a:latin typeface="微软雅黑" panose="020b0503020204020204" charset="-122"/>
                <a:ea typeface="微软雅黑" panose="020b0503020204020204" charset="-122"/>
                <a:cs typeface="微软雅黑" panose="020b0503020204020204" charset="-122"/>
              </a:rPr>
              <a:t>：</a:t>
            </a:r>
            <a:r>
              <a:rPr lang="zh-CN" altLang="en-US" sz="9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9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工作</a:t>
            </a:r>
            <a:r>
              <a:rPr lang="en-US" altLang="zh-CN" sz="900" b="1">
                <a:latin typeface="微软雅黑" panose="020b0503020204020204" charset="-122"/>
                <a:ea typeface="微软雅黑" panose="020b0503020204020204" charset="-122"/>
                <a:cs typeface="微软雅黑" panose="020b0503020204020204" charset="-122"/>
              </a:rPr>
              <a:t>PPT</a:t>
            </a:r>
            <a:r>
              <a:rPr lang="zh-CN" altLang="en-US" sz="900" b="1">
                <a:latin typeface="微软雅黑" panose="020b0503020204020204" charset="-122"/>
                <a:ea typeface="微软雅黑" panose="020b0503020204020204" charset="-122"/>
                <a:cs typeface="微软雅黑" panose="020b0503020204020204" charset="-122"/>
              </a:rPr>
              <a:t>：</a:t>
            </a:r>
            <a:r>
              <a:rPr lang="zh-CN" altLang="en-US" sz="9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750">
              <a:latin typeface="微软雅黑" panose="020b0503020204020204" charset="-122"/>
              <a:ea typeface="微软雅黑" panose="020b0503020204020204" charset="-122"/>
              <a:cs typeface="微软雅黑" panose="020b0503020204020204" charset="-122"/>
            </a:endParaRPr>
          </a:p>
          <a:p>
            <a:endParaRPr lang="zh-CN" altLang="en-US" sz="675">
              <a:latin typeface="微软雅黑" panose="020b0503020204020204" charset="-122"/>
              <a:ea typeface="微软雅黑" panose="020b0503020204020204" charset="-122"/>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1" name="组合 70"/>
          <p:cNvGrpSpPr/>
          <p:nvPr/>
        </p:nvGrpSpPr>
        <p:grpSpPr>
          <a:xfrm>
            <a:off x="914400" y="0"/>
            <a:ext cx="1625168" cy="3105150"/>
            <a:chOff x="427920" y="0"/>
            <a:chExt cx="1236058" cy="2361692"/>
          </a:xfrm>
        </p:grpSpPr>
        <p:sp>
          <p:nvSpPr>
            <p:cNvPr id="49" name="同心圆 48"/>
            <p:cNvSpPr/>
            <p:nvPr/>
          </p:nvSpPr>
          <p:spPr>
            <a:xfrm>
              <a:off x="427920" y="1125634"/>
              <a:ext cx="1236058" cy="1236058"/>
            </a:xfrm>
            <a:prstGeom prst="donut">
              <a:avLst>
                <a:gd name="adj" fmla="val 72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3" name="直接连接符 62"/>
            <p:cNvCxnSpPr/>
            <p:nvPr/>
          </p:nvCxnSpPr>
          <p:spPr>
            <a:xfrm flipH="1" flipV="1">
              <a:off x="1066800" y="0"/>
              <a:ext cx="0" cy="114017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4" name="任意多边形 53"/>
          <p:cNvSpPr/>
          <p:nvPr/>
        </p:nvSpPr>
        <p:spPr>
          <a:xfrm>
            <a:off x="7103642" y="-1"/>
            <a:ext cx="1674092" cy="1177939"/>
          </a:xfrm>
          <a:custGeom>
            <a:gdLst>
              <a:gd name="connsiteX0" fmla="*/ 0 w 1674092"/>
              <a:gd name="connsiteY0" fmla="*/ 0 h 1177939"/>
              <a:gd name="connsiteX1" fmla="*/ 99899 w 1674092"/>
              <a:gd name="connsiteY1" fmla="*/ 0 h 1177939"/>
              <a:gd name="connsiteX2" fmla="*/ 99899 w 1674092"/>
              <a:gd name="connsiteY2" fmla="*/ 324010 h 1177939"/>
              <a:gd name="connsiteX3" fmla="*/ 837046 w 1674092"/>
              <a:gd name="connsiteY3" fmla="*/ 1061157 h 1177939"/>
              <a:gd name="connsiteX4" fmla="*/ 1574193 w 1674092"/>
              <a:gd name="connsiteY4" fmla="*/ 324010 h 1177939"/>
              <a:gd name="connsiteX5" fmla="*/ 1574193 w 1674092"/>
              <a:gd name="connsiteY5" fmla="*/ 0 h 1177939"/>
              <a:gd name="connsiteX6" fmla="*/ 1674092 w 1674092"/>
              <a:gd name="connsiteY6" fmla="*/ 0 h 1177939"/>
              <a:gd name="connsiteX7" fmla="*/ 1674092 w 1674092"/>
              <a:gd name="connsiteY7" fmla="*/ 340893 h 1177939"/>
              <a:gd name="connsiteX8" fmla="*/ 837046 w 1674092"/>
              <a:gd name="connsiteY8" fmla="*/ 1177939 h 1177939"/>
              <a:gd name="connsiteX9" fmla="*/ 0 w 1674092"/>
              <a:gd name="connsiteY9" fmla="*/ 340893 h 11779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092" h="1177939">
                <a:moveTo>
                  <a:pt x="0" y="0"/>
                </a:moveTo>
                <a:lnTo>
                  <a:pt x="99899" y="0"/>
                </a:lnTo>
                <a:lnTo>
                  <a:pt x="99899" y="324010"/>
                </a:lnTo>
                <a:cubicBezTo>
                  <a:pt x="99899" y="731125"/>
                  <a:pt x="429931" y="1061157"/>
                  <a:pt x="837046" y="1061157"/>
                </a:cubicBezTo>
                <a:cubicBezTo>
                  <a:pt x="1244161" y="1061157"/>
                  <a:pt x="1574193" y="731125"/>
                  <a:pt x="1574193" y="324010"/>
                </a:cubicBezTo>
                <a:lnTo>
                  <a:pt x="1574193" y="0"/>
                </a:lnTo>
                <a:lnTo>
                  <a:pt x="1674092" y="0"/>
                </a:lnTo>
                <a:lnTo>
                  <a:pt x="1674092" y="340893"/>
                </a:lnTo>
                <a:cubicBezTo>
                  <a:pt x="1674092" y="803181"/>
                  <a:pt x="1299334" y="1177939"/>
                  <a:pt x="837046" y="1177939"/>
                </a:cubicBezTo>
                <a:cubicBezTo>
                  <a:pt x="374758" y="1177939"/>
                  <a:pt x="0" y="803181"/>
                  <a:pt x="0" y="34089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5" name="任意多边形 54"/>
          <p:cNvSpPr/>
          <p:nvPr/>
        </p:nvSpPr>
        <p:spPr>
          <a:xfrm>
            <a:off x="-12679" y="0"/>
            <a:ext cx="751752" cy="742950"/>
          </a:xfrm>
          <a:custGeom>
            <a:gdLst>
              <a:gd name="connsiteX0" fmla="*/ 0 w 953235"/>
              <a:gd name="connsiteY0" fmla="*/ 0 h 942074"/>
              <a:gd name="connsiteX1" fmla="*/ 56883 w 953235"/>
              <a:gd name="connsiteY1" fmla="*/ 0 h 942074"/>
              <a:gd name="connsiteX2" fmla="*/ 56883 w 953235"/>
              <a:gd name="connsiteY2" fmla="*/ 455843 h 942074"/>
              <a:gd name="connsiteX3" fmla="*/ 476618 w 953235"/>
              <a:gd name="connsiteY3" fmla="*/ 875578 h 942074"/>
              <a:gd name="connsiteX4" fmla="*/ 896352 w 953235"/>
              <a:gd name="connsiteY4" fmla="*/ 455843 h 942074"/>
              <a:gd name="connsiteX5" fmla="*/ 896352 w 953235"/>
              <a:gd name="connsiteY5" fmla="*/ 0 h 942074"/>
              <a:gd name="connsiteX6" fmla="*/ 953235 w 953235"/>
              <a:gd name="connsiteY6" fmla="*/ 0 h 942074"/>
              <a:gd name="connsiteX7" fmla="*/ 953235 w 953235"/>
              <a:gd name="connsiteY7" fmla="*/ 465456 h 942074"/>
              <a:gd name="connsiteX8" fmla="*/ 476618 w 953235"/>
              <a:gd name="connsiteY8" fmla="*/ 942074 h 942074"/>
              <a:gd name="connsiteX9" fmla="*/ 0 w 953235"/>
              <a:gd name="connsiteY9" fmla="*/ 465456 h 9420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234" h="942074">
                <a:moveTo>
                  <a:pt x="0" y="0"/>
                </a:moveTo>
                <a:lnTo>
                  <a:pt x="56883" y="0"/>
                </a:lnTo>
                <a:lnTo>
                  <a:pt x="56883" y="455843"/>
                </a:lnTo>
                <a:cubicBezTo>
                  <a:pt x="56883" y="687656"/>
                  <a:pt x="244805" y="875578"/>
                  <a:pt x="476618" y="875578"/>
                </a:cubicBezTo>
                <a:cubicBezTo>
                  <a:pt x="708431" y="875578"/>
                  <a:pt x="896352" y="687656"/>
                  <a:pt x="896352" y="455843"/>
                </a:cubicBezTo>
                <a:lnTo>
                  <a:pt x="896352" y="0"/>
                </a:lnTo>
                <a:lnTo>
                  <a:pt x="953235" y="0"/>
                </a:lnTo>
                <a:lnTo>
                  <a:pt x="953235" y="465456"/>
                </a:lnTo>
                <a:cubicBezTo>
                  <a:pt x="953235" y="728685"/>
                  <a:pt x="739846" y="942074"/>
                  <a:pt x="476618" y="942074"/>
                </a:cubicBezTo>
                <a:cubicBezTo>
                  <a:pt x="213389" y="942074"/>
                  <a:pt x="0" y="728685"/>
                  <a:pt x="0" y="46545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69" name="组合 68"/>
          <p:cNvGrpSpPr/>
          <p:nvPr/>
        </p:nvGrpSpPr>
        <p:grpSpPr>
          <a:xfrm>
            <a:off x="2957426" y="-1"/>
            <a:ext cx="399369" cy="501998"/>
            <a:chOff x="2957426" y="-1"/>
            <a:chExt cx="399369" cy="501998"/>
          </a:xfrm>
        </p:grpSpPr>
        <p:sp>
          <p:nvSpPr>
            <p:cNvPr id="48" name="同心圆 47"/>
            <p:cNvSpPr/>
            <p:nvPr/>
          </p:nvSpPr>
          <p:spPr>
            <a:xfrm>
              <a:off x="2957426" y="102628"/>
              <a:ext cx="399369" cy="399369"/>
            </a:xfrm>
            <a:prstGeom prst="donut">
              <a:avLst>
                <a:gd name="adj" fmla="val 126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7" name="直接连接符 66"/>
            <p:cNvCxnSpPr/>
            <p:nvPr/>
          </p:nvCxnSpPr>
          <p:spPr>
            <a:xfrm flipH="1" flipV="1">
              <a:off x="3164541" y="-1"/>
              <a:ext cx="0" cy="12462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1" name="TextBox 30"/>
          <p:cNvSpPr txBox="1"/>
          <p:nvPr/>
        </p:nvSpPr>
        <p:spPr bwMode="auto">
          <a:xfrm>
            <a:off x="3431886" y="1908019"/>
            <a:ext cx="2031325" cy="369332"/>
          </a:xfrm>
          <a:prstGeom prst="rect">
            <a:avLst/>
          </a:prstGeom>
          <a:noFill/>
        </p:spPr>
        <p:txBody>
          <a:bodyPr wrap="none">
            <a:spAutoFit/>
          </a:bodyPr>
          <a:lstStyle/>
          <a:p>
            <a:pPr defTabSz="822960">
              <a:defRPr/>
            </a:pPr>
            <a:r>
              <a:rPr lang="zh-CN" altLang="en-US" kern="0">
                <a:solidFill>
                  <a:schemeClr val="accent1"/>
                </a:solidFill>
                <a:latin typeface="+mn-ea"/>
                <a:cs typeface="+mn-ea"/>
              </a:rPr>
              <a:t>客户关系是什么？</a:t>
            </a:r>
            <a:endParaRPr lang="zh-CN" altLang="en-US" kern="0">
              <a:solidFill>
                <a:schemeClr val="accent1"/>
              </a:solidFill>
              <a:latin typeface="+mn-ea"/>
              <a:cs typeface="+mn-ea"/>
            </a:endParaRPr>
          </a:p>
        </p:txBody>
      </p:sp>
      <p:sp>
        <p:nvSpPr>
          <p:cNvPr id="22" name="TextBox 32"/>
          <p:cNvSpPr txBox="1"/>
          <p:nvPr/>
        </p:nvSpPr>
        <p:spPr bwMode="auto">
          <a:xfrm>
            <a:off x="3431886" y="3114136"/>
            <a:ext cx="2119491" cy="369332"/>
          </a:xfrm>
          <a:prstGeom prst="rect">
            <a:avLst/>
          </a:prstGeom>
          <a:noFill/>
        </p:spPr>
        <p:txBody>
          <a:bodyPr wrap="none">
            <a:spAutoFit/>
          </a:bodyPr>
          <a:lstStyle/>
          <a:p>
            <a:pPr defTabSz="822960">
              <a:defRPr/>
            </a:pPr>
            <a:r>
              <a:rPr lang="zh-CN" altLang="en-US" kern="0">
                <a:solidFill>
                  <a:schemeClr val="accent1"/>
                </a:solidFill>
                <a:latin typeface="+mn-ea"/>
                <a:cs typeface="+mn-ea"/>
              </a:rPr>
              <a:t>关于客户管理</a:t>
            </a:r>
            <a:r>
              <a:rPr lang="en-US" altLang="zh-CN" kern="0">
                <a:solidFill>
                  <a:schemeClr val="accent1"/>
                </a:solidFill>
                <a:latin typeface="+mn-ea"/>
                <a:cs typeface="+mn-ea"/>
              </a:rPr>
              <a:t>Q&amp;A</a:t>
            </a:r>
            <a:endParaRPr lang="zh-CN" altLang="en-US" kern="0">
              <a:solidFill>
                <a:schemeClr val="accent1"/>
              </a:solidFill>
              <a:latin typeface="+mn-ea"/>
              <a:cs typeface="+mn-ea"/>
            </a:endParaRPr>
          </a:p>
        </p:txBody>
      </p:sp>
      <p:sp>
        <p:nvSpPr>
          <p:cNvPr id="23" name="TextBox 34"/>
          <p:cNvSpPr txBox="1"/>
          <p:nvPr/>
        </p:nvSpPr>
        <p:spPr bwMode="auto">
          <a:xfrm>
            <a:off x="3431886" y="2511077"/>
            <a:ext cx="1800493" cy="369332"/>
          </a:xfrm>
          <a:prstGeom prst="rect">
            <a:avLst/>
          </a:prstGeom>
          <a:noFill/>
        </p:spPr>
        <p:txBody>
          <a:bodyPr wrap="none">
            <a:spAutoFit/>
          </a:bodyPr>
          <a:lstStyle/>
          <a:p>
            <a:pPr defTabSz="822960">
              <a:defRPr/>
            </a:pPr>
            <a:r>
              <a:rPr lang="zh-CN" altLang="en-US" kern="0">
                <a:solidFill>
                  <a:schemeClr val="accent1"/>
                </a:solidFill>
                <a:latin typeface="+mn-ea"/>
                <a:cs typeface="+mn-ea"/>
              </a:rPr>
              <a:t>如何管理客户？</a:t>
            </a:r>
            <a:endParaRPr lang="zh-CN" altLang="en-US" kern="0">
              <a:solidFill>
                <a:schemeClr val="accent1"/>
              </a:solidFill>
              <a:latin typeface="+mn-ea"/>
              <a:cs typeface="+mn-ea"/>
            </a:endParaRPr>
          </a:p>
        </p:txBody>
      </p:sp>
      <p:grpSp>
        <p:nvGrpSpPr>
          <p:cNvPr id="25" name="组合 24"/>
          <p:cNvGrpSpPr/>
          <p:nvPr/>
        </p:nvGrpSpPr>
        <p:grpSpPr>
          <a:xfrm>
            <a:off x="2823881" y="1843075"/>
            <a:ext cx="603534" cy="496290"/>
            <a:chOff x="4966696" y="1606087"/>
            <a:chExt cx="804712" cy="661720"/>
          </a:xfrm>
        </p:grpSpPr>
        <p:sp>
          <p:nvSpPr>
            <p:cNvPr id="26" name="圆角矩形 25"/>
            <p:cNvSpPr/>
            <p:nvPr/>
          </p:nvSpPr>
          <p:spPr>
            <a:xfrm>
              <a:off x="4966696" y="1628109"/>
              <a:ext cx="804712" cy="6331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mn-ea"/>
                <a:cs typeface="+mn-ea"/>
              </a:endParaRPr>
            </a:p>
          </p:txBody>
        </p:sp>
        <p:sp>
          <p:nvSpPr>
            <p:cNvPr id="27" name="TextBox 38"/>
            <p:cNvSpPr txBox="1"/>
            <p:nvPr/>
          </p:nvSpPr>
          <p:spPr>
            <a:xfrm>
              <a:off x="5152803" y="1606087"/>
              <a:ext cx="391560" cy="661720"/>
            </a:xfrm>
            <a:prstGeom prst="rect">
              <a:avLst/>
            </a:prstGeom>
            <a:noFill/>
          </p:spPr>
          <p:txBody>
            <a:bodyPr wrap="none" rtlCol="0">
              <a:spAutoFit/>
            </a:bodyPr>
            <a:lstStyle/>
            <a:p>
              <a:r>
                <a:rPr lang="en-US" altLang="zh-CN" sz="2625">
                  <a:solidFill>
                    <a:schemeClr val="bg1"/>
                  </a:solidFill>
                  <a:latin typeface="+mn-ea"/>
                  <a:cs typeface="+mn-ea"/>
                </a:rPr>
                <a:t>1</a:t>
              </a:r>
              <a:endParaRPr lang="zh-CN" altLang="en-US" sz="2625">
                <a:solidFill>
                  <a:schemeClr val="bg1"/>
                </a:solidFill>
                <a:latin typeface="+mn-ea"/>
                <a:cs typeface="+mn-ea"/>
              </a:endParaRPr>
            </a:p>
          </p:txBody>
        </p:sp>
      </p:grpSp>
      <p:grpSp>
        <p:nvGrpSpPr>
          <p:cNvPr id="28" name="组合 27"/>
          <p:cNvGrpSpPr/>
          <p:nvPr/>
        </p:nvGrpSpPr>
        <p:grpSpPr>
          <a:xfrm>
            <a:off x="2823881" y="2447763"/>
            <a:ext cx="603534" cy="496290"/>
            <a:chOff x="5417047" y="2412337"/>
            <a:chExt cx="804712" cy="661720"/>
          </a:xfrm>
        </p:grpSpPr>
        <p:sp>
          <p:nvSpPr>
            <p:cNvPr id="29" name="圆角矩形 28"/>
            <p:cNvSpPr/>
            <p:nvPr/>
          </p:nvSpPr>
          <p:spPr>
            <a:xfrm>
              <a:off x="5417047" y="2426979"/>
              <a:ext cx="804712" cy="63315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mn-ea"/>
                <a:cs typeface="+mn-ea"/>
              </a:endParaRPr>
            </a:p>
          </p:txBody>
        </p:sp>
        <p:sp>
          <p:nvSpPr>
            <p:cNvPr id="30" name="TextBox 39"/>
            <p:cNvSpPr txBox="1"/>
            <p:nvPr/>
          </p:nvSpPr>
          <p:spPr>
            <a:xfrm>
              <a:off x="5590615" y="2412337"/>
              <a:ext cx="477053" cy="661720"/>
            </a:xfrm>
            <a:prstGeom prst="rect">
              <a:avLst/>
            </a:prstGeom>
            <a:noFill/>
          </p:spPr>
          <p:txBody>
            <a:bodyPr wrap="none" rtlCol="0">
              <a:spAutoFit/>
            </a:bodyPr>
            <a:lstStyle/>
            <a:p>
              <a:r>
                <a:rPr lang="en-US" altLang="zh-CN" sz="2625">
                  <a:solidFill>
                    <a:schemeClr val="bg1"/>
                  </a:solidFill>
                  <a:latin typeface="+mn-ea"/>
                  <a:cs typeface="+mn-ea"/>
                </a:rPr>
                <a:t>2</a:t>
              </a:r>
              <a:endParaRPr lang="zh-CN" altLang="en-US" sz="2625">
                <a:solidFill>
                  <a:schemeClr val="bg1"/>
                </a:solidFill>
                <a:latin typeface="+mn-ea"/>
                <a:cs typeface="+mn-ea"/>
              </a:endParaRPr>
            </a:p>
          </p:txBody>
        </p:sp>
      </p:grpSp>
      <p:grpSp>
        <p:nvGrpSpPr>
          <p:cNvPr id="31" name="组合 30"/>
          <p:cNvGrpSpPr/>
          <p:nvPr/>
        </p:nvGrpSpPr>
        <p:grpSpPr>
          <a:xfrm>
            <a:off x="2823881" y="3052450"/>
            <a:ext cx="603534" cy="496290"/>
            <a:chOff x="5874037" y="3218587"/>
            <a:chExt cx="804712" cy="661720"/>
          </a:xfrm>
        </p:grpSpPr>
        <p:sp>
          <p:nvSpPr>
            <p:cNvPr id="32" name="圆角矩形 31"/>
            <p:cNvSpPr/>
            <p:nvPr/>
          </p:nvSpPr>
          <p:spPr>
            <a:xfrm>
              <a:off x="5874037" y="3222078"/>
              <a:ext cx="804712" cy="63315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mn-ea"/>
                <a:cs typeface="+mn-ea"/>
              </a:endParaRPr>
            </a:p>
          </p:txBody>
        </p:sp>
        <p:sp>
          <p:nvSpPr>
            <p:cNvPr id="33" name="TextBox 40"/>
            <p:cNvSpPr txBox="1"/>
            <p:nvPr/>
          </p:nvSpPr>
          <p:spPr>
            <a:xfrm>
              <a:off x="6063944" y="3218587"/>
              <a:ext cx="468504" cy="661720"/>
            </a:xfrm>
            <a:prstGeom prst="rect">
              <a:avLst/>
            </a:prstGeom>
            <a:noFill/>
          </p:spPr>
          <p:txBody>
            <a:bodyPr wrap="none" rtlCol="0">
              <a:spAutoFit/>
            </a:bodyPr>
            <a:lstStyle/>
            <a:p>
              <a:r>
                <a:rPr lang="en-US" altLang="zh-CN" sz="2625">
                  <a:solidFill>
                    <a:schemeClr val="bg1"/>
                  </a:solidFill>
                  <a:latin typeface="+mn-ea"/>
                  <a:cs typeface="+mn-ea"/>
                </a:rPr>
                <a:t>3</a:t>
              </a:r>
              <a:endParaRPr lang="zh-CN" altLang="en-US" sz="2625">
                <a:solidFill>
                  <a:schemeClr val="bg1"/>
                </a:solidFill>
                <a:latin typeface="+mn-ea"/>
                <a:cs typeface="+mn-ea"/>
              </a:endParaRPr>
            </a:p>
          </p:txBody>
        </p:sp>
      </p:grpSp>
      <p:grpSp>
        <p:nvGrpSpPr>
          <p:cNvPr id="41" name="组合 40"/>
          <p:cNvGrpSpPr/>
          <p:nvPr/>
        </p:nvGrpSpPr>
        <p:grpSpPr>
          <a:xfrm>
            <a:off x="977316" y="1545774"/>
            <a:ext cx="1510389" cy="1510390"/>
            <a:chOff x="1139245" y="1423838"/>
            <a:chExt cx="1510389" cy="1510390"/>
          </a:xfrm>
        </p:grpSpPr>
        <p:grpSp>
          <p:nvGrpSpPr>
            <p:cNvPr id="42" name="组合 41"/>
            <p:cNvGrpSpPr/>
            <p:nvPr/>
          </p:nvGrpSpPr>
          <p:grpSpPr>
            <a:xfrm>
              <a:off x="1139245" y="1423838"/>
              <a:ext cx="1510389" cy="1510390"/>
              <a:chOff x="1447264" y="399296"/>
              <a:chExt cx="1510389" cy="1510390"/>
            </a:xfrm>
          </p:grpSpPr>
          <p:grpSp>
            <p:nvGrpSpPr>
              <p:cNvPr id="45" name="组合 44"/>
              <p:cNvGrpSpPr/>
              <p:nvPr/>
            </p:nvGrpSpPr>
            <p:grpSpPr>
              <a:xfrm>
                <a:off x="1447264" y="399296"/>
                <a:ext cx="1510389" cy="1510390"/>
                <a:chOff x="5443216" y="1567820"/>
                <a:chExt cx="1664340" cy="1664341"/>
              </a:xfrm>
              <a:solidFill>
                <a:schemeClr val="accent1"/>
              </a:solidFill>
              <a:effectLst/>
            </p:grpSpPr>
            <p:sp>
              <p:nvSpPr>
                <p:cNvPr id="47" name="任意多边形 46"/>
                <p:cNvSpPr/>
                <p:nvPr/>
              </p:nvSpPr>
              <p:spPr>
                <a:xfrm>
                  <a:off x="5443216" y="1567820"/>
                  <a:ext cx="1664340" cy="1664341"/>
                </a:xfrm>
                <a:custGeom>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prstClr val="white"/>
                    </a:solidFill>
                    <a:cs typeface="+mn-ea"/>
                  </a:endParaRPr>
                </a:p>
              </p:txBody>
            </p:sp>
            <p:sp>
              <p:nvSpPr>
                <p:cNvPr id="50" name="椭圆 49"/>
                <p:cNvSpPr/>
                <p:nvPr/>
              </p:nvSpPr>
              <p:spPr>
                <a:xfrm>
                  <a:off x="5666551" y="1791154"/>
                  <a:ext cx="1217673" cy="1217673"/>
                </a:xfrm>
                <a:prstGeom prst="ellipse">
                  <a:avLst/>
                </a:prstGeom>
                <a:grpFill/>
                <a:ln w="3810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endParaRPr>
                </a:p>
              </p:txBody>
            </p:sp>
            <p:sp>
              <p:nvSpPr>
                <p:cNvPr id="51" name="椭圆 50"/>
                <p:cNvSpPr/>
                <p:nvPr/>
              </p:nvSpPr>
              <p:spPr>
                <a:xfrm>
                  <a:off x="5720139" y="1844742"/>
                  <a:ext cx="1110496" cy="111049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endParaRPr>
                </a:p>
              </p:txBody>
            </p:sp>
          </p:grpSp>
          <p:sp>
            <p:nvSpPr>
              <p:cNvPr id="46" name="椭圆 45"/>
              <p:cNvSpPr/>
              <p:nvPr/>
            </p:nvSpPr>
            <p:spPr>
              <a:xfrm>
                <a:off x="1734883" y="686914"/>
                <a:ext cx="935155" cy="9351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solidFill>
                    <a:prstClr val="white"/>
                  </a:solidFill>
                  <a:cs typeface="+mn-ea"/>
                </a:endParaRPr>
              </a:p>
            </p:txBody>
          </p:sp>
        </p:grpSp>
        <p:sp>
          <p:nvSpPr>
            <p:cNvPr id="43" name="TextBox 26"/>
            <p:cNvSpPr txBox="1"/>
            <p:nvPr/>
          </p:nvSpPr>
          <p:spPr bwMode="auto">
            <a:xfrm>
              <a:off x="1472415" y="1879444"/>
              <a:ext cx="922047" cy="523220"/>
            </a:xfrm>
            <a:prstGeom prst="rect">
              <a:avLst/>
            </a:prstGeom>
            <a:noFill/>
          </p:spPr>
          <p:txBody>
            <a:bodyPr wrap="none">
              <a:spAutoFit/>
            </a:bodyPr>
            <a:lstStyle/>
            <a:p>
              <a:pPr>
                <a:defRPr/>
              </a:pPr>
              <a:r>
                <a:rPr lang="zh-CN" altLang="en-US" sz="2800" b="1" kern="0">
                  <a:solidFill>
                    <a:schemeClr val="accent1"/>
                  </a:solidFill>
                  <a:latin typeface="+mn-ea"/>
                  <a:cs typeface="+mn-ea"/>
                </a:rPr>
                <a:t>目录</a:t>
              </a:r>
              <a:endParaRPr lang="zh-CN" altLang="en-US" sz="2800" b="1" kern="0">
                <a:solidFill>
                  <a:schemeClr val="accent1"/>
                </a:solidFill>
                <a:latin typeface="+mn-ea"/>
                <a:cs typeface="+mn-ea"/>
              </a:endParaRPr>
            </a:p>
          </p:txBody>
        </p:sp>
        <p:sp>
          <p:nvSpPr>
            <p:cNvPr id="44" name="TextBox 27"/>
            <p:cNvSpPr txBox="1"/>
            <p:nvPr/>
          </p:nvSpPr>
          <p:spPr bwMode="auto">
            <a:xfrm>
              <a:off x="1470759" y="2242639"/>
              <a:ext cx="891591" cy="261610"/>
            </a:xfrm>
            <a:prstGeom prst="rect">
              <a:avLst/>
            </a:prstGeom>
            <a:noFill/>
          </p:spPr>
          <p:txBody>
            <a:bodyPr wrap="none">
              <a:spAutoFit/>
            </a:bodyPr>
            <a:lstStyle/>
            <a:p>
              <a:pPr>
                <a:defRPr/>
              </a:pPr>
              <a:r>
                <a:rPr lang="en-US" altLang="zh-CN" sz="1100" kern="0">
                  <a:solidFill>
                    <a:schemeClr val="accent1"/>
                  </a:solidFill>
                  <a:latin typeface="+mn-ea"/>
                  <a:cs typeface="+mn-ea"/>
                </a:rPr>
                <a:t>CONTENTS</a:t>
              </a:r>
              <a:endParaRPr lang="zh-CN" altLang="en-US" sz="1100" kern="0">
                <a:solidFill>
                  <a:schemeClr val="accent1"/>
                </a:solidFill>
                <a:latin typeface="+mn-ea"/>
                <a:cs typeface="+mn-ea"/>
              </a:endParaRPr>
            </a:p>
          </p:txBody>
        </p:sp>
      </p:grpSp>
      <p:sp>
        <p:nvSpPr>
          <p:cNvPr id="52" name="矩形 51"/>
          <p:cNvSpPr/>
          <p:nvPr/>
        </p:nvSpPr>
        <p:spPr>
          <a:xfrm>
            <a:off x="0" y="4857750"/>
            <a:ext cx="9144000" cy="285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ecel="3000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1000" fill="hold"/>
                                        <p:tgtEl>
                                          <p:spTgt spid="69"/>
                                        </p:tgtEl>
                                        <p:attrNameLst>
                                          <p:attrName>ppt_x</p:attrName>
                                        </p:attrNameLst>
                                      </p:cBhvr>
                                      <p:tavLst>
                                        <p:tav tm="0">
                                          <p:val>
                                            <p:strVal val="#ppt_x"/>
                                          </p:val>
                                        </p:tav>
                                        <p:tav tm="100000">
                                          <p:val>
                                            <p:strVal val="#ppt_x"/>
                                          </p:val>
                                        </p:tav>
                                      </p:tavLst>
                                    </p:anim>
                                    <p:anim calcmode="lin" valueType="num">
                                      <p:cBhvr additive="base">
                                        <p:cTn id="8" dur="1000" fill="hold"/>
                                        <p:tgtEl>
                                          <p:spTgt spid="69"/>
                                        </p:tgtEl>
                                        <p:attrNameLst>
                                          <p:attrName>ppt_y</p:attrName>
                                        </p:attrNameLst>
                                      </p:cBhvr>
                                      <p:tavLst>
                                        <p:tav tm="0">
                                          <p:val>
                                            <p:strVal val="0-#ppt_h/2"/>
                                          </p:val>
                                        </p:tav>
                                        <p:tav tm="100000">
                                          <p:val>
                                            <p:strVal val="#ppt_y"/>
                                          </p:val>
                                        </p:tav>
                                      </p:tavLst>
                                    </p:anim>
                                  </p:childTnLst>
                                </p:cTn>
                              </p:par>
                              <p:par>
                                <p:cTn id="9" presetID="2" presetClass="entr" presetSubtype="1" decel="3000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1000" fill="hold"/>
                                        <p:tgtEl>
                                          <p:spTgt spid="71"/>
                                        </p:tgtEl>
                                        <p:attrNameLst>
                                          <p:attrName>ppt_x</p:attrName>
                                        </p:attrNameLst>
                                      </p:cBhvr>
                                      <p:tavLst>
                                        <p:tav tm="0">
                                          <p:val>
                                            <p:strVal val="#ppt_x"/>
                                          </p:val>
                                        </p:tav>
                                        <p:tav tm="100000">
                                          <p:val>
                                            <p:strVal val="#ppt_x"/>
                                          </p:val>
                                        </p:tav>
                                      </p:tavLst>
                                    </p:anim>
                                    <p:anim calcmode="lin" valueType="num">
                                      <p:cBhvr additive="base">
                                        <p:cTn id="12" dur="1000" fill="hold"/>
                                        <p:tgtEl>
                                          <p:spTgt spid="71"/>
                                        </p:tgtEl>
                                        <p:attrNameLst>
                                          <p:attrName>ppt_y</p:attrName>
                                        </p:attrNameLst>
                                      </p:cBhvr>
                                      <p:tavLst>
                                        <p:tav tm="0">
                                          <p:val>
                                            <p:strVal val="0-#ppt_h/2"/>
                                          </p:val>
                                        </p:tav>
                                        <p:tav tm="100000">
                                          <p:val>
                                            <p:strVal val="#ppt_y"/>
                                          </p:val>
                                        </p:tav>
                                      </p:tavLst>
                                    </p:anim>
                                  </p:childTnLst>
                                </p:cTn>
                              </p:par>
                              <p:par>
                                <p:cTn id="13" presetID="2" presetClass="entr" presetSubtype="1" decel="3000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ppt_x"/>
                                          </p:val>
                                        </p:tav>
                                        <p:tav tm="100000">
                                          <p:val>
                                            <p:strVal val="#ppt_x"/>
                                          </p:val>
                                        </p:tav>
                                      </p:tavLst>
                                    </p:anim>
                                    <p:anim calcmode="lin" valueType="num">
                                      <p:cBhvr additive="base">
                                        <p:cTn id="16" dur="1000" fill="hold"/>
                                        <p:tgtEl>
                                          <p:spTgt spid="55"/>
                                        </p:tgtEl>
                                        <p:attrNameLst>
                                          <p:attrName>ppt_y</p:attrName>
                                        </p:attrNameLst>
                                      </p:cBhvr>
                                      <p:tavLst>
                                        <p:tav tm="0">
                                          <p:val>
                                            <p:strVal val="0-#ppt_h/2"/>
                                          </p:val>
                                        </p:tav>
                                        <p:tav tm="100000">
                                          <p:val>
                                            <p:strVal val="#ppt_y"/>
                                          </p:val>
                                        </p:tav>
                                      </p:tavLst>
                                    </p:anim>
                                  </p:childTnLst>
                                </p:cTn>
                              </p:par>
                              <p:par>
                                <p:cTn id="17" presetID="2" presetClass="entr" presetSubtype="1" decel="3000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1000" fill="hold"/>
                                        <p:tgtEl>
                                          <p:spTgt spid="54"/>
                                        </p:tgtEl>
                                        <p:attrNameLst>
                                          <p:attrName>ppt_x</p:attrName>
                                        </p:attrNameLst>
                                      </p:cBhvr>
                                      <p:tavLst>
                                        <p:tav tm="0">
                                          <p:val>
                                            <p:strVal val="#ppt_x"/>
                                          </p:val>
                                        </p:tav>
                                        <p:tav tm="100000">
                                          <p:val>
                                            <p:strVal val="#ppt_x"/>
                                          </p:val>
                                        </p:tav>
                                      </p:tavLst>
                                    </p:anim>
                                    <p:anim calcmode="lin" valueType="num">
                                      <p:cBhvr additive="base">
                                        <p:cTn id="20" dur="1000" fill="hold"/>
                                        <p:tgtEl>
                                          <p:spTgt spid="54"/>
                                        </p:tgtEl>
                                        <p:attrNameLst>
                                          <p:attrName>ppt_y</p:attrName>
                                        </p:attrNameLst>
                                      </p:cBhvr>
                                      <p:tavLst>
                                        <p:tav tm="0">
                                          <p:val>
                                            <p:strVal val="0-#ppt_h/2"/>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par>
                          <p:cTn id="26" fill="hold" nodeType="afterGroup">
                            <p:stCondLst>
                              <p:cond delay="1000"/>
                            </p:stCondLst>
                            <p:childTnLst>
                              <p:par>
                                <p:cTn id="27" presetID="15"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 calcmode="lin" valueType="num">
                                      <p:cBhvr>
                                        <p:cTn id="31"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5"/>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250"/>
                                  </p:stCondLst>
                                  <p:childTnLst>
                                    <p:set>
                                      <p:cBhvr>
                                        <p:cTn id="34" dur="1" fill="hold">
                                          <p:stCondLst>
                                            <p:cond delay="0"/>
                                          </p:stCondLst>
                                        </p:cTn>
                                        <p:tgtEl>
                                          <p:spTgt spid="28"/>
                                        </p:tgtEl>
                                        <p:attrNameLst>
                                          <p:attrName>style.visibility</p:attrName>
                                        </p:attrNameLst>
                                      </p:cBhvr>
                                      <p:to>
                                        <p:strVal val="visible"/>
                                      </p:to>
                                    </p:set>
                                    <p:anim calcmode="lin" valueType="num">
                                      <p:cBhvr>
                                        <p:cTn id="35" dur="1000" fill="hold"/>
                                        <p:tgtEl>
                                          <p:spTgt spid="28"/>
                                        </p:tgtEl>
                                        <p:attrNameLst>
                                          <p:attrName>ppt_w</p:attrName>
                                        </p:attrNameLst>
                                      </p:cBhvr>
                                      <p:tavLst>
                                        <p:tav tm="0">
                                          <p:val>
                                            <p:fltVal val="0"/>
                                          </p:val>
                                        </p:tav>
                                        <p:tav tm="100000">
                                          <p:val>
                                            <p:strVal val="#ppt_w"/>
                                          </p:val>
                                        </p:tav>
                                      </p:tavLst>
                                    </p:anim>
                                    <p:anim calcmode="lin" valueType="num">
                                      <p:cBhvr>
                                        <p:cTn id="36" dur="1000" fill="hold"/>
                                        <p:tgtEl>
                                          <p:spTgt spid="28"/>
                                        </p:tgtEl>
                                        <p:attrNameLst>
                                          <p:attrName>ppt_h</p:attrName>
                                        </p:attrNameLst>
                                      </p:cBhvr>
                                      <p:tavLst>
                                        <p:tav tm="0">
                                          <p:val>
                                            <p:fltVal val="0"/>
                                          </p:val>
                                        </p:tav>
                                        <p:tav tm="100000">
                                          <p:val>
                                            <p:strVal val="#ppt_h"/>
                                          </p:val>
                                        </p:tav>
                                      </p:tavLst>
                                    </p:anim>
                                    <p:anim calcmode="lin" valueType="num">
                                      <p:cBhvr>
                                        <p:cTn id="37"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500"/>
                                  </p:stCondLst>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ppt_w</p:attrName>
                                        </p:attrNameLst>
                                      </p:cBhvr>
                                      <p:tavLst>
                                        <p:tav tm="0">
                                          <p:val>
                                            <p:fltVal val="0"/>
                                          </p:val>
                                        </p:tav>
                                        <p:tav tm="100000">
                                          <p:val>
                                            <p:strVal val="#ppt_w"/>
                                          </p:val>
                                        </p:tav>
                                      </p:tavLst>
                                    </p:anim>
                                    <p:anim calcmode="lin" valueType="num">
                                      <p:cBhvr>
                                        <p:cTn id="42" dur="1000" fill="hold"/>
                                        <p:tgtEl>
                                          <p:spTgt spid="31"/>
                                        </p:tgtEl>
                                        <p:attrNameLst>
                                          <p:attrName>ppt_h</p:attrName>
                                        </p:attrNameLst>
                                      </p:cBhvr>
                                      <p:tavLst>
                                        <p:tav tm="0">
                                          <p:val>
                                            <p:fltVal val="0"/>
                                          </p:val>
                                        </p:tav>
                                        <p:tav tm="100000">
                                          <p:val>
                                            <p:strVal val="#ppt_h"/>
                                          </p:val>
                                        </p:tav>
                                      </p:tavLst>
                                    </p:anim>
                                    <p:anim calcmode="lin" valueType="num">
                                      <p:cBhvr>
                                        <p:cTn id="43"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45" fill="hold" nodeType="afterGroup">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strVal val="#ppt_x"/>
                                          </p:val>
                                        </p:tav>
                                        <p:tav tm="100000">
                                          <p:val>
                                            <p:strVal val="#ppt_x"/>
                                          </p:val>
                                        </p:tav>
                                      </p:tavLst>
                                    </p:anim>
                                    <p:anim calcmode="lin" valueType="num">
                                      <p:cBhvr>
                                        <p:cTn id="55" dur="50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40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anim calcmode="lin" valueType="num">
                                      <p:cBhvr>
                                        <p:cTn id="59" dur="500" fill="hold"/>
                                        <p:tgtEl>
                                          <p:spTgt spid="22"/>
                                        </p:tgtEl>
                                        <p:attrNameLst>
                                          <p:attrName>ppt_x</p:attrName>
                                        </p:attrNameLst>
                                      </p:cBhvr>
                                      <p:tavLst>
                                        <p:tav tm="0">
                                          <p:val>
                                            <p:strVal val="#ppt_x"/>
                                          </p:val>
                                        </p:tav>
                                        <p:tav tm="100000">
                                          <p:val>
                                            <p:strVal val="#ppt_x"/>
                                          </p:val>
                                        </p:tav>
                                      </p:tavLst>
                                    </p:anim>
                                    <p:anim calcmode="lin" valueType="num">
                                      <p:cBhvr>
                                        <p:cTn id="60" dur="500" fill="hold"/>
                                        <p:tgtEl>
                                          <p:spTgt spid="22"/>
                                        </p:tgtEl>
                                        <p:attrNameLst>
                                          <p:attrName>ppt_y</p:attrName>
                                        </p:attrNameLst>
                                      </p:cBhvr>
                                      <p:tavLst>
                                        <p:tav tm="0">
                                          <p:val>
                                            <p:strVal val="#ppt_y+.1"/>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ppt_x"/>
                                          </p:val>
                                        </p:tav>
                                        <p:tav tm="100000">
                                          <p:val>
                                            <p:strVal val="#ppt_x"/>
                                          </p:val>
                                        </p:tav>
                                      </p:tavLst>
                                    </p:anim>
                                    <p:anim calcmode="lin" valueType="num">
                                      <p:cBhvr additive="base">
                                        <p:cTn id="6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21" grpId="0"/>
      <p:bldP spid="22" grpId="0"/>
      <p:bldP spid="23" grpId="0"/>
      <p:bldP spid="52"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1" name="组合 70"/>
          <p:cNvGrpSpPr/>
          <p:nvPr/>
        </p:nvGrpSpPr>
        <p:grpSpPr>
          <a:xfrm>
            <a:off x="914400" y="-1"/>
            <a:ext cx="1625168" cy="3257551"/>
            <a:chOff x="427920" y="-115912"/>
            <a:chExt cx="1236058" cy="2477604"/>
          </a:xfrm>
        </p:grpSpPr>
        <p:sp>
          <p:nvSpPr>
            <p:cNvPr id="49" name="同心圆 48"/>
            <p:cNvSpPr/>
            <p:nvPr/>
          </p:nvSpPr>
          <p:spPr>
            <a:xfrm>
              <a:off x="427920" y="1125634"/>
              <a:ext cx="1236058" cy="1236058"/>
            </a:xfrm>
            <a:prstGeom prst="donut">
              <a:avLst>
                <a:gd name="adj" fmla="val 72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3" name="直接连接符 62"/>
            <p:cNvCxnSpPr/>
            <p:nvPr/>
          </p:nvCxnSpPr>
          <p:spPr>
            <a:xfrm flipH="1" flipV="1">
              <a:off x="1066800" y="-115912"/>
              <a:ext cx="0" cy="12560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4" name="任意多边形 53"/>
          <p:cNvSpPr/>
          <p:nvPr/>
        </p:nvSpPr>
        <p:spPr>
          <a:xfrm>
            <a:off x="7103642" y="-1"/>
            <a:ext cx="1674092" cy="1177939"/>
          </a:xfrm>
          <a:custGeom>
            <a:gdLst>
              <a:gd name="connsiteX0" fmla="*/ 0 w 1674092"/>
              <a:gd name="connsiteY0" fmla="*/ 0 h 1177939"/>
              <a:gd name="connsiteX1" fmla="*/ 99899 w 1674092"/>
              <a:gd name="connsiteY1" fmla="*/ 0 h 1177939"/>
              <a:gd name="connsiteX2" fmla="*/ 99899 w 1674092"/>
              <a:gd name="connsiteY2" fmla="*/ 324010 h 1177939"/>
              <a:gd name="connsiteX3" fmla="*/ 837046 w 1674092"/>
              <a:gd name="connsiteY3" fmla="*/ 1061157 h 1177939"/>
              <a:gd name="connsiteX4" fmla="*/ 1574193 w 1674092"/>
              <a:gd name="connsiteY4" fmla="*/ 324010 h 1177939"/>
              <a:gd name="connsiteX5" fmla="*/ 1574193 w 1674092"/>
              <a:gd name="connsiteY5" fmla="*/ 0 h 1177939"/>
              <a:gd name="connsiteX6" fmla="*/ 1674092 w 1674092"/>
              <a:gd name="connsiteY6" fmla="*/ 0 h 1177939"/>
              <a:gd name="connsiteX7" fmla="*/ 1674092 w 1674092"/>
              <a:gd name="connsiteY7" fmla="*/ 340893 h 1177939"/>
              <a:gd name="connsiteX8" fmla="*/ 837046 w 1674092"/>
              <a:gd name="connsiteY8" fmla="*/ 1177939 h 1177939"/>
              <a:gd name="connsiteX9" fmla="*/ 0 w 1674092"/>
              <a:gd name="connsiteY9" fmla="*/ 340893 h 11779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092" h="1177939">
                <a:moveTo>
                  <a:pt x="0" y="0"/>
                </a:moveTo>
                <a:lnTo>
                  <a:pt x="99899" y="0"/>
                </a:lnTo>
                <a:lnTo>
                  <a:pt x="99899" y="324010"/>
                </a:lnTo>
                <a:cubicBezTo>
                  <a:pt x="99899" y="731125"/>
                  <a:pt x="429931" y="1061157"/>
                  <a:pt x="837046" y="1061157"/>
                </a:cubicBezTo>
                <a:cubicBezTo>
                  <a:pt x="1244161" y="1061157"/>
                  <a:pt x="1574193" y="731125"/>
                  <a:pt x="1574193" y="324010"/>
                </a:cubicBezTo>
                <a:lnTo>
                  <a:pt x="1574193" y="0"/>
                </a:lnTo>
                <a:lnTo>
                  <a:pt x="1674092" y="0"/>
                </a:lnTo>
                <a:lnTo>
                  <a:pt x="1674092" y="340893"/>
                </a:lnTo>
                <a:cubicBezTo>
                  <a:pt x="1674092" y="803181"/>
                  <a:pt x="1299334" y="1177939"/>
                  <a:pt x="837046" y="1177939"/>
                </a:cubicBezTo>
                <a:cubicBezTo>
                  <a:pt x="374758" y="1177939"/>
                  <a:pt x="0" y="803181"/>
                  <a:pt x="0" y="34089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5" name="任意多边形 54"/>
          <p:cNvSpPr/>
          <p:nvPr/>
        </p:nvSpPr>
        <p:spPr>
          <a:xfrm>
            <a:off x="-12679" y="0"/>
            <a:ext cx="751752" cy="742950"/>
          </a:xfrm>
          <a:custGeom>
            <a:gdLst>
              <a:gd name="connsiteX0" fmla="*/ 0 w 953235"/>
              <a:gd name="connsiteY0" fmla="*/ 0 h 942074"/>
              <a:gd name="connsiteX1" fmla="*/ 56883 w 953235"/>
              <a:gd name="connsiteY1" fmla="*/ 0 h 942074"/>
              <a:gd name="connsiteX2" fmla="*/ 56883 w 953235"/>
              <a:gd name="connsiteY2" fmla="*/ 455843 h 942074"/>
              <a:gd name="connsiteX3" fmla="*/ 476618 w 953235"/>
              <a:gd name="connsiteY3" fmla="*/ 875578 h 942074"/>
              <a:gd name="connsiteX4" fmla="*/ 896352 w 953235"/>
              <a:gd name="connsiteY4" fmla="*/ 455843 h 942074"/>
              <a:gd name="connsiteX5" fmla="*/ 896352 w 953235"/>
              <a:gd name="connsiteY5" fmla="*/ 0 h 942074"/>
              <a:gd name="connsiteX6" fmla="*/ 953235 w 953235"/>
              <a:gd name="connsiteY6" fmla="*/ 0 h 942074"/>
              <a:gd name="connsiteX7" fmla="*/ 953235 w 953235"/>
              <a:gd name="connsiteY7" fmla="*/ 465456 h 942074"/>
              <a:gd name="connsiteX8" fmla="*/ 476618 w 953235"/>
              <a:gd name="connsiteY8" fmla="*/ 942074 h 942074"/>
              <a:gd name="connsiteX9" fmla="*/ 0 w 953235"/>
              <a:gd name="connsiteY9" fmla="*/ 465456 h 9420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234" h="942074">
                <a:moveTo>
                  <a:pt x="0" y="0"/>
                </a:moveTo>
                <a:lnTo>
                  <a:pt x="56883" y="0"/>
                </a:lnTo>
                <a:lnTo>
                  <a:pt x="56883" y="455843"/>
                </a:lnTo>
                <a:cubicBezTo>
                  <a:pt x="56883" y="687656"/>
                  <a:pt x="244805" y="875578"/>
                  <a:pt x="476618" y="875578"/>
                </a:cubicBezTo>
                <a:cubicBezTo>
                  <a:pt x="708431" y="875578"/>
                  <a:pt x="896352" y="687656"/>
                  <a:pt x="896352" y="455843"/>
                </a:cubicBezTo>
                <a:lnTo>
                  <a:pt x="896352" y="0"/>
                </a:lnTo>
                <a:lnTo>
                  <a:pt x="953235" y="0"/>
                </a:lnTo>
                <a:lnTo>
                  <a:pt x="953235" y="465456"/>
                </a:lnTo>
                <a:cubicBezTo>
                  <a:pt x="953235" y="728685"/>
                  <a:pt x="739846" y="942074"/>
                  <a:pt x="476618" y="942074"/>
                </a:cubicBezTo>
                <a:cubicBezTo>
                  <a:pt x="213389" y="942074"/>
                  <a:pt x="0" y="728685"/>
                  <a:pt x="0" y="46545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69" name="组合 68"/>
          <p:cNvGrpSpPr/>
          <p:nvPr/>
        </p:nvGrpSpPr>
        <p:grpSpPr>
          <a:xfrm>
            <a:off x="2957426" y="-1"/>
            <a:ext cx="399369" cy="501998"/>
            <a:chOff x="2957426" y="-1"/>
            <a:chExt cx="399369" cy="501998"/>
          </a:xfrm>
        </p:grpSpPr>
        <p:sp>
          <p:nvSpPr>
            <p:cNvPr id="48" name="同心圆 47"/>
            <p:cNvSpPr/>
            <p:nvPr/>
          </p:nvSpPr>
          <p:spPr>
            <a:xfrm>
              <a:off x="2957426" y="102628"/>
              <a:ext cx="399369" cy="399369"/>
            </a:xfrm>
            <a:prstGeom prst="donut">
              <a:avLst>
                <a:gd name="adj" fmla="val 126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cxnSp>
          <p:nvCxnSpPr>
            <p:cNvPr id="67" name="直接连接符 66"/>
            <p:cNvCxnSpPr/>
            <p:nvPr/>
          </p:nvCxnSpPr>
          <p:spPr>
            <a:xfrm flipH="1" flipV="1">
              <a:off x="3164541" y="-1"/>
              <a:ext cx="0" cy="12462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4857750"/>
            <a:ext cx="9144000" cy="285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53" name="组合 52"/>
          <p:cNvGrpSpPr/>
          <p:nvPr/>
        </p:nvGrpSpPr>
        <p:grpSpPr>
          <a:xfrm>
            <a:off x="981635" y="1688890"/>
            <a:ext cx="1510389" cy="1510390"/>
            <a:chOff x="1139245" y="1423838"/>
            <a:chExt cx="1510389" cy="1510390"/>
          </a:xfrm>
        </p:grpSpPr>
        <p:grpSp>
          <p:nvGrpSpPr>
            <p:cNvPr id="56" name="组合 55"/>
            <p:cNvGrpSpPr/>
            <p:nvPr/>
          </p:nvGrpSpPr>
          <p:grpSpPr>
            <a:xfrm>
              <a:off x="1139245" y="1423838"/>
              <a:ext cx="1510389" cy="1510390"/>
              <a:chOff x="1447264" y="399296"/>
              <a:chExt cx="1510389" cy="1510390"/>
            </a:xfrm>
          </p:grpSpPr>
          <p:grpSp>
            <p:nvGrpSpPr>
              <p:cNvPr id="58" name="组合 57"/>
              <p:cNvGrpSpPr/>
              <p:nvPr/>
            </p:nvGrpSpPr>
            <p:grpSpPr>
              <a:xfrm>
                <a:off x="1447264" y="399296"/>
                <a:ext cx="1510389" cy="1510390"/>
                <a:chOff x="5443216" y="1567820"/>
                <a:chExt cx="1664340" cy="1664341"/>
              </a:xfrm>
              <a:solidFill>
                <a:schemeClr val="accent1"/>
              </a:solidFill>
              <a:effectLst/>
            </p:grpSpPr>
            <p:sp>
              <p:nvSpPr>
                <p:cNvPr id="60" name="任意多边形 59"/>
                <p:cNvSpPr/>
                <p:nvPr/>
              </p:nvSpPr>
              <p:spPr>
                <a:xfrm>
                  <a:off x="5443216" y="1567820"/>
                  <a:ext cx="1664340" cy="1664341"/>
                </a:xfrm>
                <a:custGeom>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prstClr val="white"/>
                    </a:solidFill>
                    <a:cs typeface="+mn-ea"/>
                  </a:endParaRPr>
                </a:p>
              </p:txBody>
            </p:sp>
            <p:sp>
              <p:nvSpPr>
                <p:cNvPr id="61" name="椭圆 60"/>
                <p:cNvSpPr/>
                <p:nvPr/>
              </p:nvSpPr>
              <p:spPr>
                <a:xfrm>
                  <a:off x="5666551" y="1791154"/>
                  <a:ext cx="1217673" cy="1217673"/>
                </a:xfrm>
                <a:prstGeom prst="ellipse">
                  <a:avLst/>
                </a:prstGeom>
                <a:grpFill/>
                <a:ln w="38100">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endParaRPr>
                </a:p>
              </p:txBody>
            </p:sp>
            <p:sp>
              <p:nvSpPr>
                <p:cNvPr id="62" name="椭圆 61"/>
                <p:cNvSpPr/>
                <p:nvPr/>
              </p:nvSpPr>
              <p:spPr>
                <a:xfrm>
                  <a:off x="5720139" y="1844742"/>
                  <a:ext cx="1110496" cy="111049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endParaRPr>
                </a:p>
              </p:txBody>
            </p:sp>
          </p:grpSp>
          <p:sp>
            <p:nvSpPr>
              <p:cNvPr id="59" name="椭圆 58"/>
              <p:cNvSpPr/>
              <p:nvPr/>
            </p:nvSpPr>
            <p:spPr>
              <a:xfrm>
                <a:off x="1734883" y="686914"/>
                <a:ext cx="935155" cy="9351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solidFill>
                    <a:prstClr val="white"/>
                  </a:solidFill>
                  <a:cs typeface="+mn-ea"/>
                </a:endParaRPr>
              </a:p>
            </p:txBody>
          </p:sp>
        </p:grpSp>
        <p:sp>
          <p:nvSpPr>
            <p:cNvPr id="57" name="TextBox 26"/>
            <p:cNvSpPr txBox="1"/>
            <p:nvPr/>
          </p:nvSpPr>
          <p:spPr bwMode="auto">
            <a:xfrm>
              <a:off x="1520245" y="1804838"/>
              <a:ext cx="615874" cy="707886"/>
            </a:xfrm>
            <a:prstGeom prst="rect">
              <a:avLst/>
            </a:prstGeom>
            <a:noFill/>
          </p:spPr>
          <p:txBody>
            <a:bodyPr wrap="none">
              <a:spAutoFit/>
            </a:bodyPr>
            <a:lstStyle/>
            <a:p>
              <a:pPr>
                <a:defRPr/>
              </a:pPr>
              <a:r>
                <a:rPr lang="en-US" altLang="zh-CN" sz="4000" b="1" kern="0">
                  <a:solidFill>
                    <a:schemeClr val="accent1"/>
                  </a:solidFill>
                  <a:latin typeface="+mn-ea"/>
                  <a:cs typeface="+mn-ea"/>
                </a:rPr>
                <a:t>01</a:t>
              </a:r>
              <a:endParaRPr lang="zh-CN" altLang="en-US" sz="4000" b="1" kern="0">
                <a:solidFill>
                  <a:schemeClr val="accent1"/>
                </a:solidFill>
                <a:latin typeface="+mn-ea"/>
                <a:cs typeface="+mn-ea"/>
              </a:endParaRPr>
            </a:p>
          </p:txBody>
        </p:sp>
      </p:grpSp>
      <p:cxnSp>
        <p:nvCxnSpPr>
          <p:cNvPr id="64" name="直接连接符 63"/>
          <p:cNvCxnSpPr/>
          <p:nvPr/>
        </p:nvCxnSpPr>
        <p:spPr>
          <a:xfrm>
            <a:off x="3287543" y="2591041"/>
            <a:ext cx="3236046" cy="0"/>
          </a:xfrm>
          <a:prstGeom prst="line">
            <a:avLst/>
          </a:prstGeom>
          <a:ln w="19050">
            <a:solidFill>
              <a:schemeClr val="accent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3288101" y="1955589"/>
            <a:ext cx="4293483" cy="692497"/>
          </a:xfrm>
          <a:prstGeom prst="rect">
            <a:avLst/>
          </a:prstGeom>
        </p:spPr>
        <p:txBody>
          <a:bodyPr wrap="none" lIns="68580" tIns="34290" rIns="68580" bIns="34290">
            <a:spAutoFit/>
          </a:bodyPr>
          <a:lstStyle/>
          <a:p>
            <a:r>
              <a:rPr lang="zh-CN" altLang="en-US" sz="4050" b="1">
                <a:solidFill>
                  <a:schemeClr val="accent1"/>
                </a:solidFill>
                <a:latin typeface="+mn-ea"/>
                <a:cs typeface="+mn-ea"/>
              </a:rPr>
              <a:t>客户关系是什么？</a:t>
            </a:r>
            <a:endParaRPr lang="zh-CN" altLang="en-US" sz="4050" b="1">
              <a:solidFill>
                <a:schemeClr val="accent1"/>
              </a:solidFill>
              <a:latin typeface="+mn-ea"/>
              <a:cs typeface="+mn-ea"/>
            </a:endParaRPr>
          </a:p>
        </p:txBody>
      </p:sp>
      <p:sp>
        <p:nvSpPr>
          <p:cNvPr id="66" name="矩形 65"/>
          <p:cNvSpPr/>
          <p:nvPr/>
        </p:nvSpPr>
        <p:spPr>
          <a:xfrm>
            <a:off x="3323243" y="2666971"/>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a:solidFill>
                  <a:schemeClr val="accent1"/>
                </a:solidFill>
                <a:latin typeface="+mn-ea"/>
                <a:cs typeface="+mn-ea"/>
              </a:rPr>
              <a:t>点击添加内容</a:t>
            </a:r>
            <a:endParaRPr lang="zh-CN" altLang="en-US" sz="1350">
              <a:solidFill>
                <a:schemeClr val="accent1"/>
              </a:solidFill>
              <a:latin typeface="+mn-ea"/>
              <a:cs typeface="+mn-ea"/>
            </a:endParaRPr>
          </a:p>
        </p:txBody>
      </p:sp>
      <p:sp>
        <p:nvSpPr>
          <p:cNvPr id="68" name="矩形 67"/>
          <p:cNvSpPr/>
          <p:nvPr/>
        </p:nvSpPr>
        <p:spPr>
          <a:xfrm>
            <a:off x="5129939" y="2635399"/>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a:solidFill>
                  <a:schemeClr val="accent1"/>
                </a:solidFill>
                <a:latin typeface="+mn-ea"/>
                <a:cs typeface="+mn-ea"/>
              </a:rPr>
              <a:t>点击添加内容</a:t>
            </a:r>
            <a:endParaRPr lang="zh-CN" altLang="en-US" sz="1350">
              <a:solidFill>
                <a:schemeClr val="accent1"/>
              </a:solidFill>
              <a:latin typeface="+mn-ea"/>
              <a:cs typeface="+mn-ea"/>
            </a:endParaRPr>
          </a:p>
        </p:txBody>
      </p:sp>
      <p:sp>
        <p:nvSpPr>
          <p:cNvPr id="70" name="矩形 69"/>
          <p:cNvSpPr/>
          <p:nvPr/>
        </p:nvSpPr>
        <p:spPr>
          <a:xfrm>
            <a:off x="3323243" y="2904351"/>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a:solidFill>
                  <a:schemeClr val="accent1"/>
                </a:solidFill>
                <a:latin typeface="+mn-ea"/>
                <a:cs typeface="+mn-ea"/>
              </a:rPr>
              <a:t>点击添加内容</a:t>
            </a:r>
            <a:endParaRPr lang="zh-CN" altLang="en-US" sz="1350">
              <a:solidFill>
                <a:schemeClr val="accent1"/>
              </a:solidFill>
              <a:latin typeface="+mn-ea"/>
              <a:cs typeface="+mn-ea"/>
            </a:endParaRPr>
          </a:p>
        </p:txBody>
      </p:sp>
      <p:sp>
        <p:nvSpPr>
          <p:cNvPr id="72" name="矩形 71"/>
          <p:cNvSpPr/>
          <p:nvPr/>
        </p:nvSpPr>
        <p:spPr>
          <a:xfrm>
            <a:off x="5129939" y="2872777"/>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a:solidFill>
                  <a:schemeClr val="accent1"/>
                </a:solidFill>
                <a:latin typeface="+mn-ea"/>
                <a:cs typeface="+mn-ea"/>
              </a:rPr>
              <a:t>点击添加内容</a:t>
            </a:r>
            <a:endParaRPr lang="zh-CN" altLang="en-US" sz="1350">
              <a:solidFill>
                <a:schemeClr val="accent1"/>
              </a:solidFill>
              <a:latin typeface="+mn-ea"/>
              <a:cs typeface="+mn-ea"/>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ecel="3000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1000" fill="hold"/>
                                        <p:tgtEl>
                                          <p:spTgt spid="69"/>
                                        </p:tgtEl>
                                        <p:attrNameLst>
                                          <p:attrName>ppt_x</p:attrName>
                                        </p:attrNameLst>
                                      </p:cBhvr>
                                      <p:tavLst>
                                        <p:tav tm="0">
                                          <p:val>
                                            <p:strVal val="#ppt_x"/>
                                          </p:val>
                                        </p:tav>
                                        <p:tav tm="100000">
                                          <p:val>
                                            <p:strVal val="#ppt_x"/>
                                          </p:val>
                                        </p:tav>
                                      </p:tavLst>
                                    </p:anim>
                                    <p:anim calcmode="lin" valueType="num">
                                      <p:cBhvr additive="base">
                                        <p:cTn id="8" dur="1000" fill="hold"/>
                                        <p:tgtEl>
                                          <p:spTgt spid="69"/>
                                        </p:tgtEl>
                                        <p:attrNameLst>
                                          <p:attrName>ppt_y</p:attrName>
                                        </p:attrNameLst>
                                      </p:cBhvr>
                                      <p:tavLst>
                                        <p:tav tm="0">
                                          <p:val>
                                            <p:strVal val="0-#ppt_h/2"/>
                                          </p:val>
                                        </p:tav>
                                        <p:tav tm="100000">
                                          <p:val>
                                            <p:strVal val="#ppt_y"/>
                                          </p:val>
                                        </p:tav>
                                      </p:tavLst>
                                    </p:anim>
                                  </p:childTnLst>
                                </p:cTn>
                              </p:par>
                              <p:par>
                                <p:cTn id="9" presetID="2" presetClass="entr" presetSubtype="1" decel="3000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1000" fill="hold"/>
                                        <p:tgtEl>
                                          <p:spTgt spid="71"/>
                                        </p:tgtEl>
                                        <p:attrNameLst>
                                          <p:attrName>ppt_x</p:attrName>
                                        </p:attrNameLst>
                                      </p:cBhvr>
                                      <p:tavLst>
                                        <p:tav tm="0">
                                          <p:val>
                                            <p:strVal val="#ppt_x"/>
                                          </p:val>
                                        </p:tav>
                                        <p:tav tm="100000">
                                          <p:val>
                                            <p:strVal val="#ppt_x"/>
                                          </p:val>
                                        </p:tav>
                                      </p:tavLst>
                                    </p:anim>
                                    <p:anim calcmode="lin" valueType="num">
                                      <p:cBhvr additive="base">
                                        <p:cTn id="12" dur="1000" fill="hold"/>
                                        <p:tgtEl>
                                          <p:spTgt spid="71"/>
                                        </p:tgtEl>
                                        <p:attrNameLst>
                                          <p:attrName>ppt_y</p:attrName>
                                        </p:attrNameLst>
                                      </p:cBhvr>
                                      <p:tavLst>
                                        <p:tav tm="0">
                                          <p:val>
                                            <p:strVal val="0-#ppt_h/2"/>
                                          </p:val>
                                        </p:tav>
                                        <p:tav tm="100000">
                                          <p:val>
                                            <p:strVal val="#ppt_y"/>
                                          </p:val>
                                        </p:tav>
                                      </p:tavLst>
                                    </p:anim>
                                  </p:childTnLst>
                                </p:cTn>
                              </p:par>
                              <p:par>
                                <p:cTn id="13" presetID="2" presetClass="entr" presetSubtype="1" decel="3000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ppt_x"/>
                                          </p:val>
                                        </p:tav>
                                        <p:tav tm="100000">
                                          <p:val>
                                            <p:strVal val="#ppt_x"/>
                                          </p:val>
                                        </p:tav>
                                      </p:tavLst>
                                    </p:anim>
                                    <p:anim calcmode="lin" valueType="num">
                                      <p:cBhvr additive="base">
                                        <p:cTn id="16" dur="1000" fill="hold"/>
                                        <p:tgtEl>
                                          <p:spTgt spid="55"/>
                                        </p:tgtEl>
                                        <p:attrNameLst>
                                          <p:attrName>ppt_y</p:attrName>
                                        </p:attrNameLst>
                                      </p:cBhvr>
                                      <p:tavLst>
                                        <p:tav tm="0">
                                          <p:val>
                                            <p:strVal val="0-#ppt_h/2"/>
                                          </p:val>
                                        </p:tav>
                                        <p:tav tm="100000">
                                          <p:val>
                                            <p:strVal val="#ppt_y"/>
                                          </p:val>
                                        </p:tav>
                                      </p:tavLst>
                                    </p:anim>
                                  </p:childTnLst>
                                </p:cTn>
                              </p:par>
                              <p:par>
                                <p:cTn id="17" presetID="2" presetClass="entr" presetSubtype="1" decel="3000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1000" fill="hold"/>
                                        <p:tgtEl>
                                          <p:spTgt spid="54"/>
                                        </p:tgtEl>
                                        <p:attrNameLst>
                                          <p:attrName>ppt_x</p:attrName>
                                        </p:attrNameLst>
                                      </p:cBhvr>
                                      <p:tavLst>
                                        <p:tav tm="0">
                                          <p:val>
                                            <p:strVal val="#ppt_x"/>
                                          </p:val>
                                        </p:tav>
                                        <p:tav tm="100000">
                                          <p:val>
                                            <p:strVal val="#ppt_x"/>
                                          </p:val>
                                        </p:tav>
                                      </p:tavLst>
                                    </p:anim>
                                    <p:anim calcmode="lin" valueType="num">
                                      <p:cBhvr additive="base">
                                        <p:cTn id="20" dur="1000" fill="hold"/>
                                        <p:tgtEl>
                                          <p:spTgt spid="5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nodeType="after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left)">
                                      <p:cBhvr>
                                        <p:cTn id="33" dur="500"/>
                                        <p:tgtEl>
                                          <p:spTgt spid="64"/>
                                        </p:tgtEl>
                                      </p:cBhvr>
                                    </p:animEffect>
                                  </p:childTnLst>
                                </p:cTn>
                              </p:par>
                            </p:childTnLst>
                          </p:cTn>
                        </p:par>
                        <p:par>
                          <p:cTn id="34" fill="hold" nodeType="afterGroup">
                            <p:stCondLst>
                              <p:cond delay="1500"/>
                            </p:stCondLst>
                            <p:childTnLst>
                              <p:par>
                                <p:cTn id="35" presetID="2" presetClass="entr" presetSubtype="2" decel="100000" fill="hold" grpId="0" nodeType="afterEffect">
                                  <p:stCondLst>
                                    <p:cond delay="0"/>
                                  </p:stCondLst>
                                  <p:iterate type="lt">
                                    <p:tmPct val="10000"/>
                                  </p:iterate>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1+#ppt_w/2"/>
                                          </p:val>
                                        </p:tav>
                                        <p:tav tm="100000">
                                          <p:val>
                                            <p:strVal val="#ppt_x"/>
                                          </p:val>
                                        </p:tav>
                                      </p:tavLst>
                                    </p:anim>
                                    <p:anim calcmode="lin" valueType="num">
                                      <p:cBhvr additive="base">
                                        <p:cTn id="38" dur="500" fill="hold"/>
                                        <p:tgtEl>
                                          <p:spTgt spid="6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strVal val="#ppt_w+.3"/>
                                          </p:val>
                                        </p:tav>
                                        <p:tav tm="100000">
                                          <p:val>
                                            <p:strVal val="#ppt_w"/>
                                          </p:val>
                                        </p:tav>
                                      </p:tavLst>
                                    </p:anim>
                                    <p:anim calcmode="lin" valueType="num">
                                      <p:cBhvr>
                                        <p:cTn id="43" dur="1000" fill="hold"/>
                                        <p:tgtEl>
                                          <p:spTgt spid="66"/>
                                        </p:tgtEl>
                                        <p:attrNameLst>
                                          <p:attrName>ppt_h</p:attrName>
                                        </p:attrNameLst>
                                      </p:cBhvr>
                                      <p:tavLst>
                                        <p:tav tm="0">
                                          <p:val>
                                            <p:strVal val="#ppt_h"/>
                                          </p:val>
                                        </p:tav>
                                        <p:tav tm="100000">
                                          <p:val>
                                            <p:strVal val="#ppt_h"/>
                                          </p:val>
                                        </p:tav>
                                      </p:tavLst>
                                    </p:anim>
                                    <p:animEffect transition="in" filter="fade">
                                      <p:cBhvr>
                                        <p:cTn id="44" dur="1000"/>
                                        <p:tgtEl>
                                          <p:spTgt spid="66"/>
                                        </p:tgtEl>
                                      </p:cBhvr>
                                    </p:animEffect>
                                  </p:childTnLst>
                                </p:cTn>
                              </p:par>
                              <p:par>
                                <p:cTn id="45" presetID="50" presetClass="entr" presetSubtype="0" decel="100000" fill="hold" grpId="0" nodeType="withEffect">
                                  <p:stCondLst>
                                    <p:cond delay="450"/>
                                  </p:stCondLst>
                                  <p:childTnLst>
                                    <p:set>
                                      <p:cBhvr>
                                        <p:cTn id="46" dur="1" fill="hold">
                                          <p:stCondLst>
                                            <p:cond delay="0"/>
                                          </p:stCondLst>
                                        </p:cTn>
                                        <p:tgtEl>
                                          <p:spTgt spid="68"/>
                                        </p:tgtEl>
                                        <p:attrNameLst>
                                          <p:attrName>style.visibility</p:attrName>
                                        </p:attrNameLst>
                                      </p:cBhvr>
                                      <p:to>
                                        <p:strVal val="visible"/>
                                      </p:to>
                                    </p:set>
                                    <p:anim calcmode="lin" valueType="num">
                                      <p:cBhvr>
                                        <p:cTn id="47" dur="1000" fill="hold"/>
                                        <p:tgtEl>
                                          <p:spTgt spid="68"/>
                                        </p:tgtEl>
                                        <p:attrNameLst>
                                          <p:attrName>ppt_w</p:attrName>
                                        </p:attrNameLst>
                                      </p:cBhvr>
                                      <p:tavLst>
                                        <p:tav tm="0">
                                          <p:val>
                                            <p:strVal val="#ppt_w+.3"/>
                                          </p:val>
                                        </p:tav>
                                        <p:tav tm="100000">
                                          <p:val>
                                            <p:strVal val="#ppt_w"/>
                                          </p:val>
                                        </p:tav>
                                      </p:tavLst>
                                    </p:anim>
                                    <p:anim calcmode="lin" valueType="num">
                                      <p:cBhvr>
                                        <p:cTn id="48" dur="1000" fill="hold"/>
                                        <p:tgtEl>
                                          <p:spTgt spid="68"/>
                                        </p:tgtEl>
                                        <p:attrNameLst>
                                          <p:attrName>ppt_h</p:attrName>
                                        </p:attrNameLst>
                                      </p:cBhvr>
                                      <p:tavLst>
                                        <p:tav tm="0">
                                          <p:val>
                                            <p:strVal val="#ppt_h"/>
                                          </p:val>
                                        </p:tav>
                                        <p:tav tm="100000">
                                          <p:val>
                                            <p:strVal val="#ppt_h"/>
                                          </p:val>
                                        </p:tav>
                                      </p:tavLst>
                                    </p:anim>
                                    <p:animEffect transition="in" filter="fade">
                                      <p:cBhvr>
                                        <p:cTn id="49" dur="1000"/>
                                        <p:tgtEl>
                                          <p:spTgt spid="68"/>
                                        </p:tgtEl>
                                      </p:cBhvr>
                                    </p:animEffect>
                                  </p:childTnLst>
                                </p:cTn>
                              </p:par>
                              <p:par>
                                <p:cTn id="50" presetID="50" presetClass="entr" presetSubtype="0" decel="100000" fill="hold" grpId="0" nodeType="withEffect">
                                  <p:stCondLst>
                                    <p:cond delay="85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50" presetClass="entr" presetSubtype="0" decel="100000" fill="hold" grpId="0" nodeType="withEffect">
                                  <p:stCondLst>
                                    <p:cond delay="1250"/>
                                  </p:stCondLst>
                                  <p:childTnLst>
                                    <p:set>
                                      <p:cBhvr>
                                        <p:cTn id="56" dur="1" fill="hold">
                                          <p:stCondLst>
                                            <p:cond delay="0"/>
                                          </p:stCondLst>
                                        </p:cTn>
                                        <p:tgtEl>
                                          <p:spTgt spid="72"/>
                                        </p:tgtEl>
                                        <p:attrNameLst>
                                          <p:attrName>style.visibility</p:attrName>
                                        </p:attrNameLst>
                                      </p:cBhvr>
                                      <p:to>
                                        <p:strVal val="visible"/>
                                      </p:to>
                                    </p:set>
                                    <p:anim calcmode="lin" valueType="num">
                                      <p:cBhvr>
                                        <p:cTn id="57" dur="1000" fill="hold"/>
                                        <p:tgtEl>
                                          <p:spTgt spid="72"/>
                                        </p:tgtEl>
                                        <p:attrNameLst>
                                          <p:attrName>ppt_w</p:attrName>
                                        </p:attrNameLst>
                                      </p:cBhvr>
                                      <p:tavLst>
                                        <p:tav tm="0">
                                          <p:val>
                                            <p:strVal val="#ppt_w+.3"/>
                                          </p:val>
                                        </p:tav>
                                        <p:tav tm="100000">
                                          <p:val>
                                            <p:strVal val="#ppt_w"/>
                                          </p:val>
                                        </p:tav>
                                      </p:tavLst>
                                    </p:anim>
                                    <p:anim calcmode="lin" valueType="num">
                                      <p:cBhvr>
                                        <p:cTn id="58" dur="1000" fill="hold"/>
                                        <p:tgtEl>
                                          <p:spTgt spid="72"/>
                                        </p:tgtEl>
                                        <p:attrNameLst>
                                          <p:attrName>ppt_h</p:attrName>
                                        </p:attrNameLst>
                                      </p:cBhvr>
                                      <p:tavLst>
                                        <p:tav tm="0">
                                          <p:val>
                                            <p:strVal val="#ppt_h"/>
                                          </p:val>
                                        </p:tav>
                                        <p:tav tm="100000">
                                          <p:val>
                                            <p:strVal val="#ppt_h"/>
                                          </p:val>
                                        </p:tav>
                                      </p:tavLst>
                                    </p:anim>
                                    <p:animEffect transition="in" filter="fade">
                                      <p:cBhvr>
                                        <p:cTn id="59"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2" grpId="0" animBg="1"/>
      <p:bldP spid="65" grpId="0"/>
      <p:bldP spid="66" grpId="0"/>
      <p:bldP spid="68" grpId="0"/>
      <p:bldP spid="70" grpId="0"/>
      <p:bldP spid="7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1" name="组合 30"/>
          <p:cNvGrpSpPr/>
          <p:nvPr/>
        </p:nvGrpSpPr>
        <p:grpSpPr>
          <a:xfrm>
            <a:off x="611847" y="1179110"/>
            <a:ext cx="3119438" cy="2992438"/>
            <a:chOff x="3011488" y="1708150"/>
            <a:chExt cx="3119438" cy="2992438"/>
          </a:xfrm>
        </p:grpSpPr>
        <p:sp>
          <p:nvSpPr>
            <p:cNvPr id="32" name="AutoShape 3"/>
            <p:cNvSpPr>
              <a:spLocks noChangeAspect="1" noChangeArrowheads="1" noTextEdit="1"/>
            </p:cNvSpPr>
            <p:nvPr/>
          </p:nvSpPr>
          <p:spPr bwMode="auto">
            <a:xfrm>
              <a:off x="3019425" y="1708150"/>
              <a:ext cx="31051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ea"/>
                <a:cs typeface="+mn-ea"/>
              </a:endParaRPr>
            </a:p>
          </p:txBody>
        </p:sp>
        <p:sp>
          <p:nvSpPr>
            <p:cNvPr id="33" name="Freeform 5"/>
            <p:cNvSpPr/>
            <p:nvPr/>
          </p:nvSpPr>
          <p:spPr bwMode="auto">
            <a:xfrm>
              <a:off x="4249738" y="4478338"/>
              <a:ext cx="677863" cy="222250"/>
            </a:xfrm>
            <a:custGeom>
              <a:gdLst>
                <a:gd name="T0" fmla="*/ 466 w 466"/>
                <a:gd name="T1" fmla="*/ 0 h 153"/>
                <a:gd name="T2" fmla="*/ 233 w 466"/>
                <a:gd name="T3" fmla="*/ 153 h 153"/>
                <a:gd name="T4" fmla="*/ 0 w 466"/>
                <a:gd name="T5" fmla="*/ 0 h 153"/>
                <a:gd name="T6" fmla="*/ 466 w 466"/>
                <a:gd name="T7" fmla="*/ 0 h 153"/>
              </a:gdLst>
              <a:cxnLst>
                <a:cxn ang="0">
                  <a:pos x="T0" y="T1"/>
                </a:cxn>
                <a:cxn ang="0">
                  <a:pos x="T2" y="T3"/>
                </a:cxn>
                <a:cxn ang="0">
                  <a:pos x="T4" y="T5"/>
                </a:cxn>
                <a:cxn ang="0">
                  <a:pos x="T6" y="T7"/>
                </a:cxn>
              </a:cxnLst>
              <a:rect l="0" t="0" r="r" b="b"/>
              <a:pathLst>
                <a:path w="466" h="153">
                  <a:moveTo>
                    <a:pt x="466" y="0"/>
                  </a:moveTo>
                  <a:cubicBezTo>
                    <a:pt x="466" y="84"/>
                    <a:pt x="362" y="153"/>
                    <a:pt x="233" y="153"/>
                  </a:cubicBezTo>
                  <a:cubicBezTo>
                    <a:pt x="104" y="153"/>
                    <a:pt x="0" y="84"/>
                    <a:pt x="0" y="0"/>
                  </a:cubicBezTo>
                  <a:cubicBezTo>
                    <a:pt x="230" y="0"/>
                    <a:pt x="227" y="0"/>
                    <a:pt x="46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endParaRPr>
            </a:p>
          </p:txBody>
        </p:sp>
        <p:sp>
          <p:nvSpPr>
            <p:cNvPr id="34" name="Freeform 6"/>
            <p:cNvSpPr/>
            <p:nvPr/>
          </p:nvSpPr>
          <p:spPr bwMode="auto">
            <a:xfrm>
              <a:off x="5419725" y="3686175"/>
              <a:ext cx="501650" cy="369888"/>
            </a:xfrm>
            <a:custGeom>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35" name="Freeform 7"/>
            <p:cNvSpPr/>
            <p:nvPr/>
          </p:nvSpPr>
          <p:spPr bwMode="auto">
            <a:xfrm>
              <a:off x="5586413" y="2901950"/>
              <a:ext cx="544513" cy="238125"/>
            </a:xfrm>
            <a:custGeom>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5"/>
                    <a:pt x="326" y="110"/>
                  </a:cubicBezTo>
                  <a:cubicBezTo>
                    <a:pt x="69" y="163"/>
                    <a:pt x="69" y="163"/>
                    <a:pt x="69" y="163"/>
                  </a:cubicBezTo>
                  <a:cubicBezTo>
                    <a:pt x="65" y="163"/>
                    <a:pt x="62" y="164"/>
                    <a:pt x="58" y="164"/>
                  </a:cubicBezTo>
                  <a:close/>
                </a:path>
              </a:pathLst>
            </a:cu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36" name="Freeform 8"/>
            <p:cNvSpPr/>
            <p:nvPr/>
          </p:nvSpPr>
          <p:spPr bwMode="auto">
            <a:xfrm>
              <a:off x="5202238" y="1987550"/>
              <a:ext cx="387350" cy="484188"/>
            </a:xfrm>
            <a:custGeom>
              <a:gdLst>
                <a:gd name="T0" fmla="*/ 60 w 266"/>
                <a:gd name="T1" fmla="*/ 333 h 333"/>
                <a:gd name="T2" fmla="*/ 31 w 266"/>
                <a:gd name="T3" fmla="*/ 324 h 333"/>
                <a:gd name="T4" fmla="*/ 16 w 266"/>
                <a:gd name="T5" fmla="*/ 250 h 333"/>
                <a:gd name="T6" fmla="*/ 161 w 266"/>
                <a:gd name="T7" fmla="*/ 31 h 333"/>
                <a:gd name="T8" fmla="*/ 235 w 266"/>
                <a:gd name="T9" fmla="*/ 16 h 333"/>
                <a:gd name="T10" fmla="*/ 250 w 266"/>
                <a:gd name="T11" fmla="*/ 90 h 333"/>
                <a:gd name="T12" fmla="*/ 105 w 266"/>
                <a:gd name="T13" fmla="*/ 309 h 333"/>
                <a:gd name="T14" fmla="*/ 60 w 266"/>
                <a:gd name="T15" fmla="*/ 333 h 33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60" y="333"/>
                  </a:moveTo>
                  <a:cubicBezTo>
                    <a:pt x="50" y="333"/>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3"/>
                    <a:pt x="60" y="333"/>
                  </a:cubicBez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61" name="Freeform 9"/>
            <p:cNvSpPr/>
            <p:nvPr/>
          </p:nvSpPr>
          <p:spPr bwMode="auto">
            <a:xfrm>
              <a:off x="4508500" y="1708150"/>
              <a:ext cx="158750" cy="538163"/>
            </a:xfrm>
            <a:custGeom>
              <a:gdLst>
                <a:gd name="T0" fmla="*/ 56 w 109"/>
                <a:gd name="T1" fmla="*/ 370 h 370"/>
                <a:gd name="T2" fmla="*/ 2 w 109"/>
                <a:gd name="T3" fmla="*/ 317 h 370"/>
                <a:gd name="T4" fmla="*/ 0 w 109"/>
                <a:gd name="T5" fmla="*/ 54 h 370"/>
                <a:gd name="T6" fmla="*/ 53 w 109"/>
                <a:gd name="T7" fmla="*/ 1 h 370"/>
                <a:gd name="T8" fmla="*/ 106 w 109"/>
                <a:gd name="T9" fmla="*/ 53 h 370"/>
                <a:gd name="T10" fmla="*/ 109 w 109"/>
                <a:gd name="T11" fmla="*/ 316 h 370"/>
                <a:gd name="T12" fmla="*/ 56 w 109"/>
                <a:gd name="T13" fmla="*/ 370 h 370"/>
                <a:gd name="T14" fmla="*/ 56 w 109"/>
                <a:gd name="T15" fmla="*/ 370 h 37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1"/>
                  </a:cubicBezTo>
                  <a:cubicBezTo>
                    <a:pt x="82" y="0"/>
                    <a:pt x="106" y="24"/>
                    <a:pt x="106" y="53"/>
                  </a:cubicBezTo>
                  <a:cubicBezTo>
                    <a:pt x="109" y="316"/>
                    <a:pt x="109" y="316"/>
                    <a:pt x="109" y="316"/>
                  </a:cubicBezTo>
                  <a:cubicBezTo>
                    <a:pt x="109" y="345"/>
                    <a:pt x="85" y="369"/>
                    <a:pt x="56" y="370"/>
                  </a:cubicBezTo>
                  <a:cubicBezTo>
                    <a:pt x="56" y="370"/>
                    <a:pt x="56" y="370"/>
                    <a:pt x="56" y="370"/>
                  </a:cubicBezTo>
                  <a:close/>
                </a:path>
              </a:pathLst>
            </a:cu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62" name="Freeform 10"/>
            <p:cNvSpPr/>
            <p:nvPr/>
          </p:nvSpPr>
          <p:spPr bwMode="auto">
            <a:xfrm>
              <a:off x="3221038" y="3683000"/>
              <a:ext cx="500063" cy="369888"/>
            </a:xfrm>
            <a:custGeom>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5"/>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63" name="Freeform 11"/>
            <p:cNvSpPr/>
            <p:nvPr/>
          </p:nvSpPr>
          <p:spPr bwMode="auto">
            <a:xfrm>
              <a:off x="3011488" y="2900363"/>
              <a:ext cx="544513" cy="236538"/>
            </a:xfrm>
            <a:custGeom>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4"/>
                    <a:pt x="374" y="92"/>
                    <a:pt x="368" y="120"/>
                  </a:cubicBezTo>
                  <a:cubicBezTo>
                    <a:pt x="363" y="146"/>
                    <a:pt x="341" y="163"/>
                    <a:pt x="316" y="163"/>
                  </a:cubicBezTo>
                  <a:close/>
                </a:path>
              </a:pathLst>
            </a:cu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64" name="Freeform 12"/>
            <p:cNvSpPr/>
            <p:nvPr/>
          </p:nvSpPr>
          <p:spPr bwMode="auto">
            <a:xfrm>
              <a:off x="3552825" y="1984375"/>
              <a:ext cx="387350" cy="485775"/>
            </a:xfrm>
            <a:custGeom>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8" y="333"/>
                    <a:pt x="172" y="325"/>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65" name="Freeform 13"/>
            <p:cNvSpPr>
              <a:spLocks noEditPoints="1"/>
            </p:cNvSpPr>
            <p:nvPr/>
          </p:nvSpPr>
          <p:spPr bwMode="auto">
            <a:xfrm>
              <a:off x="3700463" y="2392363"/>
              <a:ext cx="1755775" cy="2144713"/>
            </a:xfrm>
            <a:custGeom>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3 w 1206"/>
                <a:gd name="T33" fmla="*/ 1039 h 1474"/>
                <a:gd name="T34" fmla="*/ 119 w 1206"/>
                <a:gd name="T35" fmla="*/ 603 h 1474"/>
                <a:gd name="T36" fmla="*/ 603 w 1206"/>
                <a:gd name="T37" fmla="*/ 119 h 1474"/>
                <a:gd name="T38" fmla="*/ 1087 w 1206"/>
                <a:gd name="T39" fmla="*/ 603 h 1474"/>
                <a:gd name="T40" fmla="*/ 827 w 1206"/>
                <a:gd name="T41" fmla="*/ 1032 h 14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3"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66" name="Oval 14"/>
            <p:cNvSpPr>
              <a:spLocks noChangeArrowheads="1"/>
            </p:cNvSpPr>
            <p:nvPr/>
          </p:nvSpPr>
          <p:spPr bwMode="auto">
            <a:xfrm>
              <a:off x="4041775" y="2713038"/>
              <a:ext cx="1122363" cy="1120775"/>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67" name="Oval 15"/>
            <p:cNvSpPr>
              <a:spLocks noChangeArrowheads="1"/>
            </p:cNvSpPr>
            <p:nvPr/>
          </p:nvSpPr>
          <p:spPr bwMode="auto">
            <a:xfrm>
              <a:off x="4152900" y="2824163"/>
              <a:ext cx="900113"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endParaRPr>
            </a:p>
          </p:txBody>
        </p:sp>
        <p:sp>
          <p:nvSpPr>
            <p:cNvPr id="68" name="Oval 16"/>
            <p:cNvSpPr>
              <a:spLocks noChangeArrowheads="1"/>
            </p:cNvSpPr>
            <p:nvPr/>
          </p:nvSpPr>
          <p:spPr bwMode="auto">
            <a:xfrm>
              <a:off x="4249738" y="2921000"/>
              <a:ext cx="708025" cy="706438"/>
            </a:xfrm>
            <a:prstGeom prst="ellipse">
              <a:avLst/>
            </a:pr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69" name="Oval 17"/>
            <p:cNvSpPr>
              <a:spLocks noChangeArrowheads="1"/>
            </p:cNvSpPr>
            <p:nvPr/>
          </p:nvSpPr>
          <p:spPr bwMode="auto">
            <a:xfrm>
              <a:off x="4354513" y="3024188"/>
              <a:ext cx="498475" cy="4984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endParaRPr>
            </a:p>
          </p:txBody>
        </p:sp>
        <p:sp>
          <p:nvSpPr>
            <p:cNvPr id="70" name="Oval 18"/>
            <p:cNvSpPr>
              <a:spLocks noChangeArrowheads="1"/>
            </p:cNvSpPr>
            <p:nvPr/>
          </p:nvSpPr>
          <p:spPr bwMode="auto">
            <a:xfrm>
              <a:off x="4448175" y="3116263"/>
              <a:ext cx="311150" cy="314325"/>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71" name="Oval 19"/>
            <p:cNvSpPr>
              <a:spLocks noChangeArrowheads="1"/>
            </p:cNvSpPr>
            <p:nvPr/>
          </p:nvSpPr>
          <p:spPr bwMode="auto">
            <a:xfrm>
              <a:off x="4545013" y="3216275"/>
              <a:ext cx="117475"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endParaRPr>
            </a:p>
          </p:txBody>
        </p:sp>
        <p:sp>
          <p:nvSpPr>
            <p:cNvPr id="72" name="Freeform 20"/>
            <p:cNvSpPr/>
            <p:nvPr/>
          </p:nvSpPr>
          <p:spPr bwMode="auto">
            <a:xfrm>
              <a:off x="4603750" y="2617788"/>
              <a:ext cx="661988" cy="663575"/>
            </a:xfrm>
            <a:custGeom>
              <a:gdLst>
                <a:gd name="T0" fmla="*/ 286 w 417"/>
                <a:gd name="T1" fmla="*/ 149 h 418"/>
                <a:gd name="T2" fmla="*/ 330 w 417"/>
                <a:gd name="T3" fmla="*/ 149 h 418"/>
                <a:gd name="T4" fmla="*/ 417 w 417"/>
                <a:gd name="T5" fmla="*/ 61 h 418"/>
                <a:gd name="T6" fmla="*/ 357 w 417"/>
                <a:gd name="T7" fmla="*/ 61 h 418"/>
                <a:gd name="T8" fmla="*/ 355 w 417"/>
                <a:gd name="T9" fmla="*/ 0 h 418"/>
                <a:gd name="T10" fmla="*/ 267 w 417"/>
                <a:gd name="T11" fmla="*/ 87 h 418"/>
                <a:gd name="T12" fmla="*/ 269 w 417"/>
                <a:gd name="T13" fmla="*/ 134 h 418"/>
                <a:gd name="T14" fmla="*/ 0 w 417"/>
                <a:gd name="T15" fmla="*/ 397 h 418"/>
                <a:gd name="T16" fmla="*/ 0 w 417"/>
                <a:gd name="T17" fmla="*/ 418 h 418"/>
                <a:gd name="T18" fmla="*/ 23 w 417"/>
                <a:gd name="T19" fmla="*/ 418 h 418"/>
                <a:gd name="T20" fmla="*/ 286 w 417"/>
                <a:gd name="T21" fmla="*/ 149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418">
                  <a:moveTo>
                    <a:pt x="286" y="149"/>
                  </a:moveTo>
                  <a:lnTo>
                    <a:pt x="330" y="149"/>
                  </a:lnTo>
                  <a:lnTo>
                    <a:pt x="417" y="61"/>
                  </a:lnTo>
                  <a:lnTo>
                    <a:pt x="357" y="61"/>
                  </a:lnTo>
                  <a:lnTo>
                    <a:pt x="355" y="0"/>
                  </a:lnTo>
                  <a:lnTo>
                    <a:pt x="267" y="87"/>
                  </a:lnTo>
                  <a:lnTo>
                    <a:pt x="269" y="134"/>
                  </a:lnTo>
                  <a:lnTo>
                    <a:pt x="0" y="397"/>
                  </a:lnTo>
                  <a:lnTo>
                    <a:pt x="0" y="418"/>
                  </a:lnTo>
                  <a:lnTo>
                    <a:pt x="23" y="418"/>
                  </a:lnTo>
                  <a:lnTo>
                    <a:pt x="286" y="149"/>
                  </a:lnTo>
                  <a:close/>
                </a:path>
              </a:pathLst>
            </a:cu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cs typeface="+mn-ea"/>
              </a:endParaRPr>
            </a:p>
          </p:txBody>
        </p:sp>
        <p:sp>
          <p:nvSpPr>
            <p:cNvPr id="73" name="Freeform 21"/>
            <p:cNvSpPr/>
            <p:nvPr/>
          </p:nvSpPr>
          <p:spPr bwMode="auto">
            <a:xfrm>
              <a:off x="4603750" y="2617788"/>
              <a:ext cx="661988" cy="663575"/>
            </a:xfrm>
            <a:custGeom>
              <a:gdLst>
                <a:gd name="T0" fmla="*/ 286 w 417"/>
                <a:gd name="T1" fmla="*/ 149 h 418"/>
                <a:gd name="T2" fmla="*/ 330 w 417"/>
                <a:gd name="T3" fmla="*/ 149 h 418"/>
                <a:gd name="T4" fmla="*/ 417 w 417"/>
                <a:gd name="T5" fmla="*/ 61 h 418"/>
                <a:gd name="T6" fmla="*/ 357 w 417"/>
                <a:gd name="T7" fmla="*/ 61 h 418"/>
                <a:gd name="T8" fmla="*/ 355 w 417"/>
                <a:gd name="T9" fmla="*/ 0 h 418"/>
                <a:gd name="T10" fmla="*/ 267 w 417"/>
                <a:gd name="T11" fmla="*/ 87 h 418"/>
                <a:gd name="T12" fmla="*/ 269 w 417"/>
                <a:gd name="T13" fmla="*/ 134 h 418"/>
                <a:gd name="T14" fmla="*/ 0 w 417"/>
                <a:gd name="T15" fmla="*/ 397 h 418"/>
                <a:gd name="T16" fmla="*/ 0 w 417"/>
                <a:gd name="T17" fmla="*/ 418 h 418"/>
                <a:gd name="T18" fmla="*/ 23 w 417"/>
                <a:gd name="T19" fmla="*/ 418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18">
                  <a:moveTo>
                    <a:pt x="286" y="149"/>
                  </a:moveTo>
                  <a:lnTo>
                    <a:pt x="330" y="149"/>
                  </a:lnTo>
                  <a:lnTo>
                    <a:pt x="417" y="61"/>
                  </a:lnTo>
                  <a:lnTo>
                    <a:pt x="357" y="61"/>
                  </a:lnTo>
                  <a:lnTo>
                    <a:pt x="355" y="0"/>
                  </a:lnTo>
                  <a:lnTo>
                    <a:pt x="267" y="87"/>
                  </a:lnTo>
                  <a:lnTo>
                    <a:pt x="269" y="134"/>
                  </a:lnTo>
                  <a:lnTo>
                    <a:pt x="0" y="397"/>
                  </a:lnTo>
                  <a:lnTo>
                    <a:pt x="0" y="418"/>
                  </a:lnTo>
                  <a:lnTo>
                    <a:pt x="23"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endParaRPr>
            </a:p>
          </p:txBody>
        </p:sp>
      </p:grpSp>
      <p:grpSp>
        <p:nvGrpSpPr>
          <p:cNvPr id="5" name="组合 4"/>
          <p:cNvGrpSpPr/>
          <p:nvPr/>
        </p:nvGrpSpPr>
        <p:grpSpPr>
          <a:xfrm>
            <a:off x="3813368" y="1773336"/>
            <a:ext cx="514780" cy="514781"/>
            <a:chOff x="5084489" y="2438586"/>
            <a:chExt cx="686373" cy="686373"/>
          </a:xfrm>
        </p:grpSpPr>
        <p:grpSp>
          <p:nvGrpSpPr>
            <p:cNvPr id="74" name="组合 73"/>
            <p:cNvGrpSpPr/>
            <p:nvPr/>
          </p:nvGrpSpPr>
          <p:grpSpPr>
            <a:xfrm>
              <a:off x="5084489" y="2438586"/>
              <a:ext cx="686373" cy="686373"/>
              <a:chOff x="6357074" y="1008628"/>
              <a:chExt cx="1676757" cy="1676757"/>
            </a:xfrm>
          </p:grpSpPr>
          <p:sp>
            <p:nvSpPr>
              <p:cNvPr id="75" name="椭圆 7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cs typeface="+mn-ea"/>
                </a:endParaRPr>
              </a:p>
            </p:txBody>
          </p:sp>
          <p:sp>
            <p:nvSpPr>
              <p:cNvPr id="76" name="椭圆 75"/>
              <p:cNvSpPr/>
              <p:nvPr/>
            </p:nvSpPr>
            <p:spPr>
              <a:xfrm>
                <a:off x="6552150" y="1193250"/>
                <a:ext cx="1307513" cy="1307513"/>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cs typeface="+mn-ea"/>
                </a:endParaRPr>
              </a:p>
            </p:txBody>
          </p:sp>
        </p:grpSp>
        <p:grpSp>
          <p:nvGrpSpPr>
            <p:cNvPr id="54" name="组合 53"/>
            <p:cNvGrpSpPr/>
            <p:nvPr/>
          </p:nvGrpSpPr>
          <p:grpSpPr>
            <a:xfrm>
              <a:off x="5279217" y="2630669"/>
              <a:ext cx="302209" cy="302209"/>
              <a:chOff x="2473104" y="2145028"/>
              <a:chExt cx="359165" cy="359165"/>
            </a:xfrm>
            <a:solidFill>
              <a:schemeClr val="bg1"/>
            </a:solidFill>
          </p:grpSpPr>
          <p:sp>
            <p:nvSpPr>
              <p:cNvPr id="55" name="126"/>
              <p:cNvSpPr/>
              <p:nvPr/>
            </p:nvSpPr>
            <p:spPr bwMode="auto">
              <a:xfrm>
                <a:off x="2473104" y="2145028"/>
                <a:ext cx="359165" cy="35916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mn-ea"/>
                  <a:cs typeface="+mn-ea"/>
                  <a:sym typeface="Gill Sans" charset="0"/>
                </a:endParaRPr>
              </a:p>
            </p:txBody>
          </p:sp>
          <p:sp>
            <p:nvSpPr>
              <p:cNvPr id="56" name="127"/>
              <p:cNvSpPr/>
              <p:nvPr/>
            </p:nvSpPr>
            <p:spPr bwMode="auto">
              <a:xfrm>
                <a:off x="2618611" y="2200897"/>
                <a:ext cx="84727" cy="8411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mn-ea"/>
                  <a:cs typeface="+mn-ea"/>
                  <a:sym typeface="Gill Sans" charset="0"/>
                </a:endParaRPr>
              </a:p>
            </p:txBody>
          </p:sp>
        </p:grpSp>
      </p:grpSp>
      <p:grpSp>
        <p:nvGrpSpPr>
          <p:cNvPr id="6" name="组合 5"/>
          <p:cNvGrpSpPr/>
          <p:nvPr/>
        </p:nvGrpSpPr>
        <p:grpSpPr>
          <a:xfrm>
            <a:off x="3783670" y="3111790"/>
            <a:ext cx="514780" cy="514781"/>
            <a:chOff x="5044894" y="4223187"/>
            <a:chExt cx="686373" cy="686373"/>
          </a:xfrm>
        </p:grpSpPr>
        <p:grpSp>
          <p:nvGrpSpPr>
            <p:cNvPr id="98" name="组合 97"/>
            <p:cNvGrpSpPr/>
            <p:nvPr/>
          </p:nvGrpSpPr>
          <p:grpSpPr>
            <a:xfrm>
              <a:off x="5044894" y="4223187"/>
              <a:ext cx="686373" cy="686373"/>
              <a:chOff x="6357074" y="1008628"/>
              <a:chExt cx="1676757" cy="1676757"/>
            </a:xfrm>
          </p:grpSpPr>
          <p:sp>
            <p:nvSpPr>
              <p:cNvPr id="99" name="椭圆 9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cs typeface="+mn-ea"/>
                </a:endParaRPr>
              </a:p>
            </p:txBody>
          </p:sp>
          <p:sp>
            <p:nvSpPr>
              <p:cNvPr id="100" name="椭圆 99"/>
              <p:cNvSpPr/>
              <p:nvPr/>
            </p:nvSpPr>
            <p:spPr>
              <a:xfrm>
                <a:off x="6552150" y="1193250"/>
                <a:ext cx="1307513" cy="1307513"/>
              </a:xfrm>
              <a:prstGeom prst="ellipse">
                <a:avLst/>
              </a:pr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cs typeface="+mn-ea"/>
                </a:endParaRPr>
              </a:p>
            </p:txBody>
          </p:sp>
        </p:grpSp>
        <p:sp>
          <p:nvSpPr>
            <p:cNvPr id="49" name="59"/>
            <p:cNvSpPr/>
            <p:nvPr/>
          </p:nvSpPr>
          <p:spPr bwMode="auto">
            <a:xfrm>
              <a:off x="5209427" y="4415433"/>
              <a:ext cx="303217" cy="301881"/>
            </a:xfrm>
            <a:custGeom>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mn-ea"/>
                <a:cs typeface="+mn-ea"/>
                <a:sym typeface="Gill Sans" charset="0"/>
              </a:endParaRPr>
            </a:p>
          </p:txBody>
        </p:sp>
      </p:grpSp>
      <p:grpSp>
        <p:nvGrpSpPr>
          <p:cNvPr id="4" name="组合 3"/>
          <p:cNvGrpSpPr/>
          <p:nvPr/>
        </p:nvGrpSpPr>
        <p:grpSpPr>
          <a:xfrm>
            <a:off x="6115084" y="1788506"/>
            <a:ext cx="514780" cy="514781"/>
            <a:chOff x="8153441" y="2458813"/>
            <a:chExt cx="686373" cy="686373"/>
          </a:xfrm>
        </p:grpSpPr>
        <p:grpSp>
          <p:nvGrpSpPr>
            <p:cNvPr id="92" name="组合 91"/>
            <p:cNvGrpSpPr/>
            <p:nvPr/>
          </p:nvGrpSpPr>
          <p:grpSpPr>
            <a:xfrm>
              <a:off x="8153441" y="2458813"/>
              <a:ext cx="686373" cy="686373"/>
              <a:chOff x="6357074" y="1008628"/>
              <a:chExt cx="1676757" cy="1676757"/>
            </a:xfrm>
          </p:grpSpPr>
          <p:sp>
            <p:nvSpPr>
              <p:cNvPr id="93" name="椭圆 92"/>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cs typeface="+mn-ea"/>
                </a:endParaRPr>
              </a:p>
            </p:txBody>
          </p:sp>
          <p:sp>
            <p:nvSpPr>
              <p:cNvPr id="94" name="椭圆 93"/>
              <p:cNvSpPr/>
              <p:nvPr/>
            </p:nvSpPr>
            <p:spPr>
              <a:xfrm>
                <a:off x="6552150" y="1193250"/>
                <a:ext cx="1307513" cy="1307513"/>
              </a:xfrm>
              <a:prstGeom prst="ellipse">
                <a:avLst/>
              </a:pr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cs typeface="+mn-ea"/>
                </a:endParaRPr>
              </a:p>
            </p:txBody>
          </p:sp>
        </p:grpSp>
        <p:sp>
          <p:nvSpPr>
            <p:cNvPr id="53" name="112"/>
            <p:cNvSpPr/>
            <p:nvPr/>
          </p:nvSpPr>
          <p:spPr bwMode="auto">
            <a:xfrm>
              <a:off x="8349341" y="2646613"/>
              <a:ext cx="303217" cy="301881"/>
            </a:xfrm>
            <a:custGeom>
              <a:gdLst>
                <a:gd name="T0" fmla="*/ 10510 w 21020"/>
                <a:gd name="T1" fmla="*/ 10800 h 21600"/>
                <a:gd name="T2" fmla="*/ 10510 w 21020"/>
                <a:gd name="T3" fmla="*/ 10800 h 21600"/>
                <a:gd name="T4" fmla="*/ 10510 w 21020"/>
                <a:gd name="T5" fmla="*/ 10800 h 21600"/>
                <a:gd name="T6" fmla="*/ 10510 w 21020"/>
                <a:gd name="T7" fmla="*/ 10800 h 21600"/>
              </a:gd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mn-ea"/>
                <a:cs typeface="+mn-ea"/>
                <a:sym typeface="Gill Sans" charset="0"/>
              </a:endParaRPr>
            </a:p>
          </p:txBody>
        </p:sp>
      </p:grpSp>
      <p:grpSp>
        <p:nvGrpSpPr>
          <p:cNvPr id="3" name="组合 2"/>
          <p:cNvGrpSpPr/>
          <p:nvPr/>
        </p:nvGrpSpPr>
        <p:grpSpPr>
          <a:xfrm>
            <a:off x="6108666" y="3161097"/>
            <a:ext cx="514780" cy="514780"/>
            <a:chOff x="8144882" y="4288939"/>
            <a:chExt cx="686373" cy="686373"/>
          </a:xfrm>
        </p:grpSpPr>
        <p:grpSp>
          <p:nvGrpSpPr>
            <p:cNvPr id="104" name="组合 103"/>
            <p:cNvGrpSpPr/>
            <p:nvPr/>
          </p:nvGrpSpPr>
          <p:grpSpPr>
            <a:xfrm>
              <a:off x="8144882" y="4288939"/>
              <a:ext cx="686373" cy="686373"/>
              <a:chOff x="6357074" y="1008628"/>
              <a:chExt cx="1676757" cy="1676757"/>
            </a:xfrm>
          </p:grpSpPr>
          <p:sp>
            <p:nvSpPr>
              <p:cNvPr id="105" name="椭圆 10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cs typeface="+mn-ea"/>
                </a:endParaRPr>
              </a:p>
            </p:txBody>
          </p:sp>
          <p:sp>
            <p:nvSpPr>
              <p:cNvPr id="106" name="椭圆 105"/>
              <p:cNvSpPr/>
              <p:nvPr/>
            </p:nvSpPr>
            <p:spPr>
              <a:xfrm>
                <a:off x="6552150" y="1193250"/>
                <a:ext cx="1307513" cy="1307513"/>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cs typeface="+mn-ea"/>
                </a:endParaRPr>
              </a:p>
            </p:txBody>
          </p:sp>
        </p:grpSp>
        <p:grpSp>
          <p:nvGrpSpPr>
            <p:cNvPr id="50" name="Group 112"/>
            <p:cNvGrpSpPr/>
            <p:nvPr/>
          </p:nvGrpSpPr>
          <p:grpSpPr>
            <a:xfrm>
              <a:off x="8350083" y="4508052"/>
              <a:ext cx="302725" cy="283612"/>
              <a:chOff x="5368132" y="3540125"/>
              <a:chExt cx="465138" cy="435769"/>
            </a:xfrm>
            <a:solidFill>
              <a:schemeClr val="bg1"/>
            </a:solidFill>
          </p:grpSpPr>
          <p:sp>
            <p:nvSpPr>
              <p:cNvPr id="51" name="ewrgeht"/>
              <p:cNvSpPr/>
              <p:nvPr/>
            </p:nvSpPr>
            <p:spPr bwMode="auto">
              <a:xfrm>
                <a:off x="5426869" y="3598069"/>
                <a:ext cx="347663" cy="2325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mn-ea"/>
                  <a:cs typeface="+mn-ea"/>
                  <a:sym typeface="Gill Sans" charset="0"/>
                </a:endParaRPr>
              </a:p>
            </p:txBody>
          </p:sp>
          <p:sp>
            <p:nvSpPr>
              <p:cNvPr id="52" name="111"/>
              <p:cNvSpPr/>
              <p:nvPr/>
            </p:nvSpPr>
            <p:spPr bwMode="auto">
              <a:xfrm>
                <a:off x="5368132" y="3540125"/>
                <a:ext cx="465138"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mn-ea"/>
                  <a:cs typeface="+mn-ea"/>
                  <a:sym typeface="Gill Sans" charset="0"/>
                </a:endParaRPr>
              </a:p>
            </p:txBody>
          </p:sp>
        </p:grpSp>
      </p:grpSp>
      <p:grpSp>
        <p:nvGrpSpPr>
          <p:cNvPr id="57" name="组合 56"/>
          <p:cNvGrpSpPr/>
          <p:nvPr/>
        </p:nvGrpSpPr>
        <p:grpSpPr>
          <a:xfrm>
            <a:off x="4251296" y="1636169"/>
            <a:ext cx="1631462" cy="820539"/>
            <a:chOff x="470268" y="2473662"/>
            <a:chExt cx="3051914" cy="1094052"/>
          </a:xfrm>
        </p:grpSpPr>
        <p:sp>
          <p:nvSpPr>
            <p:cNvPr id="58" name="TextBox 18"/>
            <p:cNvSpPr txBox="1"/>
            <p:nvPr/>
          </p:nvSpPr>
          <p:spPr>
            <a:xfrm flipH="1">
              <a:off x="849833" y="2473662"/>
              <a:ext cx="2456516" cy="348813"/>
            </a:xfrm>
            <a:prstGeom prst="rect">
              <a:avLst/>
            </a:prstGeom>
            <a:noFill/>
          </p:spPr>
          <p:txBody>
            <a:bodyPr wrap="none" rtlCol="0">
              <a:spAutoFit/>
            </a:bodyPr>
            <a:lstStyle/>
            <a:p>
              <a:r>
                <a:rPr lang="zh-CN" altLang="en-US" sz="1100" b="1">
                  <a:latin typeface="+mn-ea"/>
                  <a:cs typeface="+mn-ea"/>
                </a:rPr>
                <a:t>点击添加主要内容</a:t>
              </a:r>
              <a:endParaRPr lang="en-US" sz="1100" b="1">
                <a:latin typeface="+mn-ea"/>
                <a:cs typeface="+mn-ea"/>
              </a:endParaRPr>
            </a:p>
          </p:txBody>
        </p:sp>
        <p:sp>
          <p:nvSpPr>
            <p:cNvPr id="60" name="矩形 59"/>
            <p:cNvSpPr/>
            <p:nvPr/>
          </p:nvSpPr>
          <p:spPr>
            <a:xfrm>
              <a:off x="470268" y="2823663"/>
              <a:ext cx="3051914" cy="744051"/>
            </a:xfrm>
            <a:prstGeom prst="rect">
              <a:avLst/>
            </a:prstGeom>
          </p:spPr>
          <p:txBody>
            <a:bodyPr wrap="square">
              <a:spAutoFit/>
            </a:bodyPr>
            <a:lstStyle/>
            <a:p>
              <a:pPr>
                <a:lnSpc>
                  <a:spcPct val="150000"/>
                </a:lnSpc>
              </a:pPr>
              <a:r>
                <a:rPr lang="zh-CN" altLang="en-US" sz="700">
                  <a:latin typeface="+mn-ea"/>
                  <a:cs typeface="+mn-ea"/>
                </a:rPr>
                <a:t>一般人认为，客户关系就是和客户之间的人际关系，其实这样的人为是大错特错的。</a:t>
              </a:r>
              <a:endParaRPr lang="en-US" altLang="zh-CN" sz="700">
                <a:latin typeface="+mn-ea"/>
                <a:cs typeface="+mn-ea"/>
              </a:endParaRPr>
            </a:p>
          </p:txBody>
        </p:sp>
      </p:grpSp>
      <p:grpSp>
        <p:nvGrpSpPr>
          <p:cNvPr id="78" name="组合 77"/>
          <p:cNvGrpSpPr/>
          <p:nvPr/>
        </p:nvGrpSpPr>
        <p:grpSpPr>
          <a:xfrm>
            <a:off x="4297359" y="3041708"/>
            <a:ext cx="1494505" cy="816526"/>
            <a:chOff x="470267" y="2479013"/>
            <a:chExt cx="3338377" cy="1088702"/>
          </a:xfrm>
        </p:grpSpPr>
        <p:sp>
          <p:nvSpPr>
            <p:cNvPr id="79" name="TextBox 18"/>
            <p:cNvSpPr txBox="1"/>
            <p:nvPr/>
          </p:nvSpPr>
          <p:spPr>
            <a:xfrm flipH="1">
              <a:off x="875305" y="2479013"/>
              <a:ext cx="2933339" cy="348814"/>
            </a:xfrm>
            <a:prstGeom prst="rect">
              <a:avLst/>
            </a:prstGeom>
            <a:noFill/>
          </p:spPr>
          <p:txBody>
            <a:bodyPr wrap="none" rtlCol="0">
              <a:spAutoFit/>
            </a:bodyPr>
            <a:lstStyle/>
            <a:p>
              <a:r>
                <a:rPr lang="zh-CN" altLang="en-US" sz="1100" b="1">
                  <a:latin typeface="+mn-ea"/>
                  <a:cs typeface="+mn-ea"/>
                </a:rPr>
                <a:t>点击添加主要内容</a:t>
              </a:r>
              <a:endParaRPr lang="en-US" sz="1100" b="1">
                <a:latin typeface="+mn-ea"/>
                <a:cs typeface="+mn-ea"/>
              </a:endParaRPr>
            </a:p>
          </p:txBody>
        </p:sp>
        <p:sp>
          <p:nvSpPr>
            <p:cNvPr id="80" name="矩形 79"/>
            <p:cNvSpPr/>
            <p:nvPr/>
          </p:nvSpPr>
          <p:spPr>
            <a:xfrm>
              <a:off x="470267" y="2823664"/>
              <a:ext cx="3103519" cy="744051"/>
            </a:xfrm>
            <a:prstGeom prst="rect">
              <a:avLst/>
            </a:prstGeom>
          </p:spPr>
          <p:txBody>
            <a:bodyPr wrap="square">
              <a:spAutoFit/>
            </a:bodyPr>
            <a:lstStyle/>
            <a:p>
              <a:pPr>
                <a:lnSpc>
                  <a:spcPct val="150000"/>
                </a:lnSpc>
              </a:pPr>
              <a:r>
                <a:rPr lang="zh-CN" altLang="en-US" sz="700">
                  <a:latin typeface="+mn-ea"/>
                  <a:cs typeface="+mn-ea"/>
                </a:rPr>
                <a:t>也有人认为客户关系就是将客户利益与自己的利益权衡一直，这样的人事才刚刚及格。</a:t>
              </a:r>
              <a:endParaRPr lang="en-US" altLang="zh-CN" sz="700">
                <a:latin typeface="+mn-ea"/>
                <a:cs typeface="+mn-ea"/>
              </a:endParaRPr>
            </a:p>
          </p:txBody>
        </p:sp>
      </p:grpSp>
      <p:grpSp>
        <p:nvGrpSpPr>
          <p:cNvPr id="82" name="组合 81"/>
          <p:cNvGrpSpPr/>
          <p:nvPr/>
        </p:nvGrpSpPr>
        <p:grpSpPr>
          <a:xfrm>
            <a:off x="6788507" y="1660373"/>
            <a:ext cx="1426718" cy="699548"/>
            <a:chOff x="468937" y="2419540"/>
            <a:chExt cx="3142399" cy="932731"/>
          </a:xfrm>
        </p:grpSpPr>
        <p:sp>
          <p:nvSpPr>
            <p:cNvPr id="83" name="TextBox 18"/>
            <p:cNvSpPr txBox="1"/>
            <p:nvPr/>
          </p:nvSpPr>
          <p:spPr>
            <a:xfrm flipH="1">
              <a:off x="468937" y="2419540"/>
              <a:ext cx="2892327" cy="348813"/>
            </a:xfrm>
            <a:prstGeom prst="rect">
              <a:avLst/>
            </a:prstGeom>
            <a:noFill/>
          </p:spPr>
          <p:txBody>
            <a:bodyPr wrap="none" rtlCol="0">
              <a:spAutoFit/>
            </a:bodyPr>
            <a:lstStyle/>
            <a:p>
              <a:r>
                <a:rPr lang="zh-CN" altLang="en-US" sz="1100" b="1">
                  <a:latin typeface="+mn-ea"/>
                  <a:cs typeface="+mn-ea"/>
                </a:rPr>
                <a:t>点击添加主要内容</a:t>
              </a:r>
              <a:endParaRPr lang="en-US" sz="1100" b="1">
                <a:latin typeface="+mn-ea"/>
                <a:cs typeface="+mn-ea"/>
              </a:endParaRPr>
            </a:p>
          </p:txBody>
        </p:sp>
        <p:sp>
          <p:nvSpPr>
            <p:cNvPr id="85" name="矩形 84"/>
            <p:cNvSpPr/>
            <p:nvPr/>
          </p:nvSpPr>
          <p:spPr>
            <a:xfrm>
              <a:off x="470267" y="2823664"/>
              <a:ext cx="3141069" cy="528607"/>
            </a:xfrm>
            <a:prstGeom prst="rect">
              <a:avLst/>
            </a:prstGeom>
          </p:spPr>
          <p:txBody>
            <a:bodyPr wrap="square">
              <a:spAutoFit/>
            </a:bodyPr>
            <a:lstStyle/>
            <a:p>
              <a:pPr>
                <a:lnSpc>
                  <a:spcPct val="150000"/>
                </a:lnSpc>
              </a:pPr>
              <a:r>
                <a:rPr lang="zh-CN" altLang="en-US" sz="700">
                  <a:latin typeface="+mn-ea"/>
                  <a:cs typeface="+mn-ea"/>
                </a:rPr>
                <a:t>所以，客户关系的处理是一种非常微妙而复杂的工作，</a:t>
              </a:r>
              <a:endParaRPr lang="en-US" altLang="zh-CN" sz="700">
                <a:latin typeface="+mn-ea"/>
                <a:cs typeface="+mn-ea"/>
              </a:endParaRPr>
            </a:p>
          </p:txBody>
        </p:sp>
      </p:grpSp>
      <p:grpSp>
        <p:nvGrpSpPr>
          <p:cNvPr id="86" name="组合 85"/>
          <p:cNvGrpSpPr/>
          <p:nvPr/>
        </p:nvGrpSpPr>
        <p:grpSpPr>
          <a:xfrm>
            <a:off x="6788507" y="3088606"/>
            <a:ext cx="1579118" cy="699548"/>
            <a:chOff x="468937" y="2419540"/>
            <a:chExt cx="3032671" cy="932731"/>
          </a:xfrm>
        </p:grpSpPr>
        <p:sp>
          <p:nvSpPr>
            <p:cNvPr id="87" name="TextBox 18"/>
            <p:cNvSpPr txBox="1"/>
            <p:nvPr/>
          </p:nvSpPr>
          <p:spPr>
            <a:xfrm flipH="1">
              <a:off x="468937" y="2419540"/>
              <a:ext cx="2521941" cy="348813"/>
            </a:xfrm>
            <a:prstGeom prst="rect">
              <a:avLst/>
            </a:prstGeom>
            <a:noFill/>
          </p:spPr>
          <p:txBody>
            <a:bodyPr wrap="none" rtlCol="0">
              <a:spAutoFit/>
            </a:bodyPr>
            <a:lstStyle/>
            <a:p>
              <a:r>
                <a:rPr lang="zh-CN" altLang="en-US" sz="1100" b="1">
                  <a:latin typeface="+mn-ea"/>
                  <a:cs typeface="+mn-ea"/>
                </a:rPr>
                <a:t>点击添加主要内容</a:t>
              </a:r>
              <a:endParaRPr lang="en-US" sz="1100" b="1">
                <a:latin typeface="+mn-ea"/>
                <a:cs typeface="+mn-ea"/>
              </a:endParaRPr>
            </a:p>
          </p:txBody>
        </p:sp>
        <p:sp>
          <p:nvSpPr>
            <p:cNvPr id="88" name="矩形 87"/>
            <p:cNvSpPr/>
            <p:nvPr/>
          </p:nvSpPr>
          <p:spPr>
            <a:xfrm>
              <a:off x="470268" y="2823664"/>
              <a:ext cx="3031340" cy="528607"/>
            </a:xfrm>
            <a:prstGeom prst="rect">
              <a:avLst/>
            </a:prstGeom>
          </p:spPr>
          <p:txBody>
            <a:bodyPr wrap="square">
              <a:spAutoFit/>
            </a:bodyPr>
            <a:lstStyle/>
            <a:p>
              <a:pPr>
                <a:lnSpc>
                  <a:spcPct val="150000"/>
                </a:lnSpc>
              </a:pPr>
              <a:r>
                <a:rPr lang="zh-CN" altLang="en-US" sz="700">
                  <a:latin typeface="+mn-ea"/>
                  <a:cs typeface="+mn-ea"/>
                </a:rPr>
                <a:t>我们管理客户关系的目的是从要他买，变成他要买。</a:t>
              </a:r>
              <a:endParaRPr lang="en-US" altLang="zh-CN" sz="700">
                <a:latin typeface="+mn-ea"/>
                <a:cs typeface="+mn-ea"/>
              </a:endParaRPr>
            </a:p>
          </p:txBody>
        </p:sp>
      </p:grpSp>
    </p:spTree>
  </p:cSld>
  <p:clrMapOvr>
    <a:masterClrMapping/>
  </p:clrMapOvr>
  <mc:AlternateContent>
    <mc:Choice xmlns:p14="http://schemas.microsoft.com/office/powerpoint/2010/main" Requires="p14">
      <p:transition spd="slow" advTm="0" p14:dur="2000"/>
    </mc:Choice>
    <mc:Fallback>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1000"/>
                                        <p:tgtEl>
                                          <p:spTgt spid="78"/>
                                        </p:tgtEl>
                                      </p:cBhvr>
                                    </p:animEffect>
                                    <p:anim calcmode="lin" valueType="num">
                                      <p:cBhvr>
                                        <p:cTn id="39" dur="1000" fill="hold"/>
                                        <p:tgtEl>
                                          <p:spTgt spid="78"/>
                                        </p:tgtEl>
                                        <p:attrNameLst>
                                          <p:attrName>ppt_x</p:attrName>
                                        </p:attrNameLst>
                                      </p:cBhvr>
                                      <p:tavLst>
                                        <p:tav tm="0">
                                          <p:val>
                                            <p:strVal val="#ppt_x"/>
                                          </p:val>
                                        </p:tav>
                                        <p:tav tm="100000">
                                          <p:val>
                                            <p:strVal val="#ppt_x"/>
                                          </p:val>
                                        </p:tav>
                                      </p:tavLst>
                                    </p:anim>
                                    <p:anim calcmode="lin" valueType="num">
                                      <p:cBhvr>
                                        <p:cTn id="40"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1000"/>
                                        <p:tgtEl>
                                          <p:spTgt spid="82"/>
                                        </p:tgtEl>
                                      </p:cBhvr>
                                    </p:animEffect>
                                    <p:anim calcmode="lin" valueType="num">
                                      <p:cBhvr>
                                        <p:cTn id="46" dur="1000" fill="hold"/>
                                        <p:tgtEl>
                                          <p:spTgt spid="82"/>
                                        </p:tgtEl>
                                        <p:attrNameLst>
                                          <p:attrName>ppt_x</p:attrName>
                                        </p:attrNameLst>
                                      </p:cBhvr>
                                      <p:tavLst>
                                        <p:tav tm="0">
                                          <p:val>
                                            <p:strVal val="#ppt_x"/>
                                          </p:val>
                                        </p:tav>
                                        <p:tav tm="100000">
                                          <p:val>
                                            <p:strVal val="#ppt_x"/>
                                          </p:val>
                                        </p:tav>
                                      </p:tavLst>
                                    </p:anim>
                                    <p:anim calcmode="lin" valueType="num">
                                      <p:cBhvr>
                                        <p:cTn id="4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cond evt="onBegin" delay="0">
                          <p:tn val="47"/>
                        </p:cond>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1000"/>
                                        <p:tgtEl>
                                          <p:spTgt spid="86"/>
                                        </p:tgtEl>
                                      </p:cBhvr>
                                    </p:animEffect>
                                    <p:anim calcmode="lin" valueType="num">
                                      <p:cBhvr>
                                        <p:cTn id="53" dur="1000" fill="hold"/>
                                        <p:tgtEl>
                                          <p:spTgt spid="86"/>
                                        </p:tgtEl>
                                        <p:attrNameLst>
                                          <p:attrName>ppt_x</p:attrName>
                                        </p:attrNameLst>
                                      </p:cBhvr>
                                      <p:tavLst>
                                        <p:tav tm="0">
                                          <p:val>
                                            <p:strVal val="#ppt_x"/>
                                          </p:val>
                                        </p:tav>
                                        <p:tav tm="100000">
                                          <p:val>
                                            <p:strVal val="#ppt_x"/>
                                          </p:val>
                                        </p:tav>
                                      </p:tavLst>
                                    </p:anim>
                                    <p:anim calcmode="lin" valueType="num">
                                      <p:cBhvr>
                                        <p:cTn id="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任意多边形 9"/>
          <p:cNvSpPr/>
          <p:nvPr/>
        </p:nvSpPr>
        <p:spPr>
          <a:xfrm>
            <a:off x="0" y="2413549"/>
            <a:ext cx="9144000" cy="387676"/>
          </a:xfrm>
          <a:custGeom>
            <a:gdLst>
              <a:gd name="connsiteX0" fmla="*/ 0 w 13250087"/>
              <a:gd name="connsiteY0" fmla="*/ 74140 h 469557"/>
              <a:gd name="connsiteX1" fmla="*/ 12257902 w 13250087"/>
              <a:gd name="connsiteY1" fmla="*/ 0 h 469557"/>
              <a:gd name="connsiteX2" fmla="*/ 12566821 w 13250087"/>
              <a:gd name="connsiteY2" fmla="*/ 469557 h 469557"/>
              <a:gd name="connsiteX0-1" fmla="*/ 0 w 12257902"/>
              <a:gd name="connsiteY0-2" fmla="*/ 74140 h 74140"/>
              <a:gd name="connsiteX1-3" fmla="*/ 12257902 w 12257902"/>
              <a:gd name="connsiteY1-4" fmla="*/ 0 h 74140"/>
              <a:gd name="connsiteX0-5" fmla="*/ 0 w 12257902"/>
              <a:gd name="connsiteY0-6" fmla="*/ 74140 h 136098"/>
              <a:gd name="connsiteX1-7" fmla="*/ 1865870 w 12257902"/>
              <a:gd name="connsiteY1-8" fmla="*/ 135924 h 136098"/>
              <a:gd name="connsiteX2-9" fmla="*/ 12257902 w 12257902"/>
              <a:gd name="connsiteY2-10" fmla="*/ 0 h 136098"/>
              <a:gd name="connsiteX0-11" fmla="*/ 0 w 12257902"/>
              <a:gd name="connsiteY0-12" fmla="*/ 74140 h 136098"/>
              <a:gd name="connsiteX1-13" fmla="*/ 1865870 w 12257902"/>
              <a:gd name="connsiteY1-14" fmla="*/ 135924 h 136098"/>
              <a:gd name="connsiteX2-15" fmla="*/ 3941805 w 12257902"/>
              <a:gd name="connsiteY2-16" fmla="*/ 12357 h 136098"/>
              <a:gd name="connsiteX3" fmla="*/ 12257902 w 12257902"/>
              <a:gd name="connsiteY3" fmla="*/ 0 h 136098"/>
              <a:gd name="connsiteX0-17" fmla="*/ 0 w 12257902"/>
              <a:gd name="connsiteY0-18" fmla="*/ 74140 h 185420"/>
              <a:gd name="connsiteX1-19" fmla="*/ 1865870 w 12257902"/>
              <a:gd name="connsiteY1-20" fmla="*/ 135924 h 185420"/>
              <a:gd name="connsiteX2-21" fmla="*/ 3941805 w 12257902"/>
              <a:gd name="connsiteY2-22" fmla="*/ 12357 h 185420"/>
              <a:gd name="connsiteX3-23" fmla="*/ 6054811 w 12257902"/>
              <a:gd name="connsiteY3-24" fmla="*/ 185351 h 185420"/>
              <a:gd name="connsiteX4" fmla="*/ 12257902 w 12257902"/>
              <a:gd name="connsiteY4" fmla="*/ 0 h 185420"/>
              <a:gd name="connsiteX0-25" fmla="*/ 0 w 12257902"/>
              <a:gd name="connsiteY0-26" fmla="*/ 86497 h 197777"/>
              <a:gd name="connsiteX1-27" fmla="*/ 1865870 w 12257902"/>
              <a:gd name="connsiteY1-28" fmla="*/ 148281 h 197777"/>
              <a:gd name="connsiteX2-29" fmla="*/ 3941805 w 12257902"/>
              <a:gd name="connsiteY2-30" fmla="*/ 24714 h 197777"/>
              <a:gd name="connsiteX3-31" fmla="*/ 6054811 w 12257902"/>
              <a:gd name="connsiteY3-32" fmla="*/ 197708 h 197777"/>
              <a:gd name="connsiteX4-33" fmla="*/ 8167816 w 12257902"/>
              <a:gd name="connsiteY4-34" fmla="*/ 0 h 197777"/>
              <a:gd name="connsiteX5" fmla="*/ 12257902 w 12257902"/>
              <a:gd name="connsiteY5" fmla="*/ 12357 h 197777"/>
              <a:gd name="connsiteX0-35" fmla="*/ 0 w 12257902"/>
              <a:gd name="connsiteY0-36" fmla="*/ 86497 h 197777"/>
              <a:gd name="connsiteX1-37" fmla="*/ 1865870 w 12257902"/>
              <a:gd name="connsiteY1-38" fmla="*/ 148281 h 197777"/>
              <a:gd name="connsiteX2-39" fmla="*/ 3941805 w 12257902"/>
              <a:gd name="connsiteY2-40" fmla="*/ 24714 h 197777"/>
              <a:gd name="connsiteX3-41" fmla="*/ 6054811 w 12257902"/>
              <a:gd name="connsiteY3-42" fmla="*/ 197708 h 197777"/>
              <a:gd name="connsiteX4-43" fmla="*/ 8167816 w 12257902"/>
              <a:gd name="connsiteY4-44" fmla="*/ 0 h 197777"/>
              <a:gd name="connsiteX5-45" fmla="*/ 10268465 w 12257902"/>
              <a:gd name="connsiteY5-46" fmla="*/ 123569 h 197777"/>
              <a:gd name="connsiteX6" fmla="*/ 12257902 w 12257902"/>
              <a:gd name="connsiteY6" fmla="*/ 12357 h 197777"/>
              <a:gd name="connsiteX0-47" fmla="*/ 0 w 12257902"/>
              <a:gd name="connsiteY0-48" fmla="*/ 210065 h 321345"/>
              <a:gd name="connsiteX1-49" fmla="*/ 1865870 w 12257902"/>
              <a:gd name="connsiteY1-50" fmla="*/ 271849 h 321345"/>
              <a:gd name="connsiteX2-51" fmla="*/ 3941805 w 12257902"/>
              <a:gd name="connsiteY2-52" fmla="*/ 148282 h 321345"/>
              <a:gd name="connsiteX3-53" fmla="*/ 6054811 w 12257902"/>
              <a:gd name="connsiteY3-54" fmla="*/ 321276 h 321345"/>
              <a:gd name="connsiteX4-55" fmla="*/ 8167816 w 12257902"/>
              <a:gd name="connsiteY4-56" fmla="*/ 123568 h 321345"/>
              <a:gd name="connsiteX5-57" fmla="*/ 10268465 w 12257902"/>
              <a:gd name="connsiteY5-58" fmla="*/ 247137 h 321345"/>
              <a:gd name="connsiteX6-59" fmla="*/ 12257902 w 12257902"/>
              <a:gd name="connsiteY6-60" fmla="*/ 0 h 321345"/>
              <a:gd name="connsiteX0-61" fmla="*/ 0 w 12257902"/>
              <a:gd name="connsiteY0-62" fmla="*/ 383389 h 494669"/>
              <a:gd name="connsiteX1-63" fmla="*/ 1865870 w 12257902"/>
              <a:gd name="connsiteY1-64" fmla="*/ 445173 h 494669"/>
              <a:gd name="connsiteX2-65" fmla="*/ 3941805 w 12257902"/>
              <a:gd name="connsiteY2-66" fmla="*/ 321606 h 494669"/>
              <a:gd name="connsiteX3-67" fmla="*/ 6054811 w 12257902"/>
              <a:gd name="connsiteY3-68" fmla="*/ 494600 h 494669"/>
              <a:gd name="connsiteX4-69" fmla="*/ 8167816 w 12257902"/>
              <a:gd name="connsiteY4-70" fmla="*/ 296892 h 494669"/>
              <a:gd name="connsiteX5-71" fmla="*/ 10268465 w 12257902"/>
              <a:gd name="connsiteY5-72" fmla="*/ 420461 h 494669"/>
              <a:gd name="connsiteX6-73" fmla="*/ 12257902 w 12257902"/>
              <a:gd name="connsiteY6-74" fmla="*/ 173324 h 494669"/>
              <a:gd name="connsiteX0-75" fmla="*/ 0 w 12257902"/>
              <a:gd name="connsiteY0-76" fmla="*/ 383389 h 494669"/>
              <a:gd name="connsiteX1-77" fmla="*/ 1865870 w 12257902"/>
              <a:gd name="connsiteY1-78" fmla="*/ 445173 h 494669"/>
              <a:gd name="connsiteX2-79" fmla="*/ 3941805 w 12257902"/>
              <a:gd name="connsiteY2-80" fmla="*/ 321606 h 494669"/>
              <a:gd name="connsiteX3-81" fmla="*/ 6054811 w 12257902"/>
              <a:gd name="connsiteY3-82" fmla="*/ 494600 h 494669"/>
              <a:gd name="connsiteX4-83" fmla="*/ 8167816 w 12257902"/>
              <a:gd name="connsiteY4-84" fmla="*/ 296892 h 494669"/>
              <a:gd name="connsiteX5-85" fmla="*/ 10268465 w 12257902"/>
              <a:gd name="connsiteY5-86" fmla="*/ 420461 h 494669"/>
              <a:gd name="connsiteX6-87" fmla="*/ 12257902 w 12257902"/>
              <a:gd name="connsiteY6-88" fmla="*/ 173324 h 494669"/>
              <a:gd name="connsiteX0-89" fmla="*/ 0 w 12257902"/>
              <a:gd name="connsiteY0-90" fmla="*/ 383389 h 494669"/>
              <a:gd name="connsiteX1-91" fmla="*/ 1865870 w 12257902"/>
              <a:gd name="connsiteY1-92" fmla="*/ 445173 h 494669"/>
              <a:gd name="connsiteX2-93" fmla="*/ 3941805 w 12257902"/>
              <a:gd name="connsiteY2-94" fmla="*/ 321606 h 494669"/>
              <a:gd name="connsiteX3-95" fmla="*/ 6054811 w 12257902"/>
              <a:gd name="connsiteY3-96" fmla="*/ 494600 h 494669"/>
              <a:gd name="connsiteX4-97" fmla="*/ 8167816 w 12257902"/>
              <a:gd name="connsiteY4-98" fmla="*/ 296892 h 494669"/>
              <a:gd name="connsiteX5-99" fmla="*/ 10268465 w 12257902"/>
              <a:gd name="connsiteY5-100" fmla="*/ 420461 h 494669"/>
              <a:gd name="connsiteX6-101" fmla="*/ 12257902 w 12257902"/>
              <a:gd name="connsiteY6-102" fmla="*/ 173324 h 494669"/>
              <a:gd name="connsiteX0-103" fmla="*/ 0 w 12257902"/>
              <a:gd name="connsiteY0-104" fmla="*/ 383389 h 497368"/>
              <a:gd name="connsiteX1-105" fmla="*/ 1865870 w 12257902"/>
              <a:gd name="connsiteY1-106" fmla="*/ 445173 h 497368"/>
              <a:gd name="connsiteX2-107" fmla="*/ 3941805 w 12257902"/>
              <a:gd name="connsiteY2-108" fmla="*/ 321606 h 497368"/>
              <a:gd name="connsiteX3-109" fmla="*/ 6054811 w 12257902"/>
              <a:gd name="connsiteY3-110" fmla="*/ 494600 h 497368"/>
              <a:gd name="connsiteX4-111" fmla="*/ 8167816 w 12257902"/>
              <a:gd name="connsiteY4-112" fmla="*/ 296892 h 497368"/>
              <a:gd name="connsiteX5-113" fmla="*/ 10268465 w 12257902"/>
              <a:gd name="connsiteY5-114" fmla="*/ 420461 h 497368"/>
              <a:gd name="connsiteX6-115" fmla="*/ 12257902 w 12257902"/>
              <a:gd name="connsiteY6-116" fmla="*/ 173324 h 497368"/>
              <a:gd name="connsiteX0-117" fmla="*/ 0 w 12257902"/>
              <a:gd name="connsiteY0-118" fmla="*/ 383389 h 497368"/>
              <a:gd name="connsiteX1-119" fmla="*/ 1865870 w 12257902"/>
              <a:gd name="connsiteY1-120" fmla="*/ 445173 h 497368"/>
              <a:gd name="connsiteX2-121" fmla="*/ 3941805 w 12257902"/>
              <a:gd name="connsiteY2-122" fmla="*/ 321606 h 497368"/>
              <a:gd name="connsiteX3-123" fmla="*/ 6054811 w 12257902"/>
              <a:gd name="connsiteY3-124" fmla="*/ 494600 h 497368"/>
              <a:gd name="connsiteX4-125" fmla="*/ 8167816 w 12257902"/>
              <a:gd name="connsiteY4-126" fmla="*/ 296892 h 497368"/>
              <a:gd name="connsiteX5-127" fmla="*/ 10268465 w 12257902"/>
              <a:gd name="connsiteY5-128" fmla="*/ 420461 h 497368"/>
              <a:gd name="connsiteX6-129" fmla="*/ 12257902 w 12257902"/>
              <a:gd name="connsiteY6-130" fmla="*/ 173324 h 497368"/>
              <a:gd name="connsiteX0-131" fmla="*/ 0 w 12257902"/>
              <a:gd name="connsiteY0-132" fmla="*/ 383389 h 497368"/>
              <a:gd name="connsiteX1-133" fmla="*/ 1865870 w 12257902"/>
              <a:gd name="connsiteY1-134" fmla="*/ 445173 h 497368"/>
              <a:gd name="connsiteX2-135" fmla="*/ 3941805 w 12257902"/>
              <a:gd name="connsiteY2-136" fmla="*/ 321606 h 497368"/>
              <a:gd name="connsiteX3-137" fmla="*/ 6054811 w 12257902"/>
              <a:gd name="connsiteY3-138" fmla="*/ 494600 h 497368"/>
              <a:gd name="connsiteX4-139" fmla="*/ 8167816 w 12257902"/>
              <a:gd name="connsiteY4-140" fmla="*/ 296892 h 497368"/>
              <a:gd name="connsiteX5-141" fmla="*/ 10268465 w 12257902"/>
              <a:gd name="connsiteY5-142" fmla="*/ 420461 h 497368"/>
              <a:gd name="connsiteX6-143" fmla="*/ 12257902 w 12257902"/>
              <a:gd name="connsiteY6-144" fmla="*/ 173324 h 497368"/>
              <a:gd name="connsiteX0-145" fmla="*/ 0 w 12257902"/>
              <a:gd name="connsiteY0-146" fmla="*/ 383389 h 542083"/>
              <a:gd name="connsiteX1-147" fmla="*/ 1865870 w 12257902"/>
              <a:gd name="connsiteY1-148" fmla="*/ 445173 h 542083"/>
              <a:gd name="connsiteX2-149" fmla="*/ 3941805 w 12257902"/>
              <a:gd name="connsiteY2-150" fmla="*/ 321606 h 542083"/>
              <a:gd name="connsiteX3-151" fmla="*/ 6054811 w 12257902"/>
              <a:gd name="connsiteY3-152" fmla="*/ 494600 h 542083"/>
              <a:gd name="connsiteX4-153" fmla="*/ 8167816 w 12257902"/>
              <a:gd name="connsiteY4-154" fmla="*/ 296892 h 542083"/>
              <a:gd name="connsiteX5-155" fmla="*/ 10268465 w 12257902"/>
              <a:gd name="connsiteY5-156" fmla="*/ 420461 h 542083"/>
              <a:gd name="connsiteX6-157" fmla="*/ 12257902 w 12257902"/>
              <a:gd name="connsiteY6-158" fmla="*/ 173324 h 542083"/>
              <a:gd name="connsiteX0-159" fmla="*/ 0 w 12257902"/>
              <a:gd name="connsiteY0-160" fmla="*/ 383389 h 510182"/>
              <a:gd name="connsiteX1-161" fmla="*/ 1865870 w 12257902"/>
              <a:gd name="connsiteY1-162" fmla="*/ 445173 h 510182"/>
              <a:gd name="connsiteX2-163" fmla="*/ 3941805 w 12257902"/>
              <a:gd name="connsiteY2-164" fmla="*/ 321606 h 510182"/>
              <a:gd name="connsiteX3-165" fmla="*/ 6054811 w 12257902"/>
              <a:gd name="connsiteY3-166" fmla="*/ 494600 h 510182"/>
              <a:gd name="connsiteX4-167" fmla="*/ 8167816 w 12257902"/>
              <a:gd name="connsiteY4-168" fmla="*/ 296892 h 510182"/>
              <a:gd name="connsiteX5-169" fmla="*/ 10268465 w 12257902"/>
              <a:gd name="connsiteY5-170" fmla="*/ 420461 h 510182"/>
              <a:gd name="connsiteX6-171" fmla="*/ 12257902 w 12257902"/>
              <a:gd name="connsiteY6-172" fmla="*/ 173324 h 510182"/>
              <a:gd name="connsiteX0-173" fmla="*/ 0 w 12257902"/>
              <a:gd name="connsiteY0-174" fmla="*/ 383389 h 510182"/>
              <a:gd name="connsiteX1-175" fmla="*/ 1865870 w 12257902"/>
              <a:gd name="connsiteY1-176" fmla="*/ 445173 h 510182"/>
              <a:gd name="connsiteX2-177" fmla="*/ 3941805 w 12257902"/>
              <a:gd name="connsiteY2-178" fmla="*/ 321606 h 510182"/>
              <a:gd name="connsiteX3-179" fmla="*/ 6054811 w 12257902"/>
              <a:gd name="connsiteY3-180" fmla="*/ 494600 h 510182"/>
              <a:gd name="connsiteX4-181" fmla="*/ 8167816 w 12257902"/>
              <a:gd name="connsiteY4-182" fmla="*/ 296892 h 510182"/>
              <a:gd name="connsiteX5-183" fmla="*/ 10268465 w 12257902"/>
              <a:gd name="connsiteY5-184" fmla="*/ 420461 h 510182"/>
              <a:gd name="connsiteX6-185" fmla="*/ 12257902 w 12257902"/>
              <a:gd name="connsiteY6-186" fmla="*/ 173324 h 510182"/>
              <a:gd name="connsiteX0-187" fmla="*/ 0 w 12257902"/>
              <a:gd name="connsiteY0-188" fmla="*/ 383389 h 510182"/>
              <a:gd name="connsiteX1-189" fmla="*/ 1865870 w 12257902"/>
              <a:gd name="connsiteY1-190" fmla="*/ 445173 h 510182"/>
              <a:gd name="connsiteX2-191" fmla="*/ 3941805 w 12257902"/>
              <a:gd name="connsiteY2-192" fmla="*/ 321606 h 510182"/>
              <a:gd name="connsiteX3-193" fmla="*/ 6042455 w 12257902"/>
              <a:gd name="connsiteY3-194" fmla="*/ 457530 h 510182"/>
              <a:gd name="connsiteX4-195" fmla="*/ 8167816 w 12257902"/>
              <a:gd name="connsiteY4-196" fmla="*/ 296892 h 510182"/>
              <a:gd name="connsiteX5-197" fmla="*/ 10268465 w 12257902"/>
              <a:gd name="connsiteY5-198" fmla="*/ 420461 h 510182"/>
              <a:gd name="connsiteX6-199" fmla="*/ 12257902 w 12257902"/>
              <a:gd name="connsiteY6-200" fmla="*/ 173324 h 510182"/>
              <a:gd name="connsiteX0-201" fmla="*/ 0 w 12257902"/>
              <a:gd name="connsiteY0-202" fmla="*/ 383389 h 521025"/>
              <a:gd name="connsiteX1-203" fmla="*/ 1865870 w 12257902"/>
              <a:gd name="connsiteY1-204" fmla="*/ 445173 h 521025"/>
              <a:gd name="connsiteX2-205" fmla="*/ 3941805 w 12257902"/>
              <a:gd name="connsiteY2-206" fmla="*/ 321606 h 521025"/>
              <a:gd name="connsiteX3-207" fmla="*/ 6042455 w 12257902"/>
              <a:gd name="connsiteY3-208" fmla="*/ 457530 h 521025"/>
              <a:gd name="connsiteX4-209" fmla="*/ 8167816 w 12257902"/>
              <a:gd name="connsiteY4-210" fmla="*/ 296892 h 521025"/>
              <a:gd name="connsiteX5-211" fmla="*/ 10268465 w 12257902"/>
              <a:gd name="connsiteY5-212" fmla="*/ 420461 h 521025"/>
              <a:gd name="connsiteX6-213" fmla="*/ 12257902 w 12257902"/>
              <a:gd name="connsiteY6-214" fmla="*/ 173324 h 521025"/>
              <a:gd name="connsiteX0-215" fmla="*/ 0 w 12257902"/>
              <a:gd name="connsiteY0-216" fmla="*/ 383389 h 521025"/>
              <a:gd name="connsiteX1-217" fmla="*/ 1865870 w 12257902"/>
              <a:gd name="connsiteY1-218" fmla="*/ 445173 h 521025"/>
              <a:gd name="connsiteX2-219" fmla="*/ 3941805 w 12257902"/>
              <a:gd name="connsiteY2-220" fmla="*/ 321606 h 521025"/>
              <a:gd name="connsiteX3-221" fmla="*/ 6042455 w 12257902"/>
              <a:gd name="connsiteY3-222" fmla="*/ 457530 h 521025"/>
              <a:gd name="connsiteX4-223" fmla="*/ 8167816 w 12257902"/>
              <a:gd name="connsiteY4-224" fmla="*/ 296892 h 521025"/>
              <a:gd name="connsiteX5-225" fmla="*/ 10268465 w 12257902"/>
              <a:gd name="connsiteY5-226" fmla="*/ 420461 h 521025"/>
              <a:gd name="connsiteX6-227" fmla="*/ 12257902 w 12257902"/>
              <a:gd name="connsiteY6-228" fmla="*/ 173324 h 521025"/>
              <a:gd name="connsiteX0-229" fmla="*/ 0 w 12257902"/>
              <a:gd name="connsiteY0-230" fmla="*/ 383389 h 584285"/>
              <a:gd name="connsiteX1-231" fmla="*/ 1865870 w 12257902"/>
              <a:gd name="connsiteY1-232" fmla="*/ 445173 h 584285"/>
              <a:gd name="connsiteX2-233" fmla="*/ 3941805 w 12257902"/>
              <a:gd name="connsiteY2-234" fmla="*/ 321606 h 584285"/>
              <a:gd name="connsiteX3-235" fmla="*/ 6042455 w 12257902"/>
              <a:gd name="connsiteY3-236" fmla="*/ 457530 h 584285"/>
              <a:gd name="connsiteX4-237" fmla="*/ 8167816 w 12257902"/>
              <a:gd name="connsiteY4-238" fmla="*/ 296892 h 584285"/>
              <a:gd name="connsiteX5-239" fmla="*/ 10268465 w 12257902"/>
              <a:gd name="connsiteY5-240" fmla="*/ 420461 h 584285"/>
              <a:gd name="connsiteX6-241" fmla="*/ 12257902 w 12257902"/>
              <a:gd name="connsiteY6-242" fmla="*/ 173324 h 584285"/>
              <a:gd name="connsiteX0-243" fmla="*/ 0 w 12257902"/>
              <a:gd name="connsiteY0-244" fmla="*/ 383389 h 510182"/>
              <a:gd name="connsiteX1-245" fmla="*/ 1865870 w 12257902"/>
              <a:gd name="connsiteY1-246" fmla="*/ 445173 h 510182"/>
              <a:gd name="connsiteX2-247" fmla="*/ 3941805 w 12257902"/>
              <a:gd name="connsiteY2-248" fmla="*/ 321606 h 510182"/>
              <a:gd name="connsiteX3-249" fmla="*/ 6042455 w 12257902"/>
              <a:gd name="connsiteY3-250" fmla="*/ 408103 h 510182"/>
              <a:gd name="connsiteX4-251" fmla="*/ 8167816 w 12257902"/>
              <a:gd name="connsiteY4-252" fmla="*/ 296892 h 510182"/>
              <a:gd name="connsiteX5-253" fmla="*/ 10268465 w 12257902"/>
              <a:gd name="connsiteY5-254" fmla="*/ 420461 h 510182"/>
              <a:gd name="connsiteX6-255" fmla="*/ 12257902 w 12257902"/>
              <a:gd name="connsiteY6-256" fmla="*/ 173324 h 510182"/>
              <a:gd name="connsiteX0-257" fmla="*/ 0 w 12257902"/>
              <a:gd name="connsiteY0-258" fmla="*/ 390108 h 516901"/>
              <a:gd name="connsiteX1-259" fmla="*/ 1865870 w 12257902"/>
              <a:gd name="connsiteY1-260" fmla="*/ 451892 h 516901"/>
              <a:gd name="connsiteX2-261" fmla="*/ 3941805 w 12257902"/>
              <a:gd name="connsiteY2-262" fmla="*/ 328325 h 516901"/>
              <a:gd name="connsiteX3-263" fmla="*/ 6042455 w 12257902"/>
              <a:gd name="connsiteY3-264" fmla="*/ 414822 h 516901"/>
              <a:gd name="connsiteX4-265" fmla="*/ 8167816 w 12257902"/>
              <a:gd name="connsiteY4-266" fmla="*/ 303611 h 516901"/>
              <a:gd name="connsiteX5-267" fmla="*/ 10243618 w 12257902"/>
              <a:gd name="connsiteY5-268" fmla="*/ 390110 h 516901"/>
              <a:gd name="connsiteX6-269" fmla="*/ 12257902 w 12257902"/>
              <a:gd name="connsiteY6-270" fmla="*/ 180043 h 516901"/>
            </a:gdLst>
            <a:cxnLst>
              <a:cxn ang="0">
                <a:pos x="connsiteX0-1" y="connsiteY0-2"/>
              </a:cxn>
              <a:cxn ang="0">
                <a:pos x="connsiteX1-3" y="connsiteY1-4"/>
              </a:cxn>
              <a:cxn ang="0">
                <a:pos x="connsiteX2-9" y="connsiteY2-10"/>
              </a:cxn>
              <a:cxn ang="0">
                <a:pos x="connsiteX3-23" y="connsiteY3-24"/>
              </a:cxn>
              <a:cxn ang="0">
                <a:pos x="connsiteX4-33" y="connsiteY4-34"/>
              </a:cxn>
              <a:cxn ang="0">
                <a:pos x="connsiteX5-45" y="connsiteY5-46"/>
              </a:cxn>
              <a:cxn ang="0">
                <a:pos x="connsiteX6-59" y="connsiteY6-60"/>
              </a:cxn>
            </a:cxnLst>
            <a:rect l="l" t="t" r="r" b="b"/>
            <a:pathLst>
              <a:path w="12257902" h="516901">
                <a:moveTo>
                  <a:pt x="0" y="390108"/>
                </a:moveTo>
                <a:cubicBezTo>
                  <a:pt x="605481" y="126497"/>
                  <a:pt x="1198605" y="703146"/>
                  <a:pt x="1865870" y="451892"/>
                </a:cubicBezTo>
                <a:cubicBezTo>
                  <a:pt x="2533135" y="200638"/>
                  <a:pt x="3245708" y="334503"/>
                  <a:pt x="3941805" y="328325"/>
                </a:cubicBezTo>
                <a:cubicBezTo>
                  <a:pt x="4637902" y="322147"/>
                  <a:pt x="5325764" y="208876"/>
                  <a:pt x="6042455" y="414822"/>
                </a:cubicBezTo>
                <a:cubicBezTo>
                  <a:pt x="6759146" y="620768"/>
                  <a:pt x="7467622" y="307730"/>
                  <a:pt x="8167816" y="303611"/>
                </a:cubicBezTo>
                <a:cubicBezTo>
                  <a:pt x="8868010" y="299492"/>
                  <a:pt x="9580472" y="472489"/>
                  <a:pt x="10243618" y="390110"/>
                </a:cubicBezTo>
                <a:cubicBezTo>
                  <a:pt x="10906764" y="307731"/>
                  <a:pt x="11582400" y="-293632"/>
                  <a:pt x="12257902" y="180043"/>
                </a:cubicBezTo>
              </a:path>
            </a:pathLst>
          </a:cu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sp>
        <p:nvSpPr>
          <p:cNvPr id="45" name="任意多边形 9"/>
          <p:cNvSpPr/>
          <p:nvPr/>
        </p:nvSpPr>
        <p:spPr>
          <a:xfrm>
            <a:off x="0" y="2413549"/>
            <a:ext cx="9144000" cy="387676"/>
          </a:xfrm>
          <a:custGeom>
            <a:gdLst>
              <a:gd name="connsiteX0" fmla="*/ 0 w 13250087"/>
              <a:gd name="connsiteY0" fmla="*/ 74140 h 469557"/>
              <a:gd name="connsiteX1" fmla="*/ 12257902 w 13250087"/>
              <a:gd name="connsiteY1" fmla="*/ 0 h 469557"/>
              <a:gd name="connsiteX2" fmla="*/ 12566821 w 13250087"/>
              <a:gd name="connsiteY2" fmla="*/ 469557 h 469557"/>
              <a:gd name="connsiteX0-1" fmla="*/ 0 w 12257902"/>
              <a:gd name="connsiteY0-2" fmla="*/ 74140 h 74140"/>
              <a:gd name="connsiteX1-3" fmla="*/ 12257902 w 12257902"/>
              <a:gd name="connsiteY1-4" fmla="*/ 0 h 74140"/>
              <a:gd name="connsiteX0-5" fmla="*/ 0 w 12257902"/>
              <a:gd name="connsiteY0-6" fmla="*/ 74140 h 136098"/>
              <a:gd name="connsiteX1-7" fmla="*/ 1865870 w 12257902"/>
              <a:gd name="connsiteY1-8" fmla="*/ 135924 h 136098"/>
              <a:gd name="connsiteX2-9" fmla="*/ 12257902 w 12257902"/>
              <a:gd name="connsiteY2-10" fmla="*/ 0 h 136098"/>
              <a:gd name="connsiteX0-11" fmla="*/ 0 w 12257902"/>
              <a:gd name="connsiteY0-12" fmla="*/ 74140 h 136098"/>
              <a:gd name="connsiteX1-13" fmla="*/ 1865870 w 12257902"/>
              <a:gd name="connsiteY1-14" fmla="*/ 135924 h 136098"/>
              <a:gd name="connsiteX2-15" fmla="*/ 3941805 w 12257902"/>
              <a:gd name="connsiteY2-16" fmla="*/ 12357 h 136098"/>
              <a:gd name="connsiteX3" fmla="*/ 12257902 w 12257902"/>
              <a:gd name="connsiteY3" fmla="*/ 0 h 136098"/>
              <a:gd name="connsiteX0-17" fmla="*/ 0 w 12257902"/>
              <a:gd name="connsiteY0-18" fmla="*/ 74140 h 185420"/>
              <a:gd name="connsiteX1-19" fmla="*/ 1865870 w 12257902"/>
              <a:gd name="connsiteY1-20" fmla="*/ 135924 h 185420"/>
              <a:gd name="connsiteX2-21" fmla="*/ 3941805 w 12257902"/>
              <a:gd name="connsiteY2-22" fmla="*/ 12357 h 185420"/>
              <a:gd name="connsiteX3-23" fmla="*/ 6054811 w 12257902"/>
              <a:gd name="connsiteY3-24" fmla="*/ 185351 h 185420"/>
              <a:gd name="connsiteX4" fmla="*/ 12257902 w 12257902"/>
              <a:gd name="connsiteY4" fmla="*/ 0 h 185420"/>
              <a:gd name="connsiteX0-25" fmla="*/ 0 w 12257902"/>
              <a:gd name="connsiteY0-26" fmla="*/ 86497 h 197777"/>
              <a:gd name="connsiteX1-27" fmla="*/ 1865870 w 12257902"/>
              <a:gd name="connsiteY1-28" fmla="*/ 148281 h 197777"/>
              <a:gd name="connsiteX2-29" fmla="*/ 3941805 w 12257902"/>
              <a:gd name="connsiteY2-30" fmla="*/ 24714 h 197777"/>
              <a:gd name="connsiteX3-31" fmla="*/ 6054811 w 12257902"/>
              <a:gd name="connsiteY3-32" fmla="*/ 197708 h 197777"/>
              <a:gd name="connsiteX4-33" fmla="*/ 8167816 w 12257902"/>
              <a:gd name="connsiteY4-34" fmla="*/ 0 h 197777"/>
              <a:gd name="connsiteX5" fmla="*/ 12257902 w 12257902"/>
              <a:gd name="connsiteY5" fmla="*/ 12357 h 197777"/>
              <a:gd name="connsiteX0-35" fmla="*/ 0 w 12257902"/>
              <a:gd name="connsiteY0-36" fmla="*/ 86497 h 197777"/>
              <a:gd name="connsiteX1-37" fmla="*/ 1865870 w 12257902"/>
              <a:gd name="connsiteY1-38" fmla="*/ 148281 h 197777"/>
              <a:gd name="connsiteX2-39" fmla="*/ 3941805 w 12257902"/>
              <a:gd name="connsiteY2-40" fmla="*/ 24714 h 197777"/>
              <a:gd name="connsiteX3-41" fmla="*/ 6054811 w 12257902"/>
              <a:gd name="connsiteY3-42" fmla="*/ 197708 h 197777"/>
              <a:gd name="connsiteX4-43" fmla="*/ 8167816 w 12257902"/>
              <a:gd name="connsiteY4-44" fmla="*/ 0 h 197777"/>
              <a:gd name="connsiteX5-45" fmla="*/ 10268465 w 12257902"/>
              <a:gd name="connsiteY5-46" fmla="*/ 123569 h 197777"/>
              <a:gd name="connsiteX6" fmla="*/ 12257902 w 12257902"/>
              <a:gd name="connsiteY6" fmla="*/ 12357 h 197777"/>
              <a:gd name="connsiteX0-47" fmla="*/ 0 w 12257902"/>
              <a:gd name="connsiteY0-48" fmla="*/ 210065 h 321345"/>
              <a:gd name="connsiteX1-49" fmla="*/ 1865870 w 12257902"/>
              <a:gd name="connsiteY1-50" fmla="*/ 271849 h 321345"/>
              <a:gd name="connsiteX2-51" fmla="*/ 3941805 w 12257902"/>
              <a:gd name="connsiteY2-52" fmla="*/ 148282 h 321345"/>
              <a:gd name="connsiteX3-53" fmla="*/ 6054811 w 12257902"/>
              <a:gd name="connsiteY3-54" fmla="*/ 321276 h 321345"/>
              <a:gd name="connsiteX4-55" fmla="*/ 8167816 w 12257902"/>
              <a:gd name="connsiteY4-56" fmla="*/ 123568 h 321345"/>
              <a:gd name="connsiteX5-57" fmla="*/ 10268465 w 12257902"/>
              <a:gd name="connsiteY5-58" fmla="*/ 247137 h 321345"/>
              <a:gd name="connsiteX6-59" fmla="*/ 12257902 w 12257902"/>
              <a:gd name="connsiteY6-60" fmla="*/ 0 h 321345"/>
              <a:gd name="connsiteX0-61" fmla="*/ 0 w 12257902"/>
              <a:gd name="connsiteY0-62" fmla="*/ 383389 h 494669"/>
              <a:gd name="connsiteX1-63" fmla="*/ 1865870 w 12257902"/>
              <a:gd name="connsiteY1-64" fmla="*/ 445173 h 494669"/>
              <a:gd name="connsiteX2-65" fmla="*/ 3941805 w 12257902"/>
              <a:gd name="connsiteY2-66" fmla="*/ 321606 h 494669"/>
              <a:gd name="connsiteX3-67" fmla="*/ 6054811 w 12257902"/>
              <a:gd name="connsiteY3-68" fmla="*/ 494600 h 494669"/>
              <a:gd name="connsiteX4-69" fmla="*/ 8167816 w 12257902"/>
              <a:gd name="connsiteY4-70" fmla="*/ 296892 h 494669"/>
              <a:gd name="connsiteX5-71" fmla="*/ 10268465 w 12257902"/>
              <a:gd name="connsiteY5-72" fmla="*/ 420461 h 494669"/>
              <a:gd name="connsiteX6-73" fmla="*/ 12257902 w 12257902"/>
              <a:gd name="connsiteY6-74" fmla="*/ 173324 h 494669"/>
              <a:gd name="connsiteX0-75" fmla="*/ 0 w 12257902"/>
              <a:gd name="connsiteY0-76" fmla="*/ 383389 h 494669"/>
              <a:gd name="connsiteX1-77" fmla="*/ 1865870 w 12257902"/>
              <a:gd name="connsiteY1-78" fmla="*/ 445173 h 494669"/>
              <a:gd name="connsiteX2-79" fmla="*/ 3941805 w 12257902"/>
              <a:gd name="connsiteY2-80" fmla="*/ 321606 h 494669"/>
              <a:gd name="connsiteX3-81" fmla="*/ 6054811 w 12257902"/>
              <a:gd name="connsiteY3-82" fmla="*/ 494600 h 494669"/>
              <a:gd name="connsiteX4-83" fmla="*/ 8167816 w 12257902"/>
              <a:gd name="connsiteY4-84" fmla="*/ 296892 h 494669"/>
              <a:gd name="connsiteX5-85" fmla="*/ 10268465 w 12257902"/>
              <a:gd name="connsiteY5-86" fmla="*/ 420461 h 494669"/>
              <a:gd name="connsiteX6-87" fmla="*/ 12257902 w 12257902"/>
              <a:gd name="connsiteY6-88" fmla="*/ 173324 h 494669"/>
              <a:gd name="connsiteX0-89" fmla="*/ 0 w 12257902"/>
              <a:gd name="connsiteY0-90" fmla="*/ 383389 h 494669"/>
              <a:gd name="connsiteX1-91" fmla="*/ 1865870 w 12257902"/>
              <a:gd name="connsiteY1-92" fmla="*/ 445173 h 494669"/>
              <a:gd name="connsiteX2-93" fmla="*/ 3941805 w 12257902"/>
              <a:gd name="connsiteY2-94" fmla="*/ 321606 h 494669"/>
              <a:gd name="connsiteX3-95" fmla="*/ 6054811 w 12257902"/>
              <a:gd name="connsiteY3-96" fmla="*/ 494600 h 494669"/>
              <a:gd name="connsiteX4-97" fmla="*/ 8167816 w 12257902"/>
              <a:gd name="connsiteY4-98" fmla="*/ 296892 h 494669"/>
              <a:gd name="connsiteX5-99" fmla="*/ 10268465 w 12257902"/>
              <a:gd name="connsiteY5-100" fmla="*/ 420461 h 494669"/>
              <a:gd name="connsiteX6-101" fmla="*/ 12257902 w 12257902"/>
              <a:gd name="connsiteY6-102" fmla="*/ 173324 h 494669"/>
              <a:gd name="connsiteX0-103" fmla="*/ 0 w 12257902"/>
              <a:gd name="connsiteY0-104" fmla="*/ 383389 h 497368"/>
              <a:gd name="connsiteX1-105" fmla="*/ 1865870 w 12257902"/>
              <a:gd name="connsiteY1-106" fmla="*/ 445173 h 497368"/>
              <a:gd name="connsiteX2-107" fmla="*/ 3941805 w 12257902"/>
              <a:gd name="connsiteY2-108" fmla="*/ 321606 h 497368"/>
              <a:gd name="connsiteX3-109" fmla="*/ 6054811 w 12257902"/>
              <a:gd name="connsiteY3-110" fmla="*/ 494600 h 497368"/>
              <a:gd name="connsiteX4-111" fmla="*/ 8167816 w 12257902"/>
              <a:gd name="connsiteY4-112" fmla="*/ 296892 h 497368"/>
              <a:gd name="connsiteX5-113" fmla="*/ 10268465 w 12257902"/>
              <a:gd name="connsiteY5-114" fmla="*/ 420461 h 497368"/>
              <a:gd name="connsiteX6-115" fmla="*/ 12257902 w 12257902"/>
              <a:gd name="connsiteY6-116" fmla="*/ 173324 h 497368"/>
              <a:gd name="connsiteX0-117" fmla="*/ 0 w 12257902"/>
              <a:gd name="connsiteY0-118" fmla="*/ 383389 h 497368"/>
              <a:gd name="connsiteX1-119" fmla="*/ 1865870 w 12257902"/>
              <a:gd name="connsiteY1-120" fmla="*/ 445173 h 497368"/>
              <a:gd name="connsiteX2-121" fmla="*/ 3941805 w 12257902"/>
              <a:gd name="connsiteY2-122" fmla="*/ 321606 h 497368"/>
              <a:gd name="connsiteX3-123" fmla="*/ 6054811 w 12257902"/>
              <a:gd name="connsiteY3-124" fmla="*/ 494600 h 497368"/>
              <a:gd name="connsiteX4-125" fmla="*/ 8167816 w 12257902"/>
              <a:gd name="connsiteY4-126" fmla="*/ 296892 h 497368"/>
              <a:gd name="connsiteX5-127" fmla="*/ 10268465 w 12257902"/>
              <a:gd name="connsiteY5-128" fmla="*/ 420461 h 497368"/>
              <a:gd name="connsiteX6-129" fmla="*/ 12257902 w 12257902"/>
              <a:gd name="connsiteY6-130" fmla="*/ 173324 h 497368"/>
              <a:gd name="connsiteX0-131" fmla="*/ 0 w 12257902"/>
              <a:gd name="connsiteY0-132" fmla="*/ 383389 h 497368"/>
              <a:gd name="connsiteX1-133" fmla="*/ 1865870 w 12257902"/>
              <a:gd name="connsiteY1-134" fmla="*/ 445173 h 497368"/>
              <a:gd name="connsiteX2-135" fmla="*/ 3941805 w 12257902"/>
              <a:gd name="connsiteY2-136" fmla="*/ 321606 h 497368"/>
              <a:gd name="connsiteX3-137" fmla="*/ 6054811 w 12257902"/>
              <a:gd name="connsiteY3-138" fmla="*/ 494600 h 497368"/>
              <a:gd name="connsiteX4-139" fmla="*/ 8167816 w 12257902"/>
              <a:gd name="connsiteY4-140" fmla="*/ 296892 h 497368"/>
              <a:gd name="connsiteX5-141" fmla="*/ 10268465 w 12257902"/>
              <a:gd name="connsiteY5-142" fmla="*/ 420461 h 497368"/>
              <a:gd name="connsiteX6-143" fmla="*/ 12257902 w 12257902"/>
              <a:gd name="connsiteY6-144" fmla="*/ 173324 h 497368"/>
              <a:gd name="connsiteX0-145" fmla="*/ 0 w 12257902"/>
              <a:gd name="connsiteY0-146" fmla="*/ 383389 h 542083"/>
              <a:gd name="connsiteX1-147" fmla="*/ 1865870 w 12257902"/>
              <a:gd name="connsiteY1-148" fmla="*/ 445173 h 542083"/>
              <a:gd name="connsiteX2-149" fmla="*/ 3941805 w 12257902"/>
              <a:gd name="connsiteY2-150" fmla="*/ 321606 h 542083"/>
              <a:gd name="connsiteX3-151" fmla="*/ 6054811 w 12257902"/>
              <a:gd name="connsiteY3-152" fmla="*/ 494600 h 542083"/>
              <a:gd name="connsiteX4-153" fmla="*/ 8167816 w 12257902"/>
              <a:gd name="connsiteY4-154" fmla="*/ 296892 h 542083"/>
              <a:gd name="connsiteX5-155" fmla="*/ 10268465 w 12257902"/>
              <a:gd name="connsiteY5-156" fmla="*/ 420461 h 542083"/>
              <a:gd name="connsiteX6-157" fmla="*/ 12257902 w 12257902"/>
              <a:gd name="connsiteY6-158" fmla="*/ 173324 h 542083"/>
              <a:gd name="connsiteX0-159" fmla="*/ 0 w 12257902"/>
              <a:gd name="connsiteY0-160" fmla="*/ 383389 h 510182"/>
              <a:gd name="connsiteX1-161" fmla="*/ 1865870 w 12257902"/>
              <a:gd name="connsiteY1-162" fmla="*/ 445173 h 510182"/>
              <a:gd name="connsiteX2-163" fmla="*/ 3941805 w 12257902"/>
              <a:gd name="connsiteY2-164" fmla="*/ 321606 h 510182"/>
              <a:gd name="connsiteX3-165" fmla="*/ 6054811 w 12257902"/>
              <a:gd name="connsiteY3-166" fmla="*/ 494600 h 510182"/>
              <a:gd name="connsiteX4-167" fmla="*/ 8167816 w 12257902"/>
              <a:gd name="connsiteY4-168" fmla="*/ 296892 h 510182"/>
              <a:gd name="connsiteX5-169" fmla="*/ 10268465 w 12257902"/>
              <a:gd name="connsiteY5-170" fmla="*/ 420461 h 510182"/>
              <a:gd name="connsiteX6-171" fmla="*/ 12257902 w 12257902"/>
              <a:gd name="connsiteY6-172" fmla="*/ 173324 h 510182"/>
              <a:gd name="connsiteX0-173" fmla="*/ 0 w 12257902"/>
              <a:gd name="connsiteY0-174" fmla="*/ 383389 h 510182"/>
              <a:gd name="connsiteX1-175" fmla="*/ 1865870 w 12257902"/>
              <a:gd name="connsiteY1-176" fmla="*/ 445173 h 510182"/>
              <a:gd name="connsiteX2-177" fmla="*/ 3941805 w 12257902"/>
              <a:gd name="connsiteY2-178" fmla="*/ 321606 h 510182"/>
              <a:gd name="connsiteX3-179" fmla="*/ 6054811 w 12257902"/>
              <a:gd name="connsiteY3-180" fmla="*/ 494600 h 510182"/>
              <a:gd name="connsiteX4-181" fmla="*/ 8167816 w 12257902"/>
              <a:gd name="connsiteY4-182" fmla="*/ 296892 h 510182"/>
              <a:gd name="connsiteX5-183" fmla="*/ 10268465 w 12257902"/>
              <a:gd name="connsiteY5-184" fmla="*/ 420461 h 510182"/>
              <a:gd name="connsiteX6-185" fmla="*/ 12257902 w 12257902"/>
              <a:gd name="connsiteY6-186" fmla="*/ 173324 h 510182"/>
              <a:gd name="connsiteX0-187" fmla="*/ 0 w 12257902"/>
              <a:gd name="connsiteY0-188" fmla="*/ 383389 h 510182"/>
              <a:gd name="connsiteX1-189" fmla="*/ 1865870 w 12257902"/>
              <a:gd name="connsiteY1-190" fmla="*/ 445173 h 510182"/>
              <a:gd name="connsiteX2-191" fmla="*/ 3941805 w 12257902"/>
              <a:gd name="connsiteY2-192" fmla="*/ 321606 h 510182"/>
              <a:gd name="connsiteX3-193" fmla="*/ 6042455 w 12257902"/>
              <a:gd name="connsiteY3-194" fmla="*/ 457530 h 510182"/>
              <a:gd name="connsiteX4-195" fmla="*/ 8167816 w 12257902"/>
              <a:gd name="connsiteY4-196" fmla="*/ 296892 h 510182"/>
              <a:gd name="connsiteX5-197" fmla="*/ 10268465 w 12257902"/>
              <a:gd name="connsiteY5-198" fmla="*/ 420461 h 510182"/>
              <a:gd name="connsiteX6-199" fmla="*/ 12257902 w 12257902"/>
              <a:gd name="connsiteY6-200" fmla="*/ 173324 h 510182"/>
              <a:gd name="connsiteX0-201" fmla="*/ 0 w 12257902"/>
              <a:gd name="connsiteY0-202" fmla="*/ 383389 h 521025"/>
              <a:gd name="connsiteX1-203" fmla="*/ 1865870 w 12257902"/>
              <a:gd name="connsiteY1-204" fmla="*/ 445173 h 521025"/>
              <a:gd name="connsiteX2-205" fmla="*/ 3941805 w 12257902"/>
              <a:gd name="connsiteY2-206" fmla="*/ 321606 h 521025"/>
              <a:gd name="connsiteX3-207" fmla="*/ 6042455 w 12257902"/>
              <a:gd name="connsiteY3-208" fmla="*/ 457530 h 521025"/>
              <a:gd name="connsiteX4-209" fmla="*/ 8167816 w 12257902"/>
              <a:gd name="connsiteY4-210" fmla="*/ 296892 h 521025"/>
              <a:gd name="connsiteX5-211" fmla="*/ 10268465 w 12257902"/>
              <a:gd name="connsiteY5-212" fmla="*/ 420461 h 521025"/>
              <a:gd name="connsiteX6-213" fmla="*/ 12257902 w 12257902"/>
              <a:gd name="connsiteY6-214" fmla="*/ 173324 h 521025"/>
              <a:gd name="connsiteX0-215" fmla="*/ 0 w 12257902"/>
              <a:gd name="connsiteY0-216" fmla="*/ 383389 h 521025"/>
              <a:gd name="connsiteX1-217" fmla="*/ 1865870 w 12257902"/>
              <a:gd name="connsiteY1-218" fmla="*/ 445173 h 521025"/>
              <a:gd name="connsiteX2-219" fmla="*/ 3941805 w 12257902"/>
              <a:gd name="connsiteY2-220" fmla="*/ 321606 h 521025"/>
              <a:gd name="connsiteX3-221" fmla="*/ 6042455 w 12257902"/>
              <a:gd name="connsiteY3-222" fmla="*/ 457530 h 521025"/>
              <a:gd name="connsiteX4-223" fmla="*/ 8167816 w 12257902"/>
              <a:gd name="connsiteY4-224" fmla="*/ 296892 h 521025"/>
              <a:gd name="connsiteX5-225" fmla="*/ 10268465 w 12257902"/>
              <a:gd name="connsiteY5-226" fmla="*/ 420461 h 521025"/>
              <a:gd name="connsiteX6-227" fmla="*/ 12257902 w 12257902"/>
              <a:gd name="connsiteY6-228" fmla="*/ 173324 h 521025"/>
              <a:gd name="connsiteX0-229" fmla="*/ 0 w 12257902"/>
              <a:gd name="connsiteY0-230" fmla="*/ 383389 h 584285"/>
              <a:gd name="connsiteX1-231" fmla="*/ 1865870 w 12257902"/>
              <a:gd name="connsiteY1-232" fmla="*/ 445173 h 584285"/>
              <a:gd name="connsiteX2-233" fmla="*/ 3941805 w 12257902"/>
              <a:gd name="connsiteY2-234" fmla="*/ 321606 h 584285"/>
              <a:gd name="connsiteX3-235" fmla="*/ 6042455 w 12257902"/>
              <a:gd name="connsiteY3-236" fmla="*/ 457530 h 584285"/>
              <a:gd name="connsiteX4-237" fmla="*/ 8167816 w 12257902"/>
              <a:gd name="connsiteY4-238" fmla="*/ 296892 h 584285"/>
              <a:gd name="connsiteX5-239" fmla="*/ 10268465 w 12257902"/>
              <a:gd name="connsiteY5-240" fmla="*/ 420461 h 584285"/>
              <a:gd name="connsiteX6-241" fmla="*/ 12257902 w 12257902"/>
              <a:gd name="connsiteY6-242" fmla="*/ 173324 h 584285"/>
              <a:gd name="connsiteX0-243" fmla="*/ 0 w 12257902"/>
              <a:gd name="connsiteY0-244" fmla="*/ 383389 h 510182"/>
              <a:gd name="connsiteX1-245" fmla="*/ 1865870 w 12257902"/>
              <a:gd name="connsiteY1-246" fmla="*/ 445173 h 510182"/>
              <a:gd name="connsiteX2-247" fmla="*/ 3941805 w 12257902"/>
              <a:gd name="connsiteY2-248" fmla="*/ 321606 h 510182"/>
              <a:gd name="connsiteX3-249" fmla="*/ 6042455 w 12257902"/>
              <a:gd name="connsiteY3-250" fmla="*/ 408103 h 510182"/>
              <a:gd name="connsiteX4-251" fmla="*/ 8167816 w 12257902"/>
              <a:gd name="connsiteY4-252" fmla="*/ 296892 h 510182"/>
              <a:gd name="connsiteX5-253" fmla="*/ 10268465 w 12257902"/>
              <a:gd name="connsiteY5-254" fmla="*/ 420461 h 510182"/>
              <a:gd name="connsiteX6-255" fmla="*/ 12257902 w 12257902"/>
              <a:gd name="connsiteY6-256" fmla="*/ 173324 h 510182"/>
              <a:gd name="connsiteX0-257" fmla="*/ 0 w 12257902"/>
              <a:gd name="connsiteY0-258" fmla="*/ 390108 h 516901"/>
              <a:gd name="connsiteX1-259" fmla="*/ 1865870 w 12257902"/>
              <a:gd name="connsiteY1-260" fmla="*/ 451892 h 516901"/>
              <a:gd name="connsiteX2-261" fmla="*/ 3941805 w 12257902"/>
              <a:gd name="connsiteY2-262" fmla="*/ 328325 h 516901"/>
              <a:gd name="connsiteX3-263" fmla="*/ 6042455 w 12257902"/>
              <a:gd name="connsiteY3-264" fmla="*/ 414822 h 516901"/>
              <a:gd name="connsiteX4-265" fmla="*/ 8167816 w 12257902"/>
              <a:gd name="connsiteY4-266" fmla="*/ 303611 h 516901"/>
              <a:gd name="connsiteX5-267" fmla="*/ 10243618 w 12257902"/>
              <a:gd name="connsiteY5-268" fmla="*/ 390110 h 516901"/>
              <a:gd name="connsiteX6-269" fmla="*/ 12257902 w 12257902"/>
              <a:gd name="connsiteY6-270" fmla="*/ 180043 h 516901"/>
            </a:gdLst>
            <a:cxnLst>
              <a:cxn ang="0">
                <a:pos x="connsiteX0-1" y="connsiteY0-2"/>
              </a:cxn>
              <a:cxn ang="0">
                <a:pos x="connsiteX1-3" y="connsiteY1-4"/>
              </a:cxn>
              <a:cxn ang="0">
                <a:pos x="connsiteX2-9" y="connsiteY2-10"/>
              </a:cxn>
              <a:cxn ang="0">
                <a:pos x="connsiteX3-23" y="connsiteY3-24"/>
              </a:cxn>
              <a:cxn ang="0">
                <a:pos x="connsiteX4-33" y="connsiteY4-34"/>
              </a:cxn>
              <a:cxn ang="0">
                <a:pos x="connsiteX5-45" y="connsiteY5-46"/>
              </a:cxn>
              <a:cxn ang="0">
                <a:pos x="connsiteX6-59" y="connsiteY6-60"/>
              </a:cxn>
            </a:cxnLst>
            <a:rect l="l" t="t" r="r" b="b"/>
            <a:pathLst>
              <a:path w="12257902" h="516901">
                <a:moveTo>
                  <a:pt x="0" y="390108"/>
                </a:moveTo>
                <a:cubicBezTo>
                  <a:pt x="605481" y="126497"/>
                  <a:pt x="1198605" y="703146"/>
                  <a:pt x="1865870" y="451892"/>
                </a:cubicBezTo>
                <a:cubicBezTo>
                  <a:pt x="2533135" y="200638"/>
                  <a:pt x="3245708" y="334503"/>
                  <a:pt x="3941805" y="328325"/>
                </a:cubicBezTo>
                <a:cubicBezTo>
                  <a:pt x="4637902" y="322147"/>
                  <a:pt x="5325764" y="208876"/>
                  <a:pt x="6042455" y="414822"/>
                </a:cubicBezTo>
                <a:cubicBezTo>
                  <a:pt x="6759146" y="620768"/>
                  <a:pt x="7467622" y="307730"/>
                  <a:pt x="8167816" y="303611"/>
                </a:cubicBezTo>
                <a:cubicBezTo>
                  <a:pt x="8868010" y="299492"/>
                  <a:pt x="9580472" y="472489"/>
                  <a:pt x="10243618" y="390110"/>
                </a:cubicBezTo>
                <a:cubicBezTo>
                  <a:pt x="10906764" y="307731"/>
                  <a:pt x="11582400" y="-293632"/>
                  <a:pt x="12257902" y="180043"/>
                </a:cubicBezTo>
              </a:path>
            </a:pathLst>
          </a:cu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nvGrpSpPr>
          <p:cNvPr id="46" name="组合 45"/>
          <p:cNvGrpSpPr/>
          <p:nvPr/>
        </p:nvGrpSpPr>
        <p:grpSpPr>
          <a:xfrm>
            <a:off x="644979" y="2446859"/>
            <a:ext cx="1428751" cy="1992086"/>
            <a:chOff x="859971" y="3262478"/>
            <a:chExt cx="1905001" cy="2656115"/>
          </a:xfrm>
        </p:grpSpPr>
        <p:sp>
          <p:nvSpPr>
            <p:cNvPr id="47" name="任意形状 5"/>
            <p:cNvSpPr/>
            <p:nvPr/>
          </p:nvSpPr>
          <p:spPr>
            <a:xfrm rot="10800000" flipV="1">
              <a:off x="859971" y="3262478"/>
              <a:ext cx="1905001" cy="2656115"/>
            </a:xfrm>
            <a:custGeom>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latin typeface="+mn-ea"/>
                <a:cs typeface="+mn-ea"/>
              </a:endParaRPr>
            </a:p>
          </p:txBody>
        </p:sp>
        <p:grpSp>
          <p:nvGrpSpPr>
            <p:cNvPr id="48" name="组合 47"/>
            <p:cNvGrpSpPr/>
            <p:nvPr/>
          </p:nvGrpSpPr>
          <p:grpSpPr>
            <a:xfrm>
              <a:off x="953381" y="4185429"/>
              <a:ext cx="1719944" cy="1438824"/>
              <a:chOff x="3054029" y="1788218"/>
              <a:chExt cx="1719944" cy="1438824"/>
            </a:xfrm>
          </p:grpSpPr>
          <p:sp>
            <p:nvSpPr>
              <p:cNvPr id="50" name="文本框 8"/>
              <p:cNvSpPr txBox="1"/>
              <p:nvPr/>
            </p:nvSpPr>
            <p:spPr>
              <a:xfrm>
                <a:off x="3054029" y="2189065"/>
                <a:ext cx="1719944" cy="10379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a:solidFill>
                      <a:schemeClr val="bg1"/>
                    </a:solidFill>
                    <a:latin typeface="+mn-ea"/>
                    <a:cs typeface="+mn-ea"/>
                  </a:rPr>
                  <a:t>点击添加内容</a:t>
                </a:r>
                <a:endParaRPr lang="en-US" altLang="zh-CN" sz="1200">
                  <a:solidFill>
                    <a:schemeClr val="bg1"/>
                  </a:solidFill>
                  <a:latin typeface="+mn-ea"/>
                  <a:cs typeface="+mn-ea"/>
                </a:endParaRPr>
              </a:p>
              <a:p>
                <a:pPr algn="ctr">
                  <a:lnSpc>
                    <a:spcPct val="130000"/>
                  </a:lnSpc>
                </a:pPr>
                <a:r>
                  <a:rPr lang="zh-CN" altLang="en-US" sz="1200">
                    <a:solidFill>
                      <a:schemeClr val="bg1"/>
                    </a:solidFill>
                    <a:latin typeface="+mn-ea"/>
                    <a:cs typeface="+mn-ea"/>
                  </a:rPr>
                  <a:t>点击添加内容</a:t>
                </a:r>
                <a:endParaRPr lang="zh-CN" altLang="en-US" sz="1200">
                  <a:solidFill>
                    <a:schemeClr val="bg1"/>
                  </a:solidFill>
                  <a:latin typeface="+mn-ea"/>
                  <a:cs typeface="+mn-ea"/>
                </a:endParaRPr>
              </a:p>
              <a:p>
                <a:pPr algn="ctr">
                  <a:lnSpc>
                    <a:spcPct val="130000"/>
                  </a:lnSpc>
                </a:pPr>
                <a:r>
                  <a:rPr lang="zh-CN" altLang="en-US" sz="1200">
                    <a:solidFill>
                      <a:schemeClr val="bg1"/>
                    </a:solidFill>
                    <a:latin typeface="+mn-ea"/>
                    <a:cs typeface="+mn-ea"/>
                  </a:rPr>
                  <a:t>点击添加内容</a:t>
                </a:r>
                <a:endParaRPr lang="zh-CN" altLang="en-US" sz="1200">
                  <a:solidFill>
                    <a:schemeClr val="bg1"/>
                  </a:solidFill>
                  <a:latin typeface="+mn-ea"/>
                  <a:cs typeface="+mn-ea"/>
                </a:endParaRPr>
              </a:p>
            </p:txBody>
          </p:sp>
          <p:sp>
            <p:nvSpPr>
              <p:cNvPr id="51" name="矩形 50"/>
              <p:cNvSpPr/>
              <p:nvPr/>
            </p:nvSpPr>
            <p:spPr>
              <a:xfrm>
                <a:off x="3054029" y="1788218"/>
                <a:ext cx="1719944" cy="484235"/>
              </a:xfrm>
              <a:prstGeom prst="rect">
                <a:avLst/>
              </a:prstGeom>
            </p:spPr>
            <p:txBody>
              <a:bodyPr wrap="square">
                <a:spAutoFit/>
              </a:bodyPr>
              <a:lstStyle/>
              <a:p>
                <a:pPr algn="ctr" defTabSz="456565">
                  <a:lnSpc>
                    <a:spcPct val="130000"/>
                  </a:lnSpc>
                </a:pPr>
                <a:r>
                  <a:rPr lang="zh-CN" altLang="en-US" sz="1500" b="1">
                    <a:solidFill>
                      <a:schemeClr val="bg1"/>
                    </a:solidFill>
                    <a:latin typeface="+mn-ea"/>
                    <a:cs typeface="+mn-ea"/>
                  </a:rPr>
                  <a:t>定义</a:t>
                </a:r>
                <a:endParaRPr lang="zh-CN" altLang="en-US" sz="1500" b="1">
                  <a:solidFill>
                    <a:schemeClr val="bg1"/>
                  </a:solidFill>
                  <a:latin typeface="+mn-ea"/>
                  <a:cs typeface="+mn-ea"/>
                </a:endParaRPr>
              </a:p>
            </p:txBody>
          </p:sp>
        </p:grpSp>
        <p:sp>
          <p:nvSpPr>
            <p:cNvPr id="49" name="椭圆 48"/>
            <p:cNvSpPr/>
            <p:nvPr/>
          </p:nvSpPr>
          <p:spPr>
            <a:xfrm>
              <a:off x="1733937" y="3542718"/>
              <a:ext cx="176505" cy="17650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grpSp>
        <p:nvGrpSpPr>
          <p:cNvPr id="52" name="组合 51"/>
          <p:cNvGrpSpPr/>
          <p:nvPr/>
        </p:nvGrpSpPr>
        <p:grpSpPr>
          <a:xfrm>
            <a:off x="3788229" y="2446859"/>
            <a:ext cx="1428751" cy="1992086"/>
            <a:chOff x="5050971" y="3262478"/>
            <a:chExt cx="1905001" cy="2656115"/>
          </a:xfrm>
        </p:grpSpPr>
        <p:sp>
          <p:nvSpPr>
            <p:cNvPr id="53" name="任意形状 17"/>
            <p:cNvSpPr/>
            <p:nvPr/>
          </p:nvSpPr>
          <p:spPr>
            <a:xfrm rot="10800000" flipV="1">
              <a:off x="5050971" y="3262478"/>
              <a:ext cx="1905001" cy="2656115"/>
            </a:xfrm>
            <a:custGeom>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latin typeface="+mn-ea"/>
                <a:cs typeface="+mn-ea"/>
              </a:endParaRPr>
            </a:p>
          </p:txBody>
        </p:sp>
        <p:grpSp>
          <p:nvGrpSpPr>
            <p:cNvPr id="54" name="组合 53"/>
            <p:cNvGrpSpPr/>
            <p:nvPr/>
          </p:nvGrpSpPr>
          <p:grpSpPr>
            <a:xfrm>
              <a:off x="5143499" y="4247213"/>
              <a:ext cx="1719944" cy="1438824"/>
              <a:chOff x="3054029" y="1788218"/>
              <a:chExt cx="1719944" cy="1438824"/>
            </a:xfrm>
          </p:grpSpPr>
          <p:sp>
            <p:nvSpPr>
              <p:cNvPr id="56" name="文本框 8"/>
              <p:cNvSpPr txBox="1"/>
              <p:nvPr/>
            </p:nvSpPr>
            <p:spPr>
              <a:xfrm>
                <a:off x="3054029" y="2189065"/>
                <a:ext cx="1719944" cy="10379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a:solidFill>
                      <a:schemeClr val="bg1"/>
                    </a:solidFill>
                    <a:latin typeface="+mn-ea"/>
                    <a:cs typeface="+mn-ea"/>
                  </a:rPr>
                  <a:t>点击添加内容</a:t>
                </a:r>
                <a:endParaRPr lang="en-US" altLang="zh-CN" sz="1200">
                  <a:solidFill>
                    <a:schemeClr val="bg1"/>
                  </a:solidFill>
                  <a:latin typeface="+mn-ea"/>
                  <a:cs typeface="+mn-ea"/>
                </a:endParaRPr>
              </a:p>
              <a:p>
                <a:pPr algn="ctr">
                  <a:lnSpc>
                    <a:spcPct val="130000"/>
                  </a:lnSpc>
                </a:pPr>
                <a:r>
                  <a:rPr lang="zh-CN" altLang="en-US" sz="1200">
                    <a:solidFill>
                      <a:schemeClr val="bg1"/>
                    </a:solidFill>
                    <a:latin typeface="+mn-ea"/>
                    <a:cs typeface="+mn-ea"/>
                  </a:rPr>
                  <a:t>点击添加内容</a:t>
                </a:r>
                <a:endParaRPr lang="zh-CN" altLang="en-US" sz="1200">
                  <a:solidFill>
                    <a:schemeClr val="bg1"/>
                  </a:solidFill>
                  <a:latin typeface="+mn-ea"/>
                  <a:cs typeface="+mn-ea"/>
                </a:endParaRPr>
              </a:p>
              <a:p>
                <a:pPr algn="ctr">
                  <a:lnSpc>
                    <a:spcPct val="130000"/>
                  </a:lnSpc>
                </a:pPr>
                <a:r>
                  <a:rPr lang="zh-CN" altLang="en-US" sz="1200">
                    <a:solidFill>
                      <a:schemeClr val="bg1"/>
                    </a:solidFill>
                    <a:latin typeface="+mn-ea"/>
                    <a:cs typeface="+mn-ea"/>
                  </a:rPr>
                  <a:t>点击添加内容</a:t>
                </a:r>
                <a:endParaRPr lang="zh-CN" altLang="en-US" sz="1200">
                  <a:solidFill>
                    <a:schemeClr val="bg1"/>
                  </a:solidFill>
                  <a:latin typeface="+mn-ea"/>
                  <a:cs typeface="+mn-ea"/>
                </a:endParaRPr>
              </a:p>
            </p:txBody>
          </p:sp>
          <p:sp>
            <p:nvSpPr>
              <p:cNvPr id="57" name="矩形 56"/>
              <p:cNvSpPr/>
              <p:nvPr/>
            </p:nvSpPr>
            <p:spPr>
              <a:xfrm>
                <a:off x="3054029" y="1788218"/>
                <a:ext cx="1719944" cy="484235"/>
              </a:xfrm>
              <a:prstGeom prst="rect">
                <a:avLst/>
              </a:prstGeom>
            </p:spPr>
            <p:txBody>
              <a:bodyPr wrap="square">
                <a:spAutoFit/>
              </a:bodyPr>
              <a:lstStyle/>
              <a:p>
                <a:pPr algn="ctr" defTabSz="456565">
                  <a:lnSpc>
                    <a:spcPct val="130000"/>
                  </a:lnSpc>
                </a:pPr>
                <a:r>
                  <a:rPr lang="zh-CN" altLang="en-US" sz="1500" b="1">
                    <a:solidFill>
                      <a:schemeClr val="bg1"/>
                    </a:solidFill>
                    <a:latin typeface="+mn-ea"/>
                    <a:cs typeface="+mn-ea"/>
                  </a:rPr>
                  <a:t>目的</a:t>
                </a:r>
                <a:endParaRPr lang="en-US" altLang="zh-CN" sz="1500" b="1">
                  <a:solidFill>
                    <a:schemeClr val="bg1"/>
                  </a:solidFill>
                  <a:latin typeface="+mn-ea"/>
                  <a:cs typeface="+mn-ea"/>
                </a:endParaRPr>
              </a:p>
            </p:txBody>
          </p:sp>
        </p:grpSp>
        <p:sp>
          <p:nvSpPr>
            <p:cNvPr id="55" name="椭圆 54"/>
            <p:cNvSpPr/>
            <p:nvPr/>
          </p:nvSpPr>
          <p:spPr>
            <a:xfrm>
              <a:off x="5915218" y="3537969"/>
              <a:ext cx="176505" cy="17650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grpSp>
        <p:nvGrpSpPr>
          <p:cNvPr id="58" name="组合 57"/>
          <p:cNvGrpSpPr/>
          <p:nvPr/>
        </p:nvGrpSpPr>
        <p:grpSpPr>
          <a:xfrm>
            <a:off x="5429249" y="1178198"/>
            <a:ext cx="1289958" cy="1541632"/>
            <a:chOff x="7238999" y="1570930"/>
            <a:chExt cx="1719944" cy="2055509"/>
          </a:xfrm>
        </p:grpSpPr>
        <p:grpSp>
          <p:nvGrpSpPr>
            <p:cNvPr id="59" name="组合 58"/>
            <p:cNvGrpSpPr/>
            <p:nvPr/>
          </p:nvGrpSpPr>
          <p:grpSpPr>
            <a:xfrm>
              <a:off x="7238999" y="1570930"/>
              <a:ext cx="1719944" cy="1438824"/>
              <a:chOff x="3054029" y="1788218"/>
              <a:chExt cx="1719944" cy="1438824"/>
            </a:xfrm>
          </p:grpSpPr>
          <p:sp>
            <p:nvSpPr>
              <p:cNvPr id="61" name="文本框 8"/>
              <p:cNvSpPr txBox="1"/>
              <p:nvPr/>
            </p:nvSpPr>
            <p:spPr>
              <a:xfrm>
                <a:off x="3054029" y="2189065"/>
                <a:ext cx="1719944" cy="10379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a:solidFill>
                      <a:schemeClr val="bg1"/>
                    </a:solidFill>
                    <a:latin typeface="+mn-ea"/>
                    <a:cs typeface="+mn-ea"/>
                  </a:rPr>
                  <a:t>点击添加内容</a:t>
                </a:r>
                <a:endParaRPr lang="en-US" altLang="zh-CN" sz="1200">
                  <a:solidFill>
                    <a:schemeClr val="bg1"/>
                  </a:solidFill>
                  <a:latin typeface="+mn-ea"/>
                  <a:cs typeface="+mn-ea"/>
                </a:endParaRPr>
              </a:p>
              <a:p>
                <a:pPr algn="ctr">
                  <a:lnSpc>
                    <a:spcPct val="130000"/>
                  </a:lnSpc>
                </a:pPr>
                <a:r>
                  <a:rPr lang="zh-CN" altLang="en-US" sz="1200">
                    <a:solidFill>
                      <a:schemeClr val="bg1"/>
                    </a:solidFill>
                    <a:latin typeface="+mn-ea"/>
                    <a:cs typeface="+mn-ea"/>
                  </a:rPr>
                  <a:t>点击添加内容</a:t>
                </a:r>
                <a:endParaRPr lang="zh-CN" altLang="en-US" sz="1200">
                  <a:solidFill>
                    <a:schemeClr val="bg1"/>
                  </a:solidFill>
                  <a:latin typeface="+mn-ea"/>
                  <a:cs typeface="+mn-ea"/>
                </a:endParaRPr>
              </a:p>
              <a:p>
                <a:pPr algn="ctr">
                  <a:lnSpc>
                    <a:spcPct val="130000"/>
                  </a:lnSpc>
                </a:pPr>
                <a:r>
                  <a:rPr lang="zh-CN" altLang="en-US" sz="1200">
                    <a:solidFill>
                      <a:schemeClr val="bg1"/>
                    </a:solidFill>
                    <a:latin typeface="+mn-ea"/>
                    <a:cs typeface="+mn-ea"/>
                  </a:rPr>
                  <a:t>点击添加内容</a:t>
                </a:r>
                <a:endParaRPr lang="zh-CN" altLang="en-US" sz="1200">
                  <a:solidFill>
                    <a:schemeClr val="bg1"/>
                  </a:solidFill>
                  <a:latin typeface="+mn-ea"/>
                  <a:cs typeface="+mn-ea"/>
                </a:endParaRPr>
              </a:p>
            </p:txBody>
          </p:sp>
          <p:sp>
            <p:nvSpPr>
              <p:cNvPr id="62" name="矩形 61"/>
              <p:cNvSpPr/>
              <p:nvPr/>
            </p:nvSpPr>
            <p:spPr>
              <a:xfrm>
                <a:off x="3054029" y="1788218"/>
                <a:ext cx="1719944" cy="484235"/>
              </a:xfrm>
              <a:prstGeom prst="rect">
                <a:avLst/>
              </a:prstGeom>
            </p:spPr>
            <p:txBody>
              <a:bodyPr wrap="square">
                <a:spAutoFit/>
              </a:bodyPr>
              <a:lstStyle/>
              <a:p>
                <a:pPr algn="ctr" defTabSz="456565">
                  <a:lnSpc>
                    <a:spcPct val="130000"/>
                  </a:lnSpc>
                </a:pPr>
                <a:r>
                  <a:rPr lang="zh-CN" altLang="en-US" sz="1500" b="1">
                    <a:solidFill>
                      <a:schemeClr val="bg1"/>
                    </a:solidFill>
                    <a:latin typeface="+mn-ea"/>
                    <a:cs typeface="+mn-ea"/>
                  </a:rPr>
                  <a:t>添加内容</a:t>
                </a:r>
                <a:endParaRPr lang="en-US" altLang="zh-CN" sz="1500" b="1">
                  <a:solidFill>
                    <a:schemeClr val="bg1"/>
                  </a:solidFill>
                  <a:latin typeface="+mn-ea"/>
                  <a:cs typeface="+mn-ea"/>
                </a:endParaRPr>
              </a:p>
            </p:txBody>
          </p:sp>
        </p:grpSp>
        <p:sp>
          <p:nvSpPr>
            <p:cNvPr id="60" name="椭圆 59"/>
            <p:cNvSpPr/>
            <p:nvPr/>
          </p:nvSpPr>
          <p:spPr>
            <a:xfrm>
              <a:off x="8008079" y="3449934"/>
              <a:ext cx="176505" cy="17650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grpSp>
        <p:nvGrpSpPr>
          <p:cNvPr id="63" name="组合 62"/>
          <p:cNvGrpSpPr/>
          <p:nvPr/>
        </p:nvGrpSpPr>
        <p:grpSpPr>
          <a:xfrm>
            <a:off x="6931478" y="2446859"/>
            <a:ext cx="1428751" cy="1992086"/>
            <a:chOff x="9241970" y="3262478"/>
            <a:chExt cx="1905001" cy="2656115"/>
          </a:xfrm>
        </p:grpSpPr>
        <p:sp>
          <p:nvSpPr>
            <p:cNvPr id="64" name="任意形状 25"/>
            <p:cNvSpPr/>
            <p:nvPr/>
          </p:nvSpPr>
          <p:spPr>
            <a:xfrm rot="10800000" flipV="1">
              <a:off x="9241970" y="3262478"/>
              <a:ext cx="1905001" cy="2656115"/>
            </a:xfrm>
            <a:custGeom>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latin typeface="+mn-ea"/>
                <a:cs typeface="+mn-ea"/>
              </a:endParaRPr>
            </a:p>
          </p:txBody>
        </p:sp>
        <p:grpSp>
          <p:nvGrpSpPr>
            <p:cNvPr id="65" name="组合 64"/>
            <p:cNvGrpSpPr/>
            <p:nvPr/>
          </p:nvGrpSpPr>
          <p:grpSpPr>
            <a:xfrm>
              <a:off x="9334498" y="4215271"/>
              <a:ext cx="1719944" cy="1438824"/>
              <a:chOff x="3054029" y="1788218"/>
              <a:chExt cx="1719944" cy="1438824"/>
            </a:xfrm>
          </p:grpSpPr>
          <p:sp>
            <p:nvSpPr>
              <p:cNvPr id="67" name="文本框 8"/>
              <p:cNvSpPr txBox="1"/>
              <p:nvPr/>
            </p:nvSpPr>
            <p:spPr>
              <a:xfrm>
                <a:off x="3054029" y="2189065"/>
                <a:ext cx="1719944" cy="10379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a:solidFill>
                      <a:schemeClr val="bg1"/>
                    </a:solidFill>
                    <a:latin typeface="+mn-ea"/>
                    <a:cs typeface="+mn-ea"/>
                  </a:rPr>
                  <a:t>点击添加内容</a:t>
                </a:r>
                <a:endParaRPr lang="en-US" altLang="zh-CN" sz="1200">
                  <a:solidFill>
                    <a:schemeClr val="bg1"/>
                  </a:solidFill>
                  <a:latin typeface="+mn-ea"/>
                  <a:cs typeface="+mn-ea"/>
                </a:endParaRPr>
              </a:p>
              <a:p>
                <a:pPr algn="ctr">
                  <a:lnSpc>
                    <a:spcPct val="130000"/>
                  </a:lnSpc>
                </a:pPr>
                <a:r>
                  <a:rPr lang="zh-CN" altLang="en-US" sz="1200">
                    <a:solidFill>
                      <a:schemeClr val="bg1"/>
                    </a:solidFill>
                    <a:latin typeface="+mn-ea"/>
                    <a:cs typeface="+mn-ea"/>
                  </a:rPr>
                  <a:t>点击添加内容</a:t>
                </a:r>
                <a:endParaRPr lang="zh-CN" altLang="en-US" sz="1200">
                  <a:solidFill>
                    <a:schemeClr val="bg1"/>
                  </a:solidFill>
                  <a:latin typeface="+mn-ea"/>
                  <a:cs typeface="+mn-ea"/>
                </a:endParaRPr>
              </a:p>
              <a:p>
                <a:pPr algn="ctr">
                  <a:lnSpc>
                    <a:spcPct val="130000"/>
                  </a:lnSpc>
                </a:pPr>
                <a:r>
                  <a:rPr lang="zh-CN" altLang="en-US" sz="1200">
                    <a:solidFill>
                      <a:schemeClr val="bg1"/>
                    </a:solidFill>
                    <a:latin typeface="+mn-ea"/>
                    <a:cs typeface="+mn-ea"/>
                  </a:rPr>
                  <a:t>点击添加内容</a:t>
                </a:r>
                <a:endParaRPr lang="zh-CN" altLang="en-US" sz="1200">
                  <a:solidFill>
                    <a:schemeClr val="bg1"/>
                  </a:solidFill>
                  <a:latin typeface="+mn-ea"/>
                  <a:cs typeface="+mn-ea"/>
                </a:endParaRPr>
              </a:p>
            </p:txBody>
          </p:sp>
          <p:sp>
            <p:nvSpPr>
              <p:cNvPr id="68" name="矩形 67"/>
              <p:cNvSpPr/>
              <p:nvPr/>
            </p:nvSpPr>
            <p:spPr>
              <a:xfrm>
                <a:off x="3054029" y="1788218"/>
                <a:ext cx="1719944" cy="484235"/>
              </a:xfrm>
              <a:prstGeom prst="rect">
                <a:avLst/>
              </a:prstGeom>
            </p:spPr>
            <p:txBody>
              <a:bodyPr wrap="square">
                <a:spAutoFit/>
              </a:bodyPr>
              <a:lstStyle/>
              <a:p>
                <a:pPr algn="ctr" defTabSz="456565">
                  <a:lnSpc>
                    <a:spcPct val="130000"/>
                  </a:lnSpc>
                </a:pPr>
                <a:r>
                  <a:rPr lang="zh-CN" altLang="en-US" sz="1500" b="1">
                    <a:solidFill>
                      <a:schemeClr val="bg1"/>
                    </a:solidFill>
                    <a:latin typeface="+mn-ea"/>
                    <a:cs typeface="+mn-ea"/>
                  </a:rPr>
                  <a:t>内容</a:t>
                </a:r>
                <a:endParaRPr lang="en-US" altLang="zh-CN" sz="1500" b="1">
                  <a:solidFill>
                    <a:schemeClr val="bg1"/>
                  </a:solidFill>
                  <a:latin typeface="+mn-ea"/>
                  <a:cs typeface="+mn-ea"/>
                </a:endParaRPr>
              </a:p>
            </p:txBody>
          </p:sp>
        </p:grpSp>
        <p:sp>
          <p:nvSpPr>
            <p:cNvPr id="66" name="椭圆 65"/>
            <p:cNvSpPr/>
            <p:nvPr/>
          </p:nvSpPr>
          <p:spPr>
            <a:xfrm>
              <a:off x="10106217" y="3521080"/>
              <a:ext cx="176505" cy="17650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sp>
        <p:nvSpPr>
          <p:cNvPr id="69" name="文本框 68"/>
          <p:cNvSpPr txBox="1"/>
          <p:nvPr/>
        </p:nvSpPr>
        <p:spPr>
          <a:xfrm>
            <a:off x="381000" y="827922"/>
            <a:ext cx="2632835" cy="1585627"/>
          </a:xfrm>
          <a:prstGeom prst="rect">
            <a:avLst/>
          </a:prstGeom>
          <a:noFill/>
        </p:spPr>
        <p:txBody>
          <a:bodyPr wrap="square" rtlCol="0">
            <a:spAutoFit/>
          </a:bodyPr>
          <a:lstStyle/>
          <a:p>
            <a:pPr>
              <a:lnSpc>
                <a:spcPct val="150000"/>
              </a:lnSpc>
            </a:pPr>
            <a:r>
              <a:rPr lang="zh-CN" altLang="en-US" sz="1100">
                <a:cs typeface="+mn-ea"/>
                <a:sym typeface="+mn-lt"/>
              </a:rPr>
              <a:t>企业利用相应的技术来协调企业与顾客间在销售、营销和服务上的交互，从而提升其管理方式，向客户提供创新式的个性化的客户交互和服务的过程。其最终目标是吸引新客户、保留老客户以及将已有客户转为忠实客户。</a:t>
            </a:r>
            <a:endParaRPr lang="zh-CN" altLang="en-US" sz="1100">
              <a:cs typeface="+mn-ea"/>
              <a:sym typeface="+mn-lt"/>
            </a:endParaRPr>
          </a:p>
        </p:txBody>
      </p:sp>
      <p:sp>
        <p:nvSpPr>
          <p:cNvPr id="70" name="文本框 69"/>
          <p:cNvSpPr txBox="1"/>
          <p:nvPr/>
        </p:nvSpPr>
        <p:spPr>
          <a:xfrm>
            <a:off x="3714502" y="1287368"/>
            <a:ext cx="1576202" cy="1077796"/>
          </a:xfrm>
          <a:prstGeom prst="rect">
            <a:avLst/>
          </a:prstGeom>
          <a:noFill/>
        </p:spPr>
        <p:txBody>
          <a:bodyPr wrap="square" rtlCol="0">
            <a:spAutoFit/>
          </a:bodyPr>
          <a:lstStyle/>
          <a:p>
            <a:pPr>
              <a:lnSpc>
                <a:spcPct val="150000"/>
              </a:lnSpc>
            </a:pPr>
            <a:r>
              <a:rPr lang="zh-CN" altLang="en-US" sz="1100">
                <a:cs typeface="+mn-ea"/>
                <a:sym typeface="+mn-lt"/>
              </a:rPr>
              <a:t>成功的将客户的自主权转移至企业并提高客户忠诚度最终提高公司的利润率。</a:t>
            </a:r>
            <a:endParaRPr lang="zh-CN" altLang="en-US" sz="1100">
              <a:cs typeface="+mn-ea"/>
              <a:sym typeface="+mn-lt"/>
            </a:endParaRPr>
          </a:p>
        </p:txBody>
      </p:sp>
      <p:sp>
        <p:nvSpPr>
          <p:cNvPr id="71" name="文本框 70"/>
          <p:cNvSpPr txBox="1"/>
          <p:nvPr/>
        </p:nvSpPr>
        <p:spPr>
          <a:xfrm>
            <a:off x="6477000" y="995751"/>
            <a:ext cx="2108603" cy="1331711"/>
          </a:xfrm>
          <a:prstGeom prst="rect">
            <a:avLst/>
          </a:prstGeom>
          <a:noFill/>
        </p:spPr>
        <p:txBody>
          <a:bodyPr wrap="square" rtlCol="0">
            <a:spAutoFit/>
          </a:bodyPr>
          <a:lstStyle/>
          <a:p>
            <a:pPr>
              <a:lnSpc>
                <a:spcPct val="150000"/>
              </a:lnSpc>
            </a:pPr>
            <a:r>
              <a:rPr lang="zh-CN" altLang="en-US" sz="1100">
                <a:cs typeface="+mn-ea"/>
                <a:sym typeface="+mn-lt"/>
              </a:rPr>
              <a:t>快速及时的获得问题客户的信息及客户历史问题记录等，这样可以有针对性并且高效的为客户解决问题，提高客户满意度，提升企业形象。</a:t>
            </a:r>
            <a:endParaRPr lang="zh-CN" altLang="en-US" sz="1100">
              <a:cs typeface="+mn-ea"/>
              <a:sym typeface="+mn-lt"/>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right)">
                                      <p:cBhvr>
                                        <p:cTn id="10" dur="1000"/>
                                        <p:tgtEl>
                                          <p:spTgt spid="45"/>
                                        </p:tgtEl>
                                      </p:cBhvr>
                                    </p:animEffect>
                                  </p:childTnLst>
                                </p:cTn>
                              </p:par>
                              <p:par>
                                <p:cTn id="11" presetID="2" presetClass="entr" presetSubtype="2" fill="hold" nodeType="withEffect">
                                  <p:stCondLst>
                                    <p:cond delay="50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1+#ppt_w/2"/>
                                          </p:val>
                                        </p:tav>
                                        <p:tav tm="100000">
                                          <p:val>
                                            <p:strVal val="#ppt_x"/>
                                          </p:val>
                                        </p:tav>
                                      </p:tavLst>
                                    </p:anim>
                                    <p:anim calcmode="lin" valueType="num">
                                      <p:cBhvr additive="base">
                                        <p:cTn id="14" dur="500" fill="hold"/>
                                        <p:tgtEl>
                                          <p:spTgt spid="4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100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1+#ppt_w/2"/>
                                          </p:val>
                                        </p:tav>
                                        <p:tav tm="100000">
                                          <p:val>
                                            <p:strVal val="#ppt_x"/>
                                          </p:val>
                                        </p:tav>
                                      </p:tavLst>
                                    </p:anim>
                                    <p:anim calcmode="lin" valueType="num">
                                      <p:cBhvr additive="base">
                                        <p:cTn id="18" dur="500" fill="hold"/>
                                        <p:tgtEl>
                                          <p:spTgt spid="5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125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1+#ppt_w/2"/>
                                          </p:val>
                                        </p:tav>
                                        <p:tav tm="100000">
                                          <p:val>
                                            <p:strVal val="#ppt_x"/>
                                          </p:val>
                                        </p:tav>
                                      </p:tavLst>
                                    </p:anim>
                                    <p:anim calcmode="lin" valueType="num">
                                      <p:cBhvr additive="base">
                                        <p:cTn id="22" dur="500" fill="hold"/>
                                        <p:tgtEl>
                                          <p:spTgt spid="58"/>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50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1+#ppt_w/2"/>
                                          </p:val>
                                        </p:tav>
                                        <p:tav tm="100000">
                                          <p:val>
                                            <p:strVal val="#ppt_x"/>
                                          </p:val>
                                        </p:tav>
                                      </p:tavLst>
                                    </p:anim>
                                    <p:anim calcmode="lin" valueType="num">
                                      <p:cBhvr additive="base">
                                        <p:cTn id="26" dur="500" fill="hold"/>
                                        <p:tgtEl>
                                          <p:spTgt spid="6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00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69"/>
                                        </p:tgtEl>
                                        <p:attrNameLst>
                                          <p:attrName>style.visibility</p:attrName>
                                        </p:attrNameLst>
                                      </p:cBhvr>
                                      <p:to>
                                        <p:strVal val="visible"/>
                                      </p:to>
                                    </p:set>
                                    <p:anim calcmode="lin" valueType="num">
                                      <p:cBhvr>
                                        <p:cTn id="30" dur="300" fill="hold"/>
                                        <p:tgtEl>
                                          <p:spTgt spid="69"/>
                                        </p:tgtEl>
                                        <p:attrNameLst>
                                          <p:attrName>ppt_w</p:attrName>
                                        </p:attrNameLst>
                                      </p:cBhvr>
                                      <p:tavLst>
                                        <p:tav tm="0">
                                          <p:val>
                                            <p:fltVal val="0"/>
                                          </p:val>
                                        </p:tav>
                                        <p:tav tm="100000">
                                          <p:val>
                                            <p:strVal val="#ppt_w"/>
                                          </p:val>
                                        </p:tav>
                                      </p:tavLst>
                                    </p:anim>
                                    <p:anim calcmode="lin" valueType="num">
                                      <p:cBhvr>
                                        <p:cTn id="31" dur="300" fill="hold"/>
                                        <p:tgtEl>
                                          <p:spTgt spid="69"/>
                                        </p:tgtEl>
                                        <p:attrNameLst>
                                          <p:attrName>ppt_h</p:attrName>
                                        </p:attrNameLst>
                                      </p:cBhvr>
                                      <p:tavLst>
                                        <p:tav tm="0">
                                          <p:val>
                                            <p:fltVal val="0"/>
                                          </p:val>
                                        </p:tav>
                                        <p:tav tm="100000">
                                          <p:val>
                                            <p:strVal val="#ppt_h"/>
                                          </p:val>
                                        </p:tav>
                                      </p:tavLst>
                                    </p:anim>
                                    <p:animEffect transition="in" filter="fade">
                                      <p:cBhvr>
                                        <p:cTn id="32" dur="300"/>
                                        <p:tgtEl>
                                          <p:spTgt spid="69"/>
                                        </p:tgtEl>
                                      </p:cBhvr>
                                    </p:animEffect>
                                  </p:childTnLst>
                                </p:cTn>
                              </p:par>
                            </p:childTnLst>
                          </p:cTn>
                        </p:par>
                        <p:par>
                          <p:cTn id="33" fill="hold" nodeType="afterGroup">
                            <p:stCondLst>
                              <p:cond delay="2300"/>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70"/>
                                        </p:tgtEl>
                                        <p:attrNameLst>
                                          <p:attrName>style.visibility</p:attrName>
                                        </p:attrNameLst>
                                      </p:cBhvr>
                                      <p:to>
                                        <p:strVal val="visible"/>
                                      </p:to>
                                    </p:set>
                                    <p:anim calcmode="lin" valueType="num">
                                      <p:cBhvr>
                                        <p:cTn id="36" dur="300" fill="hold"/>
                                        <p:tgtEl>
                                          <p:spTgt spid="70"/>
                                        </p:tgtEl>
                                        <p:attrNameLst>
                                          <p:attrName>ppt_w</p:attrName>
                                        </p:attrNameLst>
                                      </p:cBhvr>
                                      <p:tavLst>
                                        <p:tav tm="0">
                                          <p:val>
                                            <p:fltVal val="0"/>
                                          </p:val>
                                        </p:tav>
                                        <p:tav tm="100000">
                                          <p:val>
                                            <p:strVal val="#ppt_w"/>
                                          </p:val>
                                        </p:tav>
                                      </p:tavLst>
                                    </p:anim>
                                    <p:anim calcmode="lin" valueType="num">
                                      <p:cBhvr>
                                        <p:cTn id="37" dur="300" fill="hold"/>
                                        <p:tgtEl>
                                          <p:spTgt spid="70"/>
                                        </p:tgtEl>
                                        <p:attrNameLst>
                                          <p:attrName>ppt_h</p:attrName>
                                        </p:attrNameLst>
                                      </p:cBhvr>
                                      <p:tavLst>
                                        <p:tav tm="0">
                                          <p:val>
                                            <p:fltVal val="0"/>
                                          </p:val>
                                        </p:tav>
                                        <p:tav tm="100000">
                                          <p:val>
                                            <p:strVal val="#ppt_h"/>
                                          </p:val>
                                        </p:tav>
                                      </p:tavLst>
                                    </p:anim>
                                    <p:animEffect transition="in" filter="fade">
                                      <p:cBhvr>
                                        <p:cTn id="38" dur="300"/>
                                        <p:tgtEl>
                                          <p:spTgt spid="70"/>
                                        </p:tgtEl>
                                      </p:cBhvr>
                                    </p:animEffect>
                                  </p:childTnLst>
                                </p:cTn>
                              </p:par>
                            </p:childTnLst>
                          </p:cTn>
                        </p:par>
                        <p:par>
                          <p:cTn id="39" fill="hold" nodeType="afterGroup">
                            <p:stCondLst>
                              <p:cond delay="26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71"/>
                                        </p:tgtEl>
                                        <p:attrNameLst>
                                          <p:attrName>style.visibility</p:attrName>
                                        </p:attrNameLst>
                                      </p:cBhvr>
                                      <p:to>
                                        <p:strVal val="visible"/>
                                      </p:to>
                                    </p:set>
                                    <p:anim calcmode="lin" valueType="num">
                                      <p:cBhvr>
                                        <p:cTn id="42" dur="300" fill="hold"/>
                                        <p:tgtEl>
                                          <p:spTgt spid="71"/>
                                        </p:tgtEl>
                                        <p:attrNameLst>
                                          <p:attrName>ppt_w</p:attrName>
                                        </p:attrNameLst>
                                      </p:cBhvr>
                                      <p:tavLst>
                                        <p:tav tm="0">
                                          <p:val>
                                            <p:fltVal val="0"/>
                                          </p:val>
                                        </p:tav>
                                        <p:tav tm="100000">
                                          <p:val>
                                            <p:strVal val="#ppt_w"/>
                                          </p:val>
                                        </p:tav>
                                      </p:tavLst>
                                    </p:anim>
                                    <p:anim calcmode="lin" valueType="num">
                                      <p:cBhvr>
                                        <p:cTn id="43" dur="300" fill="hold"/>
                                        <p:tgtEl>
                                          <p:spTgt spid="71"/>
                                        </p:tgtEl>
                                        <p:attrNameLst>
                                          <p:attrName>ppt_h</p:attrName>
                                        </p:attrNameLst>
                                      </p:cBhvr>
                                      <p:tavLst>
                                        <p:tav tm="0">
                                          <p:val>
                                            <p:fltVal val="0"/>
                                          </p:val>
                                        </p:tav>
                                        <p:tav tm="100000">
                                          <p:val>
                                            <p:strVal val="#ppt_h"/>
                                          </p:val>
                                        </p:tav>
                                      </p:tavLst>
                                    </p:anim>
                                    <p:animEffect transition="in" filter="fade">
                                      <p:cBhvr>
                                        <p:cTn id="44"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5" grpId="0" animBg="1"/>
      <p:bldP spid="69" grpId="0"/>
      <p:bldP spid="70" grpId="0"/>
      <p:bldP spid="71"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4" name="组合 13"/>
          <p:cNvGrpSpPr/>
          <p:nvPr/>
        </p:nvGrpSpPr>
        <p:grpSpPr>
          <a:xfrm>
            <a:off x="3380891" y="1198658"/>
            <a:ext cx="2540691" cy="3397781"/>
            <a:chOff x="4433715" y="1981270"/>
            <a:chExt cx="3387588" cy="4530375"/>
          </a:xfrm>
        </p:grpSpPr>
        <p:sp>
          <p:nvSpPr>
            <p:cNvPr id="78" name="Freeform 77"/>
            <p:cNvSpPr/>
            <p:nvPr/>
          </p:nvSpPr>
          <p:spPr>
            <a:xfrm>
              <a:off x="5425724" y="4227969"/>
              <a:ext cx="921343" cy="2283676"/>
            </a:xfrm>
            <a:custGeom>
              <a:gdLst>
                <a:gd name="connsiteX0" fmla="*/ 20886 w 671135"/>
                <a:gd name="connsiteY0" fmla="*/ 1523568 h 1640130"/>
                <a:gd name="connsiteX1" fmla="*/ 148106 w 671135"/>
                <a:gd name="connsiteY1" fmla="*/ 664827 h 1640130"/>
                <a:gd name="connsiteX2" fmla="*/ 92447 w 671135"/>
                <a:gd name="connsiteY2" fmla="*/ 124138 h 1640130"/>
                <a:gd name="connsiteX3" fmla="*/ 410499 w 671135"/>
                <a:gd name="connsiteY3" fmla="*/ 84382 h 1640130"/>
                <a:gd name="connsiteX4" fmla="*/ 561574 w 671135"/>
                <a:gd name="connsiteY4" fmla="*/ 36674 h 1640130"/>
                <a:gd name="connsiteX5" fmla="*/ 474110 w 671135"/>
                <a:gd name="connsiteY5" fmla="*/ 680729 h 1640130"/>
                <a:gd name="connsiteX6" fmla="*/ 656990 w 671135"/>
                <a:gd name="connsiteY6" fmla="*/ 1539470 h 1640130"/>
                <a:gd name="connsiteX7" fmla="*/ 20886 w 671135"/>
                <a:gd name="connsiteY7" fmla="*/ 1523568 h 16401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135" h="1640130">
                  <a:moveTo>
                    <a:pt x="20886" y="1523568"/>
                  </a:moveTo>
                  <a:cubicBezTo>
                    <a:pt x="-63928" y="1377794"/>
                    <a:pt x="136179" y="898065"/>
                    <a:pt x="148106" y="664827"/>
                  </a:cubicBezTo>
                  <a:cubicBezTo>
                    <a:pt x="160033" y="431589"/>
                    <a:pt x="48715" y="220879"/>
                    <a:pt x="92447" y="124138"/>
                  </a:cubicBezTo>
                  <a:cubicBezTo>
                    <a:pt x="136179" y="27397"/>
                    <a:pt x="332311" y="98959"/>
                    <a:pt x="410499" y="84382"/>
                  </a:cubicBezTo>
                  <a:cubicBezTo>
                    <a:pt x="488687" y="69805"/>
                    <a:pt x="550972" y="-62717"/>
                    <a:pt x="561574" y="36674"/>
                  </a:cubicBezTo>
                  <a:cubicBezTo>
                    <a:pt x="572176" y="136065"/>
                    <a:pt x="458207" y="430263"/>
                    <a:pt x="474110" y="680729"/>
                  </a:cubicBezTo>
                  <a:cubicBezTo>
                    <a:pt x="490013" y="931195"/>
                    <a:pt x="731202" y="1396347"/>
                    <a:pt x="656990" y="1539470"/>
                  </a:cubicBezTo>
                  <a:cubicBezTo>
                    <a:pt x="582778" y="1682593"/>
                    <a:pt x="105700" y="1669342"/>
                    <a:pt x="20886" y="152356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latin typeface="+mn-ea"/>
                <a:cs typeface="+mn-ea"/>
              </a:endParaRPr>
            </a:p>
          </p:txBody>
        </p:sp>
        <p:sp>
          <p:nvSpPr>
            <p:cNvPr id="50" name="Freeform 3"/>
            <p:cNvSpPr>
              <a:spLocks noChangeArrowheads="1"/>
            </p:cNvSpPr>
            <p:nvPr/>
          </p:nvSpPr>
          <p:spPr bwMode="auto">
            <a:xfrm rot="19397468">
              <a:off x="4857351" y="1981270"/>
              <a:ext cx="1730288" cy="1755045"/>
            </a:xfrm>
            <a:custGeom>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68575" tIns="34287" rIns="68575" bIns="34287" anchor="ctr"/>
            <a:lstStyle/>
            <a:p>
              <a:endParaRPr lang="en-US" sz="455">
                <a:latin typeface="+mn-ea"/>
                <a:cs typeface="+mn-ea"/>
              </a:endParaRPr>
            </a:p>
          </p:txBody>
        </p:sp>
        <p:sp>
          <p:nvSpPr>
            <p:cNvPr id="51" name="Freeform 3"/>
            <p:cNvSpPr>
              <a:spLocks noChangeArrowheads="1"/>
            </p:cNvSpPr>
            <p:nvPr/>
          </p:nvSpPr>
          <p:spPr bwMode="auto">
            <a:xfrm rot="3202081">
              <a:off x="6078635" y="2390089"/>
              <a:ext cx="1730063" cy="1755273"/>
            </a:xfrm>
            <a:custGeom>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lIns="68575" tIns="34287" rIns="68575" bIns="34287" anchor="ctr"/>
            <a:lstStyle/>
            <a:p>
              <a:endParaRPr lang="en-US" sz="455">
                <a:latin typeface="+mn-ea"/>
                <a:cs typeface="+mn-ea"/>
              </a:endParaRPr>
            </a:p>
          </p:txBody>
        </p:sp>
        <p:sp>
          <p:nvSpPr>
            <p:cNvPr id="52" name="Freeform 3"/>
            <p:cNvSpPr>
              <a:spLocks noChangeArrowheads="1"/>
            </p:cNvSpPr>
            <p:nvPr/>
          </p:nvSpPr>
          <p:spPr bwMode="auto">
            <a:xfrm rot="8579122">
              <a:off x="5666737" y="3613183"/>
              <a:ext cx="1730288" cy="1755045"/>
            </a:xfrm>
            <a:custGeom>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a:effectLst/>
          </p:spPr>
          <p:txBody>
            <a:bodyPr wrap="none" lIns="68575" tIns="34287" rIns="68575" bIns="34287" anchor="ctr"/>
            <a:lstStyle/>
            <a:p>
              <a:endParaRPr lang="en-US" sz="455">
                <a:latin typeface="+mn-ea"/>
                <a:cs typeface="+mn-ea"/>
              </a:endParaRPr>
            </a:p>
          </p:txBody>
        </p:sp>
        <p:sp>
          <p:nvSpPr>
            <p:cNvPr id="54" name="Freeform 3"/>
            <p:cNvSpPr>
              <a:spLocks noChangeArrowheads="1"/>
            </p:cNvSpPr>
            <p:nvPr/>
          </p:nvSpPr>
          <p:spPr bwMode="auto">
            <a:xfrm rot="13978264">
              <a:off x="4446320" y="3212721"/>
              <a:ext cx="1730063" cy="1755273"/>
            </a:xfrm>
            <a:custGeom>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lIns="68575" tIns="34287" rIns="68575" bIns="34287" anchor="ctr"/>
            <a:lstStyle/>
            <a:p>
              <a:endParaRPr lang="en-US" sz="455">
                <a:latin typeface="+mn-ea"/>
                <a:cs typeface="+mn-ea"/>
              </a:endParaRPr>
            </a:p>
          </p:txBody>
        </p:sp>
      </p:grpSp>
      <p:sp>
        <p:nvSpPr>
          <p:cNvPr id="64" name="Rectangle 3"/>
          <p:cNvSpPr/>
          <p:nvPr/>
        </p:nvSpPr>
        <p:spPr bwMode="auto">
          <a:xfrm>
            <a:off x="1003225" y="992839"/>
            <a:ext cx="2238843" cy="696766"/>
          </a:xfrm>
          <a:prstGeom prst="rect">
            <a:avLst/>
          </a:prstGeom>
          <a:noFill/>
          <a:ln>
            <a:noFill/>
          </a:ln>
        </p:spPr>
        <p:txBody>
          <a:bodyPr lIns="0" tIns="0" rIns="0" bIns="0"/>
          <a:lstStyle/>
          <a:p>
            <a:pPr indent="457200">
              <a:lnSpc>
                <a:spcPct val="150000"/>
              </a:lnSpc>
            </a:pPr>
            <a:r>
              <a:rPr lang="zh-CN" altLang="en-US" sz="1000">
                <a:cs typeface="+mn-ea"/>
                <a:sym typeface="+mn-lt"/>
              </a:rPr>
              <a:t>客户关系的管理意味着企业能够开发出更大蓝海市场，假如企业让客户休眠，或者放弃了自己营销出来的客户，将会在后期为这一错误付出巨大的代价。销售部门会因此而疲于奔命，这是几乎是每家企业日复一日，年复一年要不断开展的工作。</a:t>
            </a:r>
            <a:endParaRPr lang="zh-CN" altLang="en-US" sz="1000">
              <a:cs typeface="+mn-ea"/>
              <a:sym typeface="+mn-lt"/>
            </a:endParaRPr>
          </a:p>
        </p:txBody>
      </p:sp>
      <p:sp>
        <p:nvSpPr>
          <p:cNvPr id="55" name="TextBox 54"/>
          <p:cNvSpPr txBox="1"/>
          <p:nvPr/>
        </p:nvSpPr>
        <p:spPr>
          <a:xfrm>
            <a:off x="4023606" y="1498450"/>
            <a:ext cx="626421" cy="553976"/>
          </a:xfrm>
          <a:prstGeom prst="rect">
            <a:avLst/>
          </a:prstGeom>
          <a:noFill/>
        </p:spPr>
        <p:txBody>
          <a:bodyPr wrap="square" lIns="68560" tIns="34279" rIns="68560" bIns="34279" rtlCol="0">
            <a:spAutoFit/>
          </a:bodyPr>
          <a:lstStyle/>
          <a:p>
            <a:pPr algn="ctr"/>
            <a:r>
              <a:rPr lang="zh-CN" altLang="en-US" sz="1575">
                <a:solidFill>
                  <a:schemeClr val="bg1"/>
                </a:solidFill>
                <a:latin typeface="+mn-ea"/>
                <a:cs typeface="+mn-ea"/>
              </a:rPr>
              <a:t>添加内容</a:t>
            </a:r>
            <a:endParaRPr lang="ru-RU" sz="1575">
              <a:solidFill>
                <a:schemeClr val="bg1"/>
              </a:solidFill>
              <a:latin typeface="+mn-ea"/>
              <a:cs typeface="+mn-ea"/>
            </a:endParaRPr>
          </a:p>
        </p:txBody>
      </p:sp>
      <p:sp>
        <p:nvSpPr>
          <p:cNvPr id="56" name="TextBox 55"/>
          <p:cNvSpPr txBox="1"/>
          <p:nvPr/>
        </p:nvSpPr>
        <p:spPr>
          <a:xfrm>
            <a:off x="4655070" y="2761180"/>
            <a:ext cx="626421" cy="553976"/>
          </a:xfrm>
          <a:prstGeom prst="rect">
            <a:avLst/>
          </a:prstGeom>
          <a:noFill/>
        </p:spPr>
        <p:txBody>
          <a:bodyPr wrap="square" lIns="68560" tIns="34279" rIns="68560" bIns="34279" rtlCol="0">
            <a:spAutoFit/>
          </a:bodyPr>
          <a:lstStyle/>
          <a:p>
            <a:pPr algn="ctr"/>
            <a:r>
              <a:rPr lang="zh-CN" altLang="en-US" sz="1575">
                <a:solidFill>
                  <a:schemeClr val="bg1"/>
                </a:solidFill>
                <a:latin typeface="+mn-ea"/>
                <a:cs typeface="+mn-ea"/>
              </a:rPr>
              <a:t>添加内容</a:t>
            </a:r>
            <a:endParaRPr lang="ru-RU" altLang="zh-CN" sz="1575">
              <a:solidFill>
                <a:schemeClr val="bg1"/>
              </a:solidFill>
              <a:latin typeface="+mn-ea"/>
              <a:cs typeface="+mn-ea"/>
            </a:endParaRPr>
          </a:p>
        </p:txBody>
      </p:sp>
      <p:sp>
        <p:nvSpPr>
          <p:cNvPr id="58" name="TextBox 57"/>
          <p:cNvSpPr txBox="1"/>
          <p:nvPr/>
        </p:nvSpPr>
        <p:spPr>
          <a:xfrm>
            <a:off x="5027870" y="1745229"/>
            <a:ext cx="626421" cy="553976"/>
          </a:xfrm>
          <a:prstGeom prst="rect">
            <a:avLst/>
          </a:prstGeom>
          <a:noFill/>
        </p:spPr>
        <p:txBody>
          <a:bodyPr wrap="square" lIns="68560" tIns="34279" rIns="68560" bIns="34279" rtlCol="0">
            <a:spAutoFit/>
          </a:bodyPr>
          <a:lstStyle/>
          <a:p>
            <a:pPr algn="ctr"/>
            <a:r>
              <a:rPr lang="zh-CN" altLang="en-US" sz="1575">
                <a:solidFill>
                  <a:schemeClr val="bg1"/>
                </a:solidFill>
                <a:latin typeface="+mn-ea"/>
                <a:cs typeface="+mn-ea"/>
              </a:rPr>
              <a:t>添加内容</a:t>
            </a:r>
            <a:endParaRPr lang="ru-RU" altLang="zh-CN" sz="1575">
              <a:solidFill>
                <a:schemeClr val="bg1"/>
              </a:solidFill>
              <a:latin typeface="+mn-ea"/>
              <a:cs typeface="+mn-ea"/>
            </a:endParaRPr>
          </a:p>
        </p:txBody>
      </p:sp>
      <p:sp>
        <p:nvSpPr>
          <p:cNvPr id="59" name="TextBox 58"/>
          <p:cNvSpPr txBox="1"/>
          <p:nvPr/>
        </p:nvSpPr>
        <p:spPr>
          <a:xfrm>
            <a:off x="3749662" y="2485698"/>
            <a:ext cx="626421" cy="553976"/>
          </a:xfrm>
          <a:prstGeom prst="rect">
            <a:avLst/>
          </a:prstGeom>
          <a:noFill/>
        </p:spPr>
        <p:txBody>
          <a:bodyPr wrap="square" lIns="68560" tIns="34279" rIns="68560" bIns="34279" rtlCol="0">
            <a:spAutoFit/>
          </a:bodyPr>
          <a:lstStyle/>
          <a:p>
            <a:pPr algn="ctr"/>
            <a:r>
              <a:rPr lang="zh-CN" altLang="en-US" sz="1575">
                <a:solidFill>
                  <a:schemeClr val="bg1"/>
                </a:solidFill>
                <a:latin typeface="+mn-ea"/>
                <a:cs typeface="+mn-ea"/>
              </a:rPr>
              <a:t>添加内容</a:t>
            </a:r>
            <a:endParaRPr lang="ru-RU" altLang="zh-CN" sz="1575">
              <a:solidFill>
                <a:schemeClr val="bg1"/>
              </a:solidFill>
              <a:latin typeface="+mn-ea"/>
              <a:cs typeface="+mn-ea"/>
            </a:endParaRPr>
          </a:p>
        </p:txBody>
      </p:sp>
      <p:grpSp>
        <p:nvGrpSpPr>
          <p:cNvPr id="21" name="组合 20"/>
          <p:cNvGrpSpPr/>
          <p:nvPr/>
        </p:nvGrpSpPr>
        <p:grpSpPr>
          <a:xfrm>
            <a:off x="2890548" y="1444451"/>
            <a:ext cx="3475478" cy="1923588"/>
            <a:chOff x="3779923" y="2308995"/>
            <a:chExt cx="4633971" cy="2564784"/>
          </a:xfrm>
        </p:grpSpPr>
        <p:grpSp>
          <p:nvGrpSpPr>
            <p:cNvPr id="62" name="Group 61"/>
            <p:cNvGrpSpPr/>
            <p:nvPr/>
          </p:nvGrpSpPr>
          <p:grpSpPr>
            <a:xfrm>
              <a:off x="6785869" y="2308995"/>
              <a:ext cx="1532965" cy="336176"/>
              <a:chOff x="6508376" y="1129553"/>
              <a:chExt cx="1532965" cy="336176"/>
            </a:xfrm>
          </p:grpSpPr>
          <p:cxnSp>
            <p:nvCxnSpPr>
              <p:cNvPr id="63" name="Straight Connector 6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flipV="1">
              <a:off x="6880929" y="4393251"/>
              <a:ext cx="1532965" cy="336176"/>
              <a:chOff x="6508376" y="1129553"/>
              <a:chExt cx="1532965" cy="336176"/>
            </a:xfrm>
          </p:grpSpPr>
          <p:cxnSp>
            <p:nvCxnSpPr>
              <p:cNvPr id="70" name="Straight Connector 69"/>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flipH="1">
              <a:off x="3844859" y="2336100"/>
              <a:ext cx="1532965" cy="336176"/>
              <a:chOff x="6508376" y="1129553"/>
              <a:chExt cx="1532965" cy="336176"/>
            </a:xfrm>
          </p:grpSpPr>
          <p:cxnSp>
            <p:nvCxnSpPr>
              <p:cNvPr id="73" name="Straight Connector 7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flipH="1" flipV="1">
              <a:off x="3779923" y="4537603"/>
              <a:ext cx="1546412" cy="336176"/>
              <a:chOff x="6508376" y="1129553"/>
              <a:chExt cx="1546412" cy="336176"/>
            </a:xfrm>
          </p:grpSpPr>
          <p:cxnSp>
            <p:nvCxnSpPr>
              <p:cNvPr id="76" name="Straight Connector 75"/>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58000"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80" name="Rectangle 3"/>
          <p:cNvSpPr/>
          <p:nvPr/>
        </p:nvSpPr>
        <p:spPr bwMode="auto">
          <a:xfrm>
            <a:off x="838200" y="3162745"/>
            <a:ext cx="2284731" cy="696766"/>
          </a:xfrm>
          <a:prstGeom prst="rect">
            <a:avLst/>
          </a:prstGeom>
          <a:noFill/>
          <a:ln>
            <a:noFill/>
          </a:ln>
        </p:spPr>
        <p:txBody>
          <a:bodyPr lIns="0" tIns="0" rIns="0" bIns="0"/>
          <a:lstStyle/>
          <a:p>
            <a:pPr indent="457200">
              <a:lnSpc>
                <a:spcPct val="150000"/>
              </a:lnSpc>
            </a:pPr>
            <a:r>
              <a:rPr lang="zh-CN" altLang="en-US" sz="1050">
                <a:cs typeface="+mn-ea"/>
                <a:sym typeface="+mn-lt"/>
              </a:rPr>
              <a:t>有位作家在家写稿时，四岁儿子吵着要他陪。作家很烦，就将一本杂志的封底撕碎，对他儿子说：“ 你先将这上面的世界地图拼完整，爸爸就陪你玩。”过了不到五分钟，儿子又来拖他的手说：“爸爸我拼好了，陪我玩！”。</a:t>
            </a:r>
            <a:endParaRPr lang="zh-CN" altLang="en-US" sz="1050">
              <a:cs typeface="+mn-ea"/>
              <a:sym typeface="+mn-lt"/>
            </a:endParaRPr>
          </a:p>
        </p:txBody>
      </p:sp>
      <p:sp>
        <p:nvSpPr>
          <p:cNvPr id="83" name="Rectangle 3"/>
          <p:cNvSpPr/>
          <p:nvPr/>
        </p:nvSpPr>
        <p:spPr bwMode="auto">
          <a:xfrm>
            <a:off x="6437735" y="1078672"/>
            <a:ext cx="2020465" cy="696766"/>
          </a:xfrm>
          <a:prstGeom prst="rect">
            <a:avLst/>
          </a:prstGeom>
          <a:noFill/>
          <a:ln>
            <a:noFill/>
          </a:ln>
        </p:spPr>
        <p:txBody>
          <a:bodyPr lIns="0" tIns="0" rIns="0" bIns="0"/>
          <a:lstStyle/>
          <a:p>
            <a:pPr>
              <a:lnSpc>
                <a:spcPct val="120000"/>
              </a:lnSpc>
            </a:pPr>
            <a:r>
              <a:rPr lang="zh-CN" altLang="en-US" sz="1000">
                <a:cs typeface="+mn-ea"/>
                <a:sym typeface="+mn-lt"/>
              </a:rPr>
              <a:t>客户维系的成本，除了广告发布的费用、服务人员的时间成本、培训的成本等能够计算出的成本外，还包括关系恶劣导致的客户流失、客户因服务不满意造成的投诉纠纷等，这些成本和损失都是无法用金钱衡量的。</a:t>
            </a:r>
            <a:endParaRPr lang="zh-CN" altLang="en-US" sz="1000">
              <a:cs typeface="+mn-ea"/>
              <a:sym typeface="+mn-lt"/>
            </a:endParaRPr>
          </a:p>
        </p:txBody>
      </p:sp>
      <p:sp>
        <p:nvSpPr>
          <p:cNvPr id="86" name="Rectangle 3"/>
          <p:cNvSpPr/>
          <p:nvPr/>
        </p:nvSpPr>
        <p:spPr bwMode="auto">
          <a:xfrm>
            <a:off x="6437735" y="3103310"/>
            <a:ext cx="2172865" cy="756153"/>
          </a:xfrm>
          <a:prstGeom prst="rect">
            <a:avLst/>
          </a:prstGeom>
          <a:noFill/>
          <a:ln>
            <a:noFill/>
          </a:ln>
        </p:spPr>
        <p:txBody>
          <a:bodyPr lIns="0" tIns="0" rIns="0" bIns="0"/>
          <a:lstStyle/>
          <a:p>
            <a:pPr>
              <a:lnSpc>
                <a:spcPct val="120000"/>
              </a:lnSpc>
            </a:pPr>
            <a:r>
              <a:rPr lang="zh-CN" altLang="en-US" sz="1000">
                <a:cs typeface="+mn-ea"/>
                <a:sym typeface="+mn-lt"/>
              </a:rPr>
              <a:t>作家很生气：“小孩子要玩是可以理解的，但如果说谎话就不好了。怎么可能这么快就拼好世界地图！儿子非常委屈：“可是我真的拼好了呀！” 作家一看，果然如此：不会吧？家里出现了神童？他非常好奇地问：“你是怎么做到的？”儿子说：“世界地图的背面是一个人的头像。我反过来拼，只要这个人对了，世界也就对了。”</a:t>
            </a:r>
            <a:endParaRPr lang="zh-CN" altLang="en-US" sz="1000">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nodeType="afterGroup">
                            <p:stCondLst>
                              <p:cond delay="1000"/>
                            </p:stCondLst>
                            <p:childTnLst>
                              <p:par>
                                <p:cTn id="31" presetID="16" presetClass="entr" presetSubtype="37"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out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8" grpId="0"/>
      <p:bldP spid="59"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7" name="Chart 26"/>
          <p:cNvGraphicFramePr/>
          <p:nvPr/>
        </p:nvGraphicFramePr>
        <p:xfrm>
          <a:off x="4836411" y="1452463"/>
          <a:ext cx="3753264" cy="2613753"/>
        </p:xfrm>
        <a:graphic>
          <a:graphicData uri="http://schemas.openxmlformats.org/drawingml/2006/chart">
            <c:chart xmlns:c="http://schemas.openxmlformats.org/drawingml/2006/chart" r:id="rId3"/>
          </a:graphicData>
        </a:graphic>
      </p:graphicFrame>
      <p:sp>
        <p:nvSpPr>
          <p:cNvPr id="28" name="Freeform 46"/>
          <p:cNvSpPr>
            <a:spLocks noEditPoints="1"/>
          </p:cNvSpPr>
          <p:nvPr/>
        </p:nvSpPr>
        <p:spPr bwMode="auto">
          <a:xfrm>
            <a:off x="1687271" y="1885950"/>
            <a:ext cx="289779" cy="294153"/>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79405" tIns="39702" rIns="79405" bIns="39702" numCol="1" anchor="t" anchorCtr="0" compatLnSpc="1"/>
          <a:lstStyle/>
          <a:p>
            <a:pPr>
              <a:lnSpc>
                <a:spcPct val="120000"/>
              </a:lnSpc>
            </a:pPr>
            <a:endParaRPr lang="en-US" sz="570">
              <a:solidFill>
                <a:schemeClr val="tx1">
                  <a:lumMod val="75000"/>
                  <a:lumOff val="25000"/>
                </a:schemeClr>
              </a:solidFill>
              <a:latin typeface="+mn-ea"/>
              <a:cs typeface="+mn-ea"/>
              <a:sym typeface="Arial" panose="020b0604020202020204" pitchFamily="34" charset="0"/>
            </a:endParaRPr>
          </a:p>
        </p:txBody>
      </p:sp>
      <p:grpSp>
        <p:nvGrpSpPr>
          <p:cNvPr id="45" name="组合 44"/>
          <p:cNvGrpSpPr/>
          <p:nvPr/>
        </p:nvGrpSpPr>
        <p:grpSpPr>
          <a:xfrm>
            <a:off x="2257962" y="1829822"/>
            <a:ext cx="2280691" cy="1642896"/>
            <a:chOff x="425804" y="2899410"/>
            <a:chExt cx="3040921" cy="2190527"/>
          </a:xfrm>
        </p:grpSpPr>
        <p:sp>
          <p:nvSpPr>
            <p:cNvPr id="50" name="TextBox 18"/>
            <p:cNvSpPr txBox="1"/>
            <p:nvPr/>
          </p:nvSpPr>
          <p:spPr>
            <a:xfrm flipH="1">
              <a:off x="442945" y="2899410"/>
              <a:ext cx="1477328" cy="492442"/>
            </a:xfrm>
            <a:prstGeom prst="rect">
              <a:avLst/>
            </a:prstGeom>
            <a:noFill/>
          </p:spPr>
          <p:txBody>
            <a:bodyPr wrap="none" rtlCol="0">
              <a:spAutoFit/>
            </a:bodyPr>
            <a:lstStyle/>
            <a:p>
              <a:r>
                <a:rPr lang="zh-CN" altLang="en-US" b="1">
                  <a:latin typeface="+mn-ea"/>
                  <a:cs typeface="+mn-ea"/>
                </a:rPr>
                <a:t>添加内容</a:t>
              </a:r>
              <a:endParaRPr lang="en-US" b="1">
                <a:latin typeface="+mn-ea"/>
                <a:cs typeface="+mn-ea"/>
              </a:endParaRPr>
            </a:p>
          </p:txBody>
        </p:sp>
        <p:sp>
          <p:nvSpPr>
            <p:cNvPr id="51" name="矩形 50"/>
            <p:cNvSpPr/>
            <p:nvPr/>
          </p:nvSpPr>
          <p:spPr>
            <a:xfrm>
              <a:off x="425804" y="3712210"/>
              <a:ext cx="3040921" cy="1377727"/>
            </a:xfrm>
            <a:prstGeom prst="rect">
              <a:avLst/>
            </a:prstGeom>
          </p:spPr>
          <p:txBody>
            <a:bodyPr wrap="square">
              <a:spAutoFit/>
            </a:bodyPr>
            <a:lstStyle/>
            <a:p>
              <a:pPr lvl="0">
                <a:lnSpc>
                  <a:spcPct val="150000"/>
                </a:lnSpc>
              </a:pPr>
              <a:r>
                <a:rPr lang="zh-CN" altLang="en-US" sz="1050">
                  <a:solidFill>
                    <a:prstClr val="black"/>
                  </a:solidFill>
                  <a:latin typeface="+mn-ea"/>
                  <a:cs typeface="+mn-ea"/>
                </a:rPr>
                <a:t>客户关系管理的核心就是客户衍生价值的开发和使用，前提是我们是否将客户有效的梳理和分类，针对性的提出多样化的个性服务。</a:t>
              </a:r>
              <a:endParaRPr lang="zh-CN" altLang="en-US" sz="1050">
                <a:solidFill>
                  <a:prstClr val="black"/>
                </a:solidFill>
                <a:latin typeface="+mn-ea"/>
                <a:cs typeface="+mn-ea"/>
              </a:endParaRPr>
            </a:p>
          </p:txBody>
        </p:sp>
      </p:grpSp>
    </p:spTree>
  </p:cSld>
  <p:clrMapOvr>
    <a:masterClrMapping/>
  </p:clrMapOvr>
  <mc:AlternateContent>
    <mc:Choice xmlns:p14="http://schemas.microsoft.com/office/powerpoint/2010/main" Requires="p14">
      <p:transition spd="slow" advTm="0" p14:dur="2000"/>
    </mc:Choice>
    <mc:Fallback>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fade">
                                      <p:cBhvr>
                                        <p:cTn id="21" dur="1000"/>
                                        <p:tgtEl>
                                          <p:spTgt spid="27">
                                            <p:graphicEl>
                                              <a:chart seriesIdx="-3" categoryIdx="-3" bldStep="gridLegend"/>
                                            </p:graphicEl>
                                          </p:spTgt>
                                        </p:tgtEl>
                                      </p:cBhvr>
                                    </p:animEffect>
                                    <p:anim calcmode="lin" valueType="num">
                                      <p:cBhvr>
                                        <p:cTn id="22" dur="1000" fill="hold"/>
                                        <p:tgtEl>
                                          <p:spTgt spid="2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23" dur="1000" fill="hold"/>
                                        <p:tgtEl>
                                          <p:spTgt spid="27">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42" presetClass="entr" presetSubtype="0" fill="hold" grpId="1" nodeType="clickEffect">
                                  <p:stCondLst>
                                    <p:cond delay="0"/>
                                  </p:stCondLst>
                                  <p:childTnLst>
                                    <p:set>
                                      <p:cBhvr>
                                        <p:cTn id="27"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fade">
                                      <p:cBhvr>
                                        <p:cTn id="28" dur="1000"/>
                                        <p:tgtEl>
                                          <p:spTgt spid="27">
                                            <p:graphicEl>
                                              <a:chart seriesIdx="0" categoryIdx="-4" bldStep="series"/>
                                            </p:graphicEl>
                                          </p:spTgt>
                                        </p:tgtEl>
                                      </p:cBhvr>
                                    </p:animEffect>
                                    <p:anim calcmode="lin" valueType="num">
                                      <p:cBhvr>
                                        <p:cTn id="29" dur="1000" fill="hold"/>
                                        <p:tgtEl>
                                          <p:spTgt spid="27">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30" dur="1000" fill="hold"/>
                                        <p:tgtEl>
                                          <p:spTgt spid="27">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42" presetClass="entr" presetSubtype="0" fill="hold" grpId="1" nodeType="clickEffect">
                                  <p:stCondLst>
                                    <p:cond delay="0"/>
                                  </p:stCondLst>
                                  <p:childTnLst>
                                    <p:set>
                                      <p:cBhvr>
                                        <p:cTn id="34"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fade">
                                      <p:cBhvr>
                                        <p:cTn id="35" dur="1000"/>
                                        <p:tgtEl>
                                          <p:spTgt spid="27">
                                            <p:graphicEl>
                                              <a:chart seriesIdx="1" categoryIdx="-4" bldStep="series"/>
                                            </p:graphicEl>
                                          </p:spTgt>
                                        </p:tgtEl>
                                      </p:cBhvr>
                                    </p:animEffect>
                                    <p:anim calcmode="lin" valueType="num">
                                      <p:cBhvr>
                                        <p:cTn id="36" dur="1000" fill="hold"/>
                                        <p:tgtEl>
                                          <p:spTgt spid="27">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37" dur="1000" fill="hold"/>
                                        <p:tgtEl>
                                          <p:spTgt spid="27">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42" presetClass="entr" presetSubtype="0" fill="hold" grpId="1" nodeType="clickEffect">
                                  <p:stCondLst>
                                    <p:cond delay="0"/>
                                  </p:stCondLst>
                                  <p:childTnLst>
                                    <p:set>
                                      <p:cBhvr>
                                        <p:cTn id="41" dur="1" fill="hold">
                                          <p:stCondLst>
                                            <p:cond delay="0"/>
                                          </p:stCondLst>
                                        </p:cTn>
                                        <p:tgtEl>
                                          <p:spTgt spid="27">
                                            <p:graphicEl>
                                              <a:chart seriesIdx="2" categoryIdx="-4" bldStep="series"/>
                                            </p:graphicEl>
                                          </p:spTgt>
                                        </p:tgtEl>
                                        <p:attrNameLst>
                                          <p:attrName>style.visibility</p:attrName>
                                        </p:attrNameLst>
                                      </p:cBhvr>
                                      <p:to>
                                        <p:strVal val="visible"/>
                                      </p:to>
                                    </p:set>
                                    <p:animEffect transition="in" filter="fade">
                                      <p:cBhvr>
                                        <p:cTn id="42" dur="1000"/>
                                        <p:tgtEl>
                                          <p:spTgt spid="27">
                                            <p:graphicEl>
                                              <a:chart seriesIdx="2" categoryIdx="-4" bldStep="series"/>
                                            </p:graphicEl>
                                          </p:spTgt>
                                        </p:tgtEl>
                                      </p:cBhvr>
                                    </p:animEffect>
                                    <p:anim calcmode="lin" valueType="num">
                                      <p:cBhvr>
                                        <p:cTn id="43" dur="1000" fill="hold"/>
                                        <p:tgtEl>
                                          <p:spTgt spid="27">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44" dur="1000" fill="hold"/>
                                        <p:tgtEl>
                                          <p:spTgt spid="27">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42" presetClass="entr" presetSubtype="0" fill="hold" grpId="1" nodeType="clickEffect">
                                  <p:stCondLst>
                                    <p:cond delay="0"/>
                                  </p:stCondLst>
                                  <p:childTnLst>
                                    <p:set>
                                      <p:cBhvr>
                                        <p:cTn id="48" dur="1" fill="hold">
                                          <p:stCondLst>
                                            <p:cond delay="0"/>
                                          </p:stCondLst>
                                        </p:cTn>
                                        <p:tgtEl>
                                          <p:spTgt spid="27">
                                            <p:graphicEl>
                                              <a:chart seriesIdx="3" categoryIdx="-4" bldStep="series"/>
                                            </p:graphicEl>
                                          </p:spTgt>
                                        </p:tgtEl>
                                        <p:attrNameLst>
                                          <p:attrName>style.visibility</p:attrName>
                                        </p:attrNameLst>
                                      </p:cBhvr>
                                      <p:to>
                                        <p:strVal val="visible"/>
                                      </p:to>
                                    </p:set>
                                    <p:animEffect transition="in" filter="fade">
                                      <p:cBhvr>
                                        <p:cTn id="49" dur="1000"/>
                                        <p:tgtEl>
                                          <p:spTgt spid="27">
                                            <p:graphicEl>
                                              <a:chart seriesIdx="3" categoryIdx="-4" bldStep="series"/>
                                            </p:graphicEl>
                                          </p:spTgt>
                                        </p:tgtEl>
                                      </p:cBhvr>
                                    </p:animEffect>
                                    <p:anim calcmode="lin" valueType="num">
                                      <p:cBhvr>
                                        <p:cTn id="50" dur="1000" fill="hold"/>
                                        <p:tgtEl>
                                          <p:spTgt spid="27">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51" dur="1000" fill="hold"/>
                                        <p:tgtEl>
                                          <p:spTgt spid="27">
                                            <p:graphicEl>
                                              <a:chart seriesIdx="3"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42" presetClass="entr" presetSubtype="0" fill="hold" grpId="1" nodeType="clickEffect">
                                  <p:stCondLst>
                                    <p:cond delay="0"/>
                                  </p:stCondLst>
                                  <p:childTnLst>
                                    <p:set>
                                      <p:cBhvr>
                                        <p:cTn id="55" dur="1" fill="hold">
                                          <p:stCondLst>
                                            <p:cond delay="0"/>
                                          </p:stCondLst>
                                        </p:cTn>
                                        <p:tgtEl>
                                          <p:spTgt spid="27">
                                            <p:graphicEl>
                                              <a:chart seriesIdx="4" categoryIdx="-4" bldStep="series"/>
                                            </p:graphicEl>
                                          </p:spTgt>
                                        </p:tgtEl>
                                        <p:attrNameLst>
                                          <p:attrName>style.visibility</p:attrName>
                                        </p:attrNameLst>
                                      </p:cBhvr>
                                      <p:to>
                                        <p:strVal val="visible"/>
                                      </p:to>
                                    </p:set>
                                    <p:animEffect transition="in" filter="fade">
                                      <p:cBhvr>
                                        <p:cTn id="56" dur="1000"/>
                                        <p:tgtEl>
                                          <p:spTgt spid="27">
                                            <p:graphicEl>
                                              <a:chart seriesIdx="4" categoryIdx="-4" bldStep="series"/>
                                            </p:graphicEl>
                                          </p:spTgt>
                                        </p:tgtEl>
                                      </p:cBhvr>
                                    </p:animEffect>
                                    <p:anim calcmode="lin" valueType="num">
                                      <p:cBhvr>
                                        <p:cTn id="57" dur="1000" fill="hold"/>
                                        <p:tgtEl>
                                          <p:spTgt spid="27">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p:cTn id="58" dur="1000" fill="hold"/>
                                        <p:tgtEl>
                                          <p:spTgt spid="27">
                                            <p:graphicEl>
                                              <a:chart seriesIdx="4"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Graphic spid="27" grpId="0">
        <p:bldSub>
          <a:bldChart bld="series"/>
        </p:bldSub>
      </p:bldGraphic>
      <p:bldGraphic spid="27" grpId="1">
        <p:bldSub>
          <a:bldChart bld="series"/>
        </p:bldSub>
      </p:bldGraphic>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4" name="组合 13"/>
          <p:cNvGrpSpPr/>
          <p:nvPr/>
        </p:nvGrpSpPr>
        <p:grpSpPr>
          <a:xfrm>
            <a:off x="3380891" y="1198658"/>
            <a:ext cx="2540691" cy="3397781"/>
            <a:chOff x="4433715" y="1981270"/>
            <a:chExt cx="3387588" cy="4530375"/>
          </a:xfrm>
        </p:grpSpPr>
        <p:sp>
          <p:nvSpPr>
            <p:cNvPr id="78" name="Freeform 77"/>
            <p:cNvSpPr/>
            <p:nvPr/>
          </p:nvSpPr>
          <p:spPr>
            <a:xfrm>
              <a:off x="5425724" y="4227969"/>
              <a:ext cx="921343" cy="2283676"/>
            </a:xfrm>
            <a:custGeom>
              <a:gdLst>
                <a:gd name="connsiteX0" fmla="*/ 20886 w 671135"/>
                <a:gd name="connsiteY0" fmla="*/ 1523568 h 1640130"/>
                <a:gd name="connsiteX1" fmla="*/ 148106 w 671135"/>
                <a:gd name="connsiteY1" fmla="*/ 664827 h 1640130"/>
                <a:gd name="connsiteX2" fmla="*/ 92447 w 671135"/>
                <a:gd name="connsiteY2" fmla="*/ 124138 h 1640130"/>
                <a:gd name="connsiteX3" fmla="*/ 410499 w 671135"/>
                <a:gd name="connsiteY3" fmla="*/ 84382 h 1640130"/>
                <a:gd name="connsiteX4" fmla="*/ 561574 w 671135"/>
                <a:gd name="connsiteY4" fmla="*/ 36674 h 1640130"/>
                <a:gd name="connsiteX5" fmla="*/ 474110 w 671135"/>
                <a:gd name="connsiteY5" fmla="*/ 680729 h 1640130"/>
                <a:gd name="connsiteX6" fmla="*/ 656990 w 671135"/>
                <a:gd name="connsiteY6" fmla="*/ 1539470 h 1640130"/>
                <a:gd name="connsiteX7" fmla="*/ 20886 w 671135"/>
                <a:gd name="connsiteY7" fmla="*/ 1523568 h 16401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135" h="1640130">
                  <a:moveTo>
                    <a:pt x="20886" y="1523568"/>
                  </a:moveTo>
                  <a:cubicBezTo>
                    <a:pt x="-63928" y="1377794"/>
                    <a:pt x="136179" y="898065"/>
                    <a:pt x="148106" y="664827"/>
                  </a:cubicBezTo>
                  <a:cubicBezTo>
                    <a:pt x="160033" y="431589"/>
                    <a:pt x="48715" y="220879"/>
                    <a:pt x="92447" y="124138"/>
                  </a:cubicBezTo>
                  <a:cubicBezTo>
                    <a:pt x="136179" y="27397"/>
                    <a:pt x="332311" y="98959"/>
                    <a:pt x="410499" y="84382"/>
                  </a:cubicBezTo>
                  <a:cubicBezTo>
                    <a:pt x="488687" y="69805"/>
                    <a:pt x="550972" y="-62717"/>
                    <a:pt x="561574" y="36674"/>
                  </a:cubicBezTo>
                  <a:cubicBezTo>
                    <a:pt x="572176" y="136065"/>
                    <a:pt x="458207" y="430263"/>
                    <a:pt x="474110" y="680729"/>
                  </a:cubicBezTo>
                  <a:cubicBezTo>
                    <a:pt x="490013" y="931195"/>
                    <a:pt x="731202" y="1396347"/>
                    <a:pt x="656990" y="1539470"/>
                  </a:cubicBezTo>
                  <a:cubicBezTo>
                    <a:pt x="582778" y="1682593"/>
                    <a:pt x="105700" y="1669342"/>
                    <a:pt x="20886" y="152356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latin typeface="+mn-ea"/>
                <a:cs typeface="+mn-ea"/>
              </a:endParaRPr>
            </a:p>
          </p:txBody>
        </p:sp>
        <p:sp>
          <p:nvSpPr>
            <p:cNvPr id="50" name="Freeform 3"/>
            <p:cNvSpPr>
              <a:spLocks noChangeArrowheads="1"/>
            </p:cNvSpPr>
            <p:nvPr/>
          </p:nvSpPr>
          <p:spPr bwMode="auto">
            <a:xfrm rot="19397468">
              <a:off x="4857351" y="1981270"/>
              <a:ext cx="1730288" cy="1755045"/>
            </a:xfrm>
            <a:custGeom>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68575" tIns="34287" rIns="68575" bIns="34287" anchor="ctr"/>
            <a:lstStyle/>
            <a:p>
              <a:endParaRPr lang="en-US" sz="455">
                <a:latin typeface="+mn-ea"/>
                <a:cs typeface="+mn-ea"/>
              </a:endParaRPr>
            </a:p>
          </p:txBody>
        </p:sp>
        <p:sp>
          <p:nvSpPr>
            <p:cNvPr id="51" name="Freeform 3"/>
            <p:cNvSpPr>
              <a:spLocks noChangeArrowheads="1"/>
            </p:cNvSpPr>
            <p:nvPr/>
          </p:nvSpPr>
          <p:spPr bwMode="auto">
            <a:xfrm rot="3202081">
              <a:off x="6078635" y="2390089"/>
              <a:ext cx="1730063" cy="1755273"/>
            </a:xfrm>
            <a:custGeom>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lIns="68575" tIns="34287" rIns="68575" bIns="34287" anchor="ctr"/>
            <a:lstStyle/>
            <a:p>
              <a:endParaRPr lang="en-US" sz="455">
                <a:latin typeface="+mn-ea"/>
                <a:cs typeface="+mn-ea"/>
              </a:endParaRPr>
            </a:p>
          </p:txBody>
        </p:sp>
        <p:sp>
          <p:nvSpPr>
            <p:cNvPr id="52" name="Freeform 3"/>
            <p:cNvSpPr>
              <a:spLocks noChangeArrowheads="1"/>
            </p:cNvSpPr>
            <p:nvPr/>
          </p:nvSpPr>
          <p:spPr bwMode="auto">
            <a:xfrm rot="8579122">
              <a:off x="5666737" y="3613183"/>
              <a:ext cx="1730288" cy="1755045"/>
            </a:xfrm>
            <a:custGeom>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a:effectLst/>
          </p:spPr>
          <p:txBody>
            <a:bodyPr wrap="none" lIns="68575" tIns="34287" rIns="68575" bIns="34287" anchor="ctr"/>
            <a:lstStyle/>
            <a:p>
              <a:endParaRPr lang="en-US" sz="455">
                <a:latin typeface="+mn-ea"/>
                <a:cs typeface="+mn-ea"/>
              </a:endParaRPr>
            </a:p>
          </p:txBody>
        </p:sp>
        <p:sp>
          <p:nvSpPr>
            <p:cNvPr id="54" name="Freeform 3"/>
            <p:cNvSpPr>
              <a:spLocks noChangeArrowheads="1"/>
            </p:cNvSpPr>
            <p:nvPr/>
          </p:nvSpPr>
          <p:spPr bwMode="auto">
            <a:xfrm rot="13978264">
              <a:off x="4446320" y="3212721"/>
              <a:ext cx="1730063" cy="1755273"/>
            </a:xfrm>
            <a:custGeom>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lIns="68575" tIns="34287" rIns="68575" bIns="34287" anchor="ctr"/>
            <a:lstStyle/>
            <a:p>
              <a:endParaRPr lang="en-US" sz="455">
                <a:latin typeface="+mn-ea"/>
                <a:cs typeface="+mn-ea"/>
              </a:endParaRPr>
            </a:p>
          </p:txBody>
        </p:sp>
      </p:grpSp>
      <p:sp>
        <p:nvSpPr>
          <p:cNvPr id="64" name="Rectangle 3"/>
          <p:cNvSpPr/>
          <p:nvPr/>
        </p:nvSpPr>
        <p:spPr bwMode="auto">
          <a:xfrm>
            <a:off x="1003225" y="992839"/>
            <a:ext cx="2238843" cy="696766"/>
          </a:xfrm>
          <a:prstGeom prst="rect">
            <a:avLst/>
          </a:prstGeom>
          <a:noFill/>
          <a:ln>
            <a:noFill/>
          </a:ln>
        </p:spPr>
        <p:txBody>
          <a:bodyPr lIns="0" tIns="0" rIns="0" bIns="0"/>
          <a:lstStyle/>
          <a:p>
            <a:pPr indent="457200">
              <a:lnSpc>
                <a:spcPct val="150000"/>
              </a:lnSpc>
            </a:pPr>
            <a:r>
              <a:rPr lang="zh-CN" altLang="en-US" sz="1000">
                <a:cs typeface="+mn-ea"/>
                <a:sym typeface="+mn-lt"/>
              </a:rPr>
              <a:t>一个超市中午换班的时候，来了一名少妇，要求买一种不常见的洗涤剂。值班经理不耐烦的一边整理账目一边回答：“这个卖完了。”少妇问：“什么时候会有？”“不一定，货很少，这周估计都不来。你先走吧。”顾客“离开”了。一下离开了</a:t>
            </a:r>
            <a:r>
              <a:rPr lang="en-US" altLang="zh-CN" sz="1000">
                <a:cs typeface="+mn-ea"/>
                <a:sym typeface="+mn-lt"/>
              </a:rPr>
              <a:t>4</a:t>
            </a:r>
            <a:r>
              <a:rPr lang="zh-CN" altLang="en-US" sz="1000">
                <a:cs typeface="+mn-ea"/>
                <a:sym typeface="+mn-lt"/>
              </a:rPr>
              <a:t>年。</a:t>
            </a:r>
            <a:endParaRPr lang="zh-CN" altLang="en-US" sz="1000">
              <a:cs typeface="+mn-ea"/>
              <a:sym typeface="+mn-lt"/>
            </a:endParaRPr>
          </a:p>
        </p:txBody>
      </p:sp>
      <p:sp>
        <p:nvSpPr>
          <p:cNvPr id="55" name="TextBox 54"/>
          <p:cNvSpPr txBox="1"/>
          <p:nvPr/>
        </p:nvSpPr>
        <p:spPr>
          <a:xfrm>
            <a:off x="4023606" y="1498450"/>
            <a:ext cx="626421" cy="553976"/>
          </a:xfrm>
          <a:prstGeom prst="rect">
            <a:avLst/>
          </a:prstGeom>
          <a:noFill/>
        </p:spPr>
        <p:txBody>
          <a:bodyPr wrap="square" lIns="68560" tIns="34279" rIns="68560" bIns="34279" rtlCol="0">
            <a:spAutoFit/>
          </a:bodyPr>
          <a:lstStyle/>
          <a:p>
            <a:pPr algn="ctr"/>
            <a:r>
              <a:rPr lang="zh-CN" altLang="en-US" sz="1575">
                <a:solidFill>
                  <a:schemeClr val="bg1"/>
                </a:solidFill>
                <a:latin typeface="+mn-ea"/>
                <a:cs typeface="+mn-ea"/>
              </a:rPr>
              <a:t>添加内容</a:t>
            </a:r>
            <a:endParaRPr lang="ru-RU" sz="1575">
              <a:solidFill>
                <a:schemeClr val="bg1"/>
              </a:solidFill>
              <a:latin typeface="+mn-ea"/>
              <a:cs typeface="+mn-ea"/>
            </a:endParaRPr>
          </a:p>
        </p:txBody>
      </p:sp>
      <p:sp>
        <p:nvSpPr>
          <p:cNvPr id="56" name="TextBox 55"/>
          <p:cNvSpPr txBox="1"/>
          <p:nvPr/>
        </p:nvSpPr>
        <p:spPr>
          <a:xfrm>
            <a:off x="4655070" y="2761180"/>
            <a:ext cx="626421" cy="553976"/>
          </a:xfrm>
          <a:prstGeom prst="rect">
            <a:avLst/>
          </a:prstGeom>
          <a:noFill/>
        </p:spPr>
        <p:txBody>
          <a:bodyPr wrap="square" lIns="68560" tIns="34279" rIns="68560" bIns="34279" rtlCol="0">
            <a:spAutoFit/>
          </a:bodyPr>
          <a:lstStyle/>
          <a:p>
            <a:pPr algn="ctr"/>
            <a:r>
              <a:rPr lang="zh-CN" altLang="en-US" sz="1575">
                <a:solidFill>
                  <a:schemeClr val="bg1"/>
                </a:solidFill>
                <a:latin typeface="+mn-ea"/>
                <a:cs typeface="+mn-ea"/>
              </a:rPr>
              <a:t>添加内容</a:t>
            </a:r>
            <a:endParaRPr lang="ru-RU" altLang="zh-CN" sz="1575">
              <a:solidFill>
                <a:schemeClr val="bg1"/>
              </a:solidFill>
              <a:latin typeface="+mn-ea"/>
              <a:cs typeface="+mn-ea"/>
            </a:endParaRPr>
          </a:p>
        </p:txBody>
      </p:sp>
      <p:sp>
        <p:nvSpPr>
          <p:cNvPr id="58" name="TextBox 57"/>
          <p:cNvSpPr txBox="1"/>
          <p:nvPr/>
        </p:nvSpPr>
        <p:spPr>
          <a:xfrm>
            <a:off x="5027870" y="1745229"/>
            <a:ext cx="626421" cy="553976"/>
          </a:xfrm>
          <a:prstGeom prst="rect">
            <a:avLst/>
          </a:prstGeom>
          <a:noFill/>
        </p:spPr>
        <p:txBody>
          <a:bodyPr wrap="square" lIns="68560" tIns="34279" rIns="68560" bIns="34279" rtlCol="0">
            <a:spAutoFit/>
          </a:bodyPr>
          <a:lstStyle/>
          <a:p>
            <a:pPr algn="ctr"/>
            <a:r>
              <a:rPr lang="zh-CN" altLang="en-US" sz="1575">
                <a:solidFill>
                  <a:schemeClr val="bg1"/>
                </a:solidFill>
                <a:latin typeface="+mn-ea"/>
                <a:cs typeface="+mn-ea"/>
              </a:rPr>
              <a:t>添加内容</a:t>
            </a:r>
            <a:endParaRPr lang="ru-RU" altLang="zh-CN" sz="1575">
              <a:solidFill>
                <a:schemeClr val="bg1"/>
              </a:solidFill>
              <a:latin typeface="+mn-ea"/>
              <a:cs typeface="+mn-ea"/>
            </a:endParaRPr>
          </a:p>
        </p:txBody>
      </p:sp>
      <p:sp>
        <p:nvSpPr>
          <p:cNvPr id="59" name="TextBox 58"/>
          <p:cNvSpPr txBox="1"/>
          <p:nvPr/>
        </p:nvSpPr>
        <p:spPr>
          <a:xfrm>
            <a:off x="3749662" y="2485698"/>
            <a:ext cx="626421" cy="553976"/>
          </a:xfrm>
          <a:prstGeom prst="rect">
            <a:avLst/>
          </a:prstGeom>
          <a:noFill/>
        </p:spPr>
        <p:txBody>
          <a:bodyPr wrap="square" lIns="68560" tIns="34279" rIns="68560" bIns="34279" rtlCol="0">
            <a:spAutoFit/>
          </a:bodyPr>
          <a:lstStyle/>
          <a:p>
            <a:pPr algn="ctr"/>
            <a:r>
              <a:rPr lang="zh-CN" altLang="en-US" sz="1575">
                <a:solidFill>
                  <a:schemeClr val="bg1"/>
                </a:solidFill>
                <a:latin typeface="+mn-ea"/>
                <a:cs typeface="+mn-ea"/>
              </a:rPr>
              <a:t>添加内容</a:t>
            </a:r>
            <a:endParaRPr lang="ru-RU" altLang="zh-CN" sz="1575">
              <a:solidFill>
                <a:schemeClr val="bg1"/>
              </a:solidFill>
              <a:latin typeface="+mn-ea"/>
              <a:cs typeface="+mn-ea"/>
            </a:endParaRPr>
          </a:p>
        </p:txBody>
      </p:sp>
      <p:grpSp>
        <p:nvGrpSpPr>
          <p:cNvPr id="21" name="组合 20"/>
          <p:cNvGrpSpPr/>
          <p:nvPr/>
        </p:nvGrpSpPr>
        <p:grpSpPr>
          <a:xfrm>
            <a:off x="2890548" y="1444451"/>
            <a:ext cx="3475478" cy="1923588"/>
            <a:chOff x="3779923" y="2308995"/>
            <a:chExt cx="4633971" cy="2564784"/>
          </a:xfrm>
        </p:grpSpPr>
        <p:grpSp>
          <p:nvGrpSpPr>
            <p:cNvPr id="62" name="Group 61"/>
            <p:cNvGrpSpPr/>
            <p:nvPr/>
          </p:nvGrpSpPr>
          <p:grpSpPr>
            <a:xfrm>
              <a:off x="6785869" y="2308995"/>
              <a:ext cx="1532965" cy="336176"/>
              <a:chOff x="6508376" y="1129553"/>
              <a:chExt cx="1532965" cy="336176"/>
            </a:xfrm>
          </p:grpSpPr>
          <p:cxnSp>
            <p:nvCxnSpPr>
              <p:cNvPr id="63" name="Straight Connector 6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flipV="1">
              <a:off x="6880929" y="4393251"/>
              <a:ext cx="1532965" cy="336176"/>
              <a:chOff x="6508376" y="1129553"/>
              <a:chExt cx="1532965" cy="336176"/>
            </a:xfrm>
          </p:grpSpPr>
          <p:cxnSp>
            <p:nvCxnSpPr>
              <p:cNvPr id="70" name="Straight Connector 69"/>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flipH="1">
              <a:off x="3844859" y="2336100"/>
              <a:ext cx="1532965" cy="336176"/>
              <a:chOff x="6508376" y="1129553"/>
              <a:chExt cx="1532965" cy="336176"/>
            </a:xfrm>
          </p:grpSpPr>
          <p:cxnSp>
            <p:nvCxnSpPr>
              <p:cNvPr id="73" name="Straight Connector 7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flipH="1" flipV="1">
              <a:off x="3779923" y="4537603"/>
              <a:ext cx="1546412" cy="336176"/>
              <a:chOff x="6508376" y="1129553"/>
              <a:chExt cx="1546412" cy="336176"/>
            </a:xfrm>
          </p:grpSpPr>
          <p:cxnSp>
            <p:nvCxnSpPr>
              <p:cNvPr id="76" name="Straight Connector 75"/>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58000"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80" name="Rectangle 3"/>
          <p:cNvSpPr/>
          <p:nvPr/>
        </p:nvSpPr>
        <p:spPr bwMode="auto">
          <a:xfrm>
            <a:off x="838200" y="3162745"/>
            <a:ext cx="2284731" cy="696766"/>
          </a:xfrm>
          <a:prstGeom prst="rect">
            <a:avLst/>
          </a:prstGeom>
          <a:noFill/>
          <a:ln>
            <a:noFill/>
          </a:ln>
        </p:spPr>
        <p:txBody>
          <a:bodyPr lIns="0" tIns="0" rIns="0" bIns="0"/>
          <a:lstStyle/>
          <a:p>
            <a:pPr indent="457200">
              <a:lnSpc>
                <a:spcPct val="150000"/>
              </a:lnSpc>
            </a:pPr>
            <a:r>
              <a:rPr lang="zh-CN" altLang="en-US" sz="1050">
                <a:cs typeface="+mn-ea"/>
                <a:sym typeface="+mn-lt"/>
              </a:rPr>
              <a:t>什么样的公司能赢？不是靠产品特色，也不是靠成本领先，而是靠客户关系的管理。</a:t>
            </a:r>
            <a:endParaRPr lang="zh-CN" altLang="en-US" sz="1050">
              <a:cs typeface="+mn-ea"/>
              <a:sym typeface="+mn-lt"/>
            </a:endParaRPr>
          </a:p>
        </p:txBody>
      </p:sp>
      <p:sp>
        <p:nvSpPr>
          <p:cNvPr id="83" name="Rectangle 3"/>
          <p:cNvSpPr/>
          <p:nvPr/>
        </p:nvSpPr>
        <p:spPr bwMode="auto">
          <a:xfrm>
            <a:off x="6437735" y="1078672"/>
            <a:ext cx="2020465" cy="696766"/>
          </a:xfrm>
          <a:prstGeom prst="rect">
            <a:avLst/>
          </a:prstGeom>
          <a:noFill/>
          <a:ln>
            <a:noFill/>
          </a:ln>
        </p:spPr>
        <p:txBody>
          <a:bodyPr lIns="0" tIns="0" rIns="0" bIns="0"/>
          <a:lstStyle/>
          <a:p>
            <a:pPr>
              <a:lnSpc>
                <a:spcPct val="120000"/>
              </a:lnSpc>
            </a:pPr>
            <a:r>
              <a:rPr lang="zh-CN" altLang="en-US" sz="1000">
                <a:cs typeface="+mn-ea"/>
                <a:sym typeface="+mn-lt"/>
              </a:rPr>
              <a:t>一个雨天，一对老夫妇在一家宾馆门口避雨。雨很大，瓢泼一般。老人愁眉苦脸。年轻的门童看到了，就从酒店里取出两条干毛巾，邀请两位老人进大厅坐下，端来两杯热咖啡，随后向大堂经理请示，送给两位老人一把雨伞，送两人离开。老人“离开”了，但是他们建议自己的</a:t>
            </a:r>
            <a:r>
              <a:rPr lang="en-US" altLang="zh-CN" sz="1000">
                <a:cs typeface="+mn-ea"/>
                <a:sym typeface="+mn-lt"/>
              </a:rPr>
              <a:t>4</a:t>
            </a:r>
            <a:r>
              <a:rPr lang="zh-CN" altLang="en-US" sz="1000">
                <a:cs typeface="+mn-ea"/>
                <a:sym typeface="+mn-lt"/>
              </a:rPr>
              <a:t>个子女出差或度假都预订这里。 </a:t>
            </a:r>
            <a:endParaRPr lang="zh-CN" altLang="en-US" sz="1000">
              <a:cs typeface="+mn-ea"/>
              <a:sym typeface="+mn-lt"/>
            </a:endParaRPr>
          </a:p>
        </p:txBody>
      </p:sp>
      <p:sp>
        <p:nvSpPr>
          <p:cNvPr id="86" name="Rectangle 3"/>
          <p:cNvSpPr/>
          <p:nvPr/>
        </p:nvSpPr>
        <p:spPr bwMode="auto">
          <a:xfrm>
            <a:off x="6437735" y="3103310"/>
            <a:ext cx="2172865" cy="756153"/>
          </a:xfrm>
          <a:prstGeom prst="rect">
            <a:avLst/>
          </a:prstGeom>
          <a:noFill/>
          <a:ln>
            <a:noFill/>
          </a:ln>
        </p:spPr>
        <p:txBody>
          <a:bodyPr lIns="0" tIns="0" rIns="0" bIns="0"/>
          <a:lstStyle/>
          <a:p>
            <a:pPr>
              <a:lnSpc>
                <a:spcPct val="120000"/>
              </a:lnSpc>
            </a:pPr>
            <a:r>
              <a:rPr lang="zh-CN" altLang="en-US" sz="1000">
                <a:cs typeface="+mn-ea"/>
                <a:sym typeface="+mn-lt"/>
              </a:rPr>
              <a:t>因此，在这个不断变化着的高科技驱使下的商业环境中，发掘和细分客户需求，不断发现自有客户的价值衍展将成为企业竞争的主战场。</a:t>
            </a:r>
            <a:endParaRPr lang="zh-CN" altLang="en-US" sz="1000">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nodeType="afterGroup">
                            <p:stCondLst>
                              <p:cond delay="1000"/>
                            </p:stCondLst>
                            <p:childTnLst>
                              <p:par>
                                <p:cTn id="31" presetID="16" presetClass="entr" presetSubtype="37"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out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8" grpId="0"/>
      <p:bldP spid="59"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FIRST_PUBLISH" val="1"/>
  <p:tag name="ISPRING_OUTPUT_FOLDER" val="F:\我图VIP设计PPT上传\10月份上传文件\371"/>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ULTRA_SCORM_COURSE_ID" val="82ADB108-2F67-4B4E-A97E-19ABB6FAC58E"/>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13">
      <a:dk1>
        <a:srgbClr val="000000"/>
      </a:dk1>
      <a:lt1>
        <a:srgbClr val="FFFFFF"/>
      </a:lt1>
      <a:dk2>
        <a:srgbClr val="000000"/>
      </a:dk2>
      <a:lt2>
        <a:srgbClr val="FFFFFF"/>
      </a:lt2>
      <a:accent1>
        <a:srgbClr val="145D8A"/>
      </a:accent1>
      <a:accent2>
        <a:srgbClr val="EE3A3A"/>
      </a:accent2>
      <a:accent3>
        <a:srgbClr val="145D8A"/>
      </a:accent3>
      <a:accent4>
        <a:srgbClr val="EE3A3A"/>
      </a:accent4>
      <a:accent5>
        <a:srgbClr val="145D8A"/>
      </a:accent5>
      <a:accent6>
        <a:srgbClr val="EE3A3A"/>
      </a:accent6>
      <a:hlink>
        <a:srgbClr val="145D8A"/>
      </a:hlink>
      <a:folHlink>
        <a:srgbClr val="EE3A3A"/>
      </a:folHlink>
    </a:clrScheme>
    <a:fontScheme name="wkbqcmzc">
      <a:majorFont>
        <a:latin typeface="iekie xinsongti"/>
        <a:ea typeface="X-youeryuan"/>
        <a:cs typeface="Arial"/>
      </a:majorFont>
      <a:minorFont>
        <a:latin typeface="iekie xinsongti"/>
        <a:ea typeface="X-youeryua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190</Paragraphs>
  <Slides>23</Slides>
  <Notes>15</Notes>
  <TotalTime>0</TotalTime>
  <HiddenSlides>0</HiddenSlides>
  <MMClips>1</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23</vt:i4>
      </vt:variant>
    </vt:vector>
  </HeadingPairs>
  <TitlesOfParts>
    <vt:vector baseType="lpstr" size="34">
      <vt:lpstr>Arial</vt:lpstr>
      <vt:lpstr>iekie xinsongti</vt:lpstr>
      <vt:lpstr>X-youeryuan</vt:lpstr>
      <vt:lpstr>思源宋体 CN ExtraLight</vt:lpstr>
      <vt:lpstr>Calibri</vt:lpstr>
      <vt:lpstr>Wingdings</vt:lpstr>
      <vt:lpstr>Gill Sans</vt:lpstr>
      <vt:lpstr>微软雅黑</vt:lpstr>
      <vt:lpstr>Meiryo</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2019-05-09T00:20:00Z</dcterms:created>
  <dcterms:modified xsi:type="dcterms:W3CDTF">2023-05-08T03:50:55Z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87A17FF68596444DBB197F8AF4A9C81A</vt:lpwstr>
  </property>
  <property fmtid="{D5CDD505-2E9C-101B-9397-08002B2CF9AE}" pid="3" name="KSOProductBuildVer">
    <vt:lpwstr>2052-11.1.0.10356</vt:lpwstr>
  </property>
</Properties>
</file>