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70" r:id="rId2"/>
  </p:sldMasterIdLst>
  <p:notesMasterIdLst>
    <p:notesMasterId r:id="rId3"/>
  </p:notesMasterIdLst>
  <p:sldIdLst>
    <p:sldId id="553" r:id="rId4"/>
    <p:sldId id="589" r:id="rId5"/>
    <p:sldId id="590" r:id="rId6"/>
    <p:sldId id="557" r:id="rId7"/>
    <p:sldId id="558" r:id="rId8"/>
    <p:sldId id="559" r:id="rId9"/>
    <p:sldId id="591" r:id="rId10"/>
    <p:sldId id="562" r:id="rId11"/>
    <p:sldId id="563" r:id="rId12"/>
    <p:sldId id="564" r:id="rId13"/>
    <p:sldId id="592" r:id="rId14"/>
    <p:sldId id="566" r:id="rId15"/>
    <p:sldId id="569" r:id="rId16"/>
    <p:sldId id="571" r:id="rId17"/>
    <p:sldId id="593" r:id="rId18"/>
    <p:sldId id="573" r:id="rId19"/>
    <p:sldId id="578" r:id="rId20"/>
    <p:sldId id="579" r:id="rId21"/>
    <p:sldId id="594" r:id="rId22"/>
    <p:sldId id="585" r:id="rId23"/>
    <p:sldId id="587" r:id="rId24"/>
    <p:sldId id="588" r:id="rId25"/>
    <p:sldId id="595" r:id="rId26"/>
    <p:sldId id="612" r:id="rId27"/>
    <p:sldId id="636" r:id="rId28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77" autoAdjust="0"/>
    <p:restoredTop sz="86390" autoAdjust="0"/>
  </p:normalViewPr>
  <p:slideViewPr>
    <p:cSldViewPr>
      <p:cViewPr>
        <p:scale>
          <a:sx n="71" d="100"/>
          <a:sy n="71" d="100"/>
        </p:scale>
        <p:origin x="1068" y="10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tags" Target="tags/tag61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思源黑体 CN" panose="020b05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>
                <a:ea typeface="思源黑体 CN" panose="020b0500000000000000" pitchFamily="34" charset="-122"/>
              </a:rPr>
              <a:t>1</a:t>
            </a:fld>
            <a:endParaRPr lang="zh-CN" altLang="en-US">
              <a:ea typeface="思源黑体 CN" panose="020b0500000000000000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25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思源黑体 CN" panose="020b05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>
                <a:ea typeface="思源黑体 CN" panose="020b0500000000000000" pitchFamily="34" charset="-122"/>
              </a:rPr>
              <a:t>2</a:t>
            </a:fld>
            <a:endParaRPr lang="zh-CN" altLang="en-US">
              <a:ea typeface="思源黑体 CN" panose="020b0500000000000000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思源黑体 CN" panose="020b05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>
                <a:ea typeface="思源黑体 CN" panose="020b0500000000000000" pitchFamily="34" charset="-122"/>
              </a:rPr>
              <a:t>3</a:t>
            </a:fld>
            <a:endParaRPr lang="zh-CN" altLang="en-US">
              <a:ea typeface="思源黑体 CN" panose="020b0500000000000000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思源黑体 CN" panose="020b05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A985-C2AE-4350-8291-4FE0A5C6C346}" type="slidenum">
              <a:rPr lang="zh-CN" altLang="en-US" smtClean="0">
                <a:ea typeface="思源黑体 CN" panose="020b0500000000000000" pitchFamily="34" charset="-122"/>
              </a:rPr>
              <a:t>5</a:t>
            </a:fld>
            <a:endParaRPr lang="zh-CN" altLang="en-US">
              <a:ea typeface="思源黑体 CN" panose="020b0500000000000000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思源黑体 CN" panose="020b05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>
                <a:ea typeface="思源黑体 CN" panose="020b0500000000000000" pitchFamily="34" charset="-122"/>
              </a:rPr>
              <a:t>7</a:t>
            </a:fld>
            <a:endParaRPr lang="zh-CN" altLang="en-US">
              <a:ea typeface="思源黑体 CN" panose="020b0500000000000000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思源黑体 CN" panose="020b05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>
                <a:ea typeface="思源黑体 CN" panose="020b0500000000000000" pitchFamily="34" charset="-122"/>
              </a:rPr>
              <a:t>11</a:t>
            </a:fld>
            <a:endParaRPr lang="zh-CN" altLang="en-US">
              <a:ea typeface="思源黑体 CN" panose="020b0500000000000000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思源黑体 CN" panose="020b05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>
                <a:ea typeface="思源黑体 CN" panose="020b0500000000000000" pitchFamily="34" charset="-122"/>
              </a:rPr>
              <a:t>15</a:t>
            </a:fld>
            <a:endParaRPr lang="zh-CN" altLang="en-US">
              <a:ea typeface="思源黑体 CN" panose="020b0500000000000000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思源黑体 CN" panose="020b05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>
                <a:ea typeface="思源黑体 CN" panose="020b0500000000000000" pitchFamily="34" charset="-122"/>
              </a:rPr>
              <a:t>19</a:t>
            </a:fld>
            <a:endParaRPr lang="zh-CN" altLang="en-US">
              <a:ea typeface="思源黑体 CN" panose="020b0500000000000000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思源黑体 CN" panose="020b05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>
                <a:ea typeface="思源黑体 CN" panose="020b0500000000000000" pitchFamily="34" charset="-122"/>
              </a:rPr>
              <a:t>23</a:t>
            </a:fld>
            <a:endParaRPr lang="zh-CN" altLang="en-US">
              <a:ea typeface="思源黑体 CN" panose="020b0500000000000000" pitchFamily="34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65513" y="43815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accent1"/>
                </a:solidFill>
              </a:rPr>
              <a:t>你是在为谁工作</a:t>
            </a:r>
            <a:endParaRPr lang="zh-CN" altLang="en-US" sz="1600" smtClean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304800" y="476498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 bwMode="auto">
          <a:xfrm rot="5400000" flipH="1" flipV="1">
            <a:off x="7963641" y="-131964"/>
            <a:ext cx="1047753" cy="1311673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6" name="任意多边形 5"/>
          <p:cNvSpPr/>
          <p:nvPr userDrawn="1"/>
        </p:nvSpPr>
        <p:spPr bwMode="auto">
          <a:xfrm rot="5400000">
            <a:off x="138579" y="3754237"/>
            <a:ext cx="1047753" cy="1311673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65513" y="43815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accent1"/>
                </a:solidFill>
              </a:rPr>
              <a:t>为何要努力工作</a:t>
            </a:r>
            <a:endParaRPr lang="zh-CN" altLang="en-US" sz="1600" smtClean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304800" y="476498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 bwMode="auto">
          <a:xfrm rot="5400000" flipH="1" flipV="1">
            <a:off x="7963641" y="-131964"/>
            <a:ext cx="1047753" cy="1311673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6" name="任意多边形 5"/>
          <p:cNvSpPr/>
          <p:nvPr userDrawn="1"/>
        </p:nvSpPr>
        <p:spPr bwMode="auto">
          <a:xfrm rot="5400000">
            <a:off x="138579" y="3754237"/>
            <a:ext cx="1047753" cy="1311673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65513" y="43815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accent1"/>
                </a:solidFill>
              </a:rPr>
              <a:t>珍惜现在的工作</a:t>
            </a:r>
            <a:endParaRPr lang="zh-CN" altLang="en-US" sz="1600" smtClean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304800" y="476498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 bwMode="auto">
          <a:xfrm rot="5400000" flipH="1" flipV="1">
            <a:off x="7963641" y="-131964"/>
            <a:ext cx="1047753" cy="1311673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6" name="任意多边形 5"/>
          <p:cNvSpPr/>
          <p:nvPr userDrawn="1"/>
        </p:nvSpPr>
        <p:spPr bwMode="auto">
          <a:xfrm rot="5400000">
            <a:off x="138579" y="3754237"/>
            <a:ext cx="1047753" cy="1311673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65513" y="43815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accent1"/>
                </a:solidFill>
              </a:rPr>
              <a:t>完美的工作态度</a:t>
            </a:r>
            <a:endParaRPr lang="zh-CN" altLang="en-US" sz="1600" smtClean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304800" y="476498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 bwMode="auto">
          <a:xfrm rot="5400000" flipH="1" flipV="1">
            <a:off x="7963641" y="-131964"/>
            <a:ext cx="1047753" cy="1311673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6" name="任意多边形 5"/>
          <p:cNvSpPr/>
          <p:nvPr userDrawn="1"/>
        </p:nvSpPr>
        <p:spPr bwMode="auto">
          <a:xfrm rot="5400000">
            <a:off x="138579" y="3754237"/>
            <a:ext cx="1047753" cy="1311673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65513" y="438150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accent1"/>
                </a:solidFill>
              </a:rPr>
              <a:t>从优秀再到卓越</a:t>
            </a:r>
            <a:endParaRPr lang="zh-CN" altLang="en-US" sz="1600" smtClean="0">
              <a:solidFill>
                <a:schemeClr val="accent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304800" y="476498"/>
            <a:ext cx="239178" cy="23917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 bwMode="auto">
          <a:xfrm rot="5400000" flipH="1" flipV="1">
            <a:off x="7963641" y="-131964"/>
            <a:ext cx="1047753" cy="1311673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6" name="任意多边形 5"/>
          <p:cNvSpPr/>
          <p:nvPr userDrawn="1"/>
        </p:nvSpPr>
        <p:spPr bwMode="auto">
          <a:xfrm rot="5400000">
            <a:off x="138579" y="3754237"/>
            <a:ext cx="1047753" cy="1311673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4933950"/>
            <a:ext cx="9144000" cy="209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 userDrawn="1"/>
        </p:nvSpPr>
        <p:spPr bwMode="auto">
          <a:xfrm rot="5400000" flipH="1" flipV="1">
            <a:off x="7963641" y="-131964"/>
            <a:ext cx="1047753" cy="1311673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5" name="任意多边形 4"/>
          <p:cNvSpPr/>
          <p:nvPr userDrawn="1"/>
        </p:nvSpPr>
        <p:spPr bwMode="auto">
          <a:xfrm rot="5400000">
            <a:off x="138579" y="3754237"/>
            <a:ext cx="1047753" cy="1311673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17.xml" /><Relationship Id="rId8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microsoft.com/office/2007/relationships/media" Target="../media/media1.mp3" /><Relationship Id="rId11" Type="http://schemas.microsoft.com/office/2007/relationships/media" Target="../media/media1.mp3" TargetMode="Interna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microsoft.com/office/2007/relationships/hdphoto" Target="../media/image2.wdp" /><Relationship Id="rId5" Type="http://schemas.openxmlformats.org/officeDocument/2006/relationships/image" Target="../media/image3.png" /><Relationship Id="rId6" Type="http://schemas.microsoft.com/office/2007/relationships/hdphoto" Target="../media/image4.wdp" /><Relationship Id="rId7" Type="http://schemas.openxmlformats.org/officeDocument/2006/relationships/image" Target="../media/image5.png" /><Relationship Id="rId8" Type="http://schemas.microsoft.com/office/2007/relationships/hdphoto" Target="../media/image6.wdp" /><Relationship Id="rId9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1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8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5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png" /><Relationship Id="rId4" Type="http://schemas.microsoft.com/office/2007/relationships/hdphoto" Target="../media/image2.wdp" /><Relationship Id="rId5" Type="http://schemas.openxmlformats.org/officeDocument/2006/relationships/image" Target="../media/image3.png" /><Relationship Id="rId6" Type="http://schemas.microsoft.com/office/2007/relationships/hdphoto" Target="../media/image4.wdp" /><Relationship Id="rId7" Type="http://schemas.openxmlformats.org/officeDocument/2006/relationships/image" Target="../media/image5.png" /><Relationship Id="rId8" Type="http://schemas.microsoft.com/office/2007/relationships/hdphoto" Target="../media/image6.wdp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image" Target="../media/image2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1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 bwMode="auto">
          <a:xfrm flipH="1">
            <a:off x="1225" y="39714"/>
            <a:ext cx="4076861" cy="5103788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35" name="任意多边形 34"/>
          <p:cNvSpPr/>
          <p:nvPr/>
        </p:nvSpPr>
        <p:spPr bwMode="auto">
          <a:xfrm flipH="1">
            <a:off x="1546798" y="0"/>
            <a:ext cx="7597203" cy="5143500"/>
          </a:xfrm>
          <a:custGeom>
            <a:gdLst>
              <a:gd name="connsiteX0" fmla="*/ 7411998 w 7597203"/>
              <a:gd name="connsiteY0" fmla="*/ 0 h 5143500"/>
              <a:gd name="connsiteX1" fmla="*/ 7372453 w 7597203"/>
              <a:gd name="connsiteY1" fmla="*/ 0 h 5143500"/>
              <a:gd name="connsiteX2" fmla="*/ 68412 w 7597203"/>
              <a:gd name="connsiteY2" fmla="*/ 4757242 h 5143500"/>
              <a:gd name="connsiteX3" fmla="*/ 0 w 7597203"/>
              <a:gd name="connsiteY3" fmla="*/ 4752240 h 5143500"/>
              <a:gd name="connsiteX4" fmla="*/ 0 w 7597203"/>
              <a:gd name="connsiteY4" fmla="*/ 5143500 h 5143500"/>
              <a:gd name="connsiteX5" fmla="*/ 4923939 w 7597203"/>
              <a:gd name="connsiteY5" fmla="*/ 5143500 h 5143500"/>
              <a:gd name="connsiteX6" fmla="*/ 5120135 w 7597203"/>
              <a:gd name="connsiteY6" fmla="*/ 5019066 h 5143500"/>
              <a:gd name="connsiteX7" fmla="*/ 7411998 w 7597203"/>
              <a:gd name="connsiteY7" fmla="*/ 0 h 514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7203" h="5143500">
                <a:moveTo>
                  <a:pt x="7411998" y="0"/>
                </a:moveTo>
                <a:cubicBezTo>
                  <a:pt x="7411998" y="0"/>
                  <a:pt x="7411998" y="0"/>
                  <a:pt x="7372453" y="0"/>
                </a:cubicBezTo>
                <a:cubicBezTo>
                  <a:pt x="7648858" y="1165957"/>
                  <a:pt x="7877365" y="5261712"/>
                  <a:pt x="68412" y="4757242"/>
                </a:cubicBezTo>
                <a:lnTo>
                  <a:pt x="0" y="4752240"/>
                </a:lnTo>
                <a:lnTo>
                  <a:pt x="0" y="5143500"/>
                </a:lnTo>
                <a:lnTo>
                  <a:pt x="4923939" y="5143500"/>
                </a:lnTo>
                <a:lnTo>
                  <a:pt x="5120135" y="5019066"/>
                </a:lnTo>
                <a:cubicBezTo>
                  <a:pt x="8042563" y="3074408"/>
                  <a:pt x="7701174" y="876466"/>
                  <a:pt x="74119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 bwMode="auto">
          <a:xfrm flipH="1">
            <a:off x="-11016" y="0"/>
            <a:ext cx="4240484" cy="5143500"/>
          </a:xfrm>
          <a:custGeom>
            <a:gdLst>
              <a:gd name="connsiteX0" fmla="*/ 2198533 w 3770999"/>
              <a:gd name="connsiteY0" fmla="*/ 0 h 5143500"/>
              <a:gd name="connsiteX1" fmla="*/ 3770999 w 3770999"/>
              <a:gd name="connsiteY1" fmla="*/ 0 h 5143500"/>
              <a:gd name="connsiteX2" fmla="*/ 339369 w 3770999"/>
              <a:gd name="connsiteY2" fmla="*/ 5019066 h 5143500"/>
              <a:gd name="connsiteX3" fmla="*/ 145468 w 3770999"/>
              <a:gd name="connsiteY3" fmla="*/ 5143500 h 5143500"/>
              <a:gd name="connsiteX4" fmla="*/ 0 w 3770999"/>
              <a:gd name="connsiteY4" fmla="*/ 5143500 h 5143500"/>
              <a:gd name="connsiteX5" fmla="*/ 173367 w 3770999"/>
              <a:gd name="connsiteY5" fmla="*/ 5019066 h 5143500"/>
              <a:gd name="connsiteX6" fmla="*/ 2198533 w 3770999"/>
              <a:gd name="connsiteY6" fmla="*/ 0 h 514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99" h="5143500">
                <a:moveTo>
                  <a:pt x="2198533" y="0"/>
                </a:moveTo>
                <a:cubicBezTo>
                  <a:pt x="3770999" y="0"/>
                  <a:pt x="3770999" y="0"/>
                  <a:pt x="3770999" y="0"/>
                </a:cubicBezTo>
                <a:cubicBezTo>
                  <a:pt x="3714215" y="876466"/>
                  <a:pt x="3257581" y="3074408"/>
                  <a:pt x="339369" y="5019066"/>
                </a:cubicBezTo>
                <a:lnTo>
                  <a:pt x="145468" y="5143500"/>
                </a:lnTo>
                <a:lnTo>
                  <a:pt x="0" y="5143500"/>
                </a:lnTo>
                <a:lnTo>
                  <a:pt x="173367" y="5019066"/>
                </a:lnTo>
                <a:cubicBezTo>
                  <a:pt x="2755722" y="3074408"/>
                  <a:pt x="2454059" y="876466"/>
                  <a:pt x="21985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4" name="矩形 13"/>
          <p:cNvSpPr/>
          <p:nvPr/>
        </p:nvSpPr>
        <p:spPr>
          <a:xfrm flipH="1">
            <a:off x="3095681" y="2032396"/>
            <a:ext cx="536251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spc="600">
                <a:solidFill>
                  <a:schemeClr val="accent1"/>
                </a:solidFill>
                <a:latin typeface="+mn-ea"/>
              </a:rPr>
              <a:t>企业员工入职培训你在为谁工作</a:t>
            </a:r>
            <a:endParaRPr lang="zh-CN" altLang="en-US" sz="2300" spc="6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95681" y="2721173"/>
            <a:ext cx="5362519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enterprise employee induction training who are you working for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enterprise employee induction training who are you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working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48000" y="3254573"/>
            <a:ext cx="2901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smtClean="0">
                <a:solidFill>
                  <a:schemeClr val="accent1"/>
                </a:solidFill>
                <a:latin typeface="+mn-ea"/>
              </a:rPr>
              <a:t>宣讲人：某某某   时间：</a:t>
            </a:r>
            <a:r>
              <a:rPr lang="en-US" altLang="zh-CN" sz="1400" smtClean="0">
                <a:solidFill>
                  <a:schemeClr val="accent1"/>
                </a:solidFill>
                <a:latin typeface="+mn-ea"/>
              </a:rPr>
              <a:t>20XX.XX</a:t>
            </a:r>
            <a:endParaRPr lang="zh-CN" altLang="en-US" sz="140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95390" y="2616398"/>
            <a:ext cx="50668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3062406" y="813453"/>
            <a:ext cx="5344954" cy="1077684"/>
            <a:chOff x="3062406" y="905004"/>
            <a:chExt cx="5344954" cy="1077684"/>
          </a:xfrm>
        </p:grpSpPr>
        <p:sp>
          <p:nvSpPr>
            <p:cNvPr id="3" name="椭圆 2"/>
            <p:cNvSpPr/>
            <p:nvPr/>
          </p:nvSpPr>
          <p:spPr>
            <a:xfrm>
              <a:off x="5410200" y="905004"/>
              <a:ext cx="1077686" cy="1077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3062406" y="1038091"/>
              <a:ext cx="5344954" cy="900194"/>
            </a:xfrm>
            <a:prstGeom prst="rect">
              <a:avLst/>
            </a:prstGeom>
            <a:noFill/>
          </p:spPr>
          <p:txBody>
            <a:bodyPr wrap="none" lIns="68531" tIns="34264" rIns="68531" bIns="34264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 defTabSz="685165">
                <a:defRPr/>
              </a:pPr>
              <a:r>
                <a:rPr lang="zh-CN" altLang="en-US" sz="5400" b="0" kern="0" spc="600">
                  <a:solidFill>
                    <a:schemeClr val="accent1"/>
                  </a:solidFill>
                  <a:effectLst/>
                  <a:latin typeface="汉仪菱心体简" panose="02010400000101010101" pitchFamily="2" charset="-122"/>
                  <a:ea typeface="汉仪菱心体简" panose="02010400000101010101" pitchFamily="2" charset="-122"/>
                </a:rPr>
                <a:t>你在</a:t>
              </a:r>
              <a:r>
                <a:rPr lang="zh-CN" altLang="en-US" sz="5400" b="0" kern="0" spc="1400" smtClean="0">
                  <a:solidFill>
                    <a:schemeClr val="accent1"/>
                  </a:solidFill>
                  <a:effectLst/>
                  <a:latin typeface="汉仪菱心体简" panose="02010400000101010101" pitchFamily="2" charset="-122"/>
                  <a:ea typeface="汉仪菱心体简" panose="02010400000101010101" pitchFamily="2" charset="-122"/>
                </a:rPr>
                <a:t>为  </a:t>
              </a:r>
              <a:r>
                <a:rPr lang="zh-CN" altLang="en-US" sz="5400" b="0" kern="0" spc="600" smtClean="0">
                  <a:solidFill>
                    <a:schemeClr val="accent1"/>
                  </a:solidFill>
                  <a:effectLst/>
                  <a:latin typeface="汉仪菱心体简" panose="02010400000101010101" pitchFamily="2" charset="-122"/>
                  <a:ea typeface="汉仪菱心体简" panose="02010400000101010101" pitchFamily="2" charset="-122"/>
                </a:rPr>
                <a:t>工</a:t>
              </a:r>
              <a:r>
                <a:rPr lang="zh-CN" altLang="en-US" sz="5400" b="0" kern="0" spc="1400" smtClean="0">
                  <a:solidFill>
                    <a:schemeClr val="accent1"/>
                  </a:solidFill>
                  <a:effectLst/>
                  <a:latin typeface="汉仪菱心体简" panose="02010400000101010101" pitchFamily="2" charset="-122"/>
                  <a:ea typeface="汉仪菱心体简" panose="02010400000101010101" pitchFamily="2" charset="-122"/>
                </a:rPr>
                <a:t>作</a:t>
              </a:r>
              <a:endParaRPr lang="zh-CN" altLang="en-US" sz="5400" b="0" kern="0" spc="1400">
                <a:solidFill>
                  <a:schemeClr val="accent1"/>
                </a:solidFill>
                <a:effectLst/>
                <a:latin typeface="汉仪菱心体简" panose="02010400000101010101" pitchFamily="2" charset="-122"/>
                <a:ea typeface="汉仪菱心体简" panose="02010400000101010101" pitchFamily="2" charset="-122"/>
              </a:endParaRPr>
            </a:p>
          </p:txBody>
        </p:sp>
        <p:sp>
          <p:nvSpPr>
            <p:cNvPr id="13" name="TextBox 4"/>
            <p:cNvSpPr txBox="1"/>
            <p:nvPr/>
          </p:nvSpPr>
          <p:spPr>
            <a:xfrm>
              <a:off x="5508172" y="969793"/>
              <a:ext cx="984786" cy="900194"/>
            </a:xfrm>
            <a:prstGeom prst="rect">
              <a:avLst/>
            </a:prstGeom>
            <a:noFill/>
          </p:spPr>
          <p:txBody>
            <a:bodyPr wrap="none" lIns="68531" tIns="34264" rIns="68531" bIns="34264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 defTabSz="685165">
                <a:defRPr/>
              </a:pPr>
              <a:r>
                <a:rPr lang="zh-CN" altLang="en-US" sz="5400" b="0" kern="0" spc="1200" smtClean="0">
                  <a:solidFill>
                    <a:schemeClr val="bg1"/>
                  </a:solidFill>
                  <a:effectLst/>
                  <a:latin typeface="汉仪菱心体简" panose="02010400000101010101" pitchFamily="2" charset="-122"/>
                  <a:ea typeface="汉仪菱心体简" panose="02010400000101010101" pitchFamily="2" charset="-122"/>
                </a:rPr>
                <a:t>谁</a:t>
              </a:r>
              <a:endParaRPr lang="zh-CN" altLang="en-US" sz="5400" b="0" kern="0" spc="1200">
                <a:solidFill>
                  <a:schemeClr val="bg1"/>
                </a:solidFill>
                <a:effectLst/>
                <a:latin typeface="汉仪菱心体简" panose="02010400000101010101" pitchFamily="2" charset="-122"/>
                <a:ea typeface="汉仪菱心体简" panose="02010400000101010101" pitchFamily="2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3475260"/>
            <a:ext cx="2849904" cy="145868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1000" y="816173"/>
            <a:ext cx="786452" cy="107298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20656"/>
            <a:ext cx="1299812" cy="3162558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770692" y="895350"/>
            <a:ext cx="677108" cy="136511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+mj-ea"/>
                <a:ea typeface="+mj-ea"/>
              </a:rPr>
              <a:t>ENTERPRISE</a:t>
            </a:r>
            <a:endParaRPr lang="en-US" altLang="zh-CN" sz="160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1600" smtClean="0">
                <a:solidFill>
                  <a:schemeClr val="bg1"/>
                </a:solidFill>
                <a:latin typeface="+mj-ea"/>
                <a:ea typeface="+mj-ea"/>
              </a:rPr>
              <a:t>EMPLOYEE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" name="pd-5b766fc50add6481">
            <a:hlinkClick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>
                  <p14:trim st="33266.000000"/>
                  <p14:fade in="1000.00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200" y="54673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35" grpId="0" animBg="1"/>
      <p:bldP spid="12" grpId="0" animBg="1"/>
      <p:bldP spid="14" grpId="0"/>
      <p:bldP spid="15" grpId="0"/>
      <p:bldP spid="16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TextBox 28"/>
          <p:cNvSpPr txBox="1"/>
          <p:nvPr/>
        </p:nvSpPr>
        <p:spPr>
          <a:xfrm>
            <a:off x="5867400" y="1316477"/>
            <a:ext cx="24840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有时，这样的确可以赢得一些宽慰之词，可使自己的内心压力暂时得到一定的缓解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400" y="1319406"/>
            <a:ext cx="25200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许多企业员工都有这样的抱怨</a:t>
            </a:r>
            <a:r>
              <a:rPr lang="en-US" alt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:</a:t>
            </a: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抱怨公司的老板抠门、抱怨工作时间很长、抱怨公司的管理制度过严</a:t>
            </a:r>
            <a:r>
              <a:rPr lang="en-US" altLang="zh-CN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……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7400" y="2448926"/>
            <a:ext cx="2520000" cy="78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持续的抱怨会使人的思想摇摆不定，进而在工作上敷衍了事，使人思想肤浅，心胸狭窄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00" y="2448926"/>
            <a:ext cx="2484000" cy="78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只会使与公司的发展理念格格不入，更使自己的发展道路越走越窄，最后一事无成，只好被迫离职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914400" y="3527151"/>
            <a:ext cx="7437000" cy="0"/>
          </a:xfrm>
          <a:prstGeom prst="line">
            <a:avLst/>
          </a:prstGeom>
          <a:ln w="12700">
            <a:solidFill>
              <a:srgbClr val="0A56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2000" y="3675686"/>
            <a:ext cx="76880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许多工作不顺利的人，发现他们满腹的抱怨和痛苦。其实，他们所抱怨的并不是导致失业的最主要原因，恰恰相反，这种抱怨的行为刚好说明，他们倒霉的处境是自己一手造成的。</a:t>
            </a:r>
            <a:endParaRPr lang="zh-CN" altLang="en-US" sz="1200" b="1">
              <a:solidFill>
                <a:schemeClr val="tx1">
                  <a:lumMod val="95000"/>
                  <a:lumOff val="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88226"/>
            <a:ext cx="2519122" cy="215338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1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 bwMode="auto">
          <a:xfrm flipH="1">
            <a:off x="1225" y="39714"/>
            <a:ext cx="4076861" cy="5103788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 bwMode="auto">
          <a:xfrm flipH="1">
            <a:off x="-11016" y="0"/>
            <a:ext cx="4240484" cy="5143500"/>
          </a:xfrm>
          <a:custGeom>
            <a:gdLst>
              <a:gd name="connsiteX0" fmla="*/ 2198533 w 3770999"/>
              <a:gd name="connsiteY0" fmla="*/ 0 h 5143500"/>
              <a:gd name="connsiteX1" fmla="*/ 3770999 w 3770999"/>
              <a:gd name="connsiteY1" fmla="*/ 0 h 5143500"/>
              <a:gd name="connsiteX2" fmla="*/ 339369 w 3770999"/>
              <a:gd name="connsiteY2" fmla="*/ 5019066 h 5143500"/>
              <a:gd name="connsiteX3" fmla="*/ 145468 w 3770999"/>
              <a:gd name="connsiteY3" fmla="*/ 5143500 h 5143500"/>
              <a:gd name="connsiteX4" fmla="*/ 0 w 3770999"/>
              <a:gd name="connsiteY4" fmla="*/ 5143500 h 5143500"/>
              <a:gd name="connsiteX5" fmla="*/ 173367 w 3770999"/>
              <a:gd name="connsiteY5" fmla="*/ 5019066 h 5143500"/>
              <a:gd name="connsiteX6" fmla="*/ 2198533 w 3770999"/>
              <a:gd name="connsiteY6" fmla="*/ 0 h 514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99" h="5143500">
                <a:moveTo>
                  <a:pt x="2198533" y="0"/>
                </a:moveTo>
                <a:cubicBezTo>
                  <a:pt x="3770999" y="0"/>
                  <a:pt x="3770999" y="0"/>
                  <a:pt x="3770999" y="0"/>
                </a:cubicBezTo>
                <a:cubicBezTo>
                  <a:pt x="3714215" y="876466"/>
                  <a:pt x="3257581" y="3074408"/>
                  <a:pt x="339369" y="5019066"/>
                </a:cubicBezTo>
                <a:lnTo>
                  <a:pt x="145468" y="5143500"/>
                </a:lnTo>
                <a:lnTo>
                  <a:pt x="0" y="5143500"/>
                </a:lnTo>
                <a:lnTo>
                  <a:pt x="173367" y="5019066"/>
                </a:lnTo>
                <a:cubicBezTo>
                  <a:pt x="2755722" y="3074408"/>
                  <a:pt x="2454059" y="876466"/>
                  <a:pt x="21985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9" name="TextBox 48"/>
          <p:cNvSpPr txBox="1"/>
          <p:nvPr/>
        </p:nvSpPr>
        <p:spPr>
          <a:xfrm>
            <a:off x="2666999" y="1885950"/>
            <a:ext cx="45720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600" b="1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珍惜现在的工作</a:t>
            </a:r>
            <a:endParaRPr lang="zh-CN" altLang="en-US" sz="4600" b="1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TextBox 48"/>
          <p:cNvSpPr txBox="1"/>
          <p:nvPr/>
        </p:nvSpPr>
        <p:spPr>
          <a:xfrm>
            <a:off x="2666999" y="12001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第三部分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90800" y="2688907"/>
            <a:ext cx="4190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comes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600" y="2071650"/>
            <a:ext cx="3014700" cy="3014700"/>
          </a:xfrm>
          <a:prstGeom prst="rect">
            <a:avLst/>
          </a:prstGeom>
        </p:spPr>
      </p:pic>
      <p:sp>
        <p:nvSpPr>
          <p:cNvPr id="23" name="任意多边形 22"/>
          <p:cNvSpPr/>
          <p:nvPr/>
        </p:nvSpPr>
        <p:spPr bwMode="auto">
          <a:xfrm rot="5400000" flipH="1" flipV="1">
            <a:off x="6590890" y="-285516"/>
            <a:ext cx="2266951" cy="2837977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9" name="直接连接符 8"/>
          <p:cNvCxnSpPr/>
          <p:nvPr/>
        </p:nvCxnSpPr>
        <p:spPr>
          <a:xfrm>
            <a:off x="3727907" y="1849986"/>
            <a:ext cx="216024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7600" y="1352550"/>
            <a:ext cx="2635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accent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钻石就在你家后院</a:t>
            </a:r>
            <a:endParaRPr lang="zh-CN" altLang="en-US" sz="2000">
              <a:solidFill>
                <a:schemeClr val="accent1"/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7208" y="2033845"/>
            <a:ext cx="4957192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美国</a:t>
            </a:r>
            <a:r>
              <a: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著名演说家鲁塞 </a:t>
            </a:r>
            <a:r>
              <a:rPr lang="en-US" altLang="zh-CN" sz="13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· </a:t>
            </a:r>
            <a:r>
              <a: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康维尔的著名演讲</a:t>
            </a:r>
            <a:r>
              <a:rPr lang="en-US" altLang="zh-CN" sz="13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《</a:t>
            </a:r>
            <a:r>
              <a: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钻石就在你家后院</a:t>
            </a:r>
            <a:r>
              <a:rPr lang="en-US" altLang="zh-CN" sz="13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》</a:t>
            </a:r>
            <a:r>
              <a: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的故事，它讲述了当时世界最大的钻石矿</a:t>
            </a:r>
            <a:r>
              <a:rPr lang="en-US" altLang="zh-CN" sz="13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—</a:t>
            </a:r>
            <a:r>
              <a: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戈尔康达钻石矿的传奇发现过程：一个农场主，遍寻亚欧大陆，临死也不知道自己为之“奋斗”的钻石就在自己家的后花园中。</a:t>
            </a:r>
            <a:endParaRPr lang="zh-CN" altLang="en-US" sz="13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77171" y="3409950"/>
            <a:ext cx="4956641" cy="87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我们</a:t>
            </a:r>
            <a:r>
              <a:rPr lang="zh-CN" alt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今天再次“聆听”戈尔康达钻石矿的发现经过，在抛弃其纯粹的偶然性和传奇色彩后，我们仍会被公司背后深刻寓意所惊醒和震撼。</a:t>
            </a:r>
            <a:endParaRPr lang="zh-CN" altLang="en-US" sz="13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2724150" cy="27241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矩形 24"/>
          <p:cNvSpPr/>
          <p:nvPr/>
        </p:nvSpPr>
        <p:spPr>
          <a:xfrm>
            <a:off x="888992" y="1352550"/>
            <a:ext cx="734060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美国著名半导体公司德州仪器公司</a:t>
            </a:r>
            <a:r>
              <a:rPr lang="zh-CN" altLang="en-US" sz="120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的口号是：“写出两个以上的目标就等于没有目标。”这句话不仅适用于公司经营，对个人工作也有指导意义。 许多生活中的失败者几乎都在好几个行业艰苦的奋斗过，然而如果他们的努力能集中在一方向，就足以使他们获得巨大的成功。</a:t>
            </a:r>
            <a:endParaRPr lang="zh-CN" altLang="en-US" sz="1200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914400" y="2355807"/>
            <a:ext cx="4216640" cy="1709487"/>
            <a:chOff x="946567" y="2560341"/>
            <a:chExt cx="4216640" cy="1709487"/>
          </a:xfrm>
        </p:grpSpPr>
        <p:sp>
          <p:nvSpPr>
            <p:cNvPr id="27" name="矩形 26"/>
            <p:cNvSpPr/>
            <p:nvPr/>
          </p:nvSpPr>
          <p:spPr>
            <a:xfrm>
              <a:off x="1219200" y="2637081"/>
              <a:ext cx="3777833" cy="536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200" ker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试想，有这样一个人，他只有一种技能，但是他把自己所有的力量都集中于一个毫不动摇的目标之上</a:t>
              </a:r>
              <a:r>
                <a:rPr lang="zh-CN" altLang="en-US" sz="1200" kern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。</a:t>
              </a:r>
              <a:endParaRPr lang="zh-CN" altLang="en-US" sz="120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219199" y="3639090"/>
              <a:ext cx="377783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200" ker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而另外一个人，他很有头脑，但把他的精力分散开来，而且从不知道接下来该做什么。</a:t>
              </a:r>
              <a:endParaRPr lang="zh-CN" altLang="en-US" sz="120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46567" y="2560341"/>
              <a:ext cx="4216640" cy="70747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946567" y="3562350"/>
              <a:ext cx="4216640" cy="70747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97" y="1657350"/>
            <a:ext cx="3031684" cy="303168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TextBox 21"/>
          <p:cNvSpPr txBox="1"/>
          <p:nvPr/>
        </p:nvSpPr>
        <p:spPr>
          <a:xfrm>
            <a:off x="3648156" y="1645747"/>
            <a:ext cx="456954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我们评价一个人的能力以及他的成就时，我们不能完全忽视机遇的重要性。在时间的重要性和价值之间没有均衡，一个出人意料的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5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分钟就可能决定了一个人命运；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8156" y="2959310"/>
            <a:ext cx="473384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机遇来临的时候，你已经做好了把握它的准备。对于懒散者来说，再好的机遇，也不会降临到他的头上；再大的机遇，也只会彰示他的无能和丑恶，使他变的荒唐可笑。只有坚持不懈的努力者，他的运气迟早会到来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356" y="1581150"/>
            <a:ext cx="2971800" cy="29718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 bwMode="auto">
          <a:xfrm flipH="1">
            <a:off x="1225" y="39714"/>
            <a:ext cx="4076861" cy="5103788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 bwMode="auto">
          <a:xfrm flipH="1">
            <a:off x="-11016" y="0"/>
            <a:ext cx="4240484" cy="5143500"/>
          </a:xfrm>
          <a:custGeom>
            <a:gdLst>
              <a:gd name="connsiteX0" fmla="*/ 2198533 w 3770999"/>
              <a:gd name="connsiteY0" fmla="*/ 0 h 5143500"/>
              <a:gd name="connsiteX1" fmla="*/ 3770999 w 3770999"/>
              <a:gd name="connsiteY1" fmla="*/ 0 h 5143500"/>
              <a:gd name="connsiteX2" fmla="*/ 339369 w 3770999"/>
              <a:gd name="connsiteY2" fmla="*/ 5019066 h 5143500"/>
              <a:gd name="connsiteX3" fmla="*/ 145468 w 3770999"/>
              <a:gd name="connsiteY3" fmla="*/ 5143500 h 5143500"/>
              <a:gd name="connsiteX4" fmla="*/ 0 w 3770999"/>
              <a:gd name="connsiteY4" fmla="*/ 5143500 h 5143500"/>
              <a:gd name="connsiteX5" fmla="*/ 173367 w 3770999"/>
              <a:gd name="connsiteY5" fmla="*/ 5019066 h 5143500"/>
              <a:gd name="connsiteX6" fmla="*/ 2198533 w 3770999"/>
              <a:gd name="connsiteY6" fmla="*/ 0 h 514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99" h="5143500">
                <a:moveTo>
                  <a:pt x="2198533" y="0"/>
                </a:moveTo>
                <a:cubicBezTo>
                  <a:pt x="3770999" y="0"/>
                  <a:pt x="3770999" y="0"/>
                  <a:pt x="3770999" y="0"/>
                </a:cubicBezTo>
                <a:cubicBezTo>
                  <a:pt x="3714215" y="876466"/>
                  <a:pt x="3257581" y="3074408"/>
                  <a:pt x="339369" y="5019066"/>
                </a:cubicBezTo>
                <a:lnTo>
                  <a:pt x="145468" y="5143500"/>
                </a:lnTo>
                <a:lnTo>
                  <a:pt x="0" y="5143500"/>
                </a:lnTo>
                <a:lnTo>
                  <a:pt x="173367" y="5019066"/>
                </a:lnTo>
                <a:cubicBezTo>
                  <a:pt x="2755722" y="3074408"/>
                  <a:pt x="2454059" y="876466"/>
                  <a:pt x="21985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9" name="TextBox 48"/>
          <p:cNvSpPr txBox="1"/>
          <p:nvPr/>
        </p:nvSpPr>
        <p:spPr>
          <a:xfrm>
            <a:off x="2666999" y="1885950"/>
            <a:ext cx="45720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600" b="1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完美的工作态度</a:t>
            </a:r>
            <a:endParaRPr lang="zh-CN" altLang="en-US" sz="4600" b="1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TextBox 48"/>
          <p:cNvSpPr txBox="1"/>
          <p:nvPr/>
        </p:nvSpPr>
        <p:spPr>
          <a:xfrm>
            <a:off x="2666999" y="12001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第四部分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90800" y="2688907"/>
            <a:ext cx="4190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comes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600" y="2071650"/>
            <a:ext cx="3014700" cy="3014700"/>
          </a:xfrm>
          <a:prstGeom prst="rect">
            <a:avLst/>
          </a:prstGeom>
        </p:spPr>
      </p:pic>
      <p:sp>
        <p:nvSpPr>
          <p:cNvPr id="23" name="任意多边形 22"/>
          <p:cNvSpPr/>
          <p:nvPr/>
        </p:nvSpPr>
        <p:spPr bwMode="auto">
          <a:xfrm rot="5400000" flipH="1" flipV="1">
            <a:off x="6590890" y="-285516"/>
            <a:ext cx="2266951" cy="2837977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/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/>
          <p:cNvSpPr/>
          <p:nvPr/>
        </p:nvSpPr>
        <p:spPr>
          <a:xfrm>
            <a:off x="970817" y="1657350"/>
            <a:ext cx="3083758" cy="2320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他们的口头禅：“那么拼命干什么？大家不是拿着同样的薪水吗”职责以外的事情一概不理，分外之事更不会主动去做，不求有功，但求无过，一遇挫折就自我安慰：“反正晋升是少数人的事，大多数人还不是像我一样原地踏步，这样有什么不好？”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10051" y="1695131"/>
            <a:ext cx="34909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都是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由环境造成的，这种人常常自我设限，使自己的无限潜能无法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发挥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4206974" y="1767672"/>
            <a:ext cx="0" cy="2328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7028"/>
            <a:ext cx="2895600" cy="162030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4323617" y="1733550"/>
            <a:ext cx="169618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年老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力衰，乔治对老板说，自己想退休回家与妻子儿女共享天伦之乐。老板十分舍不得他，再三挽留，但是他去意已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决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6172200" y="1920072"/>
            <a:ext cx="0" cy="1921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381017" y="1847531"/>
            <a:ext cx="1696183" cy="199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不为所动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。老板只好答应他的请辞，但希望他能再帮助自己盖一座房子，乔治自然无法推辞。乔治已</a:t>
            </a:r>
            <a:r>
              <a:rPr lang="zh-CN" alt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归心似箭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33" y="971550"/>
            <a:ext cx="3379467" cy="337946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>
            <a:off x="914400" y="1600200"/>
            <a:ext cx="4820830" cy="2386424"/>
            <a:chOff x="838200" y="1657350"/>
            <a:chExt cx="4820830" cy="2386424"/>
          </a:xfrm>
        </p:grpSpPr>
        <p:sp>
          <p:nvSpPr>
            <p:cNvPr id="18" name="TextBox 1"/>
            <p:cNvSpPr txBox="1"/>
            <p:nvPr/>
          </p:nvSpPr>
          <p:spPr>
            <a:xfrm>
              <a:off x="1154921" y="1855164"/>
              <a:ext cx="1676400" cy="1993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在这竞争激烈的年代，谋求个人利益，实现自我价值是天经地义的事，遗憾的是很多人没有意识到个</a:t>
              </a: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性解放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3659995" y="1876455"/>
              <a:ext cx="185980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对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老板而言：公司的生存和发展需要员工的敬业和忠诚；对员工而言：丰厚的物质报酬和精神上的成就感离不开公司的进步。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838200" y="1657350"/>
              <a:ext cx="2321668" cy="2360173"/>
            </a:xfrm>
            <a:prstGeom prst="roundRect">
              <a:avLst>
                <a:gd name="adj" fmla="val 1164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337362" y="1683601"/>
              <a:ext cx="2321668" cy="2360173"/>
            </a:xfrm>
            <a:prstGeom prst="roundRect">
              <a:avLst>
                <a:gd name="adj" fmla="val 1164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428750"/>
            <a:ext cx="2743200" cy="27432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 bwMode="auto">
          <a:xfrm flipH="1">
            <a:off x="1225" y="39714"/>
            <a:ext cx="4076861" cy="5103788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 bwMode="auto">
          <a:xfrm flipH="1">
            <a:off x="-11016" y="0"/>
            <a:ext cx="4240484" cy="5143500"/>
          </a:xfrm>
          <a:custGeom>
            <a:gdLst>
              <a:gd name="connsiteX0" fmla="*/ 2198533 w 3770999"/>
              <a:gd name="connsiteY0" fmla="*/ 0 h 5143500"/>
              <a:gd name="connsiteX1" fmla="*/ 3770999 w 3770999"/>
              <a:gd name="connsiteY1" fmla="*/ 0 h 5143500"/>
              <a:gd name="connsiteX2" fmla="*/ 339369 w 3770999"/>
              <a:gd name="connsiteY2" fmla="*/ 5019066 h 5143500"/>
              <a:gd name="connsiteX3" fmla="*/ 145468 w 3770999"/>
              <a:gd name="connsiteY3" fmla="*/ 5143500 h 5143500"/>
              <a:gd name="connsiteX4" fmla="*/ 0 w 3770999"/>
              <a:gd name="connsiteY4" fmla="*/ 5143500 h 5143500"/>
              <a:gd name="connsiteX5" fmla="*/ 173367 w 3770999"/>
              <a:gd name="connsiteY5" fmla="*/ 5019066 h 5143500"/>
              <a:gd name="connsiteX6" fmla="*/ 2198533 w 3770999"/>
              <a:gd name="connsiteY6" fmla="*/ 0 h 514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99" h="5143500">
                <a:moveTo>
                  <a:pt x="2198533" y="0"/>
                </a:moveTo>
                <a:cubicBezTo>
                  <a:pt x="3770999" y="0"/>
                  <a:pt x="3770999" y="0"/>
                  <a:pt x="3770999" y="0"/>
                </a:cubicBezTo>
                <a:cubicBezTo>
                  <a:pt x="3714215" y="876466"/>
                  <a:pt x="3257581" y="3074408"/>
                  <a:pt x="339369" y="5019066"/>
                </a:cubicBezTo>
                <a:lnTo>
                  <a:pt x="145468" y="5143500"/>
                </a:lnTo>
                <a:lnTo>
                  <a:pt x="0" y="5143500"/>
                </a:lnTo>
                <a:lnTo>
                  <a:pt x="173367" y="5019066"/>
                </a:lnTo>
                <a:cubicBezTo>
                  <a:pt x="2755722" y="3074408"/>
                  <a:pt x="2454059" y="876466"/>
                  <a:pt x="21985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9" name="TextBox 48"/>
          <p:cNvSpPr txBox="1"/>
          <p:nvPr/>
        </p:nvSpPr>
        <p:spPr>
          <a:xfrm>
            <a:off x="2666999" y="1885950"/>
            <a:ext cx="45720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600" b="1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从优秀再到卓越</a:t>
            </a:r>
            <a:endParaRPr lang="zh-CN" altLang="en-US" sz="4600" b="1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TextBox 48"/>
          <p:cNvSpPr txBox="1"/>
          <p:nvPr/>
        </p:nvSpPr>
        <p:spPr>
          <a:xfrm>
            <a:off x="2666999" y="12001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第五部分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90800" y="2688907"/>
            <a:ext cx="4190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comes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600" y="2071650"/>
            <a:ext cx="3014700" cy="3014700"/>
          </a:xfrm>
          <a:prstGeom prst="rect">
            <a:avLst/>
          </a:prstGeom>
        </p:spPr>
      </p:pic>
      <p:sp>
        <p:nvSpPr>
          <p:cNvPr id="23" name="任意多边形 22"/>
          <p:cNvSpPr/>
          <p:nvPr/>
        </p:nvSpPr>
        <p:spPr bwMode="auto">
          <a:xfrm rot="5400000" flipH="1" flipV="1">
            <a:off x="6590890" y="-285516"/>
            <a:ext cx="2266951" cy="2837977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/>
      <p:bldP spid="21" grpId="0"/>
      <p:bldP spid="2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V="1">
            <a:off x="-13447" y="0"/>
            <a:ext cx="4240484" cy="5143502"/>
            <a:chOff x="-11016" y="0"/>
            <a:chExt cx="4240484" cy="5143502"/>
          </a:xfrm>
        </p:grpSpPr>
        <p:sp>
          <p:nvSpPr>
            <p:cNvPr id="10" name="任意多边形 9"/>
            <p:cNvSpPr/>
            <p:nvPr/>
          </p:nvSpPr>
          <p:spPr bwMode="auto">
            <a:xfrm flipH="1">
              <a:off x="1225" y="39714"/>
              <a:ext cx="4076861" cy="5103788"/>
            </a:xfrm>
            <a:custGeom>
              <a:gdLst>
                <a:gd name="connsiteX0" fmla="*/ 3625491 w 3625491"/>
                <a:gd name="connsiteY0" fmla="*/ 0 h 5103788"/>
                <a:gd name="connsiteX1" fmla="*/ 3625491 w 3625491"/>
                <a:gd name="connsiteY1" fmla="*/ 5103788 h 5103788"/>
                <a:gd name="connsiteX2" fmla="*/ 0 w 3625491"/>
                <a:gd name="connsiteY2" fmla="*/ 5103788 h 5103788"/>
                <a:gd name="connsiteX3" fmla="*/ 194061 w 3625491"/>
                <a:gd name="connsiteY3" fmla="*/ 4979354 h 5103788"/>
                <a:gd name="connsiteX4" fmla="*/ 3621959 w 3625491"/>
                <a:gd name="connsiteY4" fmla="*/ 46279 h 51037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5491" h="5103788">
                  <a:moveTo>
                    <a:pt x="3625491" y="0"/>
                  </a:moveTo>
                  <a:lnTo>
                    <a:pt x="3625491" y="5103788"/>
                  </a:lnTo>
                  <a:lnTo>
                    <a:pt x="0" y="5103788"/>
                  </a:lnTo>
                  <a:lnTo>
                    <a:pt x="194061" y="4979354"/>
                  </a:lnTo>
                  <a:cubicBezTo>
                    <a:pt x="3023411" y="3095466"/>
                    <a:pt x="3540722" y="973877"/>
                    <a:pt x="3621959" y="46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12" name="任意多边形 11"/>
            <p:cNvSpPr/>
            <p:nvPr/>
          </p:nvSpPr>
          <p:spPr bwMode="auto">
            <a:xfrm flipH="1">
              <a:off x="-11016" y="0"/>
              <a:ext cx="4240484" cy="5143500"/>
            </a:xfrm>
            <a:custGeom>
              <a:gdLst>
                <a:gd name="connsiteX0" fmla="*/ 2198533 w 3770999"/>
                <a:gd name="connsiteY0" fmla="*/ 0 h 5143500"/>
                <a:gd name="connsiteX1" fmla="*/ 3770999 w 3770999"/>
                <a:gd name="connsiteY1" fmla="*/ 0 h 5143500"/>
                <a:gd name="connsiteX2" fmla="*/ 339369 w 3770999"/>
                <a:gd name="connsiteY2" fmla="*/ 5019066 h 5143500"/>
                <a:gd name="connsiteX3" fmla="*/ 145468 w 3770999"/>
                <a:gd name="connsiteY3" fmla="*/ 5143500 h 5143500"/>
                <a:gd name="connsiteX4" fmla="*/ 0 w 3770999"/>
                <a:gd name="connsiteY4" fmla="*/ 5143500 h 5143500"/>
                <a:gd name="connsiteX5" fmla="*/ 173367 w 3770999"/>
                <a:gd name="connsiteY5" fmla="*/ 5019066 h 5143500"/>
                <a:gd name="connsiteX6" fmla="*/ 2198533 w 3770999"/>
                <a:gd name="connsiteY6" fmla="*/ 0 h 51435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0999" h="5143500">
                  <a:moveTo>
                    <a:pt x="2198533" y="0"/>
                  </a:moveTo>
                  <a:cubicBezTo>
                    <a:pt x="3770999" y="0"/>
                    <a:pt x="3770999" y="0"/>
                    <a:pt x="3770999" y="0"/>
                  </a:cubicBezTo>
                  <a:cubicBezTo>
                    <a:pt x="3714215" y="876466"/>
                    <a:pt x="3257581" y="3074408"/>
                    <a:pt x="339369" y="5019066"/>
                  </a:cubicBezTo>
                  <a:lnTo>
                    <a:pt x="145468" y="5143500"/>
                  </a:lnTo>
                  <a:lnTo>
                    <a:pt x="0" y="5143500"/>
                  </a:lnTo>
                  <a:lnTo>
                    <a:pt x="173367" y="5019066"/>
                  </a:lnTo>
                  <a:cubicBezTo>
                    <a:pt x="2755722" y="3074408"/>
                    <a:pt x="2454059" y="876466"/>
                    <a:pt x="2198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7413992" y="1229122"/>
            <a:ext cx="815608" cy="1418828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zh-CN" altLang="en-US" sz="4400" b="1" spc="225" smtClean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目录</a:t>
            </a:r>
            <a:endParaRPr sz="4400" b="1" spc="225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048000" y="1318690"/>
            <a:ext cx="3962398" cy="321730"/>
            <a:chOff x="3113365" y="1214277"/>
            <a:chExt cx="4449212" cy="321730"/>
          </a:xfrm>
        </p:grpSpPr>
        <p:sp>
          <p:nvSpPr>
            <p:cNvPr id="22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01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3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你是在</a:t>
              </a:r>
              <a:r>
                <a:rPr lang="zh-CN" altLang="en-US" sz="160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为谁工作</a:t>
              </a:r>
              <a:endParaRPr lang="zh-CN" altLang="en-US" sz="160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048000" y="1913472"/>
            <a:ext cx="3962398" cy="321730"/>
            <a:chOff x="3113365" y="1214277"/>
            <a:chExt cx="4449212" cy="321730"/>
          </a:xfrm>
        </p:grpSpPr>
        <p:sp>
          <p:nvSpPr>
            <p:cNvPr id="28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02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9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为何要努力工作</a:t>
              </a:r>
              <a:endParaRPr lang="zh-CN" altLang="en-US" sz="160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48000" y="2508255"/>
            <a:ext cx="3962398" cy="321730"/>
            <a:chOff x="3113365" y="1214277"/>
            <a:chExt cx="4449212" cy="321730"/>
          </a:xfrm>
        </p:grpSpPr>
        <p:sp>
          <p:nvSpPr>
            <p:cNvPr id="32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03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珍惜现在的工作</a:t>
              </a:r>
              <a:endParaRPr lang="zh-CN" altLang="en-US" sz="160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48000" y="3103038"/>
            <a:ext cx="3962398" cy="321730"/>
            <a:chOff x="3113365" y="1214277"/>
            <a:chExt cx="4449212" cy="321730"/>
          </a:xfrm>
        </p:grpSpPr>
        <p:sp>
          <p:nvSpPr>
            <p:cNvPr id="36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04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完美</a:t>
              </a:r>
              <a:r>
                <a:rPr lang="zh-CN" altLang="en-US" sz="160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的工作态度</a:t>
              </a:r>
              <a:endParaRPr lang="zh-CN" altLang="en-US" sz="160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048000" y="3697820"/>
            <a:ext cx="3962398" cy="321730"/>
            <a:chOff x="3113365" y="1214277"/>
            <a:chExt cx="4449212" cy="321730"/>
          </a:xfrm>
        </p:grpSpPr>
        <p:sp>
          <p:nvSpPr>
            <p:cNvPr id="39" name="文本框 7"/>
            <p:cNvSpPr txBox="1"/>
            <p:nvPr/>
          </p:nvSpPr>
          <p:spPr>
            <a:xfrm>
              <a:off x="3113365" y="1220536"/>
              <a:ext cx="489752" cy="3154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en-US" altLang="zh-CN" sz="160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05</a:t>
              </a:r>
              <a:endPara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" name="文本框 15"/>
            <p:cNvSpPr txBox="1"/>
            <p:nvPr/>
          </p:nvSpPr>
          <p:spPr>
            <a:xfrm>
              <a:off x="3679315" y="1214277"/>
              <a:ext cx="3883262" cy="31547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160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从优秀再到</a:t>
              </a:r>
              <a:r>
                <a:rPr lang="zh-CN" altLang="en-US" sz="160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卓越</a:t>
              </a:r>
              <a:endParaRPr lang="zh-CN" altLang="en-US" sz="160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31501"/>
            <a:ext cx="2094978" cy="19949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>
            <a:off x="457200" y="666078"/>
            <a:ext cx="1043171" cy="492443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  <a:latin typeface="+mn-ea"/>
              </a:rPr>
              <a:t>INDUCTION</a:t>
            </a:r>
            <a:endParaRPr lang="en-US" altLang="zh-CN" sz="120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TRAINING </a:t>
            </a:r>
            <a:endParaRPr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TextBox 19"/>
          <p:cNvSpPr txBox="1"/>
          <p:nvPr/>
        </p:nvSpPr>
        <p:spPr>
          <a:xfrm>
            <a:off x="632339" y="2699856"/>
            <a:ext cx="2447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在工作时，如果能以精进不息的精神，火焰的热忱，充分发挥自己的特长，那么即使是做最平凡的工作，也能成为最精巧的工人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1410987"/>
            <a:ext cx="244707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如果以冷淡的态度去做哪怕是最高尚的工作，也不过是个平庸的工人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9035" y="2733468"/>
            <a:ext cx="2447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当你满怀激情地工作，并努力使自己的老板和顾客满意时，你所获得的利益会增加。能得到老板的肯定，且有荣誉感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51708"/>
            <a:ext cx="1932209" cy="19322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83" y="895350"/>
            <a:ext cx="1838118" cy="18381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8" y="1174015"/>
            <a:ext cx="1562102" cy="156210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TextBox 22"/>
          <p:cNvSpPr txBox="1"/>
          <p:nvPr/>
        </p:nvSpPr>
        <p:spPr>
          <a:xfrm>
            <a:off x="675695" y="1514237"/>
            <a:ext cx="2496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习惯的力量是巨大的，因为它具有一贯性，它通过不断重复，使人们的行为呈现出难以改变的特定的倾向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4106" y="3034995"/>
            <a:ext cx="2496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就像一句古老的箴言：“习惯就像一根绳索。每天我们都织进一根丝线，它就会逐渐变得非常坚固，无法断裂，把我们牢牢固定住”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0448" y="3128678"/>
            <a:ext cx="2425542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坏习惯必须改掉，因为它会妨碍你取得绩效</a:t>
            </a:r>
            <a:r>
              <a:rPr lang="zh-CN" alt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”“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不求自我提高的人，到最后只会落得退化的命运”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0448" y="1623473"/>
            <a:ext cx="261775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我们每天高达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90%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的行为是出自于习惯的支配。可以说，几乎是生活的每一天，我们所做的每一件事，都是习惯使然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200"/>
            <a:ext cx="3028950" cy="30289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3512126" y="1623918"/>
            <a:ext cx="1801906" cy="1801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2766639" y="1631901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0A5688"/>
                </a:solidFill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rPr>
              <a:t>01</a:t>
            </a:r>
            <a:endParaRPr lang="zh-CN" altLang="en-US" sz="3200" b="1">
              <a:solidFill>
                <a:srgbClr val="0A5688"/>
              </a:solidFill>
              <a:latin typeface="思源黑体 CN" panose="020b0500000000000000" pitchFamily="34" charset="-122"/>
              <a:ea typeface="思源黑体 CN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5636070" y="1684570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0A5688"/>
                </a:solidFill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rPr>
              <a:t>02</a:t>
            </a:r>
            <a:endParaRPr lang="zh-CN" altLang="en-US" sz="3200" b="1">
              <a:solidFill>
                <a:srgbClr val="0A5688"/>
              </a:solidFill>
              <a:latin typeface="思源黑体 CN" panose="020b0500000000000000" pitchFamily="34" charset="-122"/>
              <a:ea typeface="思源黑体 CN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634546" y="2743750"/>
            <a:ext cx="66236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0A5688"/>
                </a:solidFill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rPr>
              <a:t>03</a:t>
            </a:r>
            <a:endParaRPr lang="zh-CN" altLang="en-US" sz="3200" b="1">
              <a:solidFill>
                <a:srgbClr val="0A5688"/>
              </a:solidFill>
              <a:latin typeface="思源黑体 CN" panose="020b0500000000000000" pitchFamily="34" charset="-122"/>
              <a:ea typeface="思源黑体 CN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4067745" y="3557125"/>
            <a:ext cx="66236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0A5688"/>
                </a:solidFill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rPr>
              <a:t>04</a:t>
            </a:r>
            <a:endParaRPr lang="zh-CN" altLang="en-US" sz="3200" b="1">
              <a:solidFill>
                <a:srgbClr val="0A5688"/>
              </a:solidFill>
              <a:latin typeface="思源黑体 CN" panose="020b0500000000000000" pitchFamily="34" charset="-122"/>
              <a:ea typeface="思源黑体 CN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2728759" y="2691080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>
                <a:solidFill>
                  <a:srgbClr val="0A5688"/>
                </a:solidFill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rPr>
              <a:t>05</a:t>
            </a:r>
            <a:endParaRPr lang="zh-CN" altLang="en-US" sz="3200" b="1">
              <a:solidFill>
                <a:srgbClr val="0A5688"/>
              </a:solidFill>
              <a:latin typeface="思源黑体 CN" panose="020b0500000000000000" pitchFamily="34" charset="-122"/>
              <a:ea typeface="思源黑体 CN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8301" y="1993418"/>
            <a:ext cx="1469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" panose="020b0500000000000000" pitchFamily="34" charset="-122"/>
                <a:ea typeface="思源黑体 CN" panose="020b0500000000000000" pitchFamily="34" charset="-122"/>
              </a:rPr>
              <a:t>什么</a:t>
            </a:r>
            <a:endParaRPr lang="en-US" alt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" panose="020b0500000000000000" pitchFamily="34" charset="-122"/>
                <a:ea typeface="思源黑体 CN" panose="020b0500000000000000" pitchFamily="34" charset="-122"/>
              </a:rPr>
              <a:t>更重要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3500" y="1729964"/>
            <a:ext cx="2397049" cy="45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能力比知识重要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700" y="1675690"/>
            <a:ext cx="2397049" cy="45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方向比努力重要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3551" y="2801034"/>
            <a:ext cx="2397049" cy="45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健康比金钱重要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2748365"/>
            <a:ext cx="2397049" cy="45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EQ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比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IQ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重要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3946900"/>
            <a:ext cx="2397049" cy="45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态度比一切重要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7" grpId="0"/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 bwMode="auto">
          <a:xfrm flipH="1">
            <a:off x="1225" y="39714"/>
            <a:ext cx="4076861" cy="5103788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35" name="任意多边形 34"/>
          <p:cNvSpPr/>
          <p:nvPr/>
        </p:nvSpPr>
        <p:spPr bwMode="auto">
          <a:xfrm flipH="1">
            <a:off x="1546798" y="0"/>
            <a:ext cx="7597203" cy="5143500"/>
          </a:xfrm>
          <a:custGeom>
            <a:gdLst>
              <a:gd name="connsiteX0" fmla="*/ 7411998 w 7597203"/>
              <a:gd name="connsiteY0" fmla="*/ 0 h 5143500"/>
              <a:gd name="connsiteX1" fmla="*/ 7372453 w 7597203"/>
              <a:gd name="connsiteY1" fmla="*/ 0 h 5143500"/>
              <a:gd name="connsiteX2" fmla="*/ 68412 w 7597203"/>
              <a:gd name="connsiteY2" fmla="*/ 4757242 h 5143500"/>
              <a:gd name="connsiteX3" fmla="*/ 0 w 7597203"/>
              <a:gd name="connsiteY3" fmla="*/ 4752240 h 5143500"/>
              <a:gd name="connsiteX4" fmla="*/ 0 w 7597203"/>
              <a:gd name="connsiteY4" fmla="*/ 5143500 h 5143500"/>
              <a:gd name="connsiteX5" fmla="*/ 4923939 w 7597203"/>
              <a:gd name="connsiteY5" fmla="*/ 5143500 h 5143500"/>
              <a:gd name="connsiteX6" fmla="*/ 5120135 w 7597203"/>
              <a:gd name="connsiteY6" fmla="*/ 5019066 h 5143500"/>
              <a:gd name="connsiteX7" fmla="*/ 7411998 w 7597203"/>
              <a:gd name="connsiteY7" fmla="*/ 0 h 514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7203" h="5143500">
                <a:moveTo>
                  <a:pt x="7411998" y="0"/>
                </a:moveTo>
                <a:cubicBezTo>
                  <a:pt x="7411998" y="0"/>
                  <a:pt x="7411998" y="0"/>
                  <a:pt x="7372453" y="0"/>
                </a:cubicBezTo>
                <a:cubicBezTo>
                  <a:pt x="7648858" y="1165957"/>
                  <a:pt x="7877365" y="5261712"/>
                  <a:pt x="68412" y="4757242"/>
                </a:cubicBezTo>
                <a:lnTo>
                  <a:pt x="0" y="4752240"/>
                </a:lnTo>
                <a:lnTo>
                  <a:pt x="0" y="5143500"/>
                </a:lnTo>
                <a:lnTo>
                  <a:pt x="4923939" y="5143500"/>
                </a:lnTo>
                <a:lnTo>
                  <a:pt x="5120135" y="5019066"/>
                </a:lnTo>
                <a:cubicBezTo>
                  <a:pt x="8042563" y="3074408"/>
                  <a:pt x="7701174" y="876466"/>
                  <a:pt x="74119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 bwMode="auto">
          <a:xfrm flipH="1">
            <a:off x="-11016" y="0"/>
            <a:ext cx="4240484" cy="5143500"/>
          </a:xfrm>
          <a:custGeom>
            <a:gdLst>
              <a:gd name="connsiteX0" fmla="*/ 2198533 w 3770999"/>
              <a:gd name="connsiteY0" fmla="*/ 0 h 5143500"/>
              <a:gd name="connsiteX1" fmla="*/ 3770999 w 3770999"/>
              <a:gd name="connsiteY1" fmla="*/ 0 h 5143500"/>
              <a:gd name="connsiteX2" fmla="*/ 339369 w 3770999"/>
              <a:gd name="connsiteY2" fmla="*/ 5019066 h 5143500"/>
              <a:gd name="connsiteX3" fmla="*/ 145468 w 3770999"/>
              <a:gd name="connsiteY3" fmla="*/ 5143500 h 5143500"/>
              <a:gd name="connsiteX4" fmla="*/ 0 w 3770999"/>
              <a:gd name="connsiteY4" fmla="*/ 5143500 h 5143500"/>
              <a:gd name="connsiteX5" fmla="*/ 173367 w 3770999"/>
              <a:gd name="connsiteY5" fmla="*/ 5019066 h 5143500"/>
              <a:gd name="connsiteX6" fmla="*/ 2198533 w 3770999"/>
              <a:gd name="connsiteY6" fmla="*/ 0 h 514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99" h="5143500">
                <a:moveTo>
                  <a:pt x="2198533" y="0"/>
                </a:moveTo>
                <a:cubicBezTo>
                  <a:pt x="3770999" y="0"/>
                  <a:pt x="3770999" y="0"/>
                  <a:pt x="3770999" y="0"/>
                </a:cubicBezTo>
                <a:cubicBezTo>
                  <a:pt x="3714215" y="876466"/>
                  <a:pt x="3257581" y="3074408"/>
                  <a:pt x="339369" y="5019066"/>
                </a:cubicBezTo>
                <a:lnTo>
                  <a:pt x="145468" y="5143500"/>
                </a:lnTo>
                <a:lnTo>
                  <a:pt x="0" y="5143500"/>
                </a:lnTo>
                <a:lnTo>
                  <a:pt x="173367" y="5019066"/>
                </a:lnTo>
                <a:cubicBezTo>
                  <a:pt x="2755722" y="3074408"/>
                  <a:pt x="2454059" y="876466"/>
                  <a:pt x="21985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4" name="矩形 13"/>
          <p:cNvSpPr/>
          <p:nvPr/>
        </p:nvSpPr>
        <p:spPr>
          <a:xfrm flipH="1">
            <a:off x="3095681" y="2032396"/>
            <a:ext cx="536251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spc="600">
                <a:solidFill>
                  <a:schemeClr val="accent1"/>
                </a:solidFill>
                <a:latin typeface="+mn-ea"/>
              </a:rPr>
              <a:t>企业员工入职培训你在为谁工作</a:t>
            </a:r>
            <a:endParaRPr lang="zh-CN" altLang="en-US" sz="2300" spc="6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95681" y="2721173"/>
            <a:ext cx="5362519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enterprise employee induction training who are you working for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enterprise employee induction training who are you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working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48000" y="3254573"/>
            <a:ext cx="2901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spc="600" smtClean="0">
                <a:solidFill>
                  <a:schemeClr val="accent1"/>
                </a:solidFill>
                <a:latin typeface="+mn-ea"/>
              </a:rPr>
              <a:t>演示完毕感谢您的观看</a:t>
            </a:r>
            <a:endParaRPr lang="zh-CN" altLang="en-US" sz="1400" spc="60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95390" y="2616398"/>
            <a:ext cx="50668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3062406" y="813453"/>
            <a:ext cx="5344954" cy="1077684"/>
            <a:chOff x="3062406" y="905004"/>
            <a:chExt cx="5344954" cy="1077684"/>
          </a:xfrm>
        </p:grpSpPr>
        <p:sp>
          <p:nvSpPr>
            <p:cNvPr id="3" name="椭圆 2"/>
            <p:cNvSpPr/>
            <p:nvPr/>
          </p:nvSpPr>
          <p:spPr>
            <a:xfrm>
              <a:off x="5410200" y="905004"/>
              <a:ext cx="1077686" cy="10776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3062406" y="1038091"/>
              <a:ext cx="5344954" cy="900194"/>
            </a:xfrm>
            <a:prstGeom prst="rect">
              <a:avLst/>
            </a:prstGeom>
            <a:noFill/>
          </p:spPr>
          <p:txBody>
            <a:bodyPr wrap="none" lIns="68531" tIns="34264" rIns="68531" bIns="34264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 defTabSz="685165">
                <a:defRPr/>
              </a:pPr>
              <a:r>
                <a:rPr lang="zh-CN" altLang="en-US" sz="5400" b="0" kern="0" spc="600">
                  <a:solidFill>
                    <a:schemeClr val="accent1"/>
                  </a:solidFill>
                  <a:effectLst/>
                  <a:latin typeface="汉仪菱心体简" panose="02010400000101010101" pitchFamily="2" charset="-122"/>
                  <a:ea typeface="汉仪菱心体简" panose="02010400000101010101" pitchFamily="2" charset="-122"/>
                </a:rPr>
                <a:t>你在</a:t>
              </a:r>
              <a:r>
                <a:rPr lang="zh-CN" altLang="en-US" sz="5400" b="0" kern="0" spc="1400" smtClean="0">
                  <a:solidFill>
                    <a:schemeClr val="accent1"/>
                  </a:solidFill>
                  <a:effectLst/>
                  <a:latin typeface="汉仪菱心体简" panose="02010400000101010101" pitchFamily="2" charset="-122"/>
                  <a:ea typeface="汉仪菱心体简" panose="02010400000101010101" pitchFamily="2" charset="-122"/>
                </a:rPr>
                <a:t>为  </a:t>
              </a:r>
              <a:r>
                <a:rPr lang="zh-CN" altLang="en-US" sz="5400" b="0" kern="0" spc="600" smtClean="0">
                  <a:solidFill>
                    <a:schemeClr val="accent1"/>
                  </a:solidFill>
                  <a:effectLst/>
                  <a:latin typeface="汉仪菱心体简" panose="02010400000101010101" pitchFamily="2" charset="-122"/>
                  <a:ea typeface="汉仪菱心体简" panose="02010400000101010101" pitchFamily="2" charset="-122"/>
                </a:rPr>
                <a:t>工</a:t>
              </a:r>
              <a:r>
                <a:rPr lang="zh-CN" altLang="en-US" sz="5400" b="0" kern="0" spc="1400" smtClean="0">
                  <a:solidFill>
                    <a:schemeClr val="accent1"/>
                  </a:solidFill>
                  <a:effectLst/>
                  <a:latin typeface="汉仪菱心体简" panose="02010400000101010101" pitchFamily="2" charset="-122"/>
                  <a:ea typeface="汉仪菱心体简" panose="02010400000101010101" pitchFamily="2" charset="-122"/>
                </a:rPr>
                <a:t>作</a:t>
              </a:r>
              <a:endParaRPr lang="zh-CN" altLang="en-US" sz="5400" b="0" kern="0" spc="1400">
                <a:solidFill>
                  <a:schemeClr val="accent1"/>
                </a:solidFill>
                <a:effectLst/>
                <a:latin typeface="汉仪菱心体简" panose="02010400000101010101" pitchFamily="2" charset="-122"/>
                <a:ea typeface="汉仪菱心体简" panose="02010400000101010101" pitchFamily="2" charset="-122"/>
              </a:endParaRPr>
            </a:p>
          </p:txBody>
        </p:sp>
        <p:sp>
          <p:nvSpPr>
            <p:cNvPr id="13" name="TextBox 4"/>
            <p:cNvSpPr txBox="1"/>
            <p:nvPr/>
          </p:nvSpPr>
          <p:spPr>
            <a:xfrm>
              <a:off x="5508172" y="969793"/>
              <a:ext cx="984786" cy="900194"/>
            </a:xfrm>
            <a:prstGeom prst="rect">
              <a:avLst/>
            </a:prstGeom>
            <a:noFill/>
          </p:spPr>
          <p:txBody>
            <a:bodyPr wrap="none" lIns="68531" tIns="34264" rIns="68531" bIns="34264" rtlCol="0">
              <a:spAutoFit/>
              <a:scene3d>
                <a:camera prst="orthographicFront"/>
                <a:lightRig rig="flat" dir="t"/>
              </a:scene3d>
              <a:sp3d extrusionH="38100">
                <a:extrusionClr>
                  <a:srgbClr val="FBD04E"/>
                </a:extrusionClr>
              </a:sp3d>
            </a:bodyPr>
            <a:lstStyle>
              <a:defPPr>
                <a:defRPr lang="zh-CN"/>
              </a:defPPr>
              <a:lvl1pPr algn="ctr">
                <a:defRPr sz="4000" b="1">
                  <a:gradFill flip="none" rotWithShape="1">
                    <a:gsLst>
                      <a:gs pos="0">
                        <a:srgbClr val="FBD04E">
                          <a:lumMod val="65000"/>
                          <a:lumOff val="35000"/>
                        </a:srgbClr>
                      </a:gs>
                      <a:gs pos="51000">
                        <a:srgbClr val="B87600">
                          <a:lumMod val="98000"/>
                          <a:lumOff val="2000"/>
                        </a:srgbClr>
                      </a:gs>
                      <a:gs pos="78000">
                        <a:srgbClr val="F4CF68">
                          <a:lumMod val="90000"/>
                          <a:lumOff val="10000"/>
                        </a:srgbClr>
                      </a:gs>
                      <a:gs pos="28000">
                        <a:srgbClr val="F4CF68">
                          <a:lumMod val="93000"/>
                          <a:lumOff val="7000"/>
                        </a:srgbClr>
                      </a:gs>
                      <a:gs pos="100000">
                        <a:srgbClr val="FBD04E">
                          <a:lumMod val="64000"/>
                          <a:lumOff val="36000"/>
                        </a:srgbClr>
                      </a:gs>
                    </a:gsLst>
                    <a:lin ang="2700000" scaled="1"/>
                  </a:gradFill>
                  <a:effectLst>
                    <a:outerShdw blurRad="317500" dist="38100" dir="2700000" algn="tl" rotWithShape="0">
                      <a:prstClr val="black">
                        <a:alpha val="5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l" defTabSz="685165">
                <a:defRPr/>
              </a:pPr>
              <a:r>
                <a:rPr lang="zh-CN" altLang="en-US" sz="5400" b="0" kern="0" spc="1200" smtClean="0">
                  <a:solidFill>
                    <a:schemeClr val="bg1"/>
                  </a:solidFill>
                  <a:effectLst/>
                  <a:latin typeface="汉仪菱心体简" panose="02010400000101010101" pitchFamily="2" charset="-122"/>
                  <a:ea typeface="汉仪菱心体简" panose="02010400000101010101" pitchFamily="2" charset="-122"/>
                </a:rPr>
                <a:t>谁</a:t>
              </a:r>
              <a:endParaRPr lang="zh-CN" altLang="en-US" sz="5400" b="0" kern="0" spc="1200">
                <a:solidFill>
                  <a:schemeClr val="bg1"/>
                </a:solidFill>
                <a:effectLst/>
                <a:latin typeface="汉仪菱心体简" panose="02010400000101010101" pitchFamily="2" charset="-122"/>
                <a:ea typeface="汉仪菱心体简" panose="02010400000101010101" pitchFamily="2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3475260"/>
            <a:ext cx="2849904" cy="145868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1000" y="816173"/>
            <a:ext cx="786452" cy="107298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20656"/>
            <a:ext cx="1299812" cy="3162558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770692" y="895350"/>
            <a:ext cx="677108" cy="136511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600" smtClean="0">
                <a:solidFill>
                  <a:schemeClr val="bg1"/>
                </a:solidFill>
                <a:latin typeface="+mj-ea"/>
                <a:ea typeface="+mj-ea"/>
              </a:rPr>
              <a:t>ENTERPRISE</a:t>
            </a:r>
            <a:endParaRPr lang="en-US" altLang="zh-CN" sz="160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1600" smtClean="0">
                <a:solidFill>
                  <a:schemeClr val="bg1"/>
                </a:solidFill>
                <a:latin typeface="+mj-ea"/>
                <a:ea typeface="+mj-ea"/>
              </a:rPr>
              <a:t>EMPLOYEE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5" grpId="0" animBg="1"/>
      <p:bldP spid="12" grpId="0" animBg="1"/>
      <p:bldP spid="14" grpId="0"/>
      <p:bldP spid="15" grpId="0"/>
      <p:bldP spid="16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8" tIns="34284" rIns="68568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 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307" y="359172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 bwMode="auto">
          <a:xfrm flipH="1">
            <a:off x="1225" y="39714"/>
            <a:ext cx="4076861" cy="5103788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 bwMode="auto">
          <a:xfrm flipH="1">
            <a:off x="-11016" y="0"/>
            <a:ext cx="4240484" cy="5143500"/>
          </a:xfrm>
          <a:custGeom>
            <a:gdLst>
              <a:gd name="connsiteX0" fmla="*/ 2198533 w 3770999"/>
              <a:gd name="connsiteY0" fmla="*/ 0 h 5143500"/>
              <a:gd name="connsiteX1" fmla="*/ 3770999 w 3770999"/>
              <a:gd name="connsiteY1" fmla="*/ 0 h 5143500"/>
              <a:gd name="connsiteX2" fmla="*/ 339369 w 3770999"/>
              <a:gd name="connsiteY2" fmla="*/ 5019066 h 5143500"/>
              <a:gd name="connsiteX3" fmla="*/ 145468 w 3770999"/>
              <a:gd name="connsiteY3" fmla="*/ 5143500 h 5143500"/>
              <a:gd name="connsiteX4" fmla="*/ 0 w 3770999"/>
              <a:gd name="connsiteY4" fmla="*/ 5143500 h 5143500"/>
              <a:gd name="connsiteX5" fmla="*/ 173367 w 3770999"/>
              <a:gd name="connsiteY5" fmla="*/ 5019066 h 5143500"/>
              <a:gd name="connsiteX6" fmla="*/ 2198533 w 3770999"/>
              <a:gd name="connsiteY6" fmla="*/ 0 h 514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99" h="5143500">
                <a:moveTo>
                  <a:pt x="2198533" y="0"/>
                </a:moveTo>
                <a:cubicBezTo>
                  <a:pt x="3770999" y="0"/>
                  <a:pt x="3770999" y="0"/>
                  <a:pt x="3770999" y="0"/>
                </a:cubicBezTo>
                <a:cubicBezTo>
                  <a:pt x="3714215" y="876466"/>
                  <a:pt x="3257581" y="3074408"/>
                  <a:pt x="339369" y="5019066"/>
                </a:cubicBezTo>
                <a:lnTo>
                  <a:pt x="145468" y="5143500"/>
                </a:lnTo>
                <a:lnTo>
                  <a:pt x="0" y="5143500"/>
                </a:lnTo>
                <a:lnTo>
                  <a:pt x="173367" y="5019066"/>
                </a:lnTo>
                <a:cubicBezTo>
                  <a:pt x="2755722" y="3074408"/>
                  <a:pt x="2454059" y="876466"/>
                  <a:pt x="21985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9" name="TextBox 48"/>
          <p:cNvSpPr txBox="1"/>
          <p:nvPr/>
        </p:nvSpPr>
        <p:spPr>
          <a:xfrm>
            <a:off x="2666999" y="1885950"/>
            <a:ext cx="45720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600" b="1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你是在为谁工作</a:t>
            </a:r>
            <a:endParaRPr lang="zh-CN" altLang="en-US" sz="4600" b="1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TextBox 48"/>
          <p:cNvSpPr txBox="1"/>
          <p:nvPr/>
        </p:nvSpPr>
        <p:spPr>
          <a:xfrm>
            <a:off x="2666999" y="12001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第一部分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90800" y="2688907"/>
            <a:ext cx="4190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comes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600" y="2071650"/>
            <a:ext cx="3014700" cy="3014700"/>
          </a:xfrm>
          <a:prstGeom prst="rect">
            <a:avLst/>
          </a:prstGeom>
        </p:spPr>
      </p:pic>
      <p:sp>
        <p:nvSpPr>
          <p:cNvPr id="23" name="任意多边形 22"/>
          <p:cNvSpPr/>
          <p:nvPr/>
        </p:nvSpPr>
        <p:spPr bwMode="auto">
          <a:xfrm rot="5400000" flipH="1" flipV="1">
            <a:off x="6590890" y="-285516"/>
            <a:ext cx="2266951" cy="2837977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/>
      <p:bldP spid="21" grpId="0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TextBox 23"/>
          <p:cNvSpPr txBox="1"/>
          <p:nvPr/>
        </p:nvSpPr>
        <p:spPr>
          <a:xfrm>
            <a:off x="762000" y="1993671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思源黑体 CN" panose="020b0500000000000000" pitchFamily="34" charset="-122"/>
                <a:ea typeface="思源黑体 CN" panose="020b0500000000000000" pitchFamily="34" charset="-122"/>
              </a:rPr>
              <a:t>我们到底在为谁工作呢？工作着的我们都应该问问自己，如果不在年轻的时候弄清这个问题，不调整好自己的心态，我们很可能与成功无缘我只拿这点钱，凭什么去做那么多工作我为公司干活，公司付给我报酬，等价交换而已我只要对得起这份薪水就行了，多一点我都不干工作嘛，又不是为自己干，说得过去就行了给我多少钱我干多少钱的</a:t>
            </a:r>
            <a:r>
              <a:rPr lang="zh-CN" altLang="en-US" sz="1400" smtClean="0">
                <a:latin typeface="思源黑体 CN" panose="020b0500000000000000" pitchFamily="34" charset="-122"/>
                <a:ea typeface="思源黑体 CN" panose="020b0500000000000000" pitchFamily="34" charset="-122"/>
              </a:rPr>
              <a:t>活</a:t>
            </a:r>
            <a:endParaRPr lang="zh-CN" altLang="en-US" sz="1400"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8200" y="1516618"/>
            <a:ext cx="3352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可怕的是你都这么做了</a:t>
            </a:r>
            <a:endParaRPr lang="zh-CN" altLang="en-US" b="1">
              <a:solidFill>
                <a:schemeClr val="bg1"/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81" y="1352550"/>
            <a:ext cx="3009900" cy="30099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1193792" y="1504950"/>
            <a:ext cx="7035808" cy="76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杰克在一家贸易公司工作</a:t>
            </a:r>
            <a:r>
              <a:rPr lang="en-US" altLang="zh-CN" sz="120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20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年，由于不满意自己的工作，他忿忿地对朋友说：“我在公司里的工资是最低的，老板也不把我放在眼里，如果再这样下去，总有一天我要跟他拍桌子，然后辞职不干”</a:t>
            </a:r>
            <a:r>
              <a:rPr lang="zh-CN" altLang="en-US" sz="1200" kern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。你</a:t>
            </a:r>
            <a:r>
              <a:rPr lang="zh-CN" altLang="en-US" sz="120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把公司的业务都弄清楚了吗？做国际贸易的窍门完全弄懂了吗？</a:t>
            </a:r>
            <a:r>
              <a:rPr lang="zh-CN" altLang="en-US" sz="1200" kern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”</a:t>
            </a:r>
            <a:endParaRPr lang="zh-CN" altLang="en-US" sz="1200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84360" y="2486262"/>
            <a:ext cx="4216640" cy="1709487"/>
            <a:chOff x="946567" y="2560341"/>
            <a:chExt cx="4216640" cy="1709487"/>
          </a:xfrm>
        </p:grpSpPr>
        <p:sp>
          <p:nvSpPr>
            <p:cNvPr id="17" name="矩形 16"/>
            <p:cNvSpPr/>
            <p:nvPr/>
          </p:nvSpPr>
          <p:spPr>
            <a:xfrm>
              <a:off x="1219200" y="2637081"/>
              <a:ext cx="3777833" cy="536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200" ker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他的朋友问，“还没有”！他说：“君子报仇十年不晚！我建议你先静下来，认认真真地</a:t>
              </a:r>
              <a:r>
                <a:rPr lang="zh-CN" altLang="en-US" sz="1200" kern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工作</a:t>
              </a:r>
              <a:endParaRPr lang="zh-CN" altLang="en-US" sz="120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219199" y="3639090"/>
              <a:ext cx="3777833" cy="536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200" kern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甚至</a:t>
              </a:r>
              <a:r>
                <a:rPr lang="zh-CN" altLang="en-US" sz="1200" ker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下班之后，还常常留在办以室里研究商业文书的写法。</a:t>
              </a:r>
              <a:endParaRPr lang="zh-CN" altLang="en-US" sz="1200" ker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46567" y="2560341"/>
              <a:ext cx="4216640" cy="70747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46567" y="3562350"/>
              <a:ext cx="4216640" cy="70747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26" y="2271891"/>
            <a:ext cx="2544318" cy="203545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矩形 37"/>
          <p:cNvSpPr/>
          <p:nvPr/>
        </p:nvSpPr>
        <p:spPr>
          <a:xfrm>
            <a:off x="6054891" y="1436821"/>
            <a:ext cx="1915764" cy="50400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矩形 20"/>
          <p:cNvSpPr/>
          <p:nvPr/>
        </p:nvSpPr>
        <p:spPr>
          <a:xfrm>
            <a:off x="6515072" y="1504155"/>
            <a:ext cx="99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PART02</a:t>
            </a:r>
            <a:endParaRPr lang="zh-CN" altLang="en-US">
              <a:solidFill>
                <a:schemeClr val="bg1"/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8747" y="1504950"/>
            <a:ext cx="1915764" cy="50400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0" name="矩形 19"/>
          <p:cNvSpPr/>
          <p:nvPr/>
        </p:nvSpPr>
        <p:spPr>
          <a:xfrm>
            <a:off x="1458928" y="1592818"/>
            <a:ext cx="99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PART01</a:t>
            </a:r>
            <a:endParaRPr lang="zh-CN" altLang="en-US">
              <a:solidFill>
                <a:schemeClr val="bg1"/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7456" y="2206165"/>
            <a:ext cx="234000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人生离不开工作。工作不仅能赚到养家糊口的薪水，同时，困难的事务能煅炼人的意志；新的任务能拓展人的才能；与同事的合作能培养一个人的人格；与客户的交流能训练人的品性。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2011359"/>
            <a:ext cx="23400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在工作中，不管做任何事，都应将心态回归于零：把自己放空，抱着学习的态度，将每一次任务都视为一个新的开始，一段新的体验，千万不要视工作如鸡肋，食之无味，弃之可惜，结果做得心不甘情不愿。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6117"/>
            <a:ext cx="2495550" cy="24955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1" grpId="0"/>
      <p:bldP spid="10" grpId="0" animBg="1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 bwMode="auto">
          <a:xfrm flipH="1">
            <a:off x="1225" y="39714"/>
            <a:ext cx="4076861" cy="5103788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2" name="任意多边形 11"/>
          <p:cNvSpPr/>
          <p:nvPr/>
        </p:nvSpPr>
        <p:spPr bwMode="auto">
          <a:xfrm flipH="1">
            <a:off x="-11016" y="0"/>
            <a:ext cx="4240484" cy="5143500"/>
          </a:xfrm>
          <a:custGeom>
            <a:gdLst>
              <a:gd name="connsiteX0" fmla="*/ 2198533 w 3770999"/>
              <a:gd name="connsiteY0" fmla="*/ 0 h 5143500"/>
              <a:gd name="connsiteX1" fmla="*/ 3770999 w 3770999"/>
              <a:gd name="connsiteY1" fmla="*/ 0 h 5143500"/>
              <a:gd name="connsiteX2" fmla="*/ 339369 w 3770999"/>
              <a:gd name="connsiteY2" fmla="*/ 5019066 h 5143500"/>
              <a:gd name="connsiteX3" fmla="*/ 145468 w 3770999"/>
              <a:gd name="connsiteY3" fmla="*/ 5143500 h 5143500"/>
              <a:gd name="connsiteX4" fmla="*/ 0 w 3770999"/>
              <a:gd name="connsiteY4" fmla="*/ 5143500 h 5143500"/>
              <a:gd name="connsiteX5" fmla="*/ 173367 w 3770999"/>
              <a:gd name="connsiteY5" fmla="*/ 5019066 h 5143500"/>
              <a:gd name="connsiteX6" fmla="*/ 2198533 w 3770999"/>
              <a:gd name="connsiteY6" fmla="*/ 0 h 514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99" h="5143500">
                <a:moveTo>
                  <a:pt x="2198533" y="0"/>
                </a:moveTo>
                <a:cubicBezTo>
                  <a:pt x="3770999" y="0"/>
                  <a:pt x="3770999" y="0"/>
                  <a:pt x="3770999" y="0"/>
                </a:cubicBezTo>
                <a:cubicBezTo>
                  <a:pt x="3714215" y="876466"/>
                  <a:pt x="3257581" y="3074408"/>
                  <a:pt x="339369" y="5019066"/>
                </a:cubicBezTo>
                <a:lnTo>
                  <a:pt x="145468" y="5143500"/>
                </a:lnTo>
                <a:lnTo>
                  <a:pt x="0" y="5143500"/>
                </a:lnTo>
                <a:lnTo>
                  <a:pt x="173367" y="5019066"/>
                </a:lnTo>
                <a:cubicBezTo>
                  <a:pt x="2755722" y="3074408"/>
                  <a:pt x="2454059" y="876466"/>
                  <a:pt x="21985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9" name="TextBox 48"/>
          <p:cNvSpPr txBox="1"/>
          <p:nvPr/>
        </p:nvSpPr>
        <p:spPr>
          <a:xfrm>
            <a:off x="2666999" y="1885950"/>
            <a:ext cx="457200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600" b="1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为何要努力工作</a:t>
            </a:r>
            <a:endParaRPr lang="zh-CN" altLang="en-US" sz="4600" b="1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TextBox 48"/>
          <p:cNvSpPr txBox="1"/>
          <p:nvPr/>
        </p:nvSpPr>
        <p:spPr>
          <a:xfrm>
            <a:off x="2666999" y="1200150"/>
            <a:ext cx="2667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800"/>
            <a:r>
              <a:rPr lang="zh-CN" altLang="en-US" sz="4000" spc="60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第二部分</a:t>
            </a:r>
            <a:endParaRPr lang="en-US" altLang="zh-CN" sz="4000" spc="60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90800" y="2688907"/>
            <a:ext cx="4190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performance in workplace execution comes from careful execution workplace </a:t>
            </a:r>
            <a:r>
              <a:rPr lang="en-US" altLang="zh-CN" sz="1000">
                <a:solidFill>
                  <a:schemeClr val="accent1"/>
                </a:solidFill>
                <a:latin typeface="+mn-ea"/>
              </a:rPr>
              <a:t>execution </a:t>
            </a:r>
            <a:r>
              <a:rPr lang="en-US" altLang="zh-CN" sz="1000" smtClean="0">
                <a:solidFill>
                  <a:schemeClr val="accent1"/>
                </a:solidFill>
                <a:latin typeface="+mn-ea"/>
              </a:rPr>
              <a:t>comes</a:t>
            </a:r>
            <a:endParaRPr lang="zh-CN" altLang="en-US" sz="100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600" y="2071650"/>
            <a:ext cx="3014700" cy="3014700"/>
          </a:xfrm>
          <a:prstGeom prst="rect">
            <a:avLst/>
          </a:prstGeom>
        </p:spPr>
      </p:pic>
      <p:sp>
        <p:nvSpPr>
          <p:cNvPr id="23" name="任意多边形 22"/>
          <p:cNvSpPr/>
          <p:nvPr/>
        </p:nvSpPr>
        <p:spPr bwMode="auto">
          <a:xfrm rot="5400000" flipH="1" flipV="1">
            <a:off x="6590890" y="-285516"/>
            <a:ext cx="2266951" cy="2837977"/>
          </a:xfrm>
          <a:custGeom>
            <a:gdLst>
              <a:gd name="connsiteX0" fmla="*/ 3625491 w 3625491"/>
              <a:gd name="connsiteY0" fmla="*/ 0 h 5103788"/>
              <a:gd name="connsiteX1" fmla="*/ 3625491 w 3625491"/>
              <a:gd name="connsiteY1" fmla="*/ 5103788 h 5103788"/>
              <a:gd name="connsiteX2" fmla="*/ 0 w 3625491"/>
              <a:gd name="connsiteY2" fmla="*/ 5103788 h 5103788"/>
              <a:gd name="connsiteX3" fmla="*/ 194061 w 3625491"/>
              <a:gd name="connsiteY3" fmla="*/ 4979354 h 5103788"/>
              <a:gd name="connsiteX4" fmla="*/ 3621959 w 3625491"/>
              <a:gd name="connsiteY4" fmla="*/ 46279 h 5103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491" h="5103788">
                <a:moveTo>
                  <a:pt x="3625491" y="0"/>
                </a:moveTo>
                <a:lnTo>
                  <a:pt x="3625491" y="5103788"/>
                </a:lnTo>
                <a:lnTo>
                  <a:pt x="0" y="5103788"/>
                </a:lnTo>
                <a:lnTo>
                  <a:pt x="194061" y="4979354"/>
                </a:lnTo>
                <a:cubicBezTo>
                  <a:pt x="3023411" y="3095466"/>
                  <a:pt x="3540722" y="973877"/>
                  <a:pt x="3621959" y="462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/>
      <p:bldP spid="21" grpId="0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/>
          <p:cNvSpPr txBox="1"/>
          <p:nvPr/>
        </p:nvSpPr>
        <p:spPr>
          <a:xfrm>
            <a:off x="988476" y="1314451"/>
            <a:ext cx="7162800" cy="11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 一个人如果总是为自己到底能拿多少工资而大伤脑筋的话，他又怎能看到工资背后的成长机会呢？又怎能理会从工作中获得的技能和经验，对自己的未来将会产生多么大的影响呢？这样的人只会逐渐将自己捆困在工资的信封里，永远也不会懂得自己真正需要什么？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1936" y="2855763"/>
            <a:ext cx="3891064" cy="11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现在的我们都很现实，我为公司干活，公司付我一份报酬，等价交换而已我们看不到工资以外的价值，没有了信心，没有了热情，工作时采取一种应付的</a:t>
            </a:r>
            <a:r>
              <a:rPr lang="zh-CN" alt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态度</a:t>
            </a:r>
            <a:endParaRPr lang="zh-CN" altLang="en-US" sz="120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139757" y="2724150"/>
            <a:ext cx="3813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90750"/>
            <a:ext cx="2514600" cy="199654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914400" y="1581150"/>
            <a:ext cx="7620000" cy="38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0A5688"/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rPr>
              <a:t>夜晚，一个人在房间四处搜索着什么东西，另一个人问：“你在找什么呢？”</a:t>
            </a:r>
            <a:endParaRPr lang="zh-CN" altLang="en-US" sz="1600">
              <a:solidFill>
                <a:srgbClr val="0A5688"/>
              </a:solidFill>
              <a:latin typeface="思源黑体 CN" panose="020b0500000000000000" pitchFamily="34" charset="-122"/>
              <a:ea typeface="思源黑体 CN" panose="020b05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38200" y="2190750"/>
            <a:ext cx="3581400" cy="1955165"/>
            <a:chOff x="838200" y="2114936"/>
            <a:chExt cx="3581400" cy="1955165"/>
          </a:xfrm>
        </p:grpSpPr>
        <p:sp>
          <p:nvSpPr>
            <p:cNvPr id="23" name="TextBox 22"/>
            <p:cNvSpPr txBox="1"/>
            <p:nvPr/>
          </p:nvSpPr>
          <p:spPr>
            <a:xfrm>
              <a:off x="838200" y="2114936"/>
              <a:ext cx="3581400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“我丢了一枚金币”他回答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0" y="2510625"/>
              <a:ext cx="3581400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“你把它丢在房间的中间还是墙边？”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8200" y="2908171"/>
              <a:ext cx="3581400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“都不是，我把它丢在房屋外的草地了”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8200" y="3302003"/>
              <a:ext cx="3581400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“那你为什么不到外面找呢？”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" y="3697691"/>
              <a:ext cx="3581400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" panose="020b0500000000000000" pitchFamily="34" charset="-122"/>
                  <a:ea typeface="思源黑体 CN" panose="020b0500000000000000" pitchFamily="34" charset="-122"/>
                </a:rPr>
                <a:t>“因为那草地上没有灯光”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思源黑体 CN" panose="020b0500000000000000" pitchFamily="34" charset="-122"/>
                <a:ea typeface="思源黑体 CN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0644" y="2188239"/>
            <a:ext cx="3033156" cy="205991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FIRST_PUBLISH" val="1"/>
  <p:tag name="ISPRING_OUTPUT_FOLDER" val="F:\我图VIP设计PPT上传\10月份上传文件\298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QUIZZES" val="0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自定义 1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A317F"/>
      </a:accent1>
      <a:accent2>
        <a:srgbClr val="FF6600"/>
      </a:accent2>
      <a:accent3>
        <a:srgbClr val="0A317F"/>
      </a:accent3>
      <a:accent4>
        <a:srgbClr val="FF6600"/>
      </a:accent4>
      <a:accent5>
        <a:srgbClr val="0A317F"/>
      </a:accent5>
      <a:accent6>
        <a:srgbClr val="FF6600"/>
      </a:accent6>
      <a:hlink>
        <a:srgbClr val="0A317F"/>
      </a:hlink>
      <a:folHlink>
        <a:srgbClr val="FF6600"/>
      </a:folHlink>
    </a:clrScheme>
    <a:fontScheme name="自定义 1">
      <a:majorFont>
        <a:latin typeface="Calibri Light"/>
        <a:ea typeface="思源黑体 CN Bold"/>
        <a:cs typeface="Arial"/>
      </a:majorFont>
      <a:minorFont>
        <a:latin typeface="Calibri"/>
        <a:ea typeface="思源黑体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112</Paragraphs>
  <Slides>25</Slides>
  <Notes>11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6">
      <vt:lpstr>Arial</vt:lpstr>
      <vt:lpstr>Calibri Light</vt:lpstr>
      <vt:lpstr>思源黑体 CN Bold</vt:lpstr>
      <vt:lpstr>Calibri</vt:lpstr>
      <vt:lpstr>思源黑体 CN</vt:lpstr>
      <vt:lpstr>微软雅黑</vt:lpstr>
      <vt:lpstr>汉仪菱心体简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Years later</cp:lastModifiedBy>
  <cp:revision>2</cp:revision>
  <dcterms:created xsi:type="dcterms:W3CDTF">2019-05-13T21:35:00Z</dcterms:created>
  <dcterms:modified xsi:type="dcterms:W3CDTF">2023-05-08T05:54:45Z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117067BE965D4100B16AAB2097063938</vt:lpwstr>
  </property>
  <property fmtid="{D5CDD505-2E9C-101B-9397-08002B2CF9AE}" pid="3" name="KSOProductBuildVer">
    <vt:lpwstr>2052-11.1.0.10723</vt:lpwstr>
  </property>
</Properties>
</file>