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2" r:id="rId2"/>
  </p:sldMasterIdLst>
  <p:notesMasterIdLst>
    <p:notesMasterId r:id="rId3"/>
  </p:notesMasterIdLst>
  <p:sldIdLst>
    <p:sldId id="553" r:id="rId4"/>
    <p:sldId id="592" r:id="rId5"/>
    <p:sldId id="593" r:id="rId6"/>
    <p:sldId id="557" r:id="rId7"/>
    <p:sldId id="559" r:id="rId8"/>
    <p:sldId id="594" r:id="rId9"/>
    <p:sldId id="562" r:id="rId10"/>
    <p:sldId id="563" r:id="rId11"/>
    <p:sldId id="565" r:id="rId12"/>
    <p:sldId id="595" r:id="rId13"/>
    <p:sldId id="568" r:id="rId14"/>
    <p:sldId id="570" r:id="rId15"/>
    <p:sldId id="596" r:id="rId16"/>
    <p:sldId id="572" r:id="rId17"/>
    <p:sldId id="575" r:id="rId18"/>
    <p:sldId id="597" r:id="rId19"/>
    <p:sldId id="578" r:id="rId20"/>
    <p:sldId id="579" r:id="rId21"/>
    <p:sldId id="582" r:id="rId22"/>
    <p:sldId id="598" r:id="rId23"/>
    <p:sldId id="584" r:id="rId24"/>
    <p:sldId id="591" r:id="rId25"/>
    <p:sldId id="600" r:id="rId26"/>
    <p:sldId id="615" r:id="rId27"/>
    <p:sldId id="639" r:id="rId28"/>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93" d="100"/>
          <a:sy n="93" d="100"/>
        </p:scale>
        <p:origin x="2124" y="9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25</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Date Placeholder 1"/>
          <p:cNvSpPr>
            <a:spLocks noGrp="1"/>
          </p:cNvSpPr>
          <p:nvPr>
            <p:ph type="dt" sz="half" idx="10"/>
          </p:nvPr>
        </p:nvSpPr>
        <p:spPr>
          <a:xfrm>
            <a:off x="628650" y="4767263"/>
            <a:ext cx="2057400" cy="273844"/>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概述以及招聘录用</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劳动合同订立内容</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试用期以及违约金</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合同履行以及变更</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劳动合同解除补偿</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节标题">
    <p:bg>
      <p:bgPr>
        <a:solidFill>
          <a:schemeClr val="bg1"/>
        </a:solidFill>
        <a:effectLst/>
      </p:bgPr>
    </p:bg>
    <p:spTree>
      <p:nvGrpSpPr>
        <p:cNvPr id="1" name=""/>
        <p:cNvGrpSpPr/>
        <p:nvPr/>
      </p:nvGrpSpPr>
      <p:grpSpPr>
        <a:xfrm>
          <a:off x="0" y="0"/>
          <a:ext cx="0" cy="0"/>
        </a:xfrm>
      </p:grpSpPr>
      <p:sp>
        <p:nvSpPr>
          <p:cNvPr id="7" name="文本框 6"/>
          <p:cNvSpPr txBox="1"/>
          <p:nvPr userDrawn="1"/>
        </p:nvSpPr>
        <p:spPr>
          <a:xfrm>
            <a:off x="541645" y="427640"/>
            <a:ext cx="1826141" cy="338554"/>
          </a:xfrm>
          <a:prstGeom prst="rect">
            <a:avLst/>
          </a:prstGeom>
          <a:noFill/>
        </p:spPr>
        <p:txBody>
          <a:bodyPr wrap="none" rtlCol="0">
            <a:spAutoFit/>
          </a:bodyPr>
          <a:lstStyle/>
          <a:p>
            <a:r>
              <a:rPr lang="zh-CN" altLang="en-US" sz="1600" smtClean="0">
                <a:solidFill>
                  <a:schemeClr val="accent1"/>
                </a:solidFill>
              </a:rPr>
              <a:t>争议程序以及工休</a:t>
            </a:r>
            <a:endParaRPr lang="zh-CN" altLang="en-US" sz="1600" smtClean="0">
              <a:solidFill>
                <a:schemeClr val="accent1"/>
              </a:solidFill>
            </a:endParaRPr>
          </a:p>
        </p:txBody>
      </p:sp>
      <p:sp>
        <p:nvSpPr>
          <p:cNvPr id="2" name="菱形 1"/>
          <p:cNvSpPr/>
          <p:nvPr userDrawn="1"/>
        </p:nvSpPr>
        <p:spPr>
          <a:xfrm>
            <a:off x="3704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bg>
      <p:bgPr>
        <a:solidFill>
          <a:schemeClr val="bg1"/>
        </a:solidFill>
        <a:effectLst/>
      </p:bgPr>
    </p:bg>
    <p:spTree>
      <p:nvGrpSpPr>
        <p:cNvPr id="1" name=""/>
        <p:cNvGrpSpPr/>
        <p:nvPr/>
      </p:nvGrpSpPr>
      <p:grpSpPr>
        <a:xfrm>
          <a:off x="0" y="0"/>
          <a:ext cx="0" cy="0"/>
        </a:xfrm>
      </p:grpSpPr>
      <p:sp>
        <p:nvSpPr>
          <p:cNvPr id="4" name="矩形 3"/>
          <p:cNvSpPr/>
          <p:nvPr userDrawn="1"/>
        </p:nvSpPr>
        <p:spPr>
          <a:xfrm>
            <a:off x="0" y="4887310"/>
            <a:ext cx="9144000" cy="256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节标题">
    <p:bg>
      <p:bgPr>
        <a:solidFill>
          <a:schemeClr val="bg1"/>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p14="http://schemas.microsoft.com/office/powerpoint/2010/main" Requires="p14">
      <p:transition spd="slow" advTm="0" p14:dur="1250">
        <p14:switch dir="r"/>
      </p:transition>
    </mc:Choice>
    <mc:Fallback>
      <p:transition spd="slow" advTm="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hdphoto" Target="../media/image3.wdp" /><Relationship Id="rId6" Type="http://schemas.openxmlformats.org/officeDocument/2006/relationships/image" Target="../media/image4.png" /><Relationship Id="rId7" Type="http://schemas.microsoft.com/office/2007/relationships/media" Target="../media/media1.mp3" /><Relationship Id="rId8"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jpeg" /><Relationship Id="rId4"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7.jpeg" /><Relationship Id="rId4" Type="http://schemas.openxmlformats.org/officeDocument/2006/relationships/image" Target="../media/image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7.jpeg" /><Relationship Id="rId4" Type="http://schemas.openxmlformats.org/officeDocument/2006/relationships/image" Target="../media/image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hdphoto" Target="../media/image3.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7.jpeg" /><Relationship Id="rId4"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lgGrid">
          <a:fgClr>
            <a:schemeClr val="bg1">
              <a:lumMod val="95000"/>
            </a:schemeClr>
          </a:fgClr>
          <a:bgClr>
            <a:schemeClr val="bg1"/>
          </a:bgClr>
        </a:pattFill>
        <a:effectLst/>
      </p:bgPr>
    </p:bg>
    <p:spTree>
      <p:nvGrpSpPr>
        <p:cNvPr id="1" name=""/>
        <p:cNvGrpSpPr/>
        <p:nvPr/>
      </p:nvGrpSpPr>
      <p:grpSpPr>
        <a:xfrm>
          <a:off x="0" y="0"/>
          <a:ext cx="0" cy="0"/>
        </a:xfrm>
      </p:grpSpPr>
      <p:sp>
        <p:nvSpPr>
          <p:cNvPr id="8" name="任意多边形 7"/>
          <p:cNvSpPr/>
          <p:nvPr/>
        </p:nvSpPr>
        <p:spPr bwMode="auto">
          <a:xfrm flipH="1">
            <a:off x="239994" y="-3919"/>
            <a:ext cx="8904005" cy="4859139"/>
          </a:xfrm>
          <a:custGeom>
            <a:gdLst>
              <a:gd name="connsiteX0" fmla="*/ 0 w 7840365"/>
              <a:gd name="connsiteY0" fmla="*/ 0 h 4712233"/>
              <a:gd name="connsiteX1" fmla="*/ 7840365 w 7840365"/>
              <a:gd name="connsiteY1" fmla="*/ 0 h 4712233"/>
              <a:gd name="connsiteX2" fmla="*/ 7830783 w 7840365"/>
              <a:gd name="connsiteY2" fmla="*/ 86761 h 4712233"/>
              <a:gd name="connsiteX3" fmla="*/ 599508 w 7840365"/>
              <a:gd name="connsiteY3" fmla="*/ 4705661 h 4712233"/>
              <a:gd name="connsiteX4" fmla="*/ 0 w 7840365"/>
              <a:gd name="connsiteY4" fmla="*/ 4712233 h 47122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40364" h="4712233">
                <a:moveTo>
                  <a:pt x="0" y="0"/>
                </a:moveTo>
                <a:lnTo>
                  <a:pt x="7840365" y="0"/>
                </a:lnTo>
                <a:lnTo>
                  <a:pt x="7830783" y="86761"/>
                </a:lnTo>
                <a:cubicBezTo>
                  <a:pt x="7583771" y="1888901"/>
                  <a:pt x="6255655" y="4550974"/>
                  <a:pt x="599508" y="4705661"/>
                </a:cubicBezTo>
                <a:lnTo>
                  <a:pt x="0" y="4712233"/>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a:p>
        </p:txBody>
      </p:sp>
      <p:grpSp>
        <p:nvGrpSpPr>
          <p:cNvPr id="9" name="组合 8"/>
          <p:cNvGrpSpPr/>
          <p:nvPr/>
        </p:nvGrpSpPr>
        <p:grpSpPr>
          <a:xfrm flipH="1">
            <a:off x="-12814" y="2639061"/>
            <a:ext cx="2650818" cy="2518200"/>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bg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l="-17000" r="-3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1700308" y="-6375"/>
            <a:ext cx="7443692" cy="4724031"/>
            <a:chOff x="-12814" y="-36518"/>
            <a:chExt cx="6704961" cy="4255206"/>
          </a:xfrm>
        </p:grpSpPr>
        <p:sp>
          <p:nvSpPr>
            <p:cNvPr id="11" name="任意多边形 10"/>
            <p:cNvSpPr/>
            <p:nvPr/>
          </p:nvSpPr>
          <p:spPr bwMode="auto">
            <a:xfrm>
              <a:off x="0" y="-36517"/>
              <a:ext cx="6692147" cy="4255205"/>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1"/>
            </a:solidFill>
            <a:ln>
              <a:noFill/>
            </a:ln>
            <a:effectLst>
              <a:outerShdw blurRad="152400" dist="38100" dir="13500000" algn="br" rotWithShape="0">
                <a:prstClr val="black">
                  <a:alpha val="29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tVert">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5" name="TextBox 4"/>
          <p:cNvSpPr txBox="1"/>
          <p:nvPr/>
        </p:nvSpPr>
        <p:spPr>
          <a:xfrm>
            <a:off x="3200400" y="819150"/>
            <a:ext cx="5165418" cy="884805"/>
          </a:xfrm>
          <a:prstGeom prst="rect">
            <a:avLst/>
          </a:prstGeom>
          <a:noFill/>
        </p:spPr>
        <p:txBody>
          <a:bodyPr wrap="none" lIns="68531" tIns="34264" rIns="68531" bIns="34264"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gradFill>
                <a:effectLst>
                  <a:outerShdw blurRad="317500" dist="38100" dir="2700000" algn="tl" rotWithShape="0">
                    <a:prstClr val="black">
                      <a:alpha val="59000"/>
                    </a:prstClr>
                  </a:outerShdw>
                </a:effectLst>
                <a:latin typeface="微软雅黑" panose="020b0503020204020204" pitchFamily="34" charset="-122"/>
                <a:ea typeface="微软雅黑" panose="020b0503020204020204" pitchFamily="34" charset="-122"/>
              </a:defRPr>
            </a:lvl1pPr>
          </a:lstStyle>
          <a:p>
            <a:pPr algn="l" defTabSz="685165">
              <a:defRPr/>
            </a:pPr>
            <a:r>
              <a:rPr lang="zh-CN" altLang="en-US" sz="5300" kern="0" spc="300">
                <a:solidFill>
                  <a:schemeClr val="accent1"/>
                </a:solidFill>
                <a:effectLst/>
                <a:latin typeface="汉仪雅酷黑 85W" panose="020b0904020202020204" pitchFamily="34" charset="-122"/>
                <a:ea typeface="汉仪雅酷黑 85W" panose="020b0904020202020204" pitchFamily="34" charset="-122"/>
              </a:rPr>
              <a:t>企业</a:t>
            </a:r>
            <a:r>
              <a:rPr lang="zh-CN" altLang="en-US" sz="5300" kern="0" spc="300">
                <a:solidFill>
                  <a:schemeClr val="accent2"/>
                </a:solidFill>
                <a:effectLst/>
                <a:latin typeface="汉仪雅酷黑 85W" panose="020b0904020202020204" pitchFamily="34" charset="-122"/>
                <a:ea typeface="汉仪雅酷黑 85W" panose="020b0904020202020204" pitchFamily="34" charset="-122"/>
              </a:rPr>
              <a:t>实用</a:t>
            </a:r>
            <a:r>
              <a:rPr lang="zh-CN" altLang="en-US" sz="5300" kern="0" spc="300">
                <a:solidFill>
                  <a:schemeClr val="accent1"/>
                </a:solidFill>
                <a:effectLst/>
                <a:latin typeface="汉仪雅酷黑 85W" panose="020b0904020202020204" pitchFamily="34" charset="-122"/>
                <a:ea typeface="汉仪雅酷黑 85W" panose="020b0904020202020204" pitchFamily="34" charset="-122"/>
              </a:rPr>
              <a:t>劳动法</a:t>
            </a:r>
            <a:endParaRPr lang="zh-CN" altLang="en-US" sz="5300" kern="0" spc="300">
              <a:solidFill>
                <a:schemeClr val="accent1"/>
              </a:solidFill>
              <a:effectLst/>
              <a:latin typeface="汉仪雅酷黑 85W" panose="020b0904020202020204" pitchFamily="34" charset="-122"/>
              <a:ea typeface="汉仪雅酷黑 85W" panose="020b0904020202020204" pitchFamily="34" charset="-122"/>
            </a:endParaRPr>
          </a:p>
        </p:txBody>
      </p:sp>
      <p:sp>
        <p:nvSpPr>
          <p:cNvPr id="16" name="矩形 15"/>
          <p:cNvSpPr/>
          <p:nvPr/>
        </p:nvSpPr>
        <p:spPr>
          <a:xfrm flipH="1">
            <a:off x="3254960" y="1885950"/>
            <a:ext cx="5062081" cy="446276"/>
          </a:xfrm>
          <a:prstGeom prst="rect">
            <a:avLst/>
          </a:prstGeom>
        </p:spPr>
        <p:txBody>
          <a:bodyPr wrap="square">
            <a:spAutoFit/>
          </a:bodyPr>
          <a:lstStyle/>
          <a:p>
            <a:r>
              <a:rPr lang="zh-CN" altLang="en-US" sz="2300" spc="900">
                <a:solidFill>
                  <a:schemeClr val="accent1"/>
                </a:solidFill>
                <a:latin typeface="+mn-ea"/>
              </a:rPr>
              <a:t>人力资源部企业实用劳动法</a:t>
            </a:r>
            <a:endParaRPr lang="zh-CN" altLang="en-US" sz="2300" spc="900">
              <a:solidFill>
                <a:schemeClr val="accent1"/>
              </a:solidFill>
              <a:latin typeface="+mn-ea"/>
            </a:endParaRPr>
          </a:p>
        </p:txBody>
      </p:sp>
      <p:sp>
        <p:nvSpPr>
          <p:cNvPr id="17" name="矩形 16"/>
          <p:cNvSpPr/>
          <p:nvPr/>
        </p:nvSpPr>
        <p:spPr>
          <a:xfrm>
            <a:off x="3276600" y="2647950"/>
            <a:ext cx="5089218" cy="549189"/>
          </a:xfrm>
          <a:prstGeom prst="rect">
            <a:avLst/>
          </a:prstGeom>
        </p:spPr>
        <p:txBody>
          <a:bodyPr wrap="square">
            <a:spAutoFit/>
          </a:bodyPr>
          <a:lstStyle/>
          <a:p>
            <a:pPr>
              <a:lnSpc>
                <a:spcPct val="130000"/>
              </a:lnSpc>
            </a:pPr>
            <a:r>
              <a:rPr lang="en-US" altLang="zh-CN" sz="1200" smtClean="0">
                <a:solidFill>
                  <a:schemeClr val="accent1"/>
                </a:solidFill>
                <a:latin typeface="+mn-ea"/>
              </a:rPr>
              <a:t>practical labor law of the ministry of human resources </a:t>
            </a:r>
            <a:r>
              <a:rPr lang="en-US" altLang="zh-CN" sz="1200">
                <a:solidFill>
                  <a:schemeClr val="accent1"/>
                </a:solidFill>
                <a:latin typeface="+mn-ea"/>
              </a:rPr>
              <a:t>practical labor law of the ministry of human </a:t>
            </a:r>
            <a:endParaRPr lang="zh-CN" altLang="en-US" sz="1200">
              <a:solidFill>
                <a:schemeClr val="accent1"/>
              </a:solidFill>
              <a:latin typeface="+mn-ea"/>
            </a:endParaRPr>
          </a:p>
        </p:txBody>
      </p:sp>
      <p:sp>
        <p:nvSpPr>
          <p:cNvPr id="18" name="矩形 17"/>
          <p:cNvSpPr/>
          <p:nvPr/>
        </p:nvSpPr>
        <p:spPr>
          <a:xfrm>
            <a:off x="3254960" y="3242007"/>
            <a:ext cx="2901058" cy="307777"/>
          </a:xfrm>
          <a:prstGeom prst="rect">
            <a:avLst/>
          </a:prstGeom>
        </p:spPr>
        <p:txBody>
          <a:bodyPr wrap="square">
            <a:spAutoFit/>
          </a:bodyPr>
          <a:lstStyle/>
          <a:p>
            <a:r>
              <a:rPr lang="zh-CN" altLang="en-US" sz="1400" smtClean="0">
                <a:solidFill>
                  <a:schemeClr val="accent1"/>
                </a:solidFill>
                <a:latin typeface="+mn-ea"/>
              </a:rPr>
              <a:t>宣讲人：某某某   时间：</a:t>
            </a:r>
            <a:r>
              <a:rPr lang="en-US" altLang="zh-CN" sz="1400" smtClean="0">
                <a:solidFill>
                  <a:schemeClr val="accent1"/>
                </a:solidFill>
                <a:latin typeface="+mn-ea"/>
              </a:rPr>
              <a:t>20XX.XX</a:t>
            </a:r>
            <a:endParaRPr lang="zh-CN" altLang="en-US" sz="1400">
              <a:solidFill>
                <a:schemeClr val="accent1"/>
              </a:solidFill>
              <a:latin typeface="+mn-ea"/>
            </a:endParaRPr>
          </a:p>
        </p:txBody>
      </p:sp>
      <p:cxnSp>
        <p:nvCxnSpPr>
          <p:cNvPr id="20" name="直接连接符 19"/>
          <p:cNvCxnSpPr/>
          <p:nvPr/>
        </p:nvCxnSpPr>
        <p:spPr>
          <a:xfrm>
            <a:off x="3360096" y="2481535"/>
            <a:ext cx="47234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19800" y="2888515"/>
            <a:ext cx="2185233" cy="1893035"/>
          </a:xfrm>
          <a:prstGeom prst="rect">
            <a:avLst/>
          </a:prstGeom>
        </p:spPr>
      </p:pic>
      <p:pic>
        <p:nvPicPr>
          <p:cNvPr id="4" name="mp3-5b9bcc56da2cd578">
            <a:hlinkClick action="ppaction://media"/>
          </p:cNvPr>
          <p:cNvPicPr>
            <a:picLocks noChangeAspect="1"/>
          </p:cNvPicPr>
          <p:nvPr>
            <a:audioFile r:link="rId7"/>
            <p:extLst>
              <p:ext uri="{DAA4B4D4-6D71-4841-9C94-3DE7FCFB9230}">
                <p14:media xmlns:p14="http://schemas.microsoft.com/office/powerpoint/2010/main" r:embed="rId8">
                  <p14:trim st="19504.000000"/>
                  <p14:fade in="1000.000000"/>
                </p14:media>
              </p:ext>
            </p:extLst>
          </p:nvPr>
        </p:nvPicPr>
        <p:blipFill>
          <a:blip r:embed="rId6"/>
          <a:stretch>
            <a:fillRect/>
          </a:stretch>
        </p:blipFill>
        <p:spPr>
          <a:xfrm>
            <a:off x="649223" y="5467350"/>
            <a:ext cx="609600" cy="609600"/>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3" decel="6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decel="6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2" decel="6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by="(-#ppt_w*2)" calcmode="lin" valueType="num">
                                      <p:cBhvr rctx="PPT">
                                        <p:cTn id="26" dur="500" autoRev="1" fill="hold">
                                          <p:stCondLst>
                                            <p:cond delay="0"/>
                                          </p:stCondLst>
                                        </p:cTn>
                                        <p:tgtEl>
                                          <p:spTgt spid="15"/>
                                        </p:tgtEl>
                                        <p:attrNameLst>
                                          <p:attrName>ppt_w</p:attrName>
                                        </p:attrNameLst>
                                      </p:cBhvr>
                                    </p:anim>
                                    <p:anim by="(#ppt_w*0.50)" calcmode="lin" valueType="num">
                                      <p:cBhvr>
                                        <p:cTn id="27" dur="500" decel="50000" autoRev="1" fill="hold">
                                          <p:stCondLst>
                                            <p:cond delay="0"/>
                                          </p:stCondLst>
                                        </p:cTn>
                                        <p:tgtEl>
                                          <p:spTgt spid="15"/>
                                        </p:tgtEl>
                                        <p:attrNameLst>
                                          <p:attrName>ppt_x</p:attrName>
                                        </p:attrNameLst>
                                      </p:cBhvr>
                                    </p:anim>
                                    <p:anim from="(-#ppt_h/2)" to="(#ppt_y)" calcmode="lin" valueType="num">
                                      <p:cBhvr>
                                        <p:cTn id="28" dur="1000" fill="hold">
                                          <p:stCondLst>
                                            <p:cond delay="0"/>
                                          </p:stCondLst>
                                        </p:cTn>
                                        <p:tgtEl>
                                          <p:spTgt spid="15"/>
                                        </p:tgtEl>
                                        <p:attrNameLst>
                                          <p:attrName>ppt_y</p:attrName>
                                        </p:attrNameLst>
                                      </p:cBhvr>
                                    </p:anim>
                                    <p:animRot by="21600000">
                                      <p:cBhvr>
                                        <p:cTn id="29" dur="1000" fill="hold">
                                          <p:stCondLst>
                                            <p:cond delay="0"/>
                                          </p:stCondLst>
                                        </p:cTn>
                                        <p:tgtEl>
                                          <p:spTgt spid="15"/>
                                        </p:tgtEl>
                                        <p:attrNameLst>
                                          <p:attrName>r</p:attrName>
                                        </p:attrNameLst>
                                      </p:cBhvr>
                                    </p:animRo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bldLst>
      <p:bldP spid="8"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试用期以及违约金</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第三部分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960839" y="1581150"/>
            <a:ext cx="2290907" cy="1052596"/>
          </a:xfrm>
          <a:prstGeom prst="rect">
            <a:avLst/>
          </a:prstGeom>
        </p:spPr>
        <p:txBody>
          <a:bodyPr wrap="square">
            <a:spAutoFit/>
          </a:bodyPr>
          <a:lstStyle/>
          <a:p>
            <a:pPr>
              <a:lnSpc>
                <a:spcPct val="130000"/>
              </a:lnSpc>
              <a:defRPr/>
            </a:pPr>
            <a:r>
              <a:rPr lang="zh-CN" altLang="en-US" sz="1200" kern="0" smtClean="0">
                <a:latin typeface="思源黑体 CN" panose="020b0500000000000000" pitchFamily="34" charset="-122"/>
                <a:ea typeface="思源黑体 CN" panose="020b0500000000000000" pitchFamily="34" charset="-122"/>
              </a:rPr>
              <a:t>不得</a:t>
            </a:r>
            <a:r>
              <a:rPr lang="zh-CN" altLang="en-US" sz="1200" kern="0">
                <a:latin typeface="思源黑体 CN" panose="020b0500000000000000" pitchFamily="34" charset="-122"/>
                <a:ea typeface="思源黑体 CN" panose="020b0500000000000000" pitchFamily="34" charset="-122"/>
              </a:rPr>
              <a:t>低于本单位相同岗位最低档工资或劳动合同约定工资的80%</a:t>
            </a:r>
            <a:r>
              <a:rPr lang="zh-CN" altLang="en-US" sz="1200" kern="0" smtClean="0">
                <a:latin typeface="思源黑体 CN" panose="020b0500000000000000" pitchFamily="34" charset="-122"/>
                <a:ea typeface="思源黑体 CN" panose="020b0500000000000000" pitchFamily="34" charset="-122"/>
              </a:rPr>
              <a:t>；不</a:t>
            </a:r>
            <a:r>
              <a:rPr lang="zh-CN" altLang="en-US" sz="1200" kern="0">
                <a:latin typeface="思源黑体 CN" panose="020b0500000000000000" pitchFamily="34" charset="-122"/>
                <a:ea typeface="思源黑体 CN" panose="020b0500000000000000" pitchFamily="34" charset="-122"/>
              </a:rPr>
              <a:t>低于用人单位所在地最低工资标准；</a:t>
            </a:r>
            <a:endParaRPr lang="zh-CN" altLang="en-US" sz="1200" kern="0">
              <a:latin typeface="思源黑体 CN" panose="020b0500000000000000" pitchFamily="34" charset="-122"/>
              <a:ea typeface="思源黑体 CN" panose="020b0500000000000000" pitchFamily="34" charset="-122"/>
            </a:endParaRPr>
          </a:p>
        </p:txBody>
      </p:sp>
      <p:sp>
        <p:nvSpPr>
          <p:cNvPr id="11" name="矩形 10"/>
          <p:cNvSpPr/>
          <p:nvPr/>
        </p:nvSpPr>
        <p:spPr>
          <a:xfrm>
            <a:off x="960839" y="3359420"/>
            <a:ext cx="7239000" cy="812530"/>
          </a:xfrm>
          <a:prstGeom prst="rect">
            <a:avLst/>
          </a:prstGeom>
        </p:spPr>
        <p:txBody>
          <a:bodyPr wrap="square">
            <a:spAutoFit/>
          </a:bodyPr>
          <a:lstStyle/>
          <a:p>
            <a:pPr>
              <a:lnSpc>
                <a:spcPct val="130000"/>
              </a:lnSpc>
              <a:defRPr/>
            </a:pPr>
            <a:r>
              <a:rPr lang="zh-CN" altLang="en-US" sz="1200" kern="0" smtClean="0">
                <a:latin typeface="思源黑体 CN" panose="020b0500000000000000" pitchFamily="34" charset="-122"/>
                <a:ea typeface="思源黑体 CN" panose="020b0500000000000000" pitchFamily="34" charset="-122"/>
                <a:sym typeface="+mn-ea"/>
              </a:rPr>
              <a:t>违法</a:t>
            </a:r>
            <a:r>
              <a:rPr lang="zh-CN" altLang="en-US" sz="1200" kern="0">
                <a:latin typeface="思源黑体 CN" panose="020b0500000000000000" pitchFamily="34" charset="-122"/>
                <a:ea typeface="思源黑体 CN" panose="020b0500000000000000" pitchFamily="34" charset="-122"/>
                <a:sym typeface="+mn-ea"/>
              </a:rPr>
              <a:t>约定劳动合同试用期的，用人单位要承担赔偿的风险。《劳动合同法》第八十三条对定，用人单位违反本法规定与劳动者约定试用期的，由劳动行政部门责令改正；违法约定的试用期已经履行的，由用人单位以劳动者试用期满月工资为标准，按已经履行的超过法定试用期的期间向劳动者支付赔偿金</a:t>
            </a:r>
            <a:r>
              <a:rPr lang="zh-CN" altLang="en-US" sz="1200" kern="0" smtClean="0">
                <a:latin typeface="思源黑体 CN" panose="020b0500000000000000" pitchFamily="34" charset="-122"/>
                <a:ea typeface="思源黑体 CN" panose="020b0500000000000000" pitchFamily="34" charset="-122"/>
                <a:sym typeface="+mn-ea"/>
              </a:rPr>
              <a:t>。</a:t>
            </a:r>
            <a:endParaRPr lang="zh-CN" altLang="en-US" sz="1200" kern="0">
              <a:latin typeface="思源黑体 CN" panose="020b0500000000000000" pitchFamily="34" charset="-122"/>
              <a:ea typeface="思源黑体 CN" panose="020b0500000000000000" pitchFamily="34" charset="-122"/>
            </a:endParaRPr>
          </a:p>
        </p:txBody>
      </p:sp>
      <p:sp>
        <p:nvSpPr>
          <p:cNvPr id="13" name="矩形 12"/>
          <p:cNvSpPr/>
          <p:nvPr/>
        </p:nvSpPr>
        <p:spPr>
          <a:xfrm>
            <a:off x="5913839" y="1581150"/>
            <a:ext cx="2315761" cy="1292662"/>
          </a:xfrm>
          <a:prstGeom prst="rect">
            <a:avLst/>
          </a:prstGeom>
        </p:spPr>
        <p:txBody>
          <a:bodyPr wrap="square">
            <a:spAutoFit/>
          </a:bodyPr>
          <a:lstStyle/>
          <a:p>
            <a:pPr>
              <a:lnSpc>
                <a:spcPct val="130000"/>
              </a:lnSpc>
              <a:defRPr/>
            </a:pPr>
            <a:r>
              <a:rPr lang="zh-CN" altLang="en-US" sz="1200" kern="0" smtClean="0">
                <a:latin typeface="思源黑体 CN" panose="020b0500000000000000" pitchFamily="34" charset="-122"/>
                <a:ea typeface="思源黑体 CN" panose="020b0500000000000000" pitchFamily="34" charset="-122"/>
                <a:sym typeface="+mn-ea"/>
              </a:rPr>
              <a:t>试用期</a:t>
            </a:r>
            <a:r>
              <a:rPr lang="zh-CN" altLang="en-US" sz="1200" kern="0">
                <a:latin typeface="思源黑体 CN" panose="020b0500000000000000" pitchFamily="34" charset="-122"/>
                <a:ea typeface="思源黑体 CN" panose="020b0500000000000000" pitchFamily="34" charset="-122"/>
                <a:sym typeface="+mn-ea"/>
              </a:rPr>
              <a:t>不是法定的劳动合同内容，是用人单位与劳动者双方协商的结果，用人单位应合理约定</a:t>
            </a:r>
            <a:r>
              <a:rPr lang="zh-CN" altLang="en-US" sz="1200" kern="0" smtClean="0">
                <a:latin typeface="思源黑体 CN" panose="020b0500000000000000" pitchFamily="34" charset="-122"/>
                <a:ea typeface="思源黑体 CN" panose="020b0500000000000000" pitchFamily="34" charset="-122"/>
                <a:sym typeface="+mn-ea"/>
              </a:rPr>
              <a:t>。在</a:t>
            </a:r>
            <a:r>
              <a:rPr lang="zh-CN" altLang="en-US" sz="1200" kern="0">
                <a:latin typeface="思源黑体 CN" panose="020b0500000000000000" pitchFamily="34" charset="-122"/>
                <a:ea typeface="思源黑体 CN" panose="020b0500000000000000" pitchFamily="34" charset="-122"/>
                <a:sym typeface="+mn-ea"/>
              </a:rPr>
              <a:t>劳动合同或规章制度中约定录用条件</a:t>
            </a:r>
            <a:r>
              <a:rPr lang="zh-CN" altLang="en-US" sz="1200" kern="0" smtClean="0">
                <a:latin typeface="思源黑体 CN" panose="020b0500000000000000" pitchFamily="34" charset="-122"/>
                <a:ea typeface="思源黑体 CN" panose="020b0500000000000000" pitchFamily="34" charset="-122"/>
                <a:sym typeface="+mn-ea"/>
              </a:rPr>
              <a:t>，</a:t>
            </a:r>
            <a:endParaRPr lang="zh-CN" altLang="en-US" sz="1200">
              <a:latin typeface="思源黑体 CN" panose="020b0500000000000000" pitchFamily="34" charset="-122"/>
              <a:ea typeface="思源黑体 CN" panose="020b05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14" y="1600200"/>
            <a:ext cx="2257425" cy="1504950"/>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10"/>
          <p:cNvSpPr txBox="1"/>
          <p:nvPr/>
        </p:nvSpPr>
        <p:spPr>
          <a:xfrm>
            <a:off x="990600" y="1701278"/>
            <a:ext cx="2112220" cy="2068600"/>
          </a:xfrm>
          <a:prstGeom prst="rect">
            <a:avLst/>
          </a:prstGeom>
          <a:noFill/>
        </p:spPr>
        <p:txBody>
          <a:bodyPr wrap="square" lIns="54000" tIns="0" rIns="54000" bIns="0" anchor="ctr" anchorCtr="0">
            <a:noAutofit/>
          </a:bodyPr>
          <a:lstStyle/>
          <a:p>
            <a:pPr defTabSz="685165">
              <a:lnSpc>
                <a:spcPct val="150000"/>
              </a:lnSpc>
              <a:defRPr/>
            </a:pPr>
            <a:r>
              <a:rPr lang="zh-CN" altLang="en-US" sz="1200">
                <a:latin typeface="思源黑体 CN" panose="020b0500000000000000" pitchFamily="34" charset="-122"/>
                <a:ea typeface="思源黑体 CN" panose="020b0500000000000000" pitchFamily="34" charset="-122"/>
              </a:rPr>
              <a:t>用人单位为劳动者提供专项培训费用，对其进行专业技术培训的，可以约定服务期。劳动者违反服务期，应按约定向用人单位支付违约金</a:t>
            </a:r>
            <a:r>
              <a:rPr lang="zh-CN" altLang="en-US" sz="1200" smtClean="0">
                <a:latin typeface="思源黑体 CN" panose="020b0500000000000000" pitchFamily="34" charset="-122"/>
                <a:ea typeface="思源黑体 CN" panose="020b0500000000000000" pitchFamily="34" charset="-122"/>
              </a:rPr>
              <a:t>。合同</a:t>
            </a:r>
            <a:r>
              <a:rPr lang="zh-CN" altLang="en-US" sz="1200">
                <a:latin typeface="思源黑体 CN" panose="020b0500000000000000" pitchFamily="34" charset="-122"/>
                <a:ea typeface="思源黑体 CN" panose="020b0500000000000000" pitchFamily="34" charset="-122"/>
              </a:rPr>
              <a:t>中约定的违约金的最高数额不能超过培训费用</a:t>
            </a:r>
            <a:r>
              <a:rPr lang="zh-CN" altLang="en-US" sz="1200" smtClean="0">
                <a:latin typeface="思源黑体 CN" panose="020b0500000000000000" pitchFamily="34" charset="-122"/>
                <a:ea typeface="思源黑体 CN" panose="020b0500000000000000" pitchFamily="34" charset="-122"/>
              </a:rPr>
              <a:t>；劳动者</a:t>
            </a:r>
            <a:r>
              <a:rPr lang="zh-CN" altLang="en-US" sz="1200">
                <a:latin typeface="思源黑体 CN" panose="020b0500000000000000" pitchFamily="34" charset="-122"/>
                <a:ea typeface="思源黑体 CN" panose="020b0500000000000000" pitchFamily="34" charset="-122"/>
              </a:rPr>
              <a:t>实际支付的违约金不能超过服务期尚未履行部分应分摊的培训费用。</a:t>
            </a:r>
            <a:endParaRPr lang="zh-CN" altLang="en-US" sz="1200">
              <a:latin typeface="思源黑体 CN" panose="020b0500000000000000" pitchFamily="34" charset="-122"/>
              <a:ea typeface="思源黑体 CN" panose="020b0500000000000000" pitchFamily="34" charset="-122"/>
            </a:endParaRPr>
          </a:p>
        </p:txBody>
      </p:sp>
      <p:sp>
        <p:nvSpPr>
          <p:cNvPr id="10" name="TextBox 6"/>
          <p:cNvSpPr txBox="1"/>
          <p:nvPr/>
        </p:nvSpPr>
        <p:spPr>
          <a:xfrm>
            <a:off x="5798238" y="1546383"/>
            <a:ext cx="2211997" cy="2396967"/>
          </a:xfrm>
          <a:prstGeom prst="rect">
            <a:avLst/>
          </a:prstGeom>
          <a:noFill/>
        </p:spPr>
        <p:txBody>
          <a:bodyPr wrap="square" lIns="54000" tIns="0" rIns="54000" bIns="0" anchor="ctr" anchorCtr="0"/>
          <a:lstStyle/>
          <a:p>
            <a:pPr defTabSz="685165">
              <a:lnSpc>
                <a:spcPct val="120000"/>
              </a:lnSpc>
              <a:defRPr/>
            </a:pPr>
            <a:r>
              <a:rPr lang="zh-CN" altLang="en-US" sz="1200">
                <a:latin typeface="思源黑体 CN" panose="020b0500000000000000" pitchFamily="34" charset="-122"/>
                <a:ea typeface="思源黑体 CN" panose="020b0500000000000000" pitchFamily="34" charset="-122"/>
              </a:rPr>
              <a:t>对负有保密义务的劳动者，用人单位可以约定竞业限制条款</a:t>
            </a:r>
            <a:r>
              <a:rPr lang="zh-CN" altLang="en-US" sz="1200" smtClean="0">
                <a:latin typeface="思源黑体 CN" panose="020b0500000000000000" pitchFamily="34" charset="-122"/>
                <a:ea typeface="思源黑体 CN" panose="020b0500000000000000" pitchFamily="34" charset="-122"/>
              </a:rPr>
              <a:t>。竞</a:t>
            </a:r>
            <a:r>
              <a:rPr lang="zh-CN" altLang="en-US" sz="1200">
                <a:latin typeface="思源黑体 CN" panose="020b0500000000000000" pitchFamily="34" charset="-122"/>
                <a:ea typeface="思源黑体 CN" panose="020b0500000000000000" pitchFamily="34" charset="-122"/>
              </a:rPr>
              <a:t>业限制的适用对象：仅适用于用人单位掌握本单位的商业秘密和掌握知识产权的高级管理人员、高级技术人员和其他负有保密义务的劳动者</a:t>
            </a:r>
            <a:r>
              <a:rPr lang="zh-CN" altLang="en-US" sz="1200" smtClean="0">
                <a:latin typeface="思源黑体 CN" panose="020b0500000000000000" pitchFamily="34" charset="-122"/>
                <a:ea typeface="思源黑体 CN" panose="020b0500000000000000" pitchFamily="34" charset="-122"/>
              </a:rPr>
              <a:t>。竞</a:t>
            </a:r>
            <a:r>
              <a:rPr lang="zh-CN" altLang="en-US" sz="1200">
                <a:latin typeface="思源黑体 CN" panose="020b0500000000000000" pitchFamily="34" charset="-122"/>
                <a:ea typeface="思源黑体 CN" panose="020b0500000000000000" pitchFamily="34" charset="-122"/>
              </a:rPr>
              <a:t>业限制的约定</a:t>
            </a:r>
            <a:r>
              <a:rPr lang="zh-CN" altLang="en-US" sz="1200" smtClean="0">
                <a:latin typeface="思源黑体 CN" panose="020b0500000000000000" pitchFamily="34" charset="-122"/>
                <a:ea typeface="思源黑体 CN" panose="020b0500000000000000" pitchFamily="34" charset="-122"/>
              </a:rPr>
              <a:t>：业</a:t>
            </a:r>
            <a:r>
              <a:rPr lang="zh-CN" altLang="en-US" sz="1200">
                <a:latin typeface="思源黑体 CN" panose="020b0500000000000000" pitchFamily="34" charset="-122"/>
                <a:ea typeface="思源黑体 CN" panose="020b0500000000000000" pitchFamily="34" charset="-122"/>
              </a:rPr>
              <a:t>限制期限不得超过2年</a:t>
            </a:r>
            <a:r>
              <a:rPr lang="zh-CN" altLang="en-US" sz="1200" smtClean="0">
                <a:latin typeface="思源黑体 CN" panose="020b0500000000000000" pitchFamily="34" charset="-122"/>
                <a:ea typeface="思源黑体 CN" panose="020b0500000000000000" pitchFamily="34" charset="-122"/>
              </a:rPr>
              <a:t>；动</a:t>
            </a:r>
            <a:r>
              <a:rPr lang="zh-CN" altLang="en-US" sz="1200">
                <a:latin typeface="思源黑体 CN" panose="020b0500000000000000" pitchFamily="34" charset="-122"/>
                <a:ea typeface="思源黑体 CN" panose="020b0500000000000000" pitchFamily="34" charset="-122"/>
              </a:rPr>
              <a:t>合同解除或终止后，用人单位在竞业限制期限内按月给予劳动者经济补偿</a:t>
            </a:r>
            <a:r>
              <a:rPr lang="zh-CN" altLang="en-US" sz="1200" smtClean="0">
                <a:latin typeface="思源黑体 CN" panose="020b0500000000000000" pitchFamily="34" charset="-122"/>
                <a:ea typeface="思源黑体 CN" panose="020b0500000000000000" pitchFamily="34" charset="-122"/>
              </a:rPr>
              <a:t>；</a:t>
            </a:r>
            <a:endParaRPr lang="zh-CN" altLang="en-US" sz="1200">
              <a:latin typeface="思源黑体 CN" panose="020b0500000000000000" pitchFamily="34" charset="-122"/>
              <a:ea typeface="思源黑体 CN" panose="020b0500000000000000" pitchFamily="34"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rcRect r="44078"/>
          <a:stretch>
            <a:fillRect/>
          </a:stretch>
        </p:blipFill>
        <p:spPr>
          <a:xfrm>
            <a:off x="3492210" y="1556443"/>
            <a:ext cx="2003425" cy="2386907"/>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合同履行以及变更</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第四部分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圆角矩形 6"/>
          <p:cNvSpPr/>
          <p:nvPr/>
        </p:nvSpPr>
        <p:spPr>
          <a:xfrm>
            <a:off x="838200" y="1504951"/>
            <a:ext cx="5302623" cy="77656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1200" smtClean="0">
                <a:solidFill>
                  <a:schemeClr val="tx1"/>
                </a:solidFill>
                <a:latin typeface="思源黑体 CN" panose="020b0500000000000000" pitchFamily="34" charset="-122"/>
                <a:ea typeface="思源黑体 CN" panose="020b0500000000000000" pitchFamily="34" charset="-122"/>
                <a:sym typeface="+mn-ea"/>
              </a:rPr>
              <a:t>用人</a:t>
            </a:r>
            <a:r>
              <a:rPr lang="zh-CN" altLang="en-US" sz="1200">
                <a:solidFill>
                  <a:schemeClr val="tx1"/>
                </a:solidFill>
                <a:latin typeface="思源黑体 CN" panose="020b0500000000000000" pitchFamily="34" charset="-122"/>
                <a:ea typeface="思源黑体 CN" panose="020b0500000000000000" pitchFamily="34" charset="-122"/>
                <a:sym typeface="+mn-ea"/>
              </a:rPr>
              <a:t>单位以欺诈、胁迫的手段或乘人之危，使劳动者在违背真实意思的情况下订立或变更劳动合同。如：虚假招工广告、人身威胁等；</a:t>
            </a:r>
            <a:endParaRPr lang="zh-CN" altLang="en-US" sz="1200">
              <a:solidFill>
                <a:schemeClr val="tx1"/>
              </a:solidFill>
              <a:latin typeface="思源黑体 CN" panose="020b0500000000000000" pitchFamily="34" charset="-122"/>
              <a:ea typeface="思源黑体 CN" panose="020b0500000000000000" pitchFamily="34" charset="-122"/>
              <a:sym typeface="+mn-ea"/>
            </a:endParaRPr>
          </a:p>
        </p:txBody>
      </p:sp>
      <p:sp>
        <p:nvSpPr>
          <p:cNvPr id="8" name="圆角矩形 7"/>
          <p:cNvSpPr/>
          <p:nvPr/>
        </p:nvSpPr>
        <p:spPr>
          <a:xfrm>
            <a:off x="838200" y="2405904"/>
            <a:ext cx="5302623" cy="77656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1200" smtClean="0">
                <a:solidFill>
                  <a:schemeClr val="tx1"/>
                </a:solidFill>
                <a:latin typeface="思源黑体 CN" panose="020b0500000000000000" pitchFamily="34" charset="-122"/>
                <a:ea typeface="思源黑体 CN" panose="020b0500000000000000" pitchFamily="34" charset="-122"/>
              </a:rPr>
              <a:t>用人</a:t>
            </a:r>
            <a:r>
              <a:rPr lang="zh-CN" altLang="en-US" sz="1200">
                <a:solidFill>
                  <a:schemeClr val="tx1"/>
                </a:solidFill>
                <a:latin typeface="思源黑体 CN" panose="020b0500000000000000" pitchFamily="34" charset="-122"/>
                <a:ea typeface="思源黑体 CN" panose="020b0500000000000000" pitchFamily="34" charset="-122"/>
              </a:rPr>
              <a:t>单位免除自己的法定责任，排除劳动者权利的。如：发生伤亡事故本单位概不负责、不给买社会保险等；</a:t>
            </a:r>
            <a:endParaRPr lang="zh-CN" altLang="en-US" sz="1200">
              <a:solidFill>
                <a:schemeClr val="tx1"/>
              </a:solidFill>
              <a:latin typeface="思源黑体 CN" panose="020b0500000000000000" pitchFamily="34" charset="-122"/>
              <a:ea typeface="思源黑体 CN" panose="020b0500000000000000" pitchFamily="34" charset="-122"/>
            </a:endParaRPr>
          </a:p>
        </p:txBody>
      </p:sp>
      <p:sp>
        <p:nvSpPr>
          <p:cNvPr id="9" name="圆角矩形 8"/>
          <p:cNvSpPr/>
          <p:nvPr/>
        </p:nvSpPr>
        <p:spPr>
          <a:xfrm>
            <a:off x="838200" y="3306856"/>
            <a:ext cx="5302623" cy="776567"/>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1200" smtClean="0">
                <a:solidFill>
                  <a:schemeClr val="tx1"/>
                </a:solidFill>
                <a:latin typeface="思源黑体 CN" panose="020b0500000000000000" pitchFamily="34" charset="-122"/>
                <a:ea typeface="思源黑体 CN" panose="020b0500000000000000" pitchFamily="34" charset="-122"/>
              </a:rPr>
              <a:t>违反</a:t>
            </a:r>
            <a:r>
              <a:rPr lang="zh-CN" altLang="en-US" sz="1200">
                <a:solidFill>
                  <a:schemeClr val="tx1"/>
                </a:solidFill>
                <a:latin typeface="思源黑体 CN" panose="020b0500000000000000" pitchFamily="34" charset="-122"/>
                <a:ea typeface="思源黑体 CN" panose="020b0500000000000000" pitchFamily="34" charset="-122"/>
              </a:rPr>
              <a:t>法律法规强制性规定的。如；在劳动合同约定不允许结婚、否则解除劳动合同。</a:t>
            </a:r>
            <a:endParaRPr lang="zh-CN" altLang="en-US" sz="1200">
              <a:solidFill>
                <a:schemeClr val="tx1"/>
              </a:solidFill>
              <a:latin typeface="思源黑体 CN" panose="020b0500000000000000" pitchFamily="34" charset="-122"/>
              <a:ea typeface="思源黑体 CN" panose="020b0500000000000000"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l="25308" r="28271"/>
          <a:stretch>
            <a:fillRect/>
          </a:stretch>
        </p:blipFill>
        <p:spPr>
          <a:xfrm>
            <a:off x="6400800" y="1504950"/>
            <a:ext cx="1828800" cy="2626467"/>
          </a:xfrm>
          <a:prstGeom prst="rect">
            <a:avLst/>
          </a:prstGeom>
        </p:spPr>
      </p:pic>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圆角矩形 6"/>
          <p:cNvSpPr/>
          <p:nvPr/>
        </p:nvSpPr>
        <p:spPr>
          <a:xfrm>
            <a:off x="609600" y="1447800"/>
            <a:ext cx="1684244" cy="705971"/>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（一</a:t>
            </a:r>
            <a:r>
              <a:rPr lang="en-US" altLang="zh-CN"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  </a:t>
            </a:r>
            <a:r>
              <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合同履行</a:t>
            </a:r>
            <a:endPar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8" name="圆角矩形 7"/>
          <p:cNvSpPr/>
          <p:nvPr/>
        </p:nvSpPr>
        <p:spPr>
          <a:xfrm>
            <a:off x="2418228" y="1447800"/>
            <a:ext cx="4111439" cy="70597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用人</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单位应及时足额支付劳动报酬</a:t>
            </a: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；安排</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加班的，用人单位应按国家规定向劳动者支付加班工资。</a:t>
            </a:r>
            <a:endParaRPr lang="zh-CN" altLang="en-US" sz="900">
              <a:solidFill>
                <a:schemeClr val="dk1">
                  <a:lumMod val="100000"/>
                </a:schemeClr>
              </a:solidFill>
              <a:latin typeface="思源黑体 CN" panose="020b0500000000000000" pitchFamily="34" charset="-122"/>
              <a:ea typeface="思源黑体 CN" panose="020b0500000000000000" pitchFamily="34" charset="-122"/>
            </a:endParaRPr>
          </a:p>
        </p:txBody>
      </p:sp>
      <p:sp>
        <p:nvSpPr>
          <p:cNvPr id="9" name="圆角矩形 8"/>
          <p:cNvSpPr/>
          <p:nvPr/>
        </p:nvSpPr>
        <p:spPr>
          <a:xfrm>
            <a:off x="609600" y="2401419"/>
            <a:ext cx="1684244" cy="685801"/>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（二）合同变更</a:t>
            </a:r>
            <a:endPar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10" name="圆角矩形 9"/>
          <p:cNvSpPr/>
          <p:nvPr/>
        </p:nvSpPr>
        <p:spPr>
          <a:xfrm>
            <a:off x="2418228" y="2401419"/>
            <a:ext cx="4111439" cy="68580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变更</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劳动合同应采用书面形式</a:t>
            </a: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；用人</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单位变更名称、法定代表人、主要负责人或投资人等事项，不影响劳动合同的履行</a:t>
            </a: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；用人</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单位合并或分立，原劳动合同继续有效，劳动合同由承担其权利和义务的用人单位继续履行</a:t>
            </a:r>
            <a:endParaRPr lang="zh-CN" altLang="en-US" sz="900">
              <a:solidFill>
                <a:schemeClr val="tx1"/>
              </a:solidFill>
              <a:latin typeface="思源黑体 CN" panose="020b0500000000000000" pitchFamily="34" charset="-122"/>
              <a:ea typeface="思源黑体 CN" panose="020b0500000000000000" pitchFamily="34" charset="-122"/>
            </a:endParaRPr>
          </a:p>
        </p:txBody>
      </p:sp>
      <p:sp>
        <p:nvSpPr>
          <p:cNvPr id="11" name="圆角矩形 10"/>
          <p:cNvSpPr/>
          <p:nvPr/>
        </p:nvSpPr>
        <p:spPr>
          <a:xfrm>
            <a:off x="609600" y="3315819"/>
            <a:ext cx="1684244" cy="779931"/>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（三）法律责任</a:t>
            </a:r>
            <a:endParaRPr lang="zh-CN" altLang="en-US" sz="15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12" name="圆角矩形 11"/>
          <p:cNvSpPr/>
          <p:nvPr/>
        </p:nvSpPr>
        <p:spPr>
          <a:xfrm>
            <a:off x="2418228" y="3315819"/>
            <a:ext cx="4111439" cy="77993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nSpc>
                <a:spcPct val="150000"/>
              </a:lnSpc>
            </a:pP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用人</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单位拖欠或未足额支付劳动报酬的，劳动者可以向当地人民法院申请支付令，人民法院应当依法发出支付令</a:t>
            </a:r>
            <a:r>
              <a:rPr lang="zh-CN" altLang="en-US" sz="900" smtClean="0">
                <a:solidFill>
                  <a:schemeClr val="dk1">
                    <a:lumMod val="100000"/>
                  </a:schemeClr>
                </a:solidFill>
                <a:latin typeface="思源黑体 CN" panose="020b0500000000000000" pitchFamily="34" charset="-122"/>
                <a:ea typeface="思源黑体 CN" panose="020b0500000000000000" pitchFamily="34" charset="-122"/>
              </a:rPr>
              <a:t>；未及</a:t>
            </a:r>
            <a:r>
              <a:rPr lang="zh-CN" altLang="en-US" sz="900">
                <a:solidFill>
                  <a:schemeClr val="dk1">
                    <a:lumMod val="100000"/>
                  </a:schemeClr>
                </a:solidFill>
                <a:latin typeface="思源黑体 CN" panose="020b0500000000000000" pitchFamily="34" charset="-122"/>
                <a:ea typeface="思源黑体 CN" panose="020b0500000000000000" pitchFamily="34" charset="-122"/>
              </a:rPr>
              <a:t>时足额支付劳动报酬，员工可以通知单位解除劳动合同，用人单位应支付经济补偿金。</a:t>
            </a:r>
            <a:endParaRPr lang="zh-CN" altLang="en-US" sz="900">
              <a:solidFill>
                <a:schemeClr val="dk1">
                  <a:lumMod val="100000"/>
                </a:schemeClr>
              </a:solidFill>
              <a:latin typeface="思源黑体 CN" panose="020b0500000000000000" pitchFamily="34" charset="-122"/>
              <a:ea typeface="思源黑体 CN" panose="020b05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25545" r="30308"/>
          <a:stretch>
            <a:fillRect/>
          </a:stretch>
        </p:blipFill>
        <p:spPr>
          <a:xfrm>
            <a:off x="6705599" y="1447800"/>
            <a:ext cx="1752601" cy="2647950"/>
          </a:xfrm>
          <a:prstGeom prst="rect">
            <a:avLst/>
          </a:prstGeom>
        </p:spPr>
      </p:pic>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劳动合同解除补偿</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第五部分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2819400" y="1627822"/>
            <a:ext cx="5410200" cy="646331"/>
          </a:xfrm>
          <a:prstGeom prst="rect">
            <a:avLst/>
          </a:prstGeom>
        </p:spPr>
        <p:txBody>
          <a:bodyPr wrap="square">
            <a:spAutoFit/>
          </a:bodyPr>
          <a:lstStyle/>
          <a:p>
            <a:pPr>
              <a:lnSpc>
                <a:spcPct val="150000"/>
              </a:lnSpc>
              <a:buClr>
                <a:srgbClr val="E24848"/>
              </a:buClr>
            </a:pP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违约</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行为导致劳动者解除劳动合同的，用人单位要支付经济补偿金。用人单位强迫劳动或违章作业，劳动者可以立即解除劳动合同，无需</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通知</a:t>
            </a:r>
            <a:endParaRPr lang="zh-CN" altLang="en-US" sz="1200" noProof="1">
              <a:solidFill>
                <a:schemeClr val="dk1">
                  <a:lumMod val="100000"/>
                </a:schemeClr>
              </a:solidFill>
              <a:latin typeface="思源黑体 CN" panose="020b0500000000000000" pitchFamily="34" charset="-122"/>
              <a:ea typeface="思源黑体 CN" panose="020b0500000000000000" pitchFamily="34" charset="-122"/>
            </a:endParaRPr>
          </a:p>
        </p:txBody>
      </p:sp>
      <p:sp>
        <p:nvSpPr>
          <p:cNvPr id="12" name="矩形 11"/>
          <p:cNvSpPr/>
          <p:nvPr/>
        </p:nvSpPr>
        <p:spPr>
          <a:xfrm>
            <a:off x="2800143" y="2542222"/>
            <a:ext cx="5505657" cy="1477328"/>
          </a:xfrm>
          <a:prstGeom prst="rect">
            <a:avLst/>
          </a:prstGeom>
        </p:spPr>
        <p:txBody>
          <a:bodyPr wrap="square">
            <a:spAutoFit/>
          </a:bodyPr>
          <a:lstStyle/>
          <a:p>
            <a:pPr>
              <a:lnSpc>
                <a:spcPct val="150000"/>
              </a:lnSpc>
              <a:buClr>
                <a:srgbClr val="E24848"/>
              </a:buClr>
            </a:pP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用人</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单位有下列行为之一，劳动者可以通知解除劳动合同</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：未</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按照劳动合同约定提供劳动保护或者劳动条件的</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；未及</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时足额支付劳动报酬</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；未</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依法为劳动者缴纳社会保险</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；用人</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单位的规章制度违反法律、法规的规定，损害劳动者权益的</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；因</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欺诈、胁迫或趁人之危导致一方意思不真实从而使劳动合同无效的</a:t>
            </a:r>
            <a:r>
              <a:rPr lang="zh-CN" altLang="en-US" sz="1200" smtClean="0">
                <a:solidFill>
                  <a:schemeClr val="dk1">
                    <a:lumMod val="100000"/>
                  </a:schemeClr>
                </a:solidFill>
                <a:latin typeface="思源黑体 CN" panose="020b0500000000000000" pitchFamily="34" charset="-122"/>
                <a:ea typeface="思源黑体 CN" panose="020b0500000000000000" pitchFamily="34" charset="-122"/>
                <a:sym typeface="+mn-ea"/>
              </a:rPr>
              <a:t>；法律</a:t>
            </a:r>
            <a:r>
              <a:rPr lang="zh-CN" altLang="en-US" sz="1200">
                <a:solidFill>
                  <a:schemeClr val="dk1">
                    <a:lumMod val="100000"/>
                  </a:schemeClr>
                </a:solidFill>
                <a:latin typeface="思源黑体 CN" panose="020b0500000000000000" pitchFamily="34" charset="-122"/>
                <a:ea typeface="思源黑体 CN" panose="020b0500000000000000" pitchFamily="34" charset="-122"/>
                <a:sym typeface="+mn-ea"/>
              </a:rPr>
              <a:t>、法规规定可以解除劳动合同的其他情形。</a:t>
            </a:r>
            <a:endParaRPr lang="zh-CN" altLang="en-US" sz="1200" b="1" noProof="1">
              <a:latin typeface="思源黑体 CN" panose="020b0500000000000000" pitchFamily="34" charset="-122"/>
              <a:ea typeface="思源黑体 CN" panose="020b05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76400"/>
            <a:ext cx="1562100" cy="2343150"/>
          </a:xfrm>
          <a:prstGeom prst="rect">
            <a:avLst/>
          </a:prstGeom>
        </p:spPr>
      </p:pic>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矩形 16"/>
          <p:cNvSpPr/>
          <p:nvPr/>
        </p:nvSpPr>
        <p:spPr>
          <a:xfrm>
            <a:off x="3429000" y="1733550"/>
            <a:ext cx="4800600" cy="1444819"/>
          </a:xfrm>
          <a:prstGeom prst="rect">
            <a:avLst/>
          </a:prstGeom>
        </p:spPr>
        <p:txBody>
          <a:bodyPr wrap="square">
            <a:spAutoFit/>
          </a:bodyPr>
          <a:lstStyle/>
          <a:p>
            <a:pPr defTabSz="767080">
              <a:lnSpc>
                <a:spcPct val="150000"/>
              </a:lnSpc>
            </a:pPr>
            <a:r>
              <a:rPr lang="zh-CN" altLang="en-US" sz="1200">
                <a:solidFill>
                  <a:schemeClr val="tx1">
                    <a:lumMod val="85000"/>
                    <a:lumOff val="15000"/>
                  </a:schemeClr>
                </a:solidFill>
                <a:latin typeface="+mn-ea"/>
                <a:cs typeface="+mn-ea"/>
              </a:rPr>
              <a:t>下列情况之一，用人单位可以立即解除劳动合同</a:t>
            </a:r>
            <a:r>
              <a:rPr lang="zh-CN" altLang="en-US" sz="1200" smtClean="0">
                <a:solidFill>
                  <a:schemeClr val="tx1">
                    <a:lumMod val="85000"/>
                    <a:lumOff val="15000"/>
                  </a:schemeClr>
                </a:solidFill>
                <a:latin typeface="+mn-ea"/>
                <a:cs typeface="+mn-ea"/>
              </a:rPr>
              <a:t>：在</a:t>
            </a:r>
            <a:r>
              <a:rPr lang="zh-CN" altLang="en-US" sz="1200">
                <a:solidFill>
                  <a:schemeClr val="tx1">
                    <a:lumMod val="85000"/>
                    <a:lumOff val="15000"/>
                  </a:schemeClr>
                </a:solidFill>
                <a:latin typeface="+mn-ea"/>
                <a:cs typeface="+mn-ea"/>
              </a:rPr>
              <a:t>试用期内被证明不符合录用条件</a:t>
            </a:r>
            <a:r>
              <a:rPr lang="zh-CN" altLang="en-US" sz="1200" smtClean="0">
                <a:solidFill>
                  <a:schemeClr val="tx1">
                    <a:lumMod val="85000"/>
                    <a:lumOff val="15000"/>
                  </a:schemeClr>
                </a:solidFill>
                <a:latin typeface="+mn-ea"/>
                <a:cs typeface="+mn-ea"/>
              </a:rPr>
              <a:t>；严重</a:t>
            </a:r>
            <a:r>
              <a:rPr lang="zh-CN" altLang="en-US" sz="1200">
                <a:solidFill>
                  <a:schemeClr val="tx1">
                    <a:lumMod val="85000"/>
                    <a:lumOff val="15000"/>
                  </a:schemeClr>
                </a:solidFill>
                <a:latin typeface="+mn-ea"/>
                <a:cs typeface="+mn-ea"/>
              </a:rPr>
              <a:t>违反用人单位的规章制度</a:t>
            </a:r>
            <a:r>
              <a:rPr lang="zh-CN" altLang="en-US" sz="1200" smtClean="0">
                <a:solidFill>
                  <a:schemeClr val="tx1">
                    <a:lumMod val="85000"/>
                    <a:lumOff val="15000"/>
                  </a:schemeClr>
                </a:solidFill>
                <a:latin typeface="+mn-ea"/>
                <a:cs typeface="+mn-ea"/>
              </a:rPr>
              <a:t>；严重</a:t>
            </a:r>
            <a:r>
              <a:rPr lang="zh-CN" altLang="en-US" sz="1200">
                <a:solidFill>
                  <a:schemeClr val="tx1">
                    <a:lumMod val="85000"/>
                    <a:lumOff val="15000"/>
                  </a:schemeClr>
                </a:solidFill>
                <a:latin typeface="+mn-ea"/>
                <a:cs typeface="+mn-ea"/>
              </a:rPr>
              <a:t>失职，营私舞弊，给用人单位造成重大损害</a:t>
            </a:r>
            <a:r>
              <a:rPr lang="zh-CN" altLang="en-US" sz="1200" smtClean="0">
                <a:solidFill>
                  <a:schemeClr val="tx1">
                    <a:lumMod val="85000"/>
                    <a:lumOff val="15000"/>
                  </a:schemeClr>
                </a:solidFill>
                <a:latin typeface="+mn-ea"/>
                <a:cs typeface="+mn-ea"/>
              </a:rPr>
              <a:t>；劳动者</a:t>
            </a:r>
            <a:r>
              <a:rPr lang="zh-CN" altLang="en-US" sz="1200">
                <a:solidFill>
                  <a:schemeClr val="tx1">
                    <a:lumMod val="85000"/>
                    <a:lumOff val="15000"/>
                  </a:schemeClr>
                </a:solidFill>
                <a:latin typeface="+mn-ea"/>
                <a:cs typeface="+mn-ea"/>
              </a:rPr>
              <a:t>同时与其他用人单位建立劳动关系，对完成本单位的工作任务造成严重影响，或经用人单位提出，拒不改正的</a:t>
            </a:r>
            <a:r>
              <a:rPr lang="zh-CN" altLang="en-US" sz="1200" smtClean="0">
                <a:solidFill>
                  <a:schemeClr val="tx1">
                    <a:lumMod val="85000"/>
                    <a:lumOff val="15000"/>
                  </a:schemeClr>
                </a:solidFill>
                <a:latin typeface="+mn-ea"/>
                <a:cs typeface="+mn-ea"/>
              </a:rPr>
              <a:t>；</a:t>
            </a:r>
            <a:endParaRPr lang="zh-CN" altLang="en-US" sz="1200">
              <a:solidFill>
                <a:schemeClr val="tx1">
                  <a:lumMod val="85000"/>
                  <a:lumOff val="15000"/>
                </a:schemeClr>
              </a:solidFill>
              <a:latin typeface="+mn-ea"/>
              <a:cs typeface="+mn-ea"/>
            </a:endParaRP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448" y="1885950"/>
            <a:ext cx="1945552" cy="2134786"/>
          </a:xfrm>
          <a:prstGeom prst="rect">
            <a:avLst/>
          </a:prstGeom>
        </p:spPr>
      </p:pic>
      <p:grpSp>
        <p:nvGrpSpPr>
          <p:cNvPr id="19" name="组合 18"/>
          <p:cNvGrpSpPr/>
          <p:nvPr/>
        </p:nvGrpSpPr>
        <p:grpSpPr>
          <a:xfrm>
            <a:off x="3496236" y="3367064"/>
            <a:ext cx="4477872" cy="576286"/>
            <a:chOff x="3827928" y="3181350"/>
            <a:chExt cx="4477872" cy="576286"/>
          </a:xfrm>
        </p:grpSpPr>
        <p:sp>
          <p:nvSpPr>
            <p:cNvPr id="20" name="圆角矩形 19"/>
            <p:cNvSpPr/>
            <p:nvPr/>
          </p:nvSpPr>
          <p:spPr>
            <a:xfrm>
              <a:off x="3827928" y="3181350"/>
              <a:ext cx="4477872" cy="57628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50656" y="3263282"/>
              <a:ext cx="4020672" cy="412421"/>
            </a:xfrm>
            <a:prstGeom prst="rect">
              <a:avLst/>
            </a:prstGeom>
          </p:spPr>
          <p:txBody>
            <a:bodyPr wrap="square">
              <a:spAutoFit/>
            </a:bodyPr>
            <a:lstStyle/>
            <a:p>
              <a:pPr>
                <a:lnSpc>
                  <a:spcPct val="130000"/>
                </a:lnSpc>
              </a:pPr>
              <a:r>
                <a:rPr lang="zh-CN" altLang="en-US" sz="1600" b="1">
                  <a:solidFill>
                    <a:schemeClr val="accent1"/>
                  </a:solidFill>
                  <a:latin typeface="+mj-ea"/>
                  <a:ea typeface="+mj-ea"/>
                </a:rPr>
                <a:t>经济补偿</a:t>
              </a:r>
              <a:r>
                <a:rPr lang="zh-CN" altLang="en-US" sz="1600" b="1" smtClean="0">
                  <a:solidFill>
                    <a:schemeClr val="accent1"/>
                  </a:solidFill>
                  <a:latin typeface="+mj-ea"/>
                  <a:ea typeface="+mj-ea"/>
                </a:rPr>
                <a:t>金应</a:t>
              </a:r>
              <a:r>
                <a:rPr lang="zh-CN" altLang="en-US" sz="1600" b="1">
                  <a:solidFill>
                    <a:schemeClr val="accent1"/>
                  </a:solidFill>
                  <a:latin typeface="+mj-ea"/>
                  <a:ea typeface="+mj-ea"/>
                </a:rPr>
                <a:t>支付经济补偿</a:t>
              </a:r>
              <a:r>
                <a:rPr lang="zh-CN" altLang="en-US" sz="1600" b="1" smtClean="0">
                  <a:solidFill>
                    <a:schemeClr val="accent1"/>
                  </a:solidFill>
                  <a:latin typeface="+mj-ea"/>
                  <a:ea typeface="+mj-ea"/>
                </a:rPr>
                <a:t>金</a:t>
              </a:r>
              <a:endParaRPr lang="zh-CN" altLang="en-US" sz="1600" b="1">
                <a:solidFill>
                  <a:schemeClr val="accent1"/>
                </a:solidFill>
                <a:latin typeface="+mj-ea"/>
                <a:ea typeface="+mj-ea"/>
              </a:endParaRPr>
            </a:p>
          </p:txBody>
        </p: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îṣľiḑè"/>
          <p:cNvSpPr/>
          <p:nvPr/>
        </p:nvSpPr>
        <p:spPr bwMode="auto">
          <a:xfrm>
            <a:off x="798900" y="1504950"/>
            <a:ext cx="750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20000"/>
              </a:spcBef>
              <a:buClr>
                <a:schemeClr val="tx2"/>
              </a:buClr>
            </a:pP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济补偿按该单位工作的年限，每满</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年支付一个月工资的标准向劳动者支付；</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个月以上不满一年的，按</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年计算；不满</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个月支付半个月工资的经济补偿</a:t>
            </a: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工资指劳动合同解除或终止前</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个月的平均工资</a:t>
            </a: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工资高于当地月平均工资</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倍的，按月平均工资</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倍标准支付，补偿的年限最高不超过</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年</a:t>
            </a: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îṣľiḑè"/>
          <p:cNvSpPr/>
          <p:nvPr/>
        </p:nvSpPr>
        <p:spPr bwMode="auto">
          <a:xfrm>
            <a:off x="1110585" y="2776401"/>
            <a:ext cx="1937415" cy="101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20000"/>
              </a:spcBef>
              <a:buClr>
                <a:schemeClr val="tx2"/>
              </a:buClr>
            </a:pP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用人</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单位应在终止</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解除劳动合同之日</a:t>
            </a:r>
            <a:r>
              <a:rPr lang="en-US" altLang="zh-CN"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日内为劳动者办理档案和保险关系转移</a:t>
            </a: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手续</a:t>
            </a:r>
            <a:endPar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îṣľiḑè"/>
          <p:cNvSpPr/>
          <p:nvPr/>
        </p:nvSpPr>
        <p:spPr bwMode="auto">
          <a:xfrm>
            <a:off x="3581400" y="2724150"/>
            <a:ext cx="184859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20000"/>
              </a:spcBef>
              <a:buClr>
                <a:schemeClr val="tx2"/>
              </a:buClr>
            </a:pP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劳动者</a:t>
            </a:r>
            <a:r>
              <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应按照双方约定，办理工作交接。用人单位需支付经济补偿金的，在办理工作交接时支付</a:t>
            </a:r>
            <a:r>
              <a:rPr lang="zh-CN" altLang="en-US" sz="120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875101" y="2513224"/>
            <a:ext cx="2299771" cy="15825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89701" y="2513224"/>
            <a:ext cx="2299771" cy="15825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010" y="2513224"/>
            <a:ext cx="2373790" cy="1582526"/>
          </a:xfrm>
          <a:prstGeom prst="rect">
            <a:avLst/>
          </a:prstGeom>
        </p:spPr>
      </p:pic>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animBg="1"/>
      <p:bldP spid="19"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任意多边形 18"/>
          <p:cNvSpPr/>
          <p:nvPr/>
        </p:nvSpPr>
        <p:spPr bwMode="auto">
          <a:xfrm>
            <a:off x="-12813" y="1"/>
            <a:ext cx="2070213" cy="1721400"/>
          </a:xfrm>
          <a:custGeom>
            <a:gdLst>
              <a:gd name="connsiteX0" fmla="*/ 0 w 7840365"/>
              <a:gd name="connsiteY0" fmla="*/ 0 h 4712233"/>
              <a:gd name="connsiteX1" fmla="*/ 7840365 w 7840365"/>
              <a:gd name="connsiteY1" fmla="*/ 0 h 4712233"/>
              <a:gd name="connsiteX2" fmla="*/ 7830783 w 7840365"/>
              <a:gd name="connsiteY2" fmla="*/ 86761 h 4712233"/>
              <a:gd name="connsiteX3" fmla="*/ 599508 w 7840365"/>
              <a:gd name="connsiteY3" fmla="*/ 4705661 h 4712233"/>
              <a:gd name="connsiteX4" fmla="*/ 0 w 7840365"/>
              <a:gd name="connsiteY4" fmla="*/ 4712233 h 47122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40364" h="4712233">
                <a:moveTo>
                  <a:pt x="0" y="0"/>
                </a:moveTo>
                <a:lnTo>
                  <a:pt x="7840365" y="0"/>
                </a:lnTo>
                <a:lnTo>
                  <a:pt x="7830783" y="86761"/>
                </a:lnTo>
                <a:cubicBezTo>
                  <a:pt x="7583771" y="1888901"/>
                  <a:pt x="6255655" y="4550974"/>
                  <a:pt x="599508" y="4705661"/>
                </a:cubicBezTo>
                <a:lnTo>
                  <a:pt x="0" y="4712233"/>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a:p>
        </p:txBody>
      </p:sp>
      <p:grpSp>
        <p:nvGrpSpPr>
          <p:cNvPr id="9" name="组合 8"/>
          <p:cNvGrpSpPr/>
          <p:nvPr/>
        </p:nvGrpSpPr>
        <p:grpSpPr>
          <a:xfrm>
            <a:off x="6663858" y="2801199"/>
            <a:ext cx="2480141" cy="2356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a:blip r:embed="rId3"/>
              <a:stretch>
                <a:fillRect l="-17000" r="-3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21" name="矩形 20"/>
          <p:cNvSpPr/>
          <p:nvPr/>
        </p:nvSpPr>
        <p:spPr>
          <a:xfrm>
            <a:off x="1828800" y="943774"/>
            <a:ext cx="815608" cy="1418828"/>
          </a:xfrm>
          <a:prstGeom prst="rect">
            <a:avLst/>
          </a:prstGeom>
        </p:spPr>
        <p:txBody>
          <a:bodyPr vert="eaVert" wrap="square" lIns="68580" tIns="34290" rIns="68580" bIns="34290">
            <a:spAutoFit/>
          </a:bodyPr>
          <a:lstStyle/>
          <a:p>
            <a:pPr defTabSz="685800">
              <a:defRPr/>
            </a:pPr>
            <a:r>
              <a:rPr lang="zh-CN" altLang="en-US" sz="4400" b="1" spc="225" smtClean="0">
                <a:solidFill>
                  <a:schemeClr val="accent1"/>
                </a:solidFill>
                <a:latin typeface="+mj-ea"/>
                <a:ea typeface="+mj-ea"/>
                <a:cs typeface="+mn-ea"/>
                <a:sym typeface="+mn-lt"/>
              </a:rPr>
              <a:t>目录</a:t>
            </a:r>
            <a:endParaRPr sz="4400" b="1" spc="225">
              <a:solidFill>
                <a:schemeClr val="accent1"/>
              </a:solidFill>
              <a:latin typeface="+mj-ea"/>
              <a:ea typeface="+mj-ea"/>
              <a:cs typeface="+mn-ea"/>
              <a:sym typeface="+mn-lt"/>
            </a:endParaRPr>
          </a:p>
        </p:txBody>
      </p:sp>
      <p:grpSp>
        <p:nvGrpSpPr>
          <p:cNvPr id="22" name="组合 21"/>
          <p:cNvGrpSpPr/>
          <p:nvPr/>
        </p:nvGrpSpPr>
        <p:grpSpPr>
          <a:xfrm>
            <a:off x="2743200" y="1047750"/>
            <a:ext cx="3733800" cy="290952"/>
            <a:chOff x="3113365" y="1214277"/>
            <a:chExt cx="4449212" cy="290952"/>
          </a:xfrm>
        </p:grpSpPr>
        <p:sp>
          <p:nvSpPr>
            <p:cNvPr id="23" name="文本框 7"/>
            <p:cNvSpPr txBox="1"/>
            <p:nvPr/>
          </p:nvSpPr>
          <p:spPr>
            <a:xfrm>
              <a:off x="3113365" y="1220536"/>
              <a:ext cx="489752" cy="284693"/>
            </a:xfrm>
            <a:prstGeom prst="rect">
              <a:avLst/>
            </a:prstGeom>
            <a:solidFill>
              <a:schemeClr val="accent1"/>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01</a:t>
              </a:r>
              <a:endParaRPr lang="en-US" altLang="zh-CN" sz="1400">
                <a:solidFill>
                  <a:schemeClr val="bg1"/>
                </a:solidFill>
                <a:latin typeface="+mn-ea"/>
                <a:cs typeface="+mn-ea"/>
                <a:sym typeface="+mn-lt"/>
              </a:endParaRPr>
            </a:p>
          </p:txBody>
        </p:sp>
        <p:sp>
          <p:nvSpPr>
            <p:cNvPr id="24"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smtClean="0">
                  <a:solidFill>
                    <a:schemeClr val="accent1"/>
                  </a:solidFill>
                  <a:latin typeface="+mn-ea"/>
                  <a:cs typeface="+mn-ea"/>
                  <a:sym typeface="+mn-lt"/>
                </a:rPr>
                <a:t>概述以及招聘录用</a:t>
              </a:r>
              <a:endParaRPr lang="zh-CN" altLang="en-US" sz="1400">
                <a:solidFill>
                  <a:schemeClr val="accent1"/>
                </a:solidFill>
                <a:latin typeface="+mn-ea"/>
                <a:cs typeface="+mn-ea"/>
                <a:sym typeface="+mn-lt"/>
              </a:endParaRPr>
            </a:p>
          </p:txBody>
        </p:sp>
      </p:grpSp>
      <p:grpSp>
        <p:nvGrpSpPr>
          <p:cNvPr id="25" name="组合 24"/>
          <p:cNvGrpSpPr/>
          <p:nvPr/>
        </p:nvGrpSpPr>
        <p:grpSpPr>
          <a:xfrm>
            <a:off x="2743200" y="1625749"/>
            <a:ext cx="3733800" cy="290952"/>
            <a:chOff x="3113365" y="1214277"/>
            <a:chExt cx="4449212" cy="290952"/>
          </a:xfrm>
        </p:grpSpPr>
        <p:sp>
          <p:nvSpPr>
            <p:cNvPr id="26" name="文本框 7"/>
            <p:cNvSpPr txBox="1"/>
            <p:nvPr/>
          </p:nvSpPr>
          <p:spPr>
            <a:xfrm>
              <a:off x="3113365" y="1220536"/>
              <a:ext cx="489752" cy="284693"/>
            </a:xfrm>
            <a:prstGeom prst="rect">
              <a:avLst/>
            </a:prstGeom>
            <a:solidFill>
              <a:schemeClr val="accent2"/>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02</a:t>
              </a:r>
              <a:endParaRPr lang="en-US" altLang="zh-CN" sz="1400">
                <a:solidFill>
                  <a:schemeClr val="bg1"/>
                </a:solidFill>
                <a:latin typeface="+mn-ea"/>
                <a:cs typeface="+mn-ea"/>
                <a:sym typeface="+mn-lt"/>
              </a:endParaRPr>
            </a:p>
          </p:txBody>
        </p:sp>
        <p:sp>
          <p:nvSpPr>
            <p:cNvPr id="27"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a:solidFill>
                    <a:schemeClr val="accent1"/>
                  </a:solidFill>
                  <a:latin typeface="+mn-ea"/>
                  <a:cs typeface="+mn-ea"/>
                  <a:sym typeface="+mn-lt"/>
                </a:rPr>
                <a:t>劳动</a:t>
              </a:r>
              <a:r>
                <a:rPr lang="zh-CN" altLang="en-US" sz="1400" smtClean="0">
                  <a:solidFill>
                    <a:schemeClr val="accent1"/>
                  </a:solidFill>
                  <a:latin typeface="+mn-ea"/>
                  <a:cs typeface="+mn-ea"/>
                  <a:sym typeface="+mn-lt"/>
                </a:rPr>
                <a:t>合同订立内容</a:t>
              </a:r>
              <a:endParaRPr lang="zh-CN" altLang="en-US" sz="1400">
                <a:solidFill>
                  <a:schemeClr val="accent1"/>
                </a:solidFill>
                <a:latin typeface="+mn-ea"/>
                <a:cs typeface="+mn-ea"/>
                <a:sym typeface="+mn-lt"/>
              </a:endParaRPr>
            </a:p>
          </p:txBody>
        </p:sp>
      </p:grpSp>
      <p:grpSp>
        <p:nvGrpSpPr>
          <p:cNvPr id="28" name="组合 27"/>
          <p:cNvGrpSpPr/>
          <p:nvPr/>
        </p:nvGrpSpPr>
        <p:grpSpPr>
          <a:xfrm>
            <a:off x="2743200" y="2203748"/>
            <a:ext cx="3733800" cy="290952"/>
            <a:chOff x="3113365" y="1214277"/>
            <a:chExt cx="4449212" cy="290952"/>
          </a:xfrm>
        </p:grpSpPr>
        <p:sp>
          <p:nvSpPr>
            <p:cNvPr id="29" name="文本框 7"/>
            <p:cNvSpPr txBox="1"/>
            <p:nvPr/>
          </p:nvSpPr>
          <p:spPr>
            <a:xfrm>
              <a:off x="3113365" y="1220536"/>
              <a:ext cx="489752" cy="284693"/>
            </a:xfrm>
            <a:prstGeom prst="rect">
              <a:avLst/>
            </a:prstGeom>
            <a:solidFill>
              <a:schemeClr val="accent1"/>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03</a:t>
              </a:r>
              <a:endParaRPr lang="en-US" altLang="zh-CN" sz="1400">
                <a:solidFill>
                  <a:schemeClr val="bg1"/>
                </a:solidFill>
                <a:latin typeface="+mn-ea"/>
                <a:cs typeface="+mn-ea"/>
                <a:sym typeface="+mn-lt"/>
              </a:endParaRPr>
            </a:p>
          </p:txBody>
        </p:sp>
        <p:sp>
          <p:nvSpPr>
            <p:cNvPr id="30"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smtClean="0">
                  <a:solidFill>
                    <a:schemeClr val="accent1"/>
                  </a:solidFill>
                  <a:latin typeface="+mn-ea"/>
                  <a:cs typeface="+mn-ea"/>
                  <a:sym typeface="+mn-lt"/>
                </a:rPr>
                <a:t>试用期以及违约金</a:t>
              </a:r>
              <a:endParaRPr lang="zh-CN" altLang="en-US" sz="1400">
                <a:solidFill>
                  <a:schemeClr val="accent1"/>
                </a:solidFill>
                <a:latin typeface="+mn-ea"/>
                <a:cs typeface="+mn-ea"/>
                <a:sym typeface="+mn-lt"/>
              </a:endParaRPr>
            </a:p>
          </p:txBody>
        </p:sp>
      </p:grpSp>
      <p:grpSp>
        <p:nvGrpSpPr>
          <p:cNvPr id="31" name="组合 30"/>
          <p:cNvGrpSpPr/>
          <p:nvPr/>
        </p:nvGrpSpPr>
        <p:grpSpPr>
          <a:xfrm>
            <a:off x="2743200" y="2781747"/>
            <a:ext cx="3733800" cy="290952"/>
            <a:chOff x="3113365" y="1214277"/>
            <a:chExt cx="4449212" cy="290952"/>
          </a:xfrm>
        </p:grpSpPr>
        <p:sp>
          <p:nvSpPr>
            <p:cNvPr id="32" name="文本框 7"/>
            <p:cNvSpPr txBox="1"/>
            <p:nvPr/>
          </p:nvSpPr>
          <p:spPr>
            <a:xfrm>
              <a:off x="3113365" y="1220536"/>
              <a:ext cx="489752" cy="284693"/>
            </a:xfrm>
            <a:prstGeom prst="rect">
              <a:avLst/>
            </a:prstGeom>
            <a:solidFill>
              <a:schemeClr val="accent2"/>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04</a:t>
              </a:r>
              <a:endParaRPr lang="en-US" altLang="zh-CN" sz="1400">
                <a:solidFill>
                  <a:schemeClr val="bg1"/>
                </a:solidFill>
                <a:latin typeface="+mn-ea"/>
                <a:cs typeface="+mn-ea"/>
                <a:sym typeface="+mn-lt"/>
              </a:endParaRPr>
            </a:p>
          </p:txBody>
        </p:sp>
        <p:sp>
          <p:nvSpPr>
            <p:cNvPr id="33"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smtClean="0">
                  <a:solidFill>
                    <a:schemeClr val="accent1"/>
                  </a:solidFill>
                  <a:latin typeface="+mn-ea"/>
                  <a:cs typeface="+mn-ea"/>
                  <a:sym typeface="+mn-lt"/>
                </a:rPr>
                <a:t>合同履行以及变更</a:t>
              </a:r>
              <a:endParaRPr lang="zh-CN" altLang="en-US" sz="1400">
                <a:solidFill>
                  <a:schemeClr val="accent1"/>
                </a:solidFill>
                <a:latin typeface="+mn-ea"/>
                <a:cs typeface="+mn-ea"/>
                <a:sym typeface="+mn-lt"/>
              </a:endParaRPr>
            </a:p>
          </p:txBody>
        </p:sp>
      </p:grpSp>
      <p:grpSp>
        <p:nvGrpSpPr>
          <p:cNvPr id="34" name="组合 33"/>
          <p:cNvGrpSpPr/>
          <p:nvPr/>
        </p:nvGrpSpPr>
        <p:grpSpPr>
          <a:xfrm>
            <a:off x="2743200" y="3359746"/>
            <a:ext cx="3733800" cy="290952"/>
            <a:chOff x="3113365" y="1214277"/>
            <a:chExt cx="4449212" cy="290952"/>
          </a:xfrm>
        </p:grpSpPr>
        <p:sp>
          <p:nvSpPr>
            <p:cNvPr id="35" name="文本框 7"/>
            <p:cNvSpPr txBox="1"/>
            <p:nvPr/>
          </p:nvSpPr>
          <p:spPr>
            <a:xfrm>
              <a:off x="3113365" y="1220536"/>
              <a:ext cx="489752" cy="284693"/>
            </a:xfrm>
            <a:prstGeom prst="rect">
              <a:avLst/>
            </a:prstGeom>
            <a:solidFill>
              <a:schemeClr val="accent1"/>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05</a:t>
              </a:r>
              <a:endParaRPr lang="en-US" altLang="zh-CN" sz="1400">
                <a:solidFill>
                  <a:schemeClr val="bg1"/>
                </a:solidFill>
                <a:latin typeface="+mn-ea"/>
                <a:cs typeface="+mn-ea"/>
                <a:sym typeface="+mn-lt"/>
              </a:endParaRPr>
            </a:p>
          </p:txBody>
        </p:sp>
        <p:sp>
          <p:nvSpPr>
            <p:cNvPr id="36"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a:solidFill>
                    <a:schemeClr val="accent1"/>
                  </a:solidFill>
                  <a:latin typeface="+mn-ea"/>
                  <a:cs typeface="+mn-ea"/>
                  <a:sym typeface="+mn-lt"/>
                </a:rPr>
                <a:t>劳动</a:t>
              </a:r>
              <a:r>
                <a:rPr lang="zh-CN" altLang="en-US" sz="1400" smtClean="0">
                  <a:solidFill>
                    <a:schemeClr val="accent1"/>
                  </a:solidFill>
                  <a:latin typeface="+mn-ea"/>
                  <a:cs typeface="+mn-ea"/>
                  <a:sym typeface="+mn-lt"/>
                </a:rPr>
                <a:t>合同解除</a:t>
              </a:r>
              <a:r>
                <a:rPr lang="zh-CN" altLang="en-US" sz="1400">
                  <a:solidFill>
                    <a:schemeClr val="accent1"/>
                  </a:solidFill>
                  <a:latin typeface="+mn-ea"/>
                  <a:cs typeface="+mn-ea"/>
                  <a:sym typeface="+mn-lt"/>
                </a:rPr>
                <a:t>补偿</a:t>
              </a:r>
              <a:endParaRPr lang="zh-CN" altLang="en-US" sz="1400">
                <a:solidFill>
                  <a:schemeClr val="accent1"/>
                </a:solidFill>
                <a:latin typeface="+mn-ea"/>
                <a:cs typeface="+mn-ea"/>
                <a:sym typeface="+mn-lt"/>
              </a:endParaRPr>
            </a:p>
          </p:txBody>
        </p:sp>
      </p:grpSp>
      <p:grpSp>
        <p:nvGrpSpPr>
          <p:cNvPr id="37" name="组合 36"/>
          <p:cNvGrpSpPr/>
          <p:nvPr/>
        </p:nvGrpSpPr>
        <p:grpSpPr>
          <a:xfrm>
            <a:off x="2743200" y="3937746"/>
            <a:ext cx="3733800" cy="290952"/>
            <a:chOff x="3113365" y="1214277"/>
            <a:chExt cx="4449212" cy="290952"/>
          </a:xfrm>
        </p:grpSpPr>
        <p:sp>
          <p:nvSpPr>
            <p:cNvPr id="38" name="文本框 7"/>
            <p:cNvSpPr txBox="1"/>
            <p:nvPr/>
          </p:nvSpPr>
          <p:spPr>
            <a:xfrm>
              <a:off x="3113365" y="1220536"/>
              <a:ext cx="489752" cy="284693"/>
            </a:xfrm>
            <a:prstGeom prst="rect">
              <a:avLst/>
            </a:prstGeom>
            <a:solidFill>
              <a:schemeClr val="accent2"/>
            </a:solidFill>
            <a:ln>
              <a:noFill/>
            </a:ln>
          </p:spPr>
          <p:txBody>
            <a:bodyPr wrap="square" lIns="68580" tIns="34290" rIns="68580" bIns="34290" rtlCol="0">
              <a:spAutoFit/>
            </a:bodyPr>
            <a:lstStyle/>
            <a:p>
              <a:pPr algn="ctr" defTabSz="685800"/>
              <a:r>
                <a:rPr lang="en-US" altLang="zh-CN" sz="1400" smtClean="0">
                  <a:solidFill>
                    <a:schemeClr val="bg1"/>
                  </a:solidFill>
                  <a:latin typeface="+mn-ea"/>
                  <a:cs typeface="+mn-ea"/>
                  <a:sym typeface="+mn-lt"/>
                </a:rPr>
                <a:t>06</a:t>
              </a:r>
              <a:endParaRPr lang="en-US" altLang="zh-CN" sz="1400">
                <a:solidFill>
                  <a:schemeClr val="bg1"/>
                </a:solidFill>
                <a:latin typeface="+mn-ea"/>
                <a:cs typeface="+mn-ea"/>
                <a:sym typeface="+mn-lt"/>
              </a:endParaRPr>
            </a:p>
          </p:txBody>
        </p:sp>
        <p:sp>
          <p:nvSpPr>
            <p:cNvPr id="39" name="文本框 15"/>
            <p:cNvSpPr txBox="1"/>
            <p:nvPr/>
          </p:nvSpPr>
          <p:spPr>
            <a:xfrm>
              <a:off x="3679315" y="1214277"/>
              <a:ext cx="3883262" cy="284693"/>
            </a:xfrm>
            <a:prstGeom prst="rect">
              <a:avLst/>
            </a:prstGeom>
            <a:noFill/>
            <a:ln>
              <a:solidFill>
                <a:schemeClr val="accent1"/>
              </a:solidFill>
            </a:ln>
          </p:spPr>
          <p:txBody>
            <a:bodyPr wrap="square" lIns="68580" tIns="34290" rIns="68580" bIns="34290" rtlCol="0">
              <a:spAutoFit/>
            </a:bodyPr>
            <a:lstStyle/>
            <a:p>
              <a:pPr algn="ctr" defTabSz="685800"/>
              <a:r>
                <a:rPr lang="zh-CN" altLang="en-US" sz="1400">
                  <a:solidFill>
                    <a:schemeClr val="accent1"/>
                  </a:solidFill>
                  <a:latin typeface="+mn-ea"/>
                  <a:cs typeface="+mn-ea"/>
                  <a:sym typeface="+mn-lt"/>
                </a:rPr>
                <a:t>争议</a:t>
              </a:r>
              <a:r>
                <a:rPr lang="zh-CN" altLang="en-US" sz="1400" smtClean="0">
                  <a:solidFill>
                    <a:schemeClr val="accent1"/>
                  </a:solidFill>
                  <a:latin typeface="+mn-ea"/>
                  <a:cs typeface="+mn-ea"/>
                  <a:sym typeface="+mn-lt"/>
                </a:rPr>
                <a:t>程序以及工休</a:t>
              </a:r>
              <a:endParaRPr lang="zh-CN" altLang="en-US" sz="1400">
                <a:solidFill>
                  <a:schemeClr val="accent1"/>
                </a:solidFill>
                <a:latin typeface="+mn-ea"/>
                <a:cs typeface="+mn-ea"/>
                <a:sym typeface="+mn-lt"/>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99" y="2439249"/>
            <a:ext cx="2342301" cy="2342301"/>
          </a:xfrm>
          <a:prstGeom prst="rect">
            <a:avLst/>
          </a:prstGeom>
        </p:spPr>
      </p:pic>
      <p:sp>
        <p:nvSpPr>
          <p:cNvPr id="4" name="矩形 3"/>
          <p:cNvSpPr/>
          <p:nvPr/>
        </p:nvSpPr>
        <p:spPr>
          <a:xfrm>
            <a:off x="7348279" y="1047750"/>
            <a:ext cx="1410643" cy="629403"/>
          </a:xfrm>
          <a:prstGeom prst="rect">
            <a:avLst/>
          </a:prstGeom>
        </p:spPr>
        <p:txBody>
          <a:bodyPr wrap="none">
            <a:spAutoFit/>
          </a:bodyPr>
          <a:lstStyle/>
          <a:p>
            <a:r>
              <a:rPr lang="en-US" altLang="zh-CN" smtClean="0">
                <a:solidFill>
                  <a:schemeClr val="accent1"/>
                </a:solidFill>
                <a:latin typeface="+mn-ea"/>
              </a:rPr>
              <a:t>PRACTICAL</a:t>
            </a:r>
            <a:endParaRPr lang="en-US" altLang="zh-CN" smtClean="0">
              <a:solidFill>
                <a:schemeClr val="accent1"/>
              </a:solidFill>
              <a:latin typeface="+mn-ea"/>
            </a:endParaRPr>
          </a:p>
          <a:p>
            <a:r>
              <a:rPr lang="en-US" altLang="zh-CN" sz="1690" smtClean="0">
                <a:solidFill>
                  <a:schemeClr val="accent1"/>
                </a:solidFill>
                <a:latin typeface="+mn-ea"/>
              </a:rPr>
              <a:t>LABOR LAW </a:t>
            </a:r>
            <a:endParaRPr lang="zh-CN" altLang="en-US" sz="1690"/>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争议程序以及工休</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第六部分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Rectangle 3"/>
          <p:cNvSpPr>
            <a:spLocks noRot="1" noChangeArrowheads="1"/>
          </p:cNvSpPr>
          <p:nvPr/>
        </p:nvSpPr>
        <p:spPr bwMode="auto">
          <a:xfrm>
            <a:off x="762000" y="1504951"/>
            <a:ext cx="7437016" cy="37308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口头或书面形式申请调解</a:t>
            </a:r>
            <a:endPar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4"/>
          <p:cNvSpPr>
            <a:spLocks noRot="1" noChangeArrowheads="1"/>
          </p:cNvSpPr>
          <p:nvPr/>
        </p:nvSpPr>
        <p:spPr bwMode="auto">
          <a:xfrm>
            <a:off x="990601" y="2114550"/>
            <a:ext cx="17916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50000"/>
              </a:lnSpc>
              <a:spcBef>
                <a:spcPct val="20000"/>
              </a:spcBef>
              <a:buClr>
                <a:schemeClr val="tx2"/>
              </a:buCl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协商后达成和解协议，但是和解协议不具有法律效力，由双方自觉履行；和解不是必经程序。</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ectangle 4"/>
          <p:cNvSpPr>
            <a:spLocks noRot="1" noChangeArrowheads="1"/>
          </p:cNvSpPr>
          <p:nvPr/>
        </p:nvSpPr>
        <p:spPr bwMode="auto">
          <a:xfrm>
            <a:off x="3276599" y="2114550"/>
            <a:ext cx="182880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50000"/>
              </a:lnSpc>
              <a:spcBef>
                <a:spcPct val="20000"/>
              </a:spcBef>
              <a:buClr>
                <a:schemeClr val="tx2"/>
              </a:buClr>
            </a:pPr>
            <a:r>
              <a:rPr lang="en-US" altLang="zh-CN" sz="140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日内未达成调解协议，当事人可以依法申请仲裁。制作调解协议书或者调解意见书</a:t>
            </a:r>
            <a:r>
              <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flipH="1">
            <a:off x="3087087" y="2228850"/>
            <a:ext cx="0" cy="182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105400" y="2228850"/>
            <a:ext cx="0" cy="1827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38200" y="2228850"/>
            <a:ext cx="0" cy="1827652"/>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381" y="2228850"/>
            <a:ext cx="2741478" cy="1827652"/>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8"/>
          <p:cNvSpPr txBox="1"/>
          <p:nvPr/>
        </p:nvSpPr>
        <p:spPr>
          <a:xfrm>
            <a:off x="3654350" y="1385200"/>
            <a:ext cx="4572000" cy="1796150"/>
          </a:xfrm>
          <a:prstGeom prst="rect">
            <a:avLst/>
          </a:prstGeom>
          <a:noFill/>
        </p:spPr>
        <p:txBody>
          <a:bodyPr wrap="square"/>
          <a:lstStyle/>
          <a:p>
            <a:pPr>
              <a:lnSpc>
                <a:spcPct val="150000"/>
              </a:lnSpc>
            </a:pPr>
            <a:r>
              <a:rPr lang="zh-CN" altLang="en-US" sz="1200">
                <a:latin typeface="思源黑体 CN" panose="020b0500000000000000" pitchFamily="34" charset="-122"/>
                <a:ea typeface="思源黑体 CN" panose="020b0500000000000000" pitchFamily="34" charset="-122"/>
                <a:cs typeface="+mn-ea"/>
                <a:sym typeface="+mn-lt"/>
              </a:rPr>
              <a:t>劳动者连续工作一年以上的，享受带薪年休假</a:t>
            </a:r>
            <a:r>
              <a:rPr lang="zh-CN" altLang="en-US" sz="1200" smtClean="0">
                <a:latin typeface="思源黑体 CN" panose="020b0500000000000000" pitchFamily="34" charset="-122"/>
                <a:ea typeface="思源黑体 CN" panose="020b0500000000000000" pitchFamily="34" charset="-122"/>
                <a:cs typeface="+mn-ea"/>
                <a:sym typeface="+mn-lt"/>
              </a:rPr>
              <a:t>。职工</a:t>
            </a:r>
            <a:r>
              <a:rPr lang="zh-CN" altLang="en-US" sz="1200">
                <a:latin typeface="思源黑体 CN" panose="020b0500000000000000" pitchFamily="34" charset="-122"/>
                <a:ea typeface="思源黑体 CN" panose="020b0500000000000000" pitchFamily="34" charset="-122"/>
                <a:cs typeface="+mn-ea"/>
                <a:sym typeface="+mn-lt"/>
              </a:rPr>
              <a:t>累计工作已满</a:t>
            </a:r>
            <a:r>
              <a:rPr lang="en-US" altLang="zh-CN" sz="1200">
                <a:latin typeface="思源黑体 CN" panose="020b0500000000000000" pitchFamily="34" charset="-122"/>
                <a:ea typeface="思源黑体 CN" panose="020b0500000000000000" pitchFamily="34" charset="-122"/>
                <a:cs typeface="+mn-ea"/>
                <a:sym typeface="+mn-lt"/>
              </a:rPr>
              <a:t>1</a:t>
            </a:r>
            <a:r>
              <a:rPr lang="zh-CN" altLang="en-US" sz="1200">
                <a:latin typeface="思源黑体 CN" panose="020b0500000000000000" pitchFamily="34" charset="-122"/>
                <a:ea typeface="思源黑体 CN" panose="020b0500000000000000" pitchFamily="34" charset="-122"/>
                <a:cs typeface="+mn-ea"/>
                <a:sym typeface="+mn-lt"/>
              </a:rPr>
              <a:t>年不满</a:t>
            </a:r>
            <a:r>
              <a:rPr lang="en-US" altLang="zh-CN" sz="1200">
                <a:latin typeface="思源黑体 CN" panose="020b0500000000000000" pitchFamily="34" charset="-122"/>
                <a:ea typeface="思源黑体 CN" panose="020b0500000000000000" pitchFamily="34" charset="-122"/>
                <a:cs typeface="+mn-ea"/>
                <a:sym typeface="+mn-lt"/>
              </a:rPr>
              <a:t>10</a:t>
            </a:r>
            <a:r>
              <a:rPr lang="zh-CN" altLang="en-US" sz="1200">
                <a:latin typeface="思源黑体 CN" panose="020b0500000000000000" pitchFamily="34" charset="-122"/>
                <a:ea typeface="思源黑体 CN" panose="020b0500000000000000" pitchFamily="34" charset="-122"/>
                <a:cs typeface="+mn-ea"/>
                <a:sym typeface="+mn-lt"/>
              </a:rPr>
              <a:t>年的，年休假</a:t>
            </a:r>
            <a:r>
              <a:rPr lang="en-US" altLang="zh-CN" sz="1200">
                <a:latin typeface="思源黑体 CN" panose="020b0500000000000000" pitchFamily="34" charset="-122"/>
                <a:ea typeface="思源黑体 CN" panose="020b0500000000000000" pitchFamily="34" charset="-122"/>
                <a:cs typeface="+mn-ea"/>
                <a:sym typeface="+mn-lt"/>
              </a:rPr>
              <a:t>5</a:t>
            </a:r>
            <a:r>
              <a:rPr lang="zh-CN" altLang="en-US" sz="1200">
                <a:latin typeface="思源黑体 CN" panose="020b0500000000000000" pitchFamily="34" charset="-122"/>
                <a:ea typeface="思源黑体 CN" panose="020b0500000000000000" pitchFamily="34" charset="-122"/>
                <a:cs typeface="+mn-ea"/>
                <a:sym typeface="+mn-lt"/>
              </a:rPr>
              <a:t>天；已满</a:t>
            </a:r>
            <a:r>
              <a:rPr lang="en-US" altLang="zh-CN" sz="1200">
                <a:latin typeface="思源黑体 CN" panose="020b0500000000000000" pitchFamily="34" charset="-122"/>
                <a:ea typeface="思源黑体 CN" panose="020b0500000000000000" pitchFamily="34" charset="-122"/>
                <a:cs typeface="+mn-ea"/>
                <a:sym typeface="+mn-lt"/>
              </a:rPr>
              <a:t>10</a:t>
            </a:r>
            <a:r>
              <a:rPr lang="zh-CN" altLang="en-US" sz="1200">
                <a:latin typeface="思源黑体 CN" panose="020b0500000000000000" pitchFamily="34" charset="-122"/>
                <a:ea typeface="思源黑体 CN" panose="020b0500000000000000" pitchFamily="34" charset="-122"/>
                <a:cs typeface="+mn-ea"/>
                <a:sym typeface="+mn-lt"/>
              </a:rPr>
              <a:t>年不满</a:t>
            </a:r>
            <a:r>
              <a:rPr lang="en-US" altLang="zh-CN" sz="1200">
                <a:latin typeface="思源黑体 CN" panose="020b0500000000000000" pitchFamily="34" charset="-122"/>
                <a:ea typeface="思源黑体 CN" panose="020b0500000000000000" pitchFamily="34" charset="-122"/>
                <a:cs typeface="+mn-ea"/>
                <a:sym typeface="+mn-lt"/>
              </a:rPr>
              <a:t>20</a:t>
            </a:r>
            <a:r>
              <a:rPr lang="zh-CN" altLang="en-US" sz="1200">
                <a:latin typeface="思源黑体 CN" panose="020b0500000000000000" pitchFamily="34" charset="-122"/>
                <a:ea typeface="思源黑体 CN" panose="020b0500000000000000" pitchFamily="34" charset="-122"/>
                <a:cs typeface="+mn-ea"/>
                <a:sym typeface="+mn-lt"/>
              </a:rPr>
              <a:t>年的，年休假</a:t>
            </a:r>
            <a:r>
              <a:rPr lang="en-US" altLang="zh-CN" sz="1200">
                <a:latin typeface="思源黑体 CN" panose="020b0500000000000000" pitchFamily="34" charset="-122"/>
                <a:ea typeface="思源黑体 CN" panose="020b0500000000000000" pitchFamily="34" charset="-122"/>
                <a:cs typeface="+mn-ea"/>
                <a:sym typeface="+mn-lt"/>
              </a:rPr>
              <a:t>10</a:t>
            </a:r>
            <a:r>
              <a:rPr lang="zh-CN" altLang="en-US" sz="1200">
                <a:latin typeface="思源黑体 CN" panose="020b0500000000000000" pitchFamily="34" charset="-122"/>
                <a:ea typeface="思源黑体 CN" panose="020b0500000000000000" pitchFamily="34" charset="-122"/>
                <a:cs typeface="+mn-ea"/>
                <a:sym typeface="+mn-lt"/>
              </a:rPr>
              <a:t>天；已满</a:t>
            </a:r>
            <a:r>
              <a:rPr lang="en-US" altLang="zh-CN" sz="1200">
                <a:latin typeface="思源黑体 CN" panose="020b0500000000000000" pitchFamily="34" charset="-122"/>
                <a:ea typeface="思源黑体 CN" panose="020b0500000000000000" pitchFamily="34" charset="-122"/>
                <a:cs typeface="+mn-ea"/>
                <a:sym typeface="+mn-lt"/>
              </a:rPr>
              <a:t>20</a:t>
            </a:r>
            <a:r>
              <a:rPr lang="zh-CN" altLang="en-US" sz="1200">
                <a:latin typeface="思源黑体 CN" panose="020b0500000000000000" pitchFamily="34" charset="-122"/>
                <a:ea typeface="思源黑体 CN" panose="020b0500000000000000" pitchFamily="34" charset="-122"/>
                <a:cs typeface="+mn-ea"/>
                <a:sym typeface="+mn-lt"/>
              </a:rPr>
              <a:t>年的，年休假</a:t>
            </a:r>
            <a:r>
              <a:rPr lang="en-US" altLang="zh-CN" sz="1200">
                <a:latin typeface="思源黑体 CN" panose="020b0500000000000000" pitchFamily="34" charset="-122"/>
                <a:ea typeface="思源黑体 CN" panose="020b0500000000000000" pitchFamily="34" charset="-122"/>
                <a:cs typeface="+mn-ea"/>
                <a:sym typeface="+mn-lt"/>
              </a:rPr>
              <a:t>15</a:t>
            </a:r>
            <a:r>
              <a:rPr lang="zh-CN" altLang="en-US" sz="1200">
                <a:latin typeface="思源黑体 CN" panose="020b0500000000000000" pitchFamily="34" charset="-122"/>
                <a:ea typeface="思源黑体 CN" panose="020b0500000000000000" pitchFamily="34" charset="-122"/>
                <a:cs typeface="+mn-ea"/>
                <a:sym typeface="+mn-lt"/>
              </a:rPr>
              <a:t>天</a:t>
            </a:r>
            <a:r>
              <a:rPr lang="zh-CN" altLang="en-US" sz="1200" smtClean="0">
                <a:latin typeface="思源黑体 CN" panose="020b0500000000000000" pitchFamily="34" charset="-122"/>
                <a:ea typeface="思源黑体 CN" panose="020b0500000000000000" pitchFamily="34" charset="-122"/>
                <a:cs typeface="+mn-ea"/>
                <a:sym typeface="+mn-lt"/>
              </a:rPr>
              <a:t>。国家</a:t>
            </a:r>
            <a:r>
              <a:rPr lang="zh-CN" altLang="en-US" sz="1200">
                <a:latin typeface="思源黑体 CN" panose="020b0500000000000000" pitchFamily="34" charset="-122"/>
                <a:ea typeface="思源黑体 CN" panose="020b0500000000000000" pitchFamily="34" charset="-122"/>
                <a:cs typeface="+mn-ea"/>
                <a:sym typeface="+mn-lt"/>
              </a:rPr>
              <a:t>法定休假日、休息日不计入年休假的假期</a:t>
            </a:r>
            <a:r>
              <a:rPr lang="zh-CN" altLang="en-US" sz="1200" smtClean="0">
                <a:latin typeface="思源黑体 CN" panose="020b0500000000000000" pitchFamily="34" charset="-122"/>
                <a:ea typeface="思源黑体 CN" panose="020b0500000000000000" pitchFamily="34" charset="-122"/>
                <a:cs typeface="+mn-ea"/>
                <a:sym typeface="+mn-lt"/>
              </a:rPr>
              <a:t>。职工</a:t>
            </a:r>
            <a:r>
              <a:rPr lang="zh-CN" altLang="en-US" sz="1200">
                <a:latin typeface="思源黑体 CN" panose="020b0500000000000000" pitchFamily="34" charset="-122"/>
                <a:ea typeface="思源黑体 CN" panose="020b0500000000000000" pitchFamily="34" charset="-122"/>
                <a:cs typeface="+mn-ea"/>
                <a:sym typeface="+mn-lt"/>
              </a:rPr>
              <a:t>有下列情形之一的，不享受当年的年休假：</a:t>
            </a:r>
            <a:endParaRPr lang="zh-CN" altLang="en-US" sz="1200">
              <a:latin typeface="思源黑体 CN" panose="020b0500000000000000" pitchFamily="34" charset="-122"/>
              <a:ea typeface="思源黑体 CN" panose="020b0500000000000000" pitchFamily="34" charset="-122"/>
              <a:cs typeface="+mn-ea"/>
              <a:sym typeface="+mn-lt"/>
            </a:endParaRPr>
          </a:p>
          <a:p>
            <a:pPr>
              <a:lnSpc>
                <a:spcPct val="150000"/>
              </a:lnSpc>
            </a:pPr>
            <a:r>
              <a:rPr lang="zh-CN" altLang="en-US" sz="1200" smtClean="0">
                <a:latin typeface="思源黑体 CN" panose="020b0500000000000000" pitchFamily="34" charset="-122"/>
                <a:ea typeface="思源黑体 CN" panose="020b0500000000000000" pitchFamily="34" charset="-122"/>
                <a:cs typeface="+mn-ea"/>
                <a:sym typeface="+mn-lt"/>
              </a:rPr>
              <a:t>职工</a:t>
            </a:r>
            <a:r>
              <a:rPr lang="zh-CN" altLang="en-US" sz="1200">
                <a:latin typeface="思源黑体 CN" panose="020b0500000000000000" pitchFamily="34" charset="-122"/>
                <a:ea typeface="思源黑体 CN" panose="020b0500000000000000" pitchFamily="34" charset="-122"/>
                <a:cs typeface="+mn-ea"/>
                <a:sym typeface="+mn-lt"/>
              </a:rPr>
              <a:t>依法享受寒暑假，其休假天数多于年休假天数的</a:t>
            </a:r>
            <a:r>
              <a:rPr lang="zh-CN" altLang="en-US" sz="1200" smtClean="0">
                <a:latin typeface="思源黑体 CN" panose="020b0500000000000000" pitchFamily="34" charset="-122"/>
                <a:ea typeface="思源黑体 CN" panose="020b0500000000000000" pitchFamily="34" charset="-122"/>
                <a:cs typeface="+mn-ea"/>
                <a:sym typeface="+mn-lt"/>
              </a:rPr>
              <a:t>；职工</a:t>
            </a:r>
            <a:r>
              <a:rPr lang="zh-CN" altLang="en-US" sz="1200">
                <a:latin typeface="思源黑体 CN" panose="020b0500000000000000" pitchFamily="34" charset="-122"/>
                <a:ea typeface="思源黑体 CN" panose="020b0500000000000000" pitchFamily="34" charset="-122"/>
                <a:cs typeface="+mn-ea"/>
                <a:sym typeface="+mn-lt"/>
              </a:rPr>
              <a:t>请事假累计</a:t>
            </a:r>
            <a:r>
              <a:rPr lang="en-US" altLang="zh-CN" sz="1200">
                <a:latin typeface="思源黑体 CN" panose="020b0500000000000000" pitchFamily="34" charset="-122"/>
                <a:ea typeface="思源黑体 CN" panose="020b0500000000000000" pitchFamily="34" charset="-122"/>
                <a:cs typeface="+mn-ea"/>
                <a:sym typeface="+mn-lt"/>
              </a:rPr>
              <a:t>20</a:t>
            </a:r>
            <a:r>
              <a:rPr lang="zh-CN" altLang="en-US" sz="1200">
                <a:latin typeface="思源黑体 CN" panose="020b0500000000000000" pitchFamily="34" charset="-122"/>
                <a:ea typeface="思源黑体 CN" panose="020b0500000000000000" pitchFamily="34" charset="-122"/>
                <a:cs typeface="+mn-ea"/>
                <a:sym typeface="+mn-lt"/>
              </a:rPr>
              <a:t>天以上且单位按照规定不扣工资的</a:t>
            </a:r>
            <a:r>
              <a:rPr lang="zh-CN" altLang="en-US" sz="1200" smtClean="0">
                <a:latin typeface="思源黑体 CN" panose="020b0500000000000000" pitchFamily="34" charset="-122"/>
                <a:ea typeface="思源黑体 CN" panose="020b0500000000000000" pitchFamily="34" charset="-122"/>
                <a:cs typeface="+mn-ea"/>
                <a:sym typeface="+mn-lt"/>
              </a:rPr>
              <a:t>；</a:t>
            </a:r>
            <a:endParaRPr lang="zh-CN" altLang="en-US" sz="1200">
              <a:latin typeface="思源黑体 CN" panose="020b0500000000000000" pitchFamily="34" charset="-122"/>
              <a:ea typeface="思源黑体 CN" panose="020b0500000000000000" pitchFamily="34" charset="-122"/>
              <a:cs typeface="+mn-ea"/>
              <a:sym typeface="+mn-lt"/>
            </a:endParaRPr>
          </a:p>
        </p:txBody>
      </p:sp>
      <p:sp>
        <p:nvSpPr>
          <p:cNvPr id="13" name="TextBox 10"/>
          <p:cNvSpPr txBox="1"/>
          <p:nvPr/>
        </p:nvSpPr>
        <p:spPr>
          <a:xfrm>
            <a:off x="838200" y="3324225"/>
            <a:ext cx="7451834" cy="695325"/>
          </a:xfrm>
          <a:prstGeom prst="rect">
            <a:avLst/>
          </a:prstGeom>
          <a:noFill/>
        </p:spPr>
        <p:txBody>
          <a:bodyPr wrap="square">
            <a:noAutofit/>
          </a:bodyPr>
          <a:lstStyle/>
          <a:p>
            <a:pPr>
              <a:lnSpc>
                <a:spcPct val="150000"/>
              </a:lnSpc>
            </a:pPr>
            <a:r>
              <a:rPr lang="zh-CN" altLang="en-US" sz="1200" smtClean="0">
                <a:latin typeface="思源黑体 CN" panose="020b0500000000000000" pitchFamily="34" charset="-122"/>
                <a:ea typeface="思源黑体 CN" panose="020b0500000000000000" pitchFamily="34" charset="-122"/>
                <a:cs typeface="+mn-ea"/>
                <a:sym typeface="+mn-lt"/>
              </a:rPr>
              <a:t>累计</a:t>
            </a:r>
            <a:r>
              <a:rPr lang="zh-CN" altLang="en-US" sz="1200">
                <a:latin typeface="思源黑体 CN" panose="020b0500000000000000" pitchFamily="34" charset="-122"/>
                <a:ea typeface="思源黑体 CN" panose="020b0500000000000000" pitchFamily="34" charset="-122"/>
                <a:cs typeface="+mn-ea"/>
                <a:sym typeface="+mn-lt"/>
              </a:rPr>
              <a:t>工作满</a:t>
            </a:r>
            <a:r>
              <a:rPr lang="en-US" altLang="zh-CN" sz="1200">
                <a:latin typeface="思源黑体 CN" panose="020b0500000000000000" pitchFamily="34" charset="-122"/>
                <a:ea typeface="思源黑体 CN" panose="020b0500000000000000" pitchFamily="34" charset="-122"/>
                <a:cs typeface="+mn-ea"/>
                <a:sym typeface="+mn-lt"/>
              </a:rPr>
              <a:t>1</a:t>
            </a:r>
            <a:r>
              <a:rPr lang="zh-CN" altLang="en-US" sz="1200">
                <a:latin typeface="思源黑体 CN" panose="020b0500000000000000" pitchFamily="34" charset="-122"/>
                <a:ea typeface="思源黑体 CN" panose="020b0500000000000000" pitchFamily="34" charset="-122"/>
                <a:cs typeface="+mn-ea"/>
                <a:sym typeface="+mn-lt"/>
              </a:rPr>
              <a:t>年不满</a:t>
            </a:r>
            <a:r>
              <a:rPr lang="en-US" altLang="zh-CN" sz="1200">
                <a:latin typeface="思源黑体 CN" panose="020b0500000000000000" pitchFamily="34" charset="-122"/>
                <a:ea typeface="思源黑体 CN" panose="020b0500000000000000" pitchFamily="34" charset="-122"/>
                <a:cs typeface="+mn-ea"/>
                <a:sym typeface="+mn-lt"/>
              </a:rPr>
              <a:t>10</a:t>
            </a:r>
            <a:r>
              <a:rPr lang="zh-CN" altLang="en-US" sz="1200">
                <a:latin typeface="思源黑体 CN" panose="020b0500000000000000" pitchFamily="34" charset="-122"/>
                <a:ea typeface="思源黑体 CN" panose="020b0500000000000000" pitchFamily="34" charset="-122"/>
                <a:cs typeface="+mn-ea"/>
                <a:sym typeface="+mn-lt"/>
              </a:rPr>
              <a:t>年的职工，请病假累计</a:t>
            </a:r>
            <a:r>
              <a:rPr lang="en-US" altLang="zh-CN" sz="1200">
                <a:latin typeface="思源黑体 CN" panose="020b0500000000000000" pitchFamily="34" charset="-122"/>
                <a:ea typeface="思源黑体 CN" panose="020b0500000000000000" pitchFamily="34" charset="-122"/>
                <a:cs typeface="+mn-ea"/>
                <a:sym typeface="+mn-lt"/>
              </a:rPr>
              <a:t>2</a:t>
            </a:r>
            <a:r>
              <a:rPr lang="zh-CN" altLang="en-US" sz="1200">
                <a:latin typeface="思源黑体 CN" panose="020b0500000000000000" pitchFamily="34" charset="-122"/>
                <a:ea typeface="思源黑体 CN" panose="020b0500000000000000" pitchFamily="34" charset="-122"/>
                <a:cs typeface="+mn-ea"/>
                <a:sym typeface="+mn-lt"/>
              </a:rPr>
              <a:t>个月以上的</a:t>
            </a:r>
            <a:r>
              <a:rPr lang="zh-CN" altLang="en-US" sz="1200" smtClean="0">
                <a:latin typeface="思源黑体 CN" panose="020b0500000000000000" pitchFamily="34" charset="-122"/>
                <a:ea typeface="思源黑体 CN" panose="020b0500000000000000" pitchFamily="34" charset="-122"/>
                <a:cs typeface="+mn-ea"/>
                <a:sym typeface="+mn-lt"/>
              </a:rPr>
              <a:t>；累计</a:t>
            </a:r>
            <a:r>
              <a:rPr lang="zh-CN" altLang="en-US" sz="1200">
                <a:latin typeface="思源黑体 CN" panose="020b0500000000000000" pitchFamily="34" charset="-122"/>
                <a:ea typeface="思源黑体 CN" panose="020b0500000000000000" pitchFamily="34" charset="-122"/>
                <a:cs typeface="+mn-ea"/>
                <a:sym typeface="+mn-lt"/>
              </a:rPr>
              <a:t>工作满</a:t>
            </a:r>
            <a:r>
              <a:rPr lang="en-US" altLang="zh-CN" sz="1200">
                <a:latin typeface="思源黑体 CN" panose="020b0500000000000000" pitchFamily="34" charset="-122"/>
                <a:ea typeface="思源黑体 CN" panose="020b0500000000000000" pitchFamily="34" charset="-122"/>
                <a:cs typeface="+mn-ea"/>
                <a:sym typeface="+mn-lt"/>
              </a:rPr>
              <a:t>10</a:t>
            </a:r>
            <a:r>
              <a:rPr lang="zh-CN" altLang="en-US" sz="1200">
                <a:latin typeface="思源黑体 CN" panose="020b0500000000000000" pitchFamily="34" charset="-122"/>
                <a:ea typeface="思源黑体 CN" panose="020b0500000000000000" pitchFamily="34" charset="-122"/>
                <a:cs typeface="+mn-ea"/>
                <a:sym typeface="+mn-lt"/>
              </a:rPr>
              <a:t>年不满</a:t>
            </a:r>
            <a:r>
              <a:rPr lang="en-US" altLang="zh-CN" sz="1200">
                <a:latin typeface="思源黑体 CN" panose="020b0500000000000000" pitchFamily="34" charset="-122"/>
                <a:ea typeface="思源黑体 CN" panose="020b0500000000000000" pitchFamily="34" charset="-122"/>
                <a:cs typeface="+mn-ea"/>
                <a:sym typeface="+mn-lt"/>
              </a:rPr>
              <a:t>20</a:t>
            </a:r>
            <a:r>
              <a:rPr lang="zh-CN" altLang="en-US" sz="1200">
                <a:latin typeface="思源黑体 CN" panose="020b0500000000000000" pitchFamily="34" charset="-122"/>
                <a:ea typeface="思源黑体 CN" panose="020b0500000000000000" pitchFamily="34" charset="-122"/>
                <a:cs typeface="+mn-ea"/>
                <a:sym typeface="+mn-lt"/>
              </a:rPr>
              <a:t>年的职工，请病假累计</a:t>
            </a:r>
            <a:r>
              <a:rPr lang="en-US" altLang="zh-CN" sz="1200">
                <a:latin typeface="思源黑体 CN" panose="020b0500000000000000" pitchFamily="34" charset="-122"/>
                <a:ea typeface="思源黑体 CN" panose="020b0500000000000000" pitchFamily="34" charset="-122"/>
                <a:cs typeface="+mn-ea"/>
                <a:sym typeface="+mn-lt"/>
              </a:rPr>
              <a:t>3</a:t>
            </a:r>
            <a:r>
              <a:rPr lang="zh-CN" altLang="en-US" sz="1200">
                <a:latin typeface="思源黑体 CN" panose="020b0500000000000000" pitchFamily="34" charset="-122"/>
                <a:ea typeface="思源黑体 CN" panose="020b0500000000000000" pitchFamily="34" charset="-122"/>
                <a:cs typeface="+mn-ea"/>
                <a:sym typeface="+mn-lt"/>
              </a:rPr>
              <a:t>个月以上的</a:t>
            </a:r>
            <a:r>
              <a:rPr lang="zh-CN" altLang="en-US" sz="1200" smtClean="0">
                <a:latin typeface="思源黑体 CN" panose="020b0500000000000000" pitchFamily="34" charset="-122"/>
                <a:ea typeface="思源黑体 CN" panose="020b0500000000000000" pitchFamily="34" charset="-122"/>
                <a:cs typeface="+mn-ea"/>
                <a:sym typeface="+mn-lt"/>
              </a:rPr>
              <a:t>；累计</a:t>
            </a:r>
            <a:r>
              <a:rPr lang="zh-CN" altLang="en-US" sz="1200">
                <a:latin typeface="思源黑体 CN" panose="020b0500000000000000" pitchFamily="34" charset="-122"/>
                <a:ea typeface="思源黑体 CN" panose="020b0500000000000000" pitchFamily="34" charset="-122"/>
                <a:cs typeface="+mn-ea"/>
                <a:sym typeface="+mn-lt"/>
              </a:rPr>
              <a:t>工作满</a:t>
            </a:r>
            <a:r>
              <a:rPr lang="en-US" altLang="zh-CN" sz="1200">
                <a:latin typeface="思源黑体 CN" panose="020b0500000000000000" pitchFamily="34" charset="-122"/>
                <a:ea typeface="思源黑体 CN" panose="020b0500000000000000" pitchFamily="34" charset="-122"/>
                <a:cs typeface="+mn-ea"/>
                <a:sym typeface="+mn-lt"/>
              </a:rPr>
              <a:t>20</a:t>
            </a:r>
            <a:r>
              <a:rPr lang="zh-CN" altLang="en-US" sz="1200">
                <a:latin typeface="思源黑体 CN" panose="020b0500000000000000" pitchFamily="34" charset="-122"/>
                <a:ea typeface="思源黑体 CN" panose="020b0500000000000000" pitchFamily="34" charset="-122"/>
                <a:cs typeface="+mn-ea"/>
                <a:sym typeface="+mn-lt"/>
              </a:rPr>
              <a:t>年以上的职工，请病假累计</a:t>
            </a:r>
            <a:r>
              <a:rPr lang="en-US" altLang="zh-CN" sz="1200">
                <a:latin typeface="思源黑体 CN" panose="020b0500000000000000" pitchFamily="34" charset="-122"/>
                <a:ea typeface="思源黑体 CN" panose="020b0500000000000000" pitchFamily="34" charset="-122"/>
                <a:cs typeface="+mn-ea"/>
                <a:sym typeface="+mn-lt"/>
              </a:rPr>
              <a:t>4</a:t>
            </a:r>
            <a:r>
              <a:rPr lang="zh-CN" altLang="en-US" sz="1200">
                <a:latin typeface="思源黑体 CN" panose="020b0500000000000000" pitchFamily="34" charset="-122"/>
                <a:ea typeface="思源黑体 CN" panose="020b0500000000000000" pitchFamily="34" charset="-122"/>
                <a:cs typeface="+mn-ea"/>
                <a:sym typeface="+mn-lt"/>
              </a:rPr>
              <a:t>个月以上的</a:t>
            </a:r>
            <a:r>
              <a:rPr lang="zh-CN" altLang="en-US" sz="1200" smtClean="0">
                <a:latin typeface="思源黑体 CN" panose="020b0500000000000000" pitchFamily="34" charset="-122"/>
                <a:ea typeface="思源黑体 CN" panose="020b0500000000000000" pitchFamily="34" charset="-122"/>
                <a:cs typeface="+mn-ea"/>
                <a:sym typeface="+mn-lt"/>
              </a:rPr>
              <a:t>。单位</a:t>
            </a:r>
            <a:r>
              <a:rPr lang="zh-CN" altLang="en-US" sz="1200">
                <a:latin typeface="思源黑体 CN" panose="020b0500000000000000" pitchFamily="34" charset="-122"/>
                <a:ea typeface="思源黑体 CN" panose="020b0500000000000000" pitchFamily="34" charset="-122"/>
                <a:cs typeface="+mn-ea"/>
                <a:sym typeface="+mn-lt"/>
              </a:rPr>
              <a:t>确因工作需要不能安排职工休年休假的，经职工本人同意，可以不安排职工休年休假。对职工应休未休的年休假天数，单位应当按照该职工日工资收入的</a:t>
            </a:r>
            <a:r>
              <a:rPr lang="en-US" altLang="zh-CN" sz="1200">
                <a:latin typeface="思源黑体 CN" panose="020b0500000000000000" pitchFamily="34" charset="-122"/>
                <a:ea typeface="思源黑体 CN" panose="020b0500000000000000" pitchFamily="34" charset="-122"/>
                <a:cs typeface="+mn-ea"/>
                <a:sym typeface="+mn-lt"/>
              </a:rPr>
              <a:t>300%</a:t>
            </a:r>
            <a:r>
              <a:rPr lang="zh-CN" altLang="en-US" sz="1200">
                <a:latin typeface="思源黑体 CN" panose="020b0500000000000000" pitchFamily="34" charset="-122"/>
                <a:ea typeface="思源黑体 CN" panose="020b0500000000000000" pitchFamily="34" charset="-122"/>
                <a:cs typeface="+mn-ea"/>
                <a:sym typeface="+mn-lt"/>
              </a:rPr>
              <a:t>支付年休假工资报酬。</a:t>
            </a:r>
            <a:endParaRPr lang="zh-CN" altLang="en-US" sz="1200">
              <a:latin typeface="思源黑体 CN" panose="020b0500000000000000" pitchFamily="34" charset="-122"/>
              <a:ea typeface="思源黑体 CN" panose="020b0500000000000000" pitchFamily="34" charset="-122"/>
              <a:cs typeface="+mn-ea"/>
              <a:sym typeface="+mn-lt"/>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28750"/>
            <a:ext cx="2389860" cy="1593240"/>
          </a:xfrm>
          <a:prstGeom prst="rect">
            <a:avLst/>
          </a:prstGeom>
        </p:spPr>
      </p:pic>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任意多边形 7"/>
          <p:cNvSpPr/>
          <p:nvPr/>
        </p:nvSpPr>
        <p:spPr bwMode="auto">
          <a:xfrm flipH="1">
            <a:off x="239994" y="-3919"/>
            <a:ext cx="8904005" cy="4859139"/>
          </a:xfrm>
          <a:custGeom>
            <a:gdLst>
              <a:gd name="connsiteX0" fmla="*/ 0 w 7840365"/>
              <a:gd name="connsiteY0" fmla="*/ 0 h 4712233"/>
              <a:gd name="connsiteX1" fmla="*/ 7840365 w 7840365"/>
              <a:gd name="connsiteY1" fmla="*/ 0 h 4712233"/>
              <a:gd name="connsiteX2" fmla="*/ 7830783 w 7840365"/>
              <a:gd name="connsiteY2" fmla="*/ 86761 h 4712233"/>
              <a:gd name="connsiteX3" fmla="*/ 599508 w 7840365"/>
              <a:gd name="connsiteY3" fmla="*/ 4705661 h 4712233"/>
              <a:gd name="connsiteX4" fmla="*/ 0 w 7840365"/>
              <a:gd name="connsiteY4" fmla="*/ 4712233 h 47122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40364" h="4712233">
                <a:moveTo>
                  <a:pt x="0" y="0"/>
                </a:moveTo>
                <a:lnTo>
                  <a:pt x="7840365" y="0"/>
                </a:lnTo>
                <a:lnTo>
                  <a:pt x="7830783" y="86761"/>
                </a:lnTo>
                <a:cubicBezTo>
                  <a:pt x="7583771" y="1888901"/>
                  <a:pt x="6255655" y="4550974"/>
                  <a:pt x="599508" y="4705661"/>
                </a:cubicBezTo>
                <a:lnTo>
                  <a:pt x="0" y="4712233"/>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a:p>
        </p:txBody>
      </p:sp>
      <p:grpSp>
        <p:nvGrpSpPr>
          <p:cNvPr id="9" name="组合 8"/>
          <p:cNvGrpSpPr/>
          <p:nvPr/>
        </p:nvGrpSpPr>
        <p:grpSpPr>
          <a:xfrm flipH="1">
            <a:off x="-12814" y="2639061"/>
            <a:ext cx="2650818" cy="2518200"/>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bg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l="-17000" r="-3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1700308" y="-6375"/>
            <a:ext cx="7443692" cy="4724031"/>
            <a:chOff x="-12814" y="-36518"/>
            <a:chExt cx="6704961" cy="4255206"/>
          </a:xfrm>
        </p:grpSpPr>
        <p:sp>
          <p:nvSpPr>
            <p:cNvPr id="11" name="任意多边形 10"/>
            <p:cNvSpPr/>
            <p:nvPr/>
          </p:nvSpPr>
          <p:spPr bwMode="auto">
            <a:xfrm>
              <a:off x="0" y="-36517"/>
              <a:ext cx="6692147" cy="4255205"/>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1"/>
            </a:solidFill>
            <a:ln>
              <a:noFill/>
            </a:ln>
            <a:effectLst>
              <a:outerShdw blurRad="152400" dist="38100" dir="13500000" algn="br" rotWithShape="0">
                <a:prstClr val="black">
                  <a:alpha val="29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tVert">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5" name="TextBox 4"/>
          <p:cNvSpPr txBox="1"/>
          <p:nvPr/>
        </p:nvSpPr>
        <p:spPr>
          <a:xfrm>
            <a:off x="3200400" y="819150"/>
            <a:ext cx="5165418" cy="884805"/>
          </a:xfrm>
          <a:prstGeom prst="rect">
            <a:avLst/>
          </a:prstGeom>
          <a:noFill/>
        </p:spPr>
        <p:txBody>
          <a:bodyPr wrap="none" lIns="68531" tIns="34264" rIns="68531" bIns="34264"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gradFill>
                <a:effectLst>
                  <a:outerShdw blurRad="317500" dist="38100" dir="2700000" algn="tl" rotWithShape="0">
                    <a:prstClr val="black">
                      <a:alpha val="59000"/>
                    </a:prstClr>
                  </a:outerShdw>
                </a:effectLst>
                <a:latin typeface="微软雅黑" panose="020b0503020204020204" pitchFamily="34" charset="-122"/>
                <a:ea typeface="微软雅黑" panose="020b0503020204020204" pitchFamily="34" charset="-122"/>
              </a:defRPr>
            </a:lvl1pPr>
          </a:lstStyle>
          <a:p>
            <a:pPr algn="l" defTabSz="685165">
              <a:defRPr/>
            </a:pPr>
            <a:r>
              <a:rPr lang="zh-CN" altLang="en-US" sz="5300" kern="0" spc="300">
                <a:solidFill>
                  <a:schemeClr val="accent1"/>
                </a:solidFill>
                <a:effectLst/>
                <a:latin typeface="汉仪雅酷黑 85W" panose="020b0904020202020204" pitchFamily="34" charset="-122"/>
                <a:ea typeface="汉仪雅酷黑 85W" panose="020b0904020202020204" pitchFamily="34" charset="-122"/>
              </a:rPr>
              <a:t>企业</a:t>
            </a:r>
            <a:r>
              <a:rPr lang="zh-CN" altLang="en-US" sz="5300" kern="0" spc="300">
                <a:solidFill>
                  <a:schemeClr val="accent2"/>
                </a:solidFill>
                <a:effectLst/>
                <a:latin typeface="汉仪雅酷黑 85W" panose="020b0904020202020204" pitchFamily="34" charset="-122"/>
                <a:ea typeface="汉仪雅酷黑 85W" panose="020b0904020202020204" pitchFamily="34" charset="-122"/>
              </a:rPr>
              <a:t>实用</a:t>
            </a:r>
            <a:r>
              <a:rPr lang="zh-CN" altLang="en-US" sz="5300" kern="0" spc="300">
                <a:solidFill>
                  <a:schemeClr val="accent1"/>
                </a:solidFill>
                <a:effectLst/>
                <a:latin typeface="汉仪雅酷黑 85W" panose="020b0904020202020204" pitchFamily="34" charset="-122"/>
                <a:ea typeface="汉仪雅酷黑 85W" panose="020b0904020202020204" pitchFamily="34" charset="-122"/>
              </a:rPr>
              <a:t>劳动法</a:t>
            </a:r>
            <a:endParaRPr lang="zh-CN" altLang="en-US" sz="5300" kern="0" spc="300">
              <a:solidFill>
                <a:schemeClr val="accent1"/>
              </a:solidFill>
              <a:effectLst/>
              <a:latin typeface="汉仪雅酷黑 85W" panose="020b0904020202020204" pitchFamily="34" charset="-122"/>
              <a:ea typeface="汉仪雅酷黑 85W" panose="020b0904020202020204" pitchFamily="34" charset="-122"/>
            </a:endParaRPr>
          </a:p>
        </p:txBody>
      </p:sp>
      <p:sp>
        <p:nvSpPr>
          <p:cNvPr id="16" name="矩形 15"/>
          <p:cNvSpPr/>
          <p:nvPr/>
        </p:nvSpPr>
        <p:spPr>
          <a:xfrm flipH="1">
            <a:off x="3254960" y="1885950"/>
            <a:ext cx="5062081" cy="446276"/>
          </a:xfrm>
          <a:prstGeom prst="rect">
            <a:avLst/>
          </a:prstGeom>
        </p:spPr>
        <p:txBody>
          <a:bodyPr wrap="square">
            <a:spAutoFit/>
          </a:bodyPr>
          <a:lstStyle/>
          <a:p>
            <a:r>
              <a:rPr lang="zh-CN" altLang="en-US" sz="2300" spc="900">
                <a:solidFill>
                  <a:schemeClr val="accent1"/>
                </a:solidFill>
                <a:latin typeface="+mn-ea"/>
              </a:rPr>
              <a:t>人力资源部企业实用劳动法</a:t>
            </a:r>
            <a:endParaRPr lang="zh-CN" altLang="en-US" sz="2300" spc="900">
              <a:solidFill>
                <a:schemeClr val="accent1"/>
              </a:solidFill>
              <a:latin typeface="+mn-ea"/>
            </a:endParaRPr>
          </a:p>
        </p:txBody>
      </p:sp>
      <p:sp>
        <p:nvSpPr>
          <p:cNvPr id="17" name="矩形 16"/>
          <p:cNvSpPr/>
          <p:nvPr/>
        </p:nvSpPr>
        <p:spPr>
          <a:xfrm>
            <a:off x="3276600" y="2647950"/>
            <a:ext cx="5089218" cy="549189"/>
          </a:xfrm>
          <a:prstGeom prst="rect">
            <a:avLst/>
          </a:prstGeom>
        </p:spPr>
        <p:txBody>
          <a:bodyPr wrap="square">
            <a:spAutoFit/>
          </a:bodyPr>
          <a:lstStyle/>
          <a:p>
            <a:pPr>
              <a:lnSpc>
                <a:spcPct val="130000"/>
              </a:lnSpc>
            </a:pPr>
            <a:r>
              <a:rPr lang="en-US" altLang="zh-CN" sz="1200" smtClean="0">
                <a:solidFill>
                  <a:schemeClr val="accent1"/>
                </a:solidFill>
                <a:latin typeface="+mn-ea"/>
              </a:rPr>
              <a:t>practical labor law of the ministry of human resources </a:t>
            </a:r>
            <a:r>
              <a:rPr lang="en-US" altLang="zh-CN" sz="1200">
                <a:solidFill>
                  <a:schemeClr val="accent1"/>
                </a:solidFill>
                <a:latin typeface="+mn-ea"/>
              </a:rPr>
              <a:t>practical labor law of the ministry of human </a:t>
            </a:r>
            <a:endParaRPr lang="zh-CN" altLang="en-US" sz="1200">
              <a:solidFill>
                <a:schemeClr val="accent1"/>
              </a:solidFill>
              <a:latin typeface="+mn-ea"/>
            </a:endParaRPr>
          </a:p>
        </p:txBody>
      </p:sp>
      <p:sp>
        <p:nvSpPr>
          <p:cNvPr id="18" name="矩形 17"/>
          <p:cNvSpPr/>
          <p:nvPr/>
        </p:nvSpPr>
        <p:spPr>
          <a:xfrm>
            <a:off x="3254960" y="3242007"/>
            <a:ext cx="2901058" cy="307777"/>
          </a:xfrm>
          <a:prstGeom prst="rect">
            <a:avLst/>
          </a:prstGeom>
        </p:spPr>
        <p:txBody>
          <a:bodyPr wrap="square">
            <a:spAutoFit/>
          </a:bodyPr>
          <a:lstStyle/>
          <a:p>
            <a:r>
              <a:rPr lang="zh-CN" altLang="en-US" sz="1400" spc="600">
                <a:solidFill>
                  <a:schemeClr val="accent1"/>
                </a:solidFill>
                <a:latin typeface="+mn-ea"/>
              </a:rPr>
              <a:t>演示完毕感谢您的观看</a:t>
            </a:r>
            <a:endParaRPr lang="zh-CN" altLang="en-US" sz="1400" spc="600">
              <a:solidFill>
                <a:schemeClr val="accent1"/>
              </a:solidFill>
              <a:latin typeface="+mn-ea"/>
            </a:endParaRPr>
          </a:p>
        </p:txBody>
      </p:sp>
      <p:cxnSp>
        <p:nvCxnSpPr>
          <p:cNvPr id="20" name="直接连接符 19"/>
          <p:cNvCxnSpPr/>
          <p:nvPr/>
        </p:nvCxnSpPr>
        <p:spPr>
          <a:xfrm>
            <a:off x="3360096" y="2481535"/>
            <a:ext cx="47234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19800" y="2888515"/>
            <a:ext cx="2185233" cy="1893035"/>
          </a:xfrm>
          <a:prstGeom prst="rect">
            <a:avLst/>
          </a:prstGeom>
        </p:spPr>
      </p:pic>
    </p:spTree>
  </p:cSld>
  <p:clrMapOvr>
    <a:masterClrMapping/>
  </p:clrMapOvr>
  <mc:AlternateContent>
    <mc:Choice xmlns:p14="http://schemas.microsoft.com/office/powerpoint/2010/main" Requires="p14">
      <p:transition advTm="0" p14:dur="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decel="6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6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2" de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5"/>
                                        </p:tgtEl>
                                        <p:attrNameLst>
                                          <p:attrName>style.visibility</p:attrName>
                                        </p:attrNameLst>
                                      </p:cBhvr>
                                      <p:to>
                                        <p:strVal val="visible"/>
                                      </p:to>
                                    </p:set>
                                    <p:anim by="(-#ppt_w*2)" calcmode="lin" valueType="num">
                                      <p:cBhvr rctx="PPT">
                                        <p:cTn id="21" dur="500" autoRev="1" fill="hold">
                                          <p:stCondLst>
                                            <p:cond delay="0"/>
                                          </p:stCondLst>
                                        </p:cTn>
                                        <p:tgtEl>
                                          <p:spTgt spid="15"/>
                                        </p:tgtEl>
                                        <p:attrNameLst>
                                          <p:attrName>ppt_w</p:attrName>
                                        </p:attrNameLst>
                                      </p:cBhvr>
                                    </p:anim>
                                    <p:anim by="(#ppt_w*0.50)" calcmode="lin" valueType="num">
                                      <p:cBhvr>
                                        <p:cTn id="22" dur="500" decel="50000" autoRev="1" fill="hold">
                                          <p:stCondLst>
                                            <p:cond delay="0"/>
                                          </p:stCondLst>
                                        </p:cTn>
                                        <p:tgtEl>
                                          <p:spTgt spid="15"/>
                                        </p:tgtEl>
                                        <p:attrNameLst>
                                          <p:attrName>ppt_x</p:attrName>
                                        </p:attrNameLst>
                                      </p:cBhvr>
                                    </p:anim>
                                    <p:anim from="(-#ppt_h/2)" to="(#ppt_y)" calcmode="lin" valueType="num">
                                      <p:cBhvr>
                                        <p:cTn id="23" dur="1000" fill="hold">
                                          <p:stCondLst>
                                            <p:cond delay="0"/>
                                          </p:stCondLst>
                                        </p:cTn>
                                        <p:tgtEl>
                                          <p:spTgt spid="15"/>
                                        </p:tgtEl>
                                        <p:attrNameLst>
                                          <p:attrName>ppt_y</p:attrName>
                                        </p:attrNameLst>
                                      </p:cBhvr>
                                    </p:anim>
                                    <p:animRot by="21600000">
                                      <p:cBhvr>
                                        <p:cTn id="24" dur="1000" fill="hold">
                                          <p:stCondLst>
                                            <p:cond delay="0"/>
                                          </p:stCondLst>
                                        </p:cTn>
                                        <p:tgtEl>
                                          <p:spTgt spid="15"/>
                                        </p:tgtEl>
                                        <p:attrNameLst>
                                          <p:attrName>r</p:attrName>
                                        </p:attrNameLst>
                                      </p:cBhvr>
                                    </p:animRot>
                                  </p:childTnLst>
                                </p:cTn>
                              </p:par>
                            </p:childTnLst>
                          </p:cTn>
                        </p:par>
                      </p:childTnLst>
                    </p:cTn>
                  </p:par>
                  <p:par>
                    <p:cTn id="25" fill="hold" nodeType="clickPar">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8" tIns="34284" rIns="68568"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202307" y="359172"/>
            <a:ext cx="2142894" cy="1071447"/>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概述以及招聘录用</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第一部分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TextBox 8"/>
          <p:cNvSpPr txBox="1"/>
          <p:nvPr/>
        </p:nvSpPr>
        <p:spPr>
          <a:xfrm>
            <a:off x="3718034" y="1537600"/>
            <a:ext cx="4572000" cy="1796150"/>
          </a:xfrm>
          <a:prstGeom prst="rect">
            <a:avLst/>
          </a:prstGeom>
          <a:noFill/>
        </p:spPr>
        <p:txBody>
          <a:bodyPr wrap="square"/>
          <a:lstStyle/>
          <a:p>
            <a:pPr>
              <a:lnSpc>
                <a:spcPct val="150000"/>
              </a:lnSpc>
            </a:pPr>
            <a:r>
              <a:rPr lang="zh-CN" altLang="en-US" sz="1200">
                <a:latin typeface="思源黑体 CN" panose="020b0500000000000000" pitchFamily="34" charset="-122"/>
                <a:ea typeface="思源黑体 CN" panose="020b0500000000000000" pitchFamily="34" charset="-122"/>
                <a:cs typeface="+mn-ea"/>
                <a:sym typeface="+mn-lt"/>
              </a:rPr>
              <a:t>中华人民共和国劳动合同法（2007年6月29日</a:t>
            </a:r>
            <a:r>
              <a:rPr lang="zh-CN" altLang="en-US" sz="1200" smtClean="0">
                <a:latin typeface="思源黑体 CN" panose="020b0500000000000000" pitchFamily="34" charset="-122"/>
                <a:ea typeface="思源黑体 CN" panose="020b0500000000000000" pitchFamily="34" charset="-122"/>
                <a:cs typeface="+mn-ea"/>
                <a:sym typeface="+mn-lt"/>
              </a:rPr>
              <a:t>）中华人民共和国</a:t>
            </a:r>
            <a:r>
              <a:rPr lang="zh-CN" altLang="en-US" sz="1200">
                <a:latin typeface="思源黑体 CN" panose="020b0500000000000000" pitchFamily="34" charset="-122"/>
                <a:ea typeface="思源黑体 CN" panose="020b0500000000000000" pitchFamily="34" charset="-122"/>
                <a:cs typeface="+mn-ea"/>
                <a:sym typeface="+mn-lt"/>
              </a:rPr>
              <a:t>劳动合同法实施条例（2008年9月18日</a:t>
            </a:r>
            <a:r>
              <a:rPr lang="zh-CN" altLang="en-US" sz="1200" smtClean="0">
                <a:latin typeface="思源黑体 CN" panose="020b0500000000000000" pitchFamily="34" charset="-122"/>
                <a:ea typeface="思源黑体 CN" panose="020b0500000000000000" pitchFamily="34" charset="-122"/>
                <a:cs typeface="+mn-ea"/>
                <a:sym typeface="+mn-lt"/>
              </a:rPr>
              <a:t>）中华人民共和国</a:t>
            </a:r>
            <a:r>
              <a:rPr lang="zh-CN" altLang="en-US" sz="1200">
                <a:latin typeface="思源黑体 CN" panose="020b0500000000000000" pitchFamily="34" charset="-122"/>
                <a:ea typeface="思源黑体 CN" panose="020b0500000000000000" pitchFamily="34" charset="-122"/>
                <a:cs typeface="+mn-ea"/>
                <a:sym typeface="+mn-lt"/>
              </a:rPr>
              <a:t>劳动法（1994年7月5日</a:t>
            </a:r>
            <a:r>
              <a:rPr lang="zh-CN" altLang="en-US" sz="1200" smtClean="0">
                <a:latin typeface="思源黑体 CN" panose="020b0500000000000000" pitchFamily="34" charset="-122"/>
                <a:ea typeface="思源黑体 CN" panose="020b0500000000000000" pitchFamily="34" charset="-122"/>
                <a:cs typeface="+mn-ea"/>
                <a:sym typeface="+mn-lt"/>
              </a:rPr>
              <a:t>）中华人民共和国</a:t>
            </a:r>
            <a:r>
              <a:rPr lang="zh-CN" altLang="en-US" sz="1200">
                <a:latin typeface="思源黑体 CN" panose="020b0500000000000000" pitchFamily="34" charset="-122"/>
                <a:ea typeface="思源黑体 CN" panose="020b0500000000000000" pitchFamily="34" charset="-122"/>
                <a:cs typeface="+mn-ea"/>
                <a:sym typeface="+mn-lt"/>
              </a:rPr>
              <a:t>劳动争议调解仲裁法（2007年12月29日</a:t>
            </a:r>
            <a:r>
              <a:rPr lang="zh-CN" altLang="en-US" sz="1200" smtClean="0">
                <a:latin typeface="思源黑体 CN" panose="020b0500000000000000" pitchFamily="34" charset="-122"/>
                <a:ea typeface="思源黑体 CN" panose="020b0500000000000000" pitchFamily="34" charset="-122"/>
                <a:cs typeface="+mn-ea"/>
                <a:sym typeface="+mn-lt"/>
              </a:rPr>
              <a:t>）劳动</a:t>
            </a:r>
            <a:r>
              <a:rPr lang="zh-CN" altLang="en-US" sz="1200">
                <a:latin typeface="思源黑体 CN" panose="020b0500000000000000" pitchFamily="34" charset="-122"/>
                <a:ea typeface="思源黑体 CN" panose="020b0500000000000000" pitchFamily="34" charset="-122"/>
                <a:cs typeface="+mn-ea"/>
                <a:sym typeface="+mn-lt"/>
              </a:rPr>
              <a:t>保障监察条例（2004年11月1日</a:t>
            </a:r>
            <a:r>
              <a:rPr lang="zh-CN" altLang="en-US" sz="1200" smtClean="0">
                <a:latin typeface="思源黑体 CN" panose="020b0500000000000000" pitchFamily="34" charset="-122"/>
                <a:ea typeface="思源黑体 CN" panose="020b0500000000000000" pitchFamily="34" charset="-122"/>
                <a:cs typeface="+mn-ea"/>
                <a:sym typeface="+mn-lt"/>
              </a:rPr>
              <a:t>）全国</a:t>
            </a:r>
            <a:r>
              <a:rPr lang="zh-CN" altLang="en-US" sz="1200">
                <a:latin typeface="思源黑体 CN" panose="020b0500000000000000" pitchFamily="34" charset="-122"/>
                <a:ea typeface="思源黑体 CN" panose="020b0500000000000000" pitchFamily="34" charset="-122"/>
                <a:cs typeface="+mn-ea"/>
                <a:sym typeface="+mn-lt"/>
              </a:rPr>
              <a:t>年节及纪念日放假办法（2007年12月14日</a:t>
            </a:r>
            <a:r>
              <a:rPr lang="zh-CN" altLang="en-US" sz="1200" smtClean="0">
                <a:latin typeface="思源黑体 CN" panose="020b0500000000000000" pitchFamily="34" charset="-122"/>
                <a:ea typeface="思源黑体 CN" panose="020b0500000000000000" pitchFamily="34" charset="-122"/>
                <a:cs typeface="+mn-ea"/>
                <a:sym typeface="+mn-lt"/>
              </a:rPr>
              <a:t>）职工</a:t>
            </a:r>
            <a:r>
              <a:rPr lang="zh-CN" altLang="en-US" sz="1200">
                <a:latin typeface="思源黑体 CN" panose="020b0500000000000000" pitchFamily="34" charset="-122"/>
                <a:ea typeface="思源黑体 CN" panose="020b0500000000000000" pitchFamily="34" charset="-122"/>
                <a:cs typeface="+mn-ea"/>
                <a:sym typeface="+mn-lt"/>
              </a:rPr>
              <a:t>带薪年休假条例（2007年12月14日</a:t>
            </a:r>
            <a:r>
              <a:rPr lang="zh-CN" altLang="en-US" sz="1200" smtClean="0">
                <a:latin typeface="思源黑体 CN" panose="020b0500000000000000" pitchFamily="34" charset="-122"/>
                <a:ea typeface="思源黑体 CN" panose="020b0500000000000000" pitchFamily="34" charset="-122"/>
                <a:cs typeface="+mn-ea"/>
                <a:sym typeface="+mn-lt"/>
              </a:rPr>
              <a:t>）</a:t>
            </a:r>
            <a:endParaRPr lang="zh-CN" altLang="en-US" sz="1200">
              <a:latin typeface="思源黑体 CN" panose="020b0500000000000000" pitchFamily="34" charset="-122"/>
              <a:ea typeface="思源黑体 CN" panose="020b0500000000000000" pitchFamily="34" charset="-122"/>
              <a:cs typeface="+mn-ea"/>
              <a:sym typeface="+mn-lt"/>
            </a:endParaRPr>
          </a:p>
        </p:txBody>
      </p:sp>
      <p:sp>
        <p:nvSpPr>
          <p:cNvPr id="11" name="TextBox 10"/>
          <p:cNvSpPr txBox="1"/>
          <p:nvPr/>
        </p:nvSpPr>
        <p:spPr>
          <a:xfrm>
            <a:off x="838200" y="3324225"/>
            <a:ext cx="7451834" cy="695325"/>
          </a:xfrm>
          <a:prstGeom prst="rect">
            <a:avLst/>
          </a:prstGeom>
          <a:noFill/>
        </p:spPr>
        <p:txBody>
          <a:bodyPr wrap="square">
            <a:noAutofit/>
          </a:bodyPr>
          <a:lstStyle/>
          <a:p>
            <a:pPr>
              <a:lnSpc>
                <a:spcPct val="150000"/>
              </a:lnSpc>
            </a:pPr>
            <a:r>
              <a:rPr lang="zh-CN" altLang="en-US" sz="1200">
                <a:latin typeface="思源黑体 CN" panose="020b0500000000000000" pitchFamily="34" charset="-122"/>
                <a:ea typeface="思源黑体 CN" panose="020b0500000000000000" pitchFamily="34" charset="-122"/>
                <a:cs typeface="+mn-ea"/>
                <a:sym typeface="+mn-lt"/>
              </a:rPr>
              <a:t>《劳动法》与《劳动合同法》，是前法与后法，旧法与新法的关系，按照《立法法》 “新法优于旧法”的原则，《劳动法》与《劳动合同法》不一致的地方，以《劳动合同法》为准；《劳动合同法》没有规定而《劳动法》有规定的，则适用《劳动法》的相关规定。 </a:t>
            </a:r>
            <a:endParaRPr lang="zh-CN" altLang="en-US" sz="1200">
              <a:latin typeface="思源黑体 CN" panose="020b0500000000000000" pitchFamily="34" charset="-122"/>
              <a:ea typeface="思源黑体 CN" panose="020b0500000000000000" pitchFamily="34" charset="-122"/>
              <a:cs typeface="+mn-ea"/>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84" y="1504950"/>
            <a:ext cx="2389860" cy="1667758"/>
          </a:xfrm>
          <a:prstGeom prst="rect">
            <a:avLst/>
          </a:prstGeom>
        </p:spPr>
      </p:pic>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2"/>
          <p:cNvSpPr/>
          <p:nvPr/>
        </p:nvSpPr>
        <p:spPr bwMode="auto">
          <a:xfrm>
            <a:off x="685800" y="1652924"/>
            <a:ext cx="4876800" cy="1295400"/>
          </a:xfrm>
          <a:prstGeom prst="rect">
            <a:avLst/>
          </a:prstGeom>
          <a:no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51440" tIns="51442" rIns="51440" bIns="51442" numCol="1" rtlCol="0" anchor="t" anchorCtr="0" compatLnSpc="1"/>
          <a:lstStyle/>
          <a:p>
            <a:pPr defTabSz="513715" fontAlgn="base">
              <a:lnSpc>
                <a:spcPct val="150000"/>
              </a:lnSpc>
              <a:spcBef>
                <a:spcPct val="0"/>
              </a:spcBef>
              <a:spcAft>
                <a:spcPct val="0"/>
              </a:spcAft>
              <a:buClr>
                <a:srgbClr val="FFFFFF">
                  <a:lumMod val="50000"/>
                  <a:lumOff val="50000"/>
                </a:srgbClr>
              </a:buClr>
              <a:buSzPct val="90000"/>
              <a:defRPr/>
            </a:pPr>
            <a:r>
              <a:rPr lang="en-US" altLang="zh-CN"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用人单位向劳动者如实告知</a:t>
            </a:r>
            <a:r>
              <a:rPr lang="en-US" altLang="zh-CN" sz="1200" spc="-23" err="1">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：工作内容、工作条件、工作地点、职业危害、安全生产状况、劳动报酬以及劳动者要求了解的其他情况</a:t>
            </a:r>
            <a:r>
              <a:rPr lang="zh-CN" altLang="en-US"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a:t>
            </a:r>
            <a:r>
              <a:rPr lang="en-US" altLang="zh-CN"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劳动者向用人单位如实告知</a:t>
            </a:r>
            <a:r>
              <a:rPr lang="en-US" altLang="zh-CN" sz="1200" spc="-23" err="1">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：与合同直接相关的基本情况，如教育状况、工作经历、健康状况等</a:t>
            </a:r>
            <a:r>
              <a:rPr lang="en-US" altLang="zh-CN"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rPr>
              <a:t>。</a:t>
            </a:r>
            <a:endParaRPr lang="en-US" altLang="zh-CN" sz="1200" spc="-23">
              <a:solidFill>
                <a:schemeClr val="tx1"/>
              </a:solidFill>
              <a:latin typeface="思源黑体 CN" panose="020b0500000000000000" pitchFamily="34" charset="-122"/>
              <a:ea typeface="思源黑体 CN" panose="020b0500000000000000" pitchFamily="34" charset="-122"/>
              <a:cs typeface="Segoe UI" panose="020b0502040204020203" pitchFamily="34" charset="0"/>
            </a:endParaRPr>
          </a:p>
        </p:txBody>
      </p:sp>
      <p:sp>
        <p:nvSpPr>
          <p:cNvPr id="6" name="Rectangle 2"/>
          <p:cNvSpPr/>
          <p:nvPr/>
        </p:nvSpPr>
        <p:spPr bwMode="auto">
          <a:xfrm>
            <a:off x="685800" y="3127534"/>
            <a:ext cx="4876800" cy="739616"/>
          </a:xfrm>
          <a:prstGeom prst="rect">
            <a:avLst/>
          </a:prstGeom>
          <a:no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51440" tIns="51442" rIns="51440" bIns="51442" numCol="1" rtlCol="0" anchor="t" anchorCtr="0" compatLnSpc="1"/>
          <a:lstStyle/>
          <a:p>
            <a:pPr defTabSz="513715" fontAlgn="base">
              <a:lnSpc>
                <a:spcPct val="150000"/>
              </a:lnSpc>
              <a:spcBef>
                <a:spcPct val="0"/>
              </a:spcBef>
              <a:spcAft>
                <a:spcPct val="0"/>
              </a:spcAft>
              <a:buClr>
                <a:srgbClr val="FFFFFF">
                  <a:lumMod val="50000"/>
                  <a:lumOff val="50000"/>
                </a:srgbClr>
              </a:buClr>
              <a:buSzPct val="90000"/>
              <a:defRPr/>
            </a:pPr>
            <a:r>
              <a:rPr lang="zh-CN" altLang="en-US"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招</a:t>
            </a:r>
            <a:r>
              <a:rPr lang="zh-CN" altLang="en-US" sz="1200" spc="-23">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用劳动者时，单位不能： </a:t>
            </a:r>
            <a:r>
              <a:rPr lang="zh-CN" altLang="en-US"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扣押</a:t>
            </a:r>
            <a:r>
              <a:rPr lang="zh-CN" altLang="en-US" sz="1200" spc="-23">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劳动者的居民身份证和其他证件</a:t>
            </a:r>
            <a:r>
              <a:rPr lang="zh-CN" altLang="en-US"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；要求</a:t>
            </a:r>
            <a:r>
              <a:rPr lang="zh-CN" altLang="en-US" sz="1200" spc="-23">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劳动者提供担保或其他名义向劳动者收取财物</a:t>
            </a:r>
            <a:r>
              <a:rPr lang="zh-CN" altLang="en-US" sz="1200" spc="-23" smtClean="0">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rPr>
              <a:t>；</a:t>
            </a:r>
            <a:endParaRPr lang="zh-CN" altLang="en-US" sz="1200" spc="-23">
              <a:solidFill>
                <a:schemeClr val="tx1"/>
              </a:solidFill>
              <a:latin typeface="思源黑体 CN" panose="020b0500000000000000" pitchFamily="34" charset="-122"/>
              <a:ea typeface="思源黑体 CN" panose="020b0500000000000000" pitchFamily="34" charset="-122"/>
              <a:cs typeface="Segoe UI" panose="020b0502040204020203" pitchFamily="34" charset="0"/>
              <a:sym typeface="+mn-ea"/>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556" y="1809750"/>
            <a:ext cx="2729444" cy="1870428"/>
          </a:xfrm>
          <a:prstGeom prst="rect">
            <a:avLst/>
          </a:prstGeom>
        </p:spPr>
      </p:pic>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flipH="1">
            <a:off x="-12815" y="3138199"/>
            <a:ext cx="2125394" cy="2019062"/>
            <a:chOff x="6041534" y="1827594"/>
            <a:chExt cx="3102466" cy="3329667"/>
          </a:xfrm>
        </p:grpSpPr>
        <p:sp>
          <p:nvSpPr>
            <p:cNvPr id="13" name="任意多边形 12"/>
            <p:cNvSpPr/>
            <p:nvPr/>
          </p:nvSpPr>
          <p:spPr bwMode="auto">
            <a:xfrm>
              <a:off x="6041534" y="1827594"/>
              <a:ext cx="3092468" cy="3326410"/>
            </a:xfrm>
            <a:custGeom>
              <a:gdLst>
                <a:gd name="connsiteX0" fmla="*/ 2858880 w 3092468"/>
                <a:gd name="connsiteY0" fmla="*/ 1196 h 3326410"/>
                <a:gd name="connsiteX1" fmla="*/ 3077590 w 3092468"/>
                <a:gd name="connsiteY1" fmla="*/ 12033 h 3326410"/>
                <a:gd name="connsiteX2" fmla="*/ 3092468 w 3092468"/>
                <a:gd name="connsiteY2" fmla="*/ 13483 h 3326410"/>
                <a:gd name="connsiteX3" fmla="*/ 3092468 w 3092468"/>
                <a:gd name="connsiteY3" fmla="*/ 3326410 h 3326410"/>
                <a:gd name="connsiteX4" fmla="*/ 2863 w 3092468"/>
                <a:gd name="connsiteY4" fmla="*/ 3326410 h 3326410"/>
                <a:gd name="connsiteX5" fmla="*/ 3 w 3092468"/>
                <a:gd name="connsiteY5" fmla="*/ 3214812 h 3326410"/>
                <a:gd name="connsiteX6" fmla="*/ 822496 w 3092468"/>
                <a:gd name="connsiteY6" fmla="*/ 740995 h 3326410"/>
                <a:gd name="connsiteX7" fmla="*/ 2858880 w 3092468"/>
                <a:gd name="connsiteY7" fmla="*/ 1196 h 3326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2468" h="3326410">
                  <a:moveTo>
                    <a:pt x="2858880" y="1196"/>
                  </a:moveTo>
                  <a:cubicBezTo>
                    <a:pt x="2931345" y="2946"/>
                    <a:pt x="3004282" y="6599"/>
                    <a:pt x="3077590" y="12033"/>
                  </a:cubicBezTo>
                  <a:lnTo>
                    <a:pt x="3092468" y="13483"/>
                  </a:lnTo>
                  <a:lnTo>
                    <a:pt x="3092468" y="3326410"/>
                  </a:lnTo>
                  <a:lnTo>
                    <a:pt x="2863" y="3326410"/>
                  </a:lnTo>
                  <a:lnTo>
                    <a:pt x="3" y="3214812"/>
                  </a:lnTo>
                  <a:cubicBezTo>
                    <a:pt x="-923" y="2266277"/>
                    <a:pt x="216289" y="1377634"/>
                    <a:pt x="822496" y="740995"/>
                  </a:cubicBezTo>
                  <a:cubicBezTo>
                    <a:pt x="1366578" y="180332"/>
                    <a:pt x="2085917" y="-17471"/>
                    <a:pt x="2858880" y="1196"/>
                  </a:cubicBezTo>
                  <a:close/>
                </a:path>
              </a:pathLst>
            </a:custGeom>
            <a:solidFill>
              <a:schemeClr val="accent1"/>
            </a:solidFill>
            <a:ln>
              <a:noFill/>
            </a:ln>
            <a:effectLst>
              <a:outerShdw blurRad="889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a:off x="6167400" y="1975556"/>
              <a:ext cx="2976600" cy="3181705"/>
            </a:xfrm>
            <a:custGeom>
              <a:gdLst>
                <a:gd name="connsiteX0" fmla="*/ 2677705 w 2803362"/>
                <a:gd name="connsiteY0" fmla="*/ 1148 h 2996530"/>
                <a:gd name="connsiteX1" fmla="*/ 2803362 w 2803362"/>
                <a:gd name="connsiteY1" fmla="*/ 7413 h 2996530"/>
                <a:gd name="connsiteX2" fmla="*/ 2803362 w 2803362"/>
                <a:gd name="connsiteY2" fmla="*/ 2996530 h 2996530"/>
                <a:gd name="connsiteX3" fmla="*/ 0 w 2803362"/>
                <a:gd name="connsiteY3" fmla="*/ 2996530 h 2996530"/>
                <a:gd name="connsiteX4" fmla="*/ 7441 w 2803362"/>
                <a:gd name="connsiteY4" fmla="*/ 2715122 h 2996530"/>
                <a:gd name="connsiteX5" fmla="*/ 775371 w 2803362"/>
                <a:gd name="connsiteY5" fmla="*/ 692168 h 2996530"/>
                <a:gd name="connsiteX6" fmla="*/ 2677705 w 2803362"/>
                <a:gd name="connsiteY6" fmla="*/ 1148 h 2996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362" h="2996530">
                  <a:moveTo>
                    <a:pt x="2677705" y="1148"/>
                  </a:moveTo>
                  <a:lnTo>
                    <a:pt x="2803362" y="7413"/>
                  </a:lnTo>
                  <a:lnTo>
                    <a:pt x="2803362" y="2996530"/>
                  </a:lnTo>
                  <a:lnTo>
                    <a:pt x="0" y="2996530"/>
                  </a:lnTo>
                  <a:lnTo>
                    <a:pt x="7441" y="2715122"/>
                  </a:lnTo>
                  <a:cubicBezTo>
                    <a:pt x="49613" y="1937970"/>
                    <a:pt x="267995" y="1221405"/>
                    <a:pt x="775371" y="692168"/>
                  </a:cubicBezTo>
                  <a:cubicBezTo>
                    <a:pt x="1282747" y="168172"/>
                    <a:pt x="1954890" y="-16537"/>
                    <a:pt x="2677705" y="1148"/>
                  </a:cubicBezTo>
                  <a:close/>
                </a:path>
              </a:pathLst>
            </a:custGeom>
            <a:blipFill dpi="0" rotWithShape="0">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0" name="组合 9"/>
          <p:cNvGrpSpPr/>
          <p:nvPr/>
        </p:nvGrpSpPr>
        <p:grpSpPr>
          <a:xfrm flipH="1">
            <a:off x="5573495" y="-6375"/>
            <a:ext cx="3570504" cy="2266099"/>
            <a:chOff x="-12814" y="-36518"/>
            <a:chExt cx="6915050" cy="4388790"/>
          </a:xfrm>
        </p:grpSpPr>
        <p:sp>
          <p:nvSpPr>
            <p:cNvPr id="11" name="任意多边形 10"/>
            <p:cNvSpPr/>
            <p:nvPr/>
          </p:nvSpPr>
          <p:spPr bwMode="auto">
            <a:xfrm>
              <a:off x="3" y="-36516"/>
              <a:ext cx="6902233" cy="4388788"/>
            </a:xfrm>
            <a:custGeom>
              <a:gdLst>
                <a:gd name="connsiteX0" fmla="*/ 0 w 6740131"/>
                <a:gd name="connsiteY0" fmla="*/ 0 h 4680376"/>
                <a:gd name="connsiteX1" fmla="*/ 6713398 w 6740131"/>
                <a:gd name="connsiteY1" fmla="*/ 0 h 4680376"/>
                <a:gd name="connsiteX2" fmla="*/ 6719973 w 6740131"/>
                <a:gd name="connsiteY2" fmla="*/ 78360 h 4680376"/>
                <a:gd name="connsiteX3" fmla="*/ 4713358 w 6740131"/>
                <a:gd name="connsiteY3" fmla="*/ 4377494 h 4680376"/>
                <a:gd name="connsiteX4" fmla="*/ 105700 w 6740131"/>
                <a:gd name="connsiteY4" fmla="*/ 3971295 h 4680376"/>
                <a:gd name="connsiteX5" fmla="*/ 0 w 6740131"/>
                <a:gd name="connsiteY5" fmla="*/ 3925145 h 46803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31" h="4680376">
                  <a:moveTo>
                    <a:pt x="0" y="0"/>
                  </a:moveTo>
                  <a:lnTo>
                    <a:pt x="6713398" y="0"/>
                  </a:lnTo>
                  <a:lnTo>
                    <a:pt x="6719973" y="78360"/>
                  </a:lnTo>
                  <a:cubicBezTo>
                    <a:pt x="6831180" y="1699794"/>
                    <a:pt x="6525160" y="3609355"/>
                    <a:pt x="4713358" y="4377494"/>
                  </a:cubicBezTo>
                  <a:cubicBezTo>
                    <a:pt x="3327862" y="4973407"/>
                    <a:pt x="1631586" y="4611336"/>
                    <a:pt x="105700" y="3971295"/>
                  </a:cubicBezTo>
                  <a:lnTo>
                    <a:pt x="0" y="3925145"/>
                  </a:lnTo>
                  <a:close/>
                </a:path>
              </a:pathLst>
            </a:custGeom>
            <a:solidFill>
              <a:schemeClr val="accent2"/>
            </a:solidFill>
            <a:ln>
              <a:noFill/>
            </a:ln>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a:off x="-12814" y="-36518"/>
              <a:ext cx="6565759" cy="4086003"/>
            </a:xfrm>
            <a:custGeom>
              <a:gdLst>
                <a:gd name="connsiteX0" fmla="*/ 0 w 6345865"/>
                <a:gd name="connsiteY0" fmla="*/ 0 h 4343750"/>
                <a:gd name="connsiteX1" fmla="*/ 6322648 w 6345865"/>
                <a:gd name="connsiteY1" fmla="*/ 0 h 4343750"/>
                <a:gd name="connsiteX2" fmla="*/ 6325681 w 6345865"/>
                <a:gd name="connsiteY2" fmla="*/ 35051 h 4343750"/>
                <a:gd name="connsiteX3" fmla="*/ 4449340 w 6345865"/>
                <a:gd name="connsiteY3" fmla="*/ 4063483 h 4343750"/>
                <a:gd name="connsiteX4" fmla="*/ 127510 w 6345865"/>
                <a:gd name="connsiteY4" fmla="*/ 3680423 h 4343750"/>
                <a:gd name="connsiteX5" fmla="*/ 0 w 6345865"/>
                <a:gd name="connsiteY5" fmla="*/ 3624994 h 434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5865" h="4343750">
                  <a:moveTo>
                    <a:pt x="0" y="0"/>
                  </a:moveTo>
                  <a:lnTo>
                    <a:pt x="6322648" y="0"/>
                  </a:lnTo>
                  <a:lnTo>
                    <a:pt x="6325681" y="35051"/>
                  </a:lnTo>
                  <a:cubicBezTo>
                    <a:pt x="6433644" y="1552173"/>
                    <a:pt x="6150172" y="3340003"/>
                    <a:pt x="4449340" y="4063483"/>
                  </a:cubicBezTo>
                  <a:cubicBezTo>
                    <a:pt x="3148704" y="4616732"/>
                    <a:pt x="1557976" y="4277867"/>
                    <a:pt x="127510" y="3680423"/>
                  </a:cubicBezTo>
                  <a:lnTo>
                    <a:pt x="0" y="3624994"/>
                  </a:lnTo>
                  <a:close/>
                </a:path>
              </a:pathLst>
            </a:custGeom>
            <a:pattFill prst="lgGrid">
              <a:fgClr>
                <a:schemeClr val="bg1">
                  <a:lumMod val="95000"/>
                </a:schemeClr>
              </a:fgClr>
              <a:bgClr>
                <a:schemeClr val="bg1"/>
              </a:bgClr>
            </a:patt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9" name="TextBox 48"/>
          <p:cNvSpPr txBox="1"/>
          <p:nvPr/>
        </p:nvSpPr>
        <p:spPr>
          <a:xfrm>
            <a:off x="1066798" y="1821267"/>
            <a:ext cx="5029201" cy="707886"/>
          </a:xfrm>
          <a:prstGeom prst="rect">
            <a:avLst/>
          </a:prstGeom>
          <a:noFill/>
        </p:spPr>
        <p:txBody>
          <a:bodyPr wrap="square" lIns="0" tIns="0" rIns="0" bIns="0" rtlCol="0">
            <a:spAutoFit/>
          </a:bodyPr>
          <a:lstStyle/>
          <a:p>
            <a:pPr defTabSz="685800"/>
            <a:r>
              <a:rPr lang="zh-CN" altLang="en-US" sz="4600" b="1">
                <a:solidFill>
                  <a:schemeClr val="accent1"/>
                </a:solidFill>
                <a:latin typeface="+mj-ea"/>
                <a:ea typeface="+mj-ea"/>
                <a:cs typeface="+mn-ea"/>
                <a:sym typeface="+mn-lt"/>
              </a:rPr>
              <a:t>劳动合同订立内容</a:t>
            </a:r>
            <a:endParaRPr lang="zh-CN" altLang="en-US" sz="4600" b="1">
              <a:solidFill>
                <a:schemeClr val="accent1"/>
              </a:solidFill>
              <a:latin typeface="+mj-ea"/>
              <a:ea typeface="+mj-ea"/>
              <a:cs typeface="+mn-ea"/>
              <a:sym typeface="+mn-lt"/>
            </a:endParaRPr>
          </a:p>
        </p:txBody>
      </p:sp>
      <p:sp>
        <p:nvSpPr>
          <p:cNvPr id="21" name="TextBox 48"/>
          <p:cNvSpPr txBox="1"/>
          <p:nvPr/>
        </p:nvSpPr>
        <p:spPr>
          <a:xfrm>
            <a:off x="1066799" y="1048697"/>
            <a:ext cx="2667000" cy="615553"/>
          </a:xfrm>
          <a:prstGeom prst="rect">
            <a:avLst/>
          </a:prstGeom>
          <a:noFill/>
        </p:spPr>
        <p:txBody>
          <a:bodyPr wrap="square" lIns="0" tIns="0" rIns="0" bIns="0" rtlCol="0">
            <a:spAutoFit/>
          </a:bodyPr>
          <a:lstStyle/>
          <a:p>
            <a:pPr defTabSz="685800"/>
            <a:r>
              <a:rPr lang="zh-CN" altLang="en-US" sz="4000" spc="600" smtClean="0">
                <a:solidFill>
                  <a:schemeClr val="accent1"/>
                </a:solidFill>
                <a:latin typeface="+mn-ea"/>
                <a:cs typeface="+mn-ea"/>
                <a:sym typeface="+mn-lt"/>
              </a:rPr>
              <a:t>第二部分</a:t>
            </a:r>
            <a:endParaRPr lang="en-US" altLang="zh-CN" sz="4000" spc="600">
              <a:solidFill>
                <a:schemeClr val="accent1"/>
              </a:solidFill>
              <a:latin typeface="+mn-ea"/>
              <a:cs typeface="+mn-ea"/>
              <a:sym typeface="+mn-lt"/>
            </a:endParaRPr>
          </a:p>
        </p:txBody>
      </p:sp>
      <p:sp>
        <p:nvSpPr>
          <p:cNvPr id="22" name="矩形 21"/>
          <p:cNvSpPr/>
          <p:nvPr/>
        </p:nvSpPr>
        <p:spPr>
          <a:xfrm>
            <a:off x="990600" y="2648897"/>
            <a:ext cx="4610847" cy="532453"/>
          </a:xfrm>
          <a:prstGeom prst="rect">
            <a:avLst/>
          </a:prstGeom>
        </p:spPr>
        <p:txBody>
          <a:bodyPr wrap="square">
            <a:spAutoFit/>
          </a:bodyPr>
          <a:lstStyle/>
          <a:p>
            <a:pPr>
              <a:lnSpc>
                <a:spcPct val="130000"/>
              </a:lnSpc>
            </a:pPr>
            <a:r>
              <a:rPr lang="en-US" altLang="zh-CN" sz="1100" smtClean="0">
                <a:solidFill>
                  <a:schemeClr val="accent1"/>
                </a:solidFill>
                <a:latin typeface="+mn-ea"/>
              </a:rPr>
              <a:t>performance in workplace execution comes from careful execution workplace </a:t>
            </a:r>
            <a:r>
              <a:rPr lang="en-US" altLang="zh-CN" sz="1100">
                <a:solidFill>
                  <a:schemeClr val="accent1"/>
                </a:solidFill>
                <a:latin typeface="+mn-ea"/>
              </a:rPr>
              <a:t>execution </a:t>
            </a:r>
            <a:r>
              <a:rPr lang="en-US" altLang="zh-CN" sz="1100" smtClean="0">
                <a:solidFill>
                  <a:schemeClr val="accent1"/>
                </a:solidFill>
                <a:latin typeface="+mn-ea"/>
              </a:rPr>
              <a:t>comes</a:t>
            </a:r>
            <a:endParaRPr lang="zh-CN" altLang="en-US" sz="1100">
              <a:solidFill>
                <a:schemeClr val="accent1"/>
              </a:solidFill>
              <a:latin typeface="+mn-ea"/>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808" y="2647950"/>
            <a:ext cx="3639048" cy="2482870"/>
          </a:xfrm>
          <a:prstGeom prst="rect">
            <a:avLst/>
          </a:prstGeom>
        </p:spPr>
      </p:pic>
      <p:sp>
        <p:nvSpPr>
          <p:cNvPr id="4" name="矩形 3"/>
          <p:cNvSpPr/>
          <p:nvPr/>
        </p:nvSpPr>
        <p:spPr>
          <a:xfrm>
            <a:off x="6705600" y="666750"/>
            <a:ext cx="1513556" cy="646331"/>
          </a:xfrm>
          <a:prstGeom prst="rect">
            <a:avLst/>
          </a:prstGeom>
        </p:spPr>
        <p:txBody>
          <a:bodyPr wrap="none">
            <a:spAutoFit/>
          </a:bodyPr>
          <a:lstStyle/>
          <a:p>
            <a:pPr algn="ctr"/>
            <a:r>
              <a:rPr lang="en-US" altLang="zh-CN" smtClean="0">
                <a:solidFill>
                  <a:schemeClr val="accent1"/>
                </a:solidFill>
                <a:latin typeface="+mn-ea"/>
              </a:rPr>
              <a:t>RESOURCES</a:t>
            </a:r>
            <a:endParaRPr lang="en-US" altLang="zh-CN" smtClean="0">
              <a:solidFill>
                <a:schemeClr val="accent1"/>
              </a:solidFill>
              <a:latin typeface="+mn-ea"/>
            </a:endParaRPr>
          </a:p>
          <a:p>
            <a:pPr algn="ctr"/>
            <a:r>
              <a:rPr lang="en-US" altLang="zh-CN" smtClean="0">
                <a:solidFill>
                  <a:schemeClr val="accent1"/>
                </a:solidFill>
                <a:latin typeface="+mn-ea"/>
              </a:rPr>
              <a:t>PRACTICAL </a:t>
            </a:r>
            <a:endParaRPr lang="zh-CN" altLang="en-US"/>
          </a:p>
        </p:txBody>
      </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五边形 7"/>
          <p:cNvSpPr/>
          <p:nvPr/>
        </p:nvSpPr>
        <p:spPr>
          <a:xfrm>
            <a:off x="897743" y="1581151"/>
            <a:ext cx="1864472" cy="313766"/>
          </a:xfrm>
          <a:prstGeom prst="homePlate">
            <a:avLst>
              <a:gd name="adj"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1</a:t>
            </a:r>
            <a:r>
              <a:rPr lang="zh-CN" altLang="en-US"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a:t>
            </a:r>
            <a:r>
              <a:rPr lang="en-US" altLang="zh-CN" sz="1400" b="1" err="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签订时间</a:t>
            </a:r>
            <a:endParaRPr lang="en-US" altLang="zh-CN"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9" name="燕尾形 8"/>
          <p:cNvSpPr/>
          <p:nvPr/>
        </p:nvSpPr>
        <p:spPr>
          <a:xfrm>
            <a:off x="3657600" y="1581151"/>
            <a:ext cx="1836644" cy="313766"/>
          </a:xfrm>
          <a:prstGeom prst="chevron">
            <a:avLst>
              <a:gd name="adj" fmla="val 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2</a:t>
            </a:r>
            <a:r>
              <a:rPr lang="zh-CN" altLang="en-US"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、法律责任</a:t>
            </a:r>
            <a:endParaRPr lang="zh-CN" altLang="en-US"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10" name="燕尾形 9"/>
          <p:cNvSpPr/>
          <p:nvPr/>
        </p:nvSpPr>
        <p:spPr>
          <a:xfrm>
            <a:off x="6240556" y="1581150"/>
            <a:ext cx="1836644" cy="313766"/>
          </a:xfrm>
          <a:prstGeom prst="chevron">
            <a:avLst>
              <a:gd name="adj"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3</a:t>
            </a:r>
            <a:r>
              <a:rPr lang="zh-CN" altLang="en-US"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rPr>
              <a:t>、应对措施</a:t>
            </a:r>
            <a:endParaRPr lang="zh-CN" altLang="en-US" sz="1400" b="1">
              <a:solidFill>
                <a:schemeClr val="bg1"/>
              </a:solidFill>
              <a:latin typeface="思源黑体 CN" panose="020b0500000000000000" pitchFamily="34" charset="-122"/>
              <a:ea typeface="思源黑体 CN" panose="020b0500000000000000" pitchFamily="34" charset="-122"/>
              <a:cs typeface="Arial" panose="020b0604020202020204" pitchFamily="34" charset="0"/>
            </a:endParaRPr>
          </a:p>
        </p:txBody>
      </p:sp>
      <p:sp>
        <p:nvSpPr>
          <p:cNvPr id="12" name="矩形 11"/>
          <p:cNvSpPr/>
          <p:nvPr/>
        </p:nvSpPr>
        <p:spPr>
          <a:xfrm>
            <a:off x="838200" y="1908275"/>
            <a:ext cx="2086687" cy="2308324"/>
          </a:xfrm>
          <a:prstGeom prst="rect">
            <a:avLst/>
          </a:prstGeom>
        </p:spPr>
        <p:txBody>
          <a:bodyPr wrap="square">
            <a:spAutoFit/>
          </a:bodyPr>
          <a:lstStyle/>
          <a:p>
            <a:pPr>
              <a:lnSpc>
                <a:spcPct val="150000"/>
              </a:lnSpc>
              <a:defRPr/>
            </a:pPr>
            <a:r>
              <a:rPr lang="zh-CN" altLang="en-US" sz="1200" smtClean="0">
                <a:latin typeface="Arial"/>
                <a:ea typeface="思源黑体 CN" panose="020b0500000000000000" pitchFamily="34" charset="-122"/>
              </a:rPr>
              <a:t>用人</a:t>
            </a:r>
            <a:r>
              <a:rPr lang="zh-CN" altLang="en-US" sz="1200">
                <a:latin typeface="Arial"/>
                <a:ea typeface="思源黑体 CN" panose="020b0500000000000000" pitchFamily="34" charset="-122"/>
              </a:rPr>
              <a:t>单位自用工之日起即与劳动者建立劳动关系</a:t>
            </a:r>
            <a:r>
              <a:rPr lang="zh-CN" altLang="en-US" sz="1200" smtClean="0">
                <a:latin typeface="Arial"/>
                <a:ea typeface="思源黑体 CN" panose="020b0500000000000000" pitchFamily="34" charset="-122"/>
              </a:rPr>
              <a:t>；已</a:t>
            </a:r>
            <a:r>
              <a:rPr lang="zh-CN" altLang="en-US" sz="1200">
                <a:latin typeface="Arial"/>
                <a:ea typeface="思源黑体 CN" panose="020b0500000000000000" pitchFamily="34" charset="-122"/>
              </a:rPr>
              <a:t>建立劳动关系，未同时订立书面劳动合同的，应当自用工之日起一个月内订立书面劳动合同</a:t>
            </a:r>
            <a:r>
              <a:rPr lang="zh-CN" altLang="en-US" sz="1200" smtClean="0">
                <a:latin typeface="Arial"/>
                <a:ea typeface="思源黑体 CN" panose="020b0500000000000000" pitchFamily="34" charset="-122"/>
              </a:rPr>
              <a:t>。用人</a:t>
            </a:r>
            <a:r>
              <a:rPr lang="zh-CN" altLang="en-US" sz="1200">
                <a:latin typeface="Arial"/>
                <a:ea typeface="思源黑体 CN" panose="020b0500000000000000" pitchFamily="34" charset="-122"/>
              </a:rPr>
              <a:t>单位与劳动者在用工前订立劳动合同的，劳动关系自用工之日起建立。</a:t>
            </a:r>
            <a:endParaRPr lang="zh-CN" altLang="en-US" sz="1200">
              <a:latin typeface="Arial"/>
              <a:ea typeface="思源黑体 CN" panose="020b0500000000000000" pitchFamily="34" charset="-122"/>
            </a:endParaRPr>
          </a:p>
        </p:txBody>
      </p:sp>
      <p:sp>
        <p:nvSpPr>
          <p:cNvPr id="13" name="矩形 12"/>
          <p:cNvSpPr/>
          <p:nvPr/>
        </p:nvSpPr>
        <p:spPr>
          <a:xfrm>
            <a:off x="3581400" y="1908275"/>
            <a:ext cx="1996888" cy="2308324"/>
          </a:xfrm>
          <a:prstGeom prst="rect">
            <a:avLst/>
          </a:prstGeom>
        </p:spPr>
        <p:txBody>
          <a:bodyPr wrap="square">
            <a:spAutoFit/>
          </a:bodyPr>
          <a:lstStyle/>
          <a:p>
            <a:pPr>
              <a:lnSpc>
                <a:spcPct val="150000"/>
              </a:lnSpc>
              <a:defRPr/>
            </a:pPr>
            <a:r>
              <a:rPr lang="zh-CN" altLang="en-US" sz="1200" smtClean="0">
                <a:latin typeface="思源黑体 CN" panose="020b0500000000000000" pitchFamily="34" charset="-122"/>
                <a:ea typeface="思源黑体 CN" panose="020b0500000000000000" pitchFamily="34" charset="-122"/>
              </a:rPr>
              <a:t>用人</a:t>
            </a:r>
            <a:r>
              <a:rPr lang="zh-CN" altLang="en-US" sz="1200">
                <a:latin typeface="思源黑体 CN" panose="020b0500000000000000" pitchFamily="34" charset="-122"/>
                <a:ea typeface="思源黑体 CN" panose="020b0500000000000000" pitchFamily="34" charset="-122"/>
              </a:rPr>
              <a:t>单位向劳动者每月支付两倍的工资</a:t>
            </a:r>
            <a:r>
              <a:rPr lang="zh-CN" altLang="en-US" sz="1200" smtClean="0">
                <a:latin typeface="思源黑体 CN" panose="020b0500000000000000" pitchFamily="34" charset="-122"/>
                <a:ea typeface="思源黑体 CN" panose="020b0500000000000000" pitchFamily="34" charset="-122"/>
              </a:rPr>
              <a:t>；自</a:t>
            </a:r>
            <a:r>
              <a:rPr lang="zh-CN" altLang="en-US" sz="1200">
                <a:latin typeface="思源黑体 CN" panose="020b0500000000000000" pitchFamily="34" charset="-122"/>
                <a:ea typeface="思源黑体 CN" panose="020b0500000000000000" pitchFamily="34" charset="-122"/>
              </a:rPr>
              <a:t>用工之日起满一年未签订劳动合同，视为用人单位和劳动者已订立无固定期限劳动合同</a:t>
            </a:r>
            <a:r>
              <a:rPr lang="zh-CN" altLang="en-US" sz="1200" smtClean="0">
                <a:latin typeface="思源黑体 CN" panose="020b0500000000000000" pitchFamily="34" charset="-122"/>
                <a:ea typeface="思源黑体 CN" panose="020b0500000000000000" pitchFamily="34" charset="-122"/>
              </a:rPr>
              <a:t>。备注</a:t>
            </a:r>
            <a:r>
              <a:rPr lang="zh-CN" altLang="en-US" sz="1200">
                <a:latin typeface="思源黑体 CN" panose="020b0500000000000000" pitchFamily="34" charset="-122"/>
                <a:ea typeface="思源黑体 CN" panose="020b0500000000000000" pitchFamily="34" charset="-122"/>
              </a:rPr>
              <a:t>：现企业只存在合同工，没有临时工的</a:t>
            </a:r>
            <a:r>
              <a:rPr lang="zh-CN" altLang="en-US" sz="1200" smtClean="0">
                <a:latin typeface="思源黑体 CN" panose="020b0500000000000000" pitchFamily="34" charset="-122"/>
                <a:ea typeface="思源黑体 CN" panose="020b0500000000000000" pitchFamily="34" charset="-122"/>
              </a:rPr>
              <a:t>说法</a:t>
            </a:r>
            <a:endParaRPr lang="zh-CN" altLang="en-US" sz="1200">
              <a:latin typeface="思源黑体 CN" panose="020b0500000000000000" pitchFamily="34" charset="-122"/>
              <a:ea typeface="思源黑体 CN" panose="020b0500000000000000" pitchFamily="34" charset="-122"/>
            </a:endParaRPr>
          </a:p>
        </p:txBody>
      </p:sp>
      <p:sp>
        <p:nvSpPr>
          <p:cNvPr id="14" name="矩形 13"/>
          <p:cNvSpPr/>
          <p:nvPr/>
        </p:nvSpPr>
        <p:spPr>
          <a:xfrm>
            <a:off x="6158752" y="1908275"/>
            <a:ext cx="2070848" cy="2308324"/>
          </a:xfrm>
          <a:prstGeom prst="rect">
            <a:avLst/>
          </a:prstGeom>
        </p:spPr>
        <p:txBody>
          <a:bodyPr wrap="square">
            <a:spAutoFit/>
          </a:bodyPr>
          <a:lstStyle/>
          <a:p>
            <a:pPr>
              <a:lnSpc>
                <a:spcPct val="150000"/>
              </a:lnSpc>
              <a:defRPr/>
            </a:pPr>
            <a:r>
              <a:rPr lang="zh-CN" altLang="en-US" sz="1200" smtClean="0">
                <a:latin typeface="Arial"/>
                <a:ea typeface="思源黑体 CN" panose="020b0500000000000000" pitchFamily="34" charset="-122"/>
              </a:rPr>
              <a:t>先</a:t>
            </a:r>
            <a:r>
              <a:rPr lang="zh-CN" altLang="en-US" sz="1200">
                <a:latin typeface="Arial"/>
                <a:ea typeface="思源黑体 CN" panose="020b0500000000000000" pitchFamily="34" charset="-122"/>
              </a:rPr>
              <a:t>订立合同后用工，最迟必须在用工之日起一个月内订立合同; </a:t>
            </a:r>
            <a:r>
              <a:rPr lang="zh-CN" altLang="en-US" sz="1200" smtClean="0">
                <a:latin typeface="Arial"/>
                <a:ea typeface="思源黑体 CN" panose="020b0500000000000000" pitchFamily="34" charset="-122"/>
              </a:rPr>
              <a:t>劳动</a:t>
            </a:r>
            <a:r>
              <a:rPr lang="zh-CN" altLang="en-US" sz="1200">
                <a:latin typeface="Arial"/>
                <a:ea typeface="思源黑体 CN" panose="020b0500000000000000" pitchFamily="34" charset="-122"/>
              </a:rPr>
              <a:t>合同终止后，如劳动者还在用人单位继续工作的，也应及时在自用工之日起一个月内订立合同。</a:t>
            </a:r>
            <a:endParaRPr lang="zh-CN" altLang="en-US" sz="1200">
              <a:latin typeface="Arial"/>
              <a:ea typeface="思源黑体 CN" panose="020b0500000000000000" pitchFamily="34" charset="-122"/>
            </a:endParaRPr>
          </a:p>
          <a:p>
            <a:pPr>
              <a:lnSpc>
                <a:spcPct val="150000"/>
              </a:lnSpc>
              <a:defRPr/>
            </a:pPr>
            <a:r>
              <a:rPr lang="zh-CN" altLang="en-US" sz="1200" smtClean="0">
                <a:latin typeface="Arial"/>
                <a:ea typeface="思源黑体 CN" panose="020b0500000000000000" pitchFamily="34" charset="-122"/>
              </a:rPr>
              <a:t>劳动者</a:t>
            </a:r>
            <a:r>
              <a:rPr lang="zh-CN" altLang="en-US" sz="1200">
                <a:latin typeface="Arial"/>
                <a:ea typeface="思源黑体 CN" panose="020b0500000000000000" pitchFamily="34" charset="-122"/>
              </a:rPr>
              <a:t>以各种借口拒签劳动</a:t>
            </a:r>
            <a:r>
              <a:rPr lang="zh-CN" altLang="en-US" sz="1200" smtClean="0">
                <a:latin typeface="Arial"/>
                <a:ea typeface="思源黑体 CN" panose="020b0500000000000000" pitchFamily="34" charset="-122"/>
              </a:rPr>
              <a:t>合同</a:t>
            </a:r>
            <a:endParaRPr lang="zh-CN" altLang="en-US" sz="1200">
              <a:latin typeface="Arial"/>
              <a:ea typeface="思源黑体 CN" panose="020b0500000000000000" pitchFamily="34" charset="-122"/>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654083" y="1428750"/>
            <a:ext cx="5822917" cy="377020"/>
            <a:chOff x="730283" y="1468528"/>
            <a:chExt cx="5822917" cy="377019"/>
          </a:xfrm>
        </p:grpSpPr>
        <p:sp>
          <p:nvSpPr>
            <p:cNvPr id="24" name="矩形 38"/>
            <p:cNvSpPr>
              <a:spLocks noChangeArrowheads="1"/>
            </p:cNvSpPr>
            <p:nvPr/>
          </p:nvSpPr>
          <p:spPr bwMode="auto">
            <a:xfrm>
              <a:off x="730283" y="1468528"/>
              <a:ext cx="3155917" cy="377019"/>
            </a:xfrm>
            <a:prstGeom prst="rect">
              <a:avLst/>
            </a:prstGeom>
            <a:solidFill>
              <a:schemeClr val="accent1"/>
            </a:solidFill>
            <a:ln>
              <a:noFill/>
            </a:ln>
          </p:spPr>
          <p:txBody>
            <a:bodyPr wrap="square" lIns="68573" tIns="34287" rIns="68573" bIns="34287">
              <a:spAutoFit/>
            </a:bodyPr>
            <a:lstStyle/>
            <a:p>
              <a:pPr lvl="0" algn="ctr">
                <a:defRPr/>
              </a:pPr>
              <a:r>
                <a:rPr lang="zh-CN" altLang="en-US" sz="2000" b="1">
                  <a:solidFill>
                    <a:schemeClr val="bg1"/>
                  </a:solidFill>
                  <a:cs typeface="+mn-ea"/>
                  <a:sym typeface="+mn-lt"/>
                </a:rPr>
                <a:t>约定订立</a:t>
              </a:r>
              <a:endParaRPr lang="en-US" sz="2000" b="1">
                <a:solidFill>
                  <a:schemeClr val="bg1"/>
                </a:solidFill>
                <a:cs typeface="+mn-ea"/>
                <a:sym typeface="+mn-lt"/>
              </a:endParaRPr>
            </a:p>
          </p:txBody>
        </p:sp>
        <p:sp>
          <p:nvSpPr>
            <p:cNvPr id="25" name="矩形 24"/>
            <p:cNvSpPr/>
            <p:nvPr/>
          </p:nvSpPr>
          <p:spPr>
            <a:xfrm>
              <a:off x="3886200" y="1504950"/>
              <a:ext cx="2667000" cy="338553"/>
            </a:xfrm>
            <a:prstGeom prst="rect">
              <a:avLst/>
            </a:prstGeom>
          </p:spPr>
          <p:txBody>
            <a:bodyPr wrap="square">
              <a:spAutoFit/>
            </a:bodyPr>
            <a:lstStyle/>
            <a:p>
              <a:pPr lvl="0">
                <a:defRPr/>
              </a:pPr>
              <a:r>
                <a:rPr lang="zh-CN" altLang="en-US" sz="1600">
                  <a:solidFill>
                    <a:schemeClr val="tx1">
                      <a:lumMod val="85000"/>
                      <a:lumOff val="15000"/>
                    </a:schemeClr>
                  </a:solidFill>
                  <a:cs typeface="+mn-ea"/>
                  <a:sym typeface="+mn-lt"/>
                </a:rPr>
                <a:t>用人单位与劳动者协商</a:t>
              </a:r>
              <a:r>
                <a:rPr lang="zh-CN" altLang="en-US" sz="1600" smtClean="0">
                  <a:solidFill>
                    <a:schemeClr val="tx1">
                      <a:lumMod val="85000"/>
                      <a:lumOff val="15000"/>
                    </a:schemeClr>
                  </a:solidFill>
                  <a:cs typeface="+mn-ea"/>
                  <a:sym typeface="+mn-lt"/>
                </a:rPr>
                <a:t>一致</a:t>
              </a:r>
              <a:endParaRPr lang="zh-CN" altLang="en-US" sz="1600">
                <a:solidFill>
                  <a:schemeClr val="tx1">
                    <a:lumMod val="85000"/>
                    <a:lumOff val="15000"/>
                  </a:schemeClr>
                </a:solidFill>
                <a:cs typeface="+mn-ea"/>
                <a:sym typeface="+mn-lt"/>
              </a:endParaRPr>
            </a:p>
          </p:txBody>
        </p:sp>
      </p:grpSp>
      <p:grpSp>
        <p:nvGrpSpPr>
          <p:cNvPr id="26" name="组合 25"/>
          <p:cNvGrpSpPr/>
          <p:nvPr/>
        </p:nvGrpSpPr>
        <p:grpSpPr>
          <a:xfrm>
            <a:off x="3190982" y="2038350"/>
            <a:ext cx="5343418" cy="2093023"/>
            <a:chOff x="600182" y="2258505"/>
            <a:chExt cx="5343418" cy="2093023"/>
          </a:xfrm>
        </p:grpSpPr>
        <p:sp>
          <p:nvSpPr>
            <p:cNvPr id="27" name="矩形 26"/>
            <p:cNvSpPr/>
            <p:nvPr/>
          </p:nvSpPr>
          <p:spPr>
            <a:xfrm>
              <a:off x="752582" y="2294847"/>
              <a:ext cx="2337371" cy="1980982"/>
            </a:xfrm>
            <a:prstGeom prst="rect">
              <a:avLst/>
            </a:prstGeom>
          </p:spPr>
          <p:txBody>
            <a:bodyPr wrap="square" lIns="79178" tIns="39588" rIns="79178" bIns="39588">
              <a:spAutoFit/>
            </a:bodyPr>
            <a:lstStyle/>
            <a:p>
              <a:pPr>
                <a:lnSpc>
                  <a:spcPct val="150000"/>
                </a:lnSpc>
                <a:buClr>
                  <a:srgbClr val="C00000"/>
                </a:buClr>
                <a:defRPr/>
              </a:pPr>
              <a:r>
                <a:rPr lang="zh-CN" altLang="en-US" sz="1400">
                  <a:solidFill>
                    <a:schemeClr val="bg2">
                      <a:lumMod val="10000"/>
                    </a:schemeClr>
                  </a:solidFill>
                  <a:latin typeface="+mn-ea"/>
                  <a:cs typeface="+mn-ea"/>
                  <a:sym typeface="+mn-lt"/>
                </a:rPr>
                <a:t>约定订立：用人单位与劳动者协商一致，可以订立无固定期限劳动合同。法定订立：有下列情形之一，劳动者提出或同意续订、订立劳动合同</a:t>
              </a:r>
              <a:r>
                <a:rPr lang="zh-CN" altLang="en-US" sz="1400" smtClean="0">
                  <a:solidFill>
                    <a:schemeClr val="bg2">
                      <a:lumMod val="10000"/>
                    </a:schemeClr>
                  </a:solidFill>
                  <a:latin typeface="+mn-ea"/>
                  <a:cs typeface="+mn-ea"/>
                  <a:sym typeface="+mn-lt"/>
                </a:rPr>
                <a:t>的</a:t>
              </a:r>
              <a:endParaRPr lang="zh-CN" altLang="en-US" sz="1400">
                <a:solidFill>
                  <a:schemeClr val="bg2">
                    <a:lumMod val="10000"/>
                  </a:schemeClr>
                </a:solidFill>
                <a:latin typeface="+mn-ea"/>
                <a:cs typeface="+mn-ea"/>
                <a:sym typeface="+mn-lt"/>
              </a:endParaRPr>
            </a:p>
          </p:txBody>
        </p:sp>
        <p:sp>
          <p:nvSpPr>
            <p:cNvPr id="28" name="矩形 27"/>
            <p:cNvSpPr/>
            <p:nvPr/>
          </p:nvSpPr>
          <p:spPr>
            <a:xfrm>
              <a:off x="3551005" y="2327931"/>
              <a:ext cx="2184971" cy="1980982"/>
            </a:xfrm>
            <a:prstGeom prst="rect">
              <a:avLst/>
            </a:prstGeom>
          </p:spPr>
          <p:txBody>
            <a:bodyPr wrap="square" lIns="79178" tIns="39588" rIns="79178" bIns="39588">
              <a:spAutoFit/>
            </a:bodyPr>
            <a:lstStyle/>
            <a:p>
              <a:pPr>
                <a:lnSpc>
                  <a:spcPct val="150000"/>
                </a:lnSpc>
                <a:buClr>
                  <a:srgbClr val="C00000"/>
                </a:buClr>
                <a:defRPr/>
              </a:pPr>
              <a:r>
                <a:rPr lang="zh-CN" altLang="en-US" sz="1400">
                  <a:solidFill>
                    <a:schemeClr val="bg2">
                      <a:lumMod val="10000"/>
                    </a:schemeClr>
                  </a:solidFill>
                  <a:latin typeface="+mn-ea"/>
                  <a:cs typeface="+mn-ea"/>
                  <a:sym typeface="+mn-lt"/>
                </a:rPr>
                <a:t>用人单位初次实行劳动合同制度或者国有企业改制重新订立劳动合同时，劳动者在该用人单位连续工作满十年且距法定退休年龄不足十年的；</a:t>
              </a:r>
              <a:endParaRPr lang="zh-CN" altLang="en-US" sz="1400">
                <a:solidFill>
                  <a:schemeClr val="bg2">
                    <a:lumMod val="10000"/>
                  </a:schemeClr>
                </a:solidFill>
                <a:latin typeface="+mn-ea"/>
                <a:cs typeface="+mn-ea"/>
                <a:sym typeface="+mn-lt"/>
              </a:endParaRPr>
            </a:p>
          </p:txBody>
        </p:sp>
        <p:sp>
          <p:nvSpPr>
            <p:cNvPr id="29" name="矩形 28"/>
            <p:cNvSpPr/>
            <p:nvPr/>
          </p:nvSpPr>
          <p:spPr>
            <a:xfrm>
              <a:off x="600182" y="2258505"/>
              <a:ext cx="2600218" cy="20930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343382" y="2258505"/>
              <a:ext cx="2600218" cy="20930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45" y="2074692"/>
            <a:ext cx="2327954" cy="2056681"/>
          </a:xfrm>
          <a:prstGeom prst="rect">
            <a:avLst/>
          </a:prstGeom>
        </p:spPr>
      </p:pic>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1038787" y="1330115"/>
            <a:ext cx="1909481" cy="2585323"/>
          </a:xfrm>
          <a:prstGeom prst="rect">
            <a:avLst/>
          </a:prstGeom>
        </p:spPr>
        <p:txBody>
          <a:bodyPr wrap="square">
            <a:spAutoFit/>
          </a:bodyPr>
          <a:lstStyle/>
          <a:p>
            <a:pPr>
              <a:lnSpc>
                <a:spcPct val="150000"/>
              </a:lnSpc>
            </a:pPr>
            <a:r>
              <a:rPr lang="zh-CN" altLang="en-US" sz="1200" smtClean="0">
                <a:latin typeface="+mn-ea"/>
              </a:rPr>
              <a:t>用人</a:t>
            </a:r>
            <a:r>
              <a:rPr lang="zh-CN" altLang="en-US" sz="1200">
                <a:latin typeface="+mn-ea"/>
              </a:rPr>
              <a:t>单位的名称、住所和法定代表人或主要负责人</a:t>
            </a:r>
            <a:endParaRPr lang="zh-CN" altLang="en-US" sz="1200">
              <a:latin typeface="+mn-ea"/>
            </a:endParaRPr>
          </a:p>
          <a:p>
            <a:pPr>
              <a:lnSpc>
                <a:spcPct val="150000"/>
              </a:lnSpc>
            </a:pPr>
            <a:r>
              <a:rPr lang="zh-CN" altLang="en-US" sz="1200" smtClean="0">
                <a:latin typeface="+mn-ea"/>
              </a:rPr>
              <a:t>劳动者</a:t>
            </a:r>
            <a:r>
              <a:rPr lang="zh-CN" altLang="en-US" sz="1200">
                <a:latin typeface="+mn-ea"/>
              </a:rPr>
              <a:t>的姓名、住所和有效身份证</a:t>
            </a:r>
            <a:r>
              <a:rPr lang="zh-CN" altLang="en-US" sz="1200" smtClean="0">
                <a:latin typeface="+mn-ea"/>
              </a:rPr>
              <a:t>信息劳动</a:t>
            </a:r>
            <a:r>
              <a:rPr lang="zh-CN" altLang="en-US" sz="1200">
                <a:latin typeface="+mn-ea"/>
              </a:rPr>
              <a:t>合同的期限</a:t>
            </a:r>
            <a:r>
              <a:rPr lang="zh-CN" altLang="en-US" sz="1200" smtClean="0">
                <a:latin typeface="+mn-ea"/>
              </a:rPr>
              <a:t>；工作</a:t>
            </a:r>
            <a:r>
              <a:rPr lang="zh-CN" altLang="en-US" sz="1200">
                <a:latin typeface="+mn-ea"/>
              </a:rPr>
              <a:t>内容和工作地点</a:t>
            </a:r>
            <a:r>
              <a:rPr lang="zh-CN" altLang="en-US" sz="1200" smtClean="0">
                <a:latin typeface="+mn-ea"/>
              </a:rPr>
              <a:t>；工作时间</a:t>
            </a:r>
            <a:r>
              <a:rPr lang="zh-CN" altLang="en-US" sz="1200">
                <a:latin typeface="+mn-ea"/>
              </a:rPr>
              <a:t>和休息休假；</a:t>
            </a:r>
            <a:endParaRPr lang="zh-CN" altLang="en-US" sz="1200">
              <a:latin typeface="+mn-ea"/>
            </a:endParaRPr>
          </a:p>
          <a:p>
            <a:pPr>
              <a:lnSpc>
                <a:spcPct val="150000"/>
              </a:lnSpc>
            </a:pPr>
            <a:r>
              <a:rPr lang="zh-CN" altLang="en-US" sz="1200" smtClean="0">
                <a:latin typeface="+mn-ea"/>
              </a:rPr>
              <a:t>劳动</a:t>
            </a:r>
            <a:r>
              <a:rPr lang="zh-CN" altLang="en-US" sz="1200">
                <a:latin typeface="+mn-ea"/>
              </a:rPr>
              <a:t>报酬</a:t>
            </a:r>
            <a:r>
              <a:rPr lang="zh-CN" altLang="en-US" sz="1200" smtClean="0">
                <a:latin typeface="+mn-ea"/>
              </a:rPr>
              <a:t>；社会保险劳动保护</a:t>
            </a:r>
            <a:r>
              <a:rPr lang="zh-CN" altLang="en-US" sz="1200">
                <a:latin typeface="+mn-ea"/>
              </a:rPr>
              <a:t>、劳动条件和职业危害防护</a:t>
            </a:r>
            <a:r>
              <a:rPr lang="zh-CN" altLang="en-US" sz="1200" smtClean="0">
                <a:latin typeface="+mn-ea"/>
              </a:rPr>
              <a:t>；</a:t>
            </a:r>
            <a:endParaRPr lang="zh-CN" altLang="en-US" sz="1200">
              <a:latin typeface="+mn-ea"/>
            </a:endParaRPr>
          </a:p>
        </p:txBody>
      </p:sp>
      <p:sp>
        <p:nvSpPr>
          <p:cNvPr id="10" name="矩形 9"/>
          <p:cNvSpPr/>
          <p:nvPr/>
        </p:nvSpPr>
        <p:spPr>
          <a:xfrm>
            <a:off x="974912" y="1276350"/>
            <a:ext cx="2027144" cy="30558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1" name="矩形 10"/>
          <p:cNvSpPr/>
          <p:nvPr/>
        </p:nvSpPr>
        <p:spPr>
          <a:xfrm>
            <a:off x="3489512" y="1276350"/>
            <a:ext cx="2027144" cy="3055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2" name="矩形 11"/>
          <p:cNvSpPr/>
          <p:nvPr/>
        </p:nvSpPr>
        <p:spPr>
          <a:xfrm>
            <a:off x="5973856" y="1276350"/>
            <a:ext cx="2027144" cy="30558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3" name="矩形 12"/>
          <p:cNvSpPr/>
          <p:nvPr/>
        </p:nvSpPr>
        <p:spPr>
          <a:xfrm>
            <a:off x="3618941" y="1330116"/>
            <a:ext cx="1727947" cy="2622064"/>
          </a:xfrm>
          <a:prstGeom prst="rect">
            <a:avLst/>
          </a:prstGeom>
        </p:spPr>
        <p:txBody>
          <a:bodyPr wrap="square">
            <a:spAutoFit/>
          </a:bodyPr>
          <a:lstStyle/>
          <a:p>
            <a:pPr>
              <a:lnSpc>
                <a:spcPct val="200000"/>
              </a:lnSpc>
            </a:pPr>
            <a:r>
              <a:rPr lang="zh-CN" altLang="en-US" sz="1200">
                <a:latin typeface="+mn-ea"/>
              </a:rPr>
              <a:t>①、试用期条款</a:t>
            </a:r>
            <a:endParaRPr lang="zh-CN" altLang="en-US" sz="1200">
              <a:latin typeface="+mn-ea"/>
            </a:endParaRPr>
          </a:p>
          <a:p>
            <a:pPr>
              <a:lnSpc>
                <a:spcPct val="200000"/>
              </a:lnSpc>
            </a:pPr>
            <a:r>
              <a:rPr lang="zh-CN" altLang="en-US" sz="1200">
                <a:latin typeface="+mn-ea"/>
              </a:rPr>
              <a:t>②、服务期条款</a:t>
            </a:r>
            <a:endParaRPr lang="zh-CN" altLang="en-US" sz="1200">
              <a:latin typeface="+mn-ea"/>
            </a:endParaRPr>
          </a:p>
          <a:p>
            <a:pPr>
              <a:lnSpc>
                <a:spcPct val="200000"/>
              </a:lnSpc>
            </a:pPr>
            <a:r>
              <a:rPr lang="zh-CN" altLang="en-US" sz="1200">
                <a:latin typeface="+mn-ea"/>
              </a:rPr>
              <a:t>③、保密条款</a:t>
            </a:r>
            <a:endParaRPr lang="zh-CN" altLang="en-US" sz="1200">
              <a:latin typeface="+mn-ea"/>
            </a:endParaRPr>
          </a:p>
          <a:p>
            <a:pPr>
              <a:lnSpc>
                <a:spcPct val="200000"/>
              </a:lnSpc>
            </a:pPr>
            <a:r>
              <a:rPr lang="zh-CN" altLang="en-US" sz="1200">
                <a:latin typeface="+mn-ea"/>
              </a:rPr>
              <a:t>④、补充保险</a:t>
            </a:r>
            <a:endParaRPr lang="zh-CN" altLang="en-US" sz="1200">
              <a:latin typeface="+mn-ea"/>
            </a:endParaRPr>
          </a:p>
          <a:p>
            <a:pPr>
              <a:lnSpc>
                <a:spcPct val="200000"/>
              </a:lnSpc>
            </a:pPr>
            <a:r>
              <a:rPr lang="zh-CN" altLang="en-US" sz="1200">
                <a:latin typeface="+mn-ea"/>
              </a:rPr>
              <a:t>⑤、福利待遇</a:t>
            </a:r>
            <a:endParaRPr lang="zh-CN" altLang="en-US" sz="1200">
              <a:latin typeface="+mn-ea"/>
            </a:endParaRPr>
          </a:p>
          <a:p>
            <a:pPr>
              <a:lnSpc>
                <a:spcPct val="200000"/>
              </a:lnSpc>
            </a:pPr>
            <a:r>
              <a:rPr lang="zh-CN" altLang="en-US" sz="1200">
                <a:latin typeface="+mn-ea"/>
              </a:rPr>
              <a:t>⑥、竞业限制条款</a:t>
            </a:r>
            <a:endParaRPr lang="zh-CN" altLang="en-US" sz="1200">
              <a:latin typeface="+mn-ea"/>
            </a:endParaRPr>
          </a:p>
          <a:p>
            <a:pPr>
              <a:lnSpc>
                <a:spcPct val="200000"/>
              </a:lnSpc>
            </a:pPr>
            <a:r>
              <a:rPr lang="zh-CN" altLang="en-US" sz="1200">
                <a:latin typeface="+mn-ea"/>
              </a:rPr>
              <a:t>⑦、违约金和赔偿条款</a:t>
            </a:r>
            <a:endParaRPr lang="zh-CN" altLang="en-US" sz="1200">
              <a:latin typeface="+mn-ea"/>
            </a:endParaRPr>
          </a:p>
        </p:txBody>
      </p:sp>
      <p:sp>
        <p:nvSpPr>
          <p:cNvPr id="14" name="矩形 13"/>
          <p:cNvSpPr/>
          <p:nvPr/>
        </p:nvSpPr>
        <p:spPr>
          <a:xfrm>
            <a:off x="6051176" y="1330116"/>
            <a:ext cx="1835524" cy="2829814"/>
          </a:xfrm>
          <a:prstGeom prst="rect">
            <a:avLst/>
          </a:prstGeom>
        </p:spPr>
        <p:txBody>
          <a:bodyPr wrap="square">
            <a:spAutoFit/>
          </a:bodyPr>
          <a:lstStyle/>
          <a:p>
            <a:pPr>
              <a:lnSpc>
                <a:spcPct val="150000"/>
              </a:lnSpc>
            </a:pPr>
            <a:r>
              <a:rPr lang="zh-CN" altLang="en-US" sz="1200" smtClean="0">
                <a:latin typeface="+mn-ea"/>
              </a:rPr>
              <a:t>对</a:t>
            </a:r>
            <a:r>
              <a:rPr lang="zh-CN" altLang="en-US" sz="1200">
                <a:latin typeface="+mn-ea"/>
              </a:rPr>
              <a:t>工作地点的约定应当至少细化到城市，在一个城市内，根据业务需要变动工作地点</a:t>
            </a:r>
            <a:r>
              <a:rPr lang="zh-CN" altLang="en-US" sz="1200" smtClean="0">
                <a:latin typeface="+mn-ea"/>
              </a:rPr>
              <a:t>；根据</a:t>
            </a:r>
            <a:r>
              <a:rPr lang="zh-CN" altLang="en-US" sz="1200">
                <a:latin typeface="+mn-ea"/>
              </a:rPr>
              <a:t>自身业务和劳动者岗位的特殊性，单位可以在劳动合同中约定几个工作地点，并要求劳动者确定。任何流动，都需要经过劳动者确定</a:t>
            </a:r>
            <a:r>
              <a:rPr lang="zh-CN" altLang="en-US" sz="1200" smtClean="0">
                <a:latin typeface="+mn-ea"/>
              </a:rPr>
              <a:t>；</a:t>
            </a:r>
            <a:endParaRPr lang="zh-CN" altLang="en-US" sz="1200">
              <a:latin typeface="+mn-ea"/>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0">
      <a:dk1>
        <a:sysClr val="windowText" lastClr="000000"/>
      </a:dk1>
      <a:lt1>
        <a:srgbClr val="FFFFFF"/>
      </a:lt1>
      <a:dk2>
        <a:srgbClr val="000000"/>
      </a:dk2>
      <a:lt2>
        <a:srgbClr val="FFFFFF"/>
      </a:lt2>
      <a:accent1>
        <a:srgbClr val="004D5F"/>
      </a:accent1>
      <a:accent2>
        <a:srgbClr val="019BBF"/>
      </a:accent2>
      <a:accent3>
        <a:srgbClr val="004D5F"/>
      </a:accent3>
      <a:accent4>
        <a:srgbClr val="019BBF"/>
      </a:accent4>
      <a:accent5>
        <a:srgbClr val="004D5F"/>
      </a:accent5>
      <a:accent6>
        <a:srgbClr val="019BBF"/>
      </a:accent6>
      <a:hlink>
        <a:srgbClr val="004D5F"/>
      </a:hlink>
      <a:folHlink>
        <a:srgbClr val="019BBF"/>
      </a:folHlink>
    </a:clrScheme>
    <a:fontScheme name="自定义 1">
      <a:majorFont>
        <a:latin typeface="Calibri Light"/>
        <a:ea typeface="思源黑体 CN Bold"/>
        <a:cs typeface="Arial"/>
      </a:majorFont>
      <a:minorFont>
        <a:latin typeface="Calibri"/>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121</Paragraphs>
  <Slides>25</Slides>
  <Notes>11</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Calibri Light</vt:lpstr>
      <vt:lpstr>思源黑体 CN Bold</vt:lpstr>
      <vt:lpstr>Calibri</vt:lpstr>
      <vt:lpstr>思源黑体 CN</vt:lpstr>
      <vt:lpstr>微软雅黑</vt:lpstr>
      <vt:lpstr>汉仪雅酷黑 85W</vt:lpstr>
      <vt:lpstr>Segoe UI</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cp:revision>
  <dcterms:created xsi:type="dcterms:W3CDTF">2019-05-13T21:35:00Z</dcterms:created>
  <dcterms:modified xsi:type="dcterms:W3CDTF">2023-05-08T03:49:17Z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550BBF73EBAD46709CE778D26BB34F46</vt:lpwstr>
  </property>
  <property fmtid="{D5CDD505-2E9C-101B-9397-08002B2CF9AE}" pid="3" name="KSOProductBuildVer">
    <vt:lpwstr>2052-11.1.0.10723</vt:lpwstr>
  </property>
</Properties>
</file>